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0"/>
  </p:notesMasterIdLst>
  <p:sldIdLst>
    <p:sldId id="309" r:id="rId2"/>
    <p:sldId id="257" r:id="rId3"/>
    <p:sldId id="260" r:id="rId4"/>
    <p:sldId id="264" r:id="rId5"/>
    <p:sldId id="289" r:id="rId6"/>
    <p:sldId id="263" r:id="rId7"/>
    <p:sldId id="266" r:id="rId8"/>
    <p:sldId id="261" r:id="rId9"/>
    <p:sldId id="267" r:id="rId10"/>
    <p:sldId id="259" r:id="rId11"/>
    <p:sldId id="258" r:id="rId12"/>
    <p:sldId id="269" r:id="rId13"/>
    <p:sldId id="270" r:id="rId14"/>
    <p:sldId id="275" r:id="rId15"/>
    <p:sldId id="277" r:id="rId16"/>
    <p:sldId id="268" r:id="rId17"/>
    <p:sldId id="272" r:id="rId18"/>
    <p:sldId id="271" r:id="rId19"/>
    <p:sldId id="274" r:id="rId20"/>
    <p:sldId id="278" r:id="rId21"/>
    <p:sldId id="273" r:id="rId22"/>
    <p:sldId id="279" r:id="rId23"/>
    <p:sldId id="280" r:id="rId24"/>
    <p:sldId id="284" r:id="rId25"/>
    <p:sldId id="285" r:id="rId26"/>
    <p:sldId id="283" r:id="rId27"/>
    <p:sldId id="281" r:id="rId28"/>
    <p:sldId id="288" r:id="rId29"/>
    <p:sldId id="287" r:id="rId30"/>
    <p:sldId id="290" r:id="rId31"/>
    <p:sldId id="294" r:id="rId32"/>
    <p:sldId id="293" r:id="rId33"/>
    <p:sldId id="292" r:id="rId34"/>
    <p:sldId id="291" r:id="rId35"/>
    <p:sldId id="295" r:id="rId36"/>
    <p:sldId id="297" r:id="rId37"/>
    <p:sldId id="296" r:id="rId38"/>
    <p:sldId id="299" r:id="rId39"/>
    <p:sldId id="300" r:id="rId40"/>
    <p:sldId id="298" r:id="rId41"/>
    <p:sldId id="301" r:id="rId42"/>
    <p:sldId id="305" r:id="rId43"/>
    <p:sldId id="304" r:id="rId44"/>
    <p:sldId id="303" r:id="rId45"/>
    <p:sldId id="302" r:id="rId46"/>
    <p:sldId id="307" r:id="rId47"/>
    <p:sldId id="306" r:id="rId48"/>
    <p:sldId id="30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35" autoAdjust="0"/>
    <p:restoredTop sz="81362" autoAdjust="0"/>
  </p:normalViewPr>
  <p:slideViewPr>
    <p:cSldViewPr>
      <p:cViewPr varScale="1">
        <p:scale>
          <a:sx n="94" d="100"/>
          <a:sy n="94" d="100"/>
        </p:scale>
        <p:origin x="-212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82ADD4-9156-47D6-8D66-E74845DA8B72}" type="datetimeFigureOut">
              <a:rPr lang="en-US" smtClean="0"/>
              <a:pPr/>
              <a:t>6/4/2020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06C0CF-9AE3-4230-81A8-B021FD988701}"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6A06C0CF-9AE3-4230-81A8-B021FD988701}" type="slidenum">
              <a:rPr lang="en-IN" smtClean="0"/>
              <a:pPr/>
              <a:t>13</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6A06C0CF-9AE3-4230-81A8-B021FD988701}" type="slidenum">
              <a:rPr lang="en-IN" smtClean="0"/>
              <a:pPr/>
              <a:t>25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0F147D-84BB-47B4-AA1C-1E23F17F00DF}" type="datetimeFigureOut">
              <a:rPr lang="en-US" smtClean="0"/>
              <a:pPr/>
              <a:t>6/4/2020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9DCD6F8-8816-413E-AC45-53529AF2146C}" type="slidenum">
              <a:rPr lang="en-IN" smtClean="0"/>
              <a:pPr/>
              <a:t>‹#›</a:t>
            </a:fld>
            <a:endParaRPr lang="en-IN"/>
          </a:p>
        </p:txBody>
      </p:sp>
    </p:spTree>
    <p:extLst>
      <p:ext uri="{BB962C8B-B14F-4D97-AF65-F5344CB8AC3E}">
        <p14:creationId xmlns:p14="http://schemas.microsoft.com/office/powerpoint/2010/main" xmlns="" val="2277076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0F147D-84BB-47B4-AA1C-1E23F17F00DF}" type="datetimeFigureOut">
              <a:rPr lang="en-US" smtClean="0"/>
              <a:pPr/>
              <a:t>6/4/2020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9DCD6F8-8816-413E-AC45-53529AF2146C}" type="slidenum">
              <a:rPr lang="en-IN" smtClean="0"/>
              <a:pPr/>
              <a:t>‹#›</a:t>
            </a:fld>
            <a:endParaRPr lang="en-IN"/>
          </a:p>
        </p:txBody>
      </p:sp>
    </p:spTree>
    <p:extLst>
      <p:ext uri="{BB962C8B-B14F-4D97-AF65-F5344CB8AC3E}">
        <p14:creationId xmlns:p14="http://schemas.microsoft.com/office/powerpoint/2010/main" xmlns="" val="3836802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0F147D-84BB-47B4-AA1C-1E23F17F00DF}" type="datetimeFigureOut">
              <a:rPr lang="en-US" smtClean="0"/>
              <a:pPr/>
              <a:t>6/4/2020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9DCD6F8-8816-413E-AC45-53529AF2146C}" type="slidenum">
              <a:rPr lang="en-IN" smtClean="0"/>
              <a:pPr/>
              <a:t>‹#›</a:t>
            </a:fld>
            <a:endParaRPr lang="en-IN"/>
          </a:p>
        </p:txBody>
      </p:sp>
    </p:spTree>
    <p:extLst>
      <p:ext uri="{BB962C8B-B14F-4D97-AF65-F5344CB8AC3E}">
        <p14:creationId xmlns:p14="http://schemas.microsoft.com/office/powerpoint/2010/main" xmlns="" val="3315675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0F147D-84BB-47B4-AA1C-1E23F17F00DF}" type="datetimeFigureOut">
              <a:rPr lang="en-US" smtClean="0"/>
              <a:pPr/>
              <a:t>6/4/2020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9DCD6F8-8816-413E-AC45-53529AF2146C}" type="slidenum">
              <a:rPr lang="en-IN" smtClean="0"/>
              <a:pPr/>
              <a:t>‹#›</a:t>
            </a:fld>
            <a:endParaRPr lang="en-IN"/>
          </a:p>
        </p:txBody>
      </p:sp>
    </p:spTree>
    <p:extLst>
      <p:ext uri="{BB962C8B-B14F-4D97-AF65-F5344CB8AC3E}">
        <p14:creationId xmlns:p14="http://schemas.microsoft.com/office/powerpoint/2010/main" xmlns="" val="1517606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0F147D-84BB-47B4-AA1C-1E23F17F00DF}" type="datetimeFigureOut">
              <a:rPr lang="en-US" smtClean="0"/>
              <a:pPr/>
              <a:t>6/4/2020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9DCD6F8-8816-413E-AC45-53529AF2146C}" type="slidenum">
              <a:rPr lang="en-IN" smtClean="0"/>
              <a:pPr/>
              <a:t>‹#›</a:t>
            </a:fld>
            <a:endParaRPr lang="en-IN"/>
          </a:p>
        </p:txBody>
      </p:sp>
    </p:spTree>
    <p:extLst>
      <p:ext uri="{BB962C8B-B14F-4D97-AF65-F5344CB8AC3E}">
        <p14:creationId xmlns:p14="http://schemas.microsoft.com/office/powerpoint/2010/main" xmlns="" val="2013745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0F147D-84BB-47B4-AA1C-1E23F17F00DF}" type="datetimeFigureOut">
              <a:rPr lang="en-US" smtClean="0"/>
              <a:pPr/>
              <a:t>6/4/2020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9DCD6F8-8816-413E-AC45-53529AF2146C}" type="slidenum">
              <a:rPr lang="en-IN" smtClean="0"/>
              <a:pPr/>
              <a:t>‹#›</a:t>
            </a:fld>
            <a:endParaRPr lang="en-IN"/>
          </a:p>
        </p:txBody>
      </p:sp>
    </p:spTree>
    <p:extLst>
      <p:ext uri="{BB962C8B-B14F-4D97-AF65-F5344CB8AC3E}">
        <p14:creationId xmlns:p14="http://schemas.microsoft.com/office/powerpoint/2010/main" xmlns="" val="356570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0F147D-84BB-47B4-AA1C-1E23F17F00DF}" type="datetimeFigureOut">
              <a:rPr lang="en-US" smtClean="0"/>
              <a:pPr/>
              <a:t>6/4/2020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9DCD6F8-8816-413E-AC45-53529AF2146C}" type="slidenum">
              <a:rPr lang="en-IN" smtClean="0"/>
              <a:pPr/>
              <a:t>‹#›</a:t>
            </a:fld>
            <a:endParaRPr lang="en-IN"/>
          </a:p>
        </p:txBody>
      </p:sp>
    </p:spTree>
    <p:extLst>
      <p:ext uri="{BB962C8B-B14F-4D97-AF65-F5344CB8AC3E}">
        <p14:creationId xmlns:p14="http://schemas.microsoft.com/office/powerpoint/2010/main" xmlns="" val="1738010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0F147D-84BB-47B4-AA1C-1E23F17F00DF}" type="datetimeFigureOut">
              <a:rPr lang="en-US" smtClean="0"/>
              <a:pPr/>
              <a:t>6/4/2020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9DCD6F8-8816-413E-AC45-53529AF2146C}" type="slidenum">
              <a:rPr lang="en-IN" smtClean="0"/>
              <a:pPr/>
              <a:t>‹#›</a:t>
            </a:fld>
            <a:endParaRPr lang="en-IN"/>
          </a:p>
        </p:txBody>
      </p:sp>
    </p:spTree>
    <p:extLst>
      <p:ext uri="{BB962C8B-B14F-4D97-AF65-F5344CB8AC3E}">
        <p14:creationId xmlns:p14="http://schemas.microsoft.com/office/powerpoint/2010/main" xmlns="" val="2523073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F147D-84BB-47B4-AA1C-1E23F17F00DF}" type="datetimeFigureOut">
              <a:rPr lang="en-US" smtClean="0"/>
              <a:pPr/>
              <a:t>6/4/2020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9DCD6F8-8816-413E-AC45-53529AF2146C}" type="slidenum">
              <a:rPr lang="en-IN" smtClean="0"/>
              <a:pPr/>
              <a:t>‹#›</a:t>
            </a:fld>
            <a:endParaRPr lang="en-IN"/>
          </a:p>
        </p:txBody>
      </p:sp>
    </p:spTree>
    <p:extLst>
      <p:ext uri="{BB962C8B-B14F-4D97-AF65-F5344CB8AC3E}">
        <p14:creationId xmlns:p14="http://schemas.microsoft.com/office/powerpoint/2010/main" xmlns="" val="736432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800F147D-84BB-47B4-AA1C-1E23F17F00DF}" type="datetimeFigureOut">
              <a:rPr lang="en-US" smtClean="0"/>
              <a:pPr/>
              <a:t>6/4/2020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9DCD6F8-8816-413E-AC45-53529AF2146C}" type="slidenum">
              <a:rPr lang="en-IN" smtClean="0"/>
              <a:pPr/>
              <a:t>‹#›</a:t>
            </a:fld>
            <a:endParaRPr lang="en-IN"/>
          </a:p>
        </p:txBody>
      </p:sp>
    </p:spTree>
    <p:extLst>
      <p:ext uri="{BB962C8B-B14F-4D97-AF65-F5344CB8AC3E}">
        <p14:creationId xmlns:p14="http://schemas.microsoft.com/office/powerpoint/2010/main" xmlns="" val="1635770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800F147D-84BB-47B4-AA1C-1E23F17F00DF}" type="datetimeFigureOut">
              <a:rPr lang="en-US" smtClean="0"/>
              <a:pPr/>
              <a:t>6/4/2020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9DCD6F8-8816-413E-AC45-53529AF2146C}" type="slidenum">
              <a:rPr lang="en-IN" smtClean="0"/>
              <a:pPr/>
              <a:t>‹#›</a:t>
            </a:fld>
            <a:endParaRPr lang="en-IN"/>
          </a:p>
        </p:txBody>
      </p:sp>
    </p:spTree>
    <p:extLst>
      <p:ext uri="{BB962C8B-B14F-4D97-AF65-F5344CB8AC3E}">
        <p14:creationId xmlns:p14="http://schemas.microsoft.com/office/powerpoint/2010/main" xmlns="" val="314422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00F147D-84BB-47B4-AA1C-1E23F17F00DF}" type="datetimeFigureOut">
              <a:rPr lang="en-US" smtClean="0"/>
              <a:pPr/>
              <a:t>6/4/2020</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9DCD6F8-8816-413E-AC45-53529AF2146C}" type="slidenum">
              <a:rPr lang="en-IN" smtClean="0"/>
              <a:pPr/>
              <a:t>‹#›</a:t>
            </a:fld>
            <a:endParaRPr lang="en-IN"/>
          </a:p>
        </p:txBody>
      </p:sp>
    </p:spTree>
    <p:extLst>
      <p:ext uri="{BB962C8B-B14F-4D97-AF65-F5344CB8AC3E}">
        <p14:creationId xmlns:p14="http://schemas.microsoft.com/office/powerpoint/2010/main" xmlns="" val="291103228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42918"/>
            <a:ext cx="8229600" cy="928694"/>
          </a:xfrm>
        </p:spPr>
        <p:txBody>
          <a:bodyPr>
            <a:normAutofit fontScale="90000"/>
          </a:bodyPr>
          <a:lstStyle/>
          <a:p>
            <a:pPr algn="ctr"/>
            <a:r>
              <a:rPr lang="en-US" sz="2700" b="1" dirty="0" smtClean="0">
                <a:latin typeface="Times New Roman" pitchFamily="18" charset="0"/>
                <a:cs typeface="Times New Roman" pitchFamily="18" charset="0"/>
              </a:rPr>
              <a:t>IDHAYA COLLEGE FOR WOMEN, KUMBAKONAM</a:t>
            </a:r>
            <a:br>
              <a:rPr lang="en-US" sz="27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
            </a:r>
            <a:br>
              <a:rPr lang="en-US" sz="2700" b="1"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n-IN" sz="2000" dirty="0">
              <a:latin typeface="Times New Roman" pitchFamily="18" charset="0"/>
              <a:cs typeface="Times New Roman" pitchFamily="18" charset="0"/>
            </a:endParaRPr>
          </a:p>
        </p:txBody>
      </p:sp>
      <p:sp>
        <p:nvSpPr>
          <p:cNvPr id="2" name="Content Placeholder 1"/>
          <p:cNvSpPr>
            <a:spLocks noGrp="1"/>
          </p:cNvSpPr>
          <p:nvPr>
            <p:ph idx="1"/>
          </p:nvPr>
        </p:nvSpPr>
        <p:spPr>
          <a:xfrm>
            <a:off x="179512" y="1844824"/>
            <a:ext cx="9073008" cy="4680520"/>
          </a:xfrm>
        </p:spPr>
        <p:txBody>
          <a:bodyPr>
            <a:normAutofit fontScale="32500" lnSpcReduction="20000"/>
          </a:bodyPr>
          <a:lstStyle/>
          <a:p>
            <a:pPr marL="342900" lvl="0" indent="-342900">
              <a:buClrTx/>
              <a:buSzTx/>
              <a:buNone/>
            </a:pPr>
            <a:r>
              <a:rPr lang="en-US" sz="2100" dirty="0" smtClean="0">
                <a:solidFill>
                  <a:prstClr val="white"/>
                </a:solidFill>
                <a:latin typeface="Times New Roman" pitchFamily="18" charset="0"/>
                <a:cs typeface="Times New Roman" pitchFamily="18" charset="0"/>
              </a:rPr>
              <a:t>Class			: II MBA</a:t>
            </a:r>
          </a:p>
          <a:p>
            <a:pPr marL="342900" lvl="0" indent="-342900">
              <a:buClrTx/>
              <a:buSzTx/>
              <a:buNone/>
            </a:pPr>
            <a:r>
              <a:rPr lang="en-US" sz="2100" dirty="0" smtClean="0">
                <a:solidFill>
                  <a:prstClr val="white"/>
                </a:solidFill>
                <a:latin typeface="Times New Roman" pitchFamily="18" charset="0"/>
                <a:cs typeface="Times New Roman" pitchFamily="18" charset="0"/>
              </a:rPr>
              <a:t>Semester</a:t>
            </a:r>
            <a:r>
              <a:rPr lang="en-US" sz="2100" dirty="0" smtClean="0">
                <a:latin typeface="Times New Roman" pitchFamily="18" charset="0"/>
                <a:cs typeface="Times New Roman" pitchFamily="18" charset="0"/>
              </a:rPr>
              <a:t>		</a:t>
            </a:r>
          </a:p>
          <a:p>
            <a:pPr marL="342900" lvl="0" indent="-342900">
              <a:buClrTx/>
              <a:buSzTx/>
              <a:buNone/>
            </a:pPr>
            <a:endParaRPr lang="en-US" b="1" dirty="0">
              <a:latin typeface="Times New Roman" pitchFamily="18" charset="0"/>
              <a:cs typeface="Times New Roman" pitchFamily="18" charset="0"/>
            </a:endParaRPr>
          </a:p>
          <a:p>
            <a:pPr marL="342900" lvl="0" indent="-342900">
              <a:buClrTx/>
              <a:buSzTx/>
              <a:buNone/>
            </a:pPr>
            <a:endParaRPr lang="en-US" sz="6000" b="1" dirty="0" smtClean="0">
              <a:latin typeface="Times New Roman" pitchFamily="18" charset="0"/>
              <a:cs typeface="Times New Roman" pitchFamily="18" charset="0"/>
            </a:endParaRPr>
          </a:p>
          <a:p>
            <a:pPr marL="342900" lvl="0" indent="-342900">
              <a:buClrTx/>
              <a:buSzTx/>
              <a:buNone/>
            </a:pPr>
            <a:endParaRPr lang="en-US" sz="6000" b="1" dirty="0">
              <a:latin typeface="Times New Roman" pitchFamily="18" charset="0"/>
              <a:cs typeface="Times New Roman" pitchFamily="18" charset="0"/>
            </a:endParaRPr>
          </a:p>
          <a:p>
            <a:pPr marL="342900" lvl="0" indent="-342900">
              <a:buClrTx/>
              <a:buSzTx/>
              <a:buNone/>
            </a:pPr>
            <a:r>
              <a:rPr lang="en-US" sz="6000" b="1" dirty="0" smtClean="0">
                <a:latin typeface="Times New Roman" pitchFamily="18" charset="0"/>
                <a:cs typeface="Times New Roman" pitchFamily="18" charset="0"/>
              </a:rPr>
              <a:t>			Subject</a:t>
            </a:r>
            <a:r>
              <a:rPr lang="en-US" sz="6000" b="1" dirty="0">
                <a:latin typeface="Times New Roman" pitchFamily="18" charset="0"/>
                <a:cs typeface="Times New Roman" pitchFamily="18" charset="0"/>
              </a:rPr>
              <a:t>			: </a:t>
            </a:r>
            <a:r>
              <a:rPr lang="en-US" sz="6000" b="1" dirty="0" smtClean="0">
                <a:latin typeface="Times New Roman" pitchFamily="18" charset="0"/>
                <a:cs typeface="Times New Roman" pitchFamily="18" charset="0"/>
              </a:rPr>
              <a:t>	Project </a:t>
            </a:r>
            <a:r>
              <a:rPr lang="en-US" sz="6000" b="1" dirty="0">
                <a:latin typeface="Times New Roman" pitchFamily="18" charset="0"/>
                <a:cs typeface="Times New Roman" pitchFamily="18" charset="0"/>
              </a:rPr>
              <a:t>Management</a:t>
            </a:r>
          </a:p>
          <a:p>
            <a:pPr marL="342900" lvl="0" indent="-342900">
              <a:buClrTx/>
              <a:buSzTx/>
              <a:buNone/>
            </a:pPr>
            <a:r>
              <a:rPr lang="en-US" sz="6000" b="1" dirty="0" smtClean="0">
                <a:latin typeface="Times New Roman" pitchFamily="18" charset="0"/>
                <a:cs typeface="Times New Roman" pitchFamily="18" charset="0"/>
              </a:rPr>
              <a:t>			Subject </a:t>
            </a:r>
            <a:r>
              <a:rPr lang="en-US" sz="6000" b="1" dirty="0">
                <a:latin typeface="Times New Roman" pitchFamily="18" charset="0"/>
                <a:cs typeface="Times New Roman" pitchFamily="18" charset="0"/>
              </a:rPr>
              <a:t>Code		: </a:t>
            </a:r>
            <a:r>
              <a:rPr lang="en-US" sz="6000" b="1" dirty="0" smtClean="0">
                <a:latin typeface="Times New Roman" pitchFamily="18" charset="0"/>
                <a:cs typeface="Times New Roman" pitchFamily="18" charset="0"/>
              </a:rPr>
              <a:t>	P16MBA4EF4</a:t>
            </a:r>
            <a:endParaRPr lang="en-US" sz="6000" b="1" dirty="0">
              <a:latin typeface="Times New Roman" pitchFamily="18" charset="0"/>
              <a:cs typeface="Times New Roman" pitchFamily="18" charset="0"/>
            </a:endParaRPr>
          </a:p>
          <a:p>
            <a:pPr marL="342900" lvl="0" indent="-342900">
              <a:buClrTx/>
              <a:buSzTx/>
              <a:buNone/>
            </a:pPr>
            <a:r>
              <a:rPr lang="en-US" sz="6000" b="1" dirty="0" smtClean="0">
                <a:latin typeface="Times New Roman" pitchFamily="18" charset="0"/>
                <a:cs typeface="Times New Roman" pitchFamily="18" charset="0"/>
              </a:rPr>
              <a:t>			Unit				: 	V</a:t>
            </a:r>
          </a:p>
          <a:p>
            <a:pPr marL="342900" lvl="0" indent="-342900">
              <a:buClrTx/>
              <a:buSzTx/>
              <a:buNone/>
            </a:pPr>
            <a:r>
              <a:rPr lang="en-US" sz="6000" b="1" dirty="0" smtClean="0">
                <a:latin typeface="Times New Roman" pitchFamily="18" charset="0"/>
                <a:cs typeface="Times New Roman" pitchFamily="18" charset="0"/>
              </a:rPr>
              <a:t>			Topic				: 	1. Project execution</a:t>
            </a:r>
          </a:p>
          <a:p>
            <a:pPr marL="342900" lvl="0" indent="-342900">
              <a:buClrTx/>
              <a:buSzTx/>
              <a:buNone/>
            </a:pPr>
            <a:r>
              <a:rPr lang="en-US" sz="6000" b="1" dirty="0" smtClean="0">
                <a:latin typeface="Times New Roman" pitchFamily="18" charset="0"/>
                <a:cs typeface="Times New Roman" pitchFamily="18" charset="0"/>
              </a:rPr>
              <a:t>					  			2. Project Administration</a:t>
            </a:r>
          </a:p>
          <a:p>
            <a:pPr marL="342900" lvl="0" indent="-342900">
              <a:buClrTx/>
              <a:buSzTx/>
              <a:buNone/>
            </a:pPr>
            <a:r>
              <a:rPr lang="en-US" sz="6000" b="1" dirty="0" smtClean="0">
                <a:latin typeface="Times New Roman" pitchFamily="18" charset="0"/>
                <a:cs typeface="Times New Roman" pitchFamily="18" charset="0"/>
              </a:rPr>
              <a:t>			  					3. Project Communication</a:t>
            </a:r>
          </a:p>
          <a:p>
            <a:pPr marL="342900" lvl="0" indent="-342900">
              <a:buClrTx/>
              <a:buSzTx/>
              <a:buNone/>
            </a:pPr>
            <a:r>
              <a:rPr lang="en-US" sz="6000" b="1" dirty="0" smtClean="0">
                <a:latin typeface="Times New Roman" pitchFamily="18" charset="0"/>
                <a:cs typeface="Times New Roman" pitchFamily="18" charset="0"/>
              </a:rPr>
              <a:t>			  					4. Project Control</a:t>
            </a:r>
          </a:p>
          <a:p>
            <a:pPr marL="342900" lvl="0" indent="-342900">
              <a:buClrTx/>
              <a:buSzTx/>
              <a:buNone/>
            </a:pPr>
            <a:r>
              <a:rPr lang="en-US" sz="6000" b="1" dirty="0" smtClean="0">
                <a:latin typeface="Times New Roman" pitchFamily="18" charset="0"/>
                <a:cs typeface="Times New Roman" pitchFamily="18" charset="0"/>
              </a:rPr>
              <a:t>			Faculty Name		: 	Mrs. G. Immaculate Priscilla, </a:t>
            </a:r>
          </a:p>
          <a:p>
            <a:pPr marL="342900" lvl="0" indent="-342900">
              <a:buClrTx/>
              <a:buSzTx/>
              <a:buNone/>
            </a:pPr>
            <a:r>
              <a:rPr lang="en-US" sz="6000" b="1" dirty="0" smtClean="0">
                <a:latin typeface="Times New Roman" pitchFamily="18" charset="0"/>
                <a:cs typeface="Times New Roman" pitchFamily="18" charset="0"/>
              </a:rPr>
              <a:t>				  				Assistant Professor</a:t>
            </a:r>
          </a:p>
          <a:p>
            <a:pPr marL="342900" lvl="0" indent="-342900">
              <a:buClrTx/>
              <a:buSzTx/>
              <a:buNone/>
            </a:pPr>
            <a:r>
              <a:rPr lang="en-US" sz="6000" b="1" dirty="0">
                <a:latin typeface="Times New Roman" pitchFamily="18" charset="0"/>
                <a:cs typeface="Times New Roman" pitchFamily="18" charset="0"/>
              </a:rPr>
              <a:t>				  </a:t>
            </a:r>
            <a:r>
              <a:rPr lang="en-US" sz="6000" b="1" dirty="0" smtClean="0">
                <a:latin typeface="Times New Roman" pitchFamily="18" charset="0"/>
                <a:cs typeface="Times New Roman" pitchFamily="18" charset="0"/>
              </a:rPr>
              <a:t>				Department </a:t>
            </a:r>
            <a:r>
              <a:rPr lang="en-US" sz="6000" b="1" dirty="0">
                <a:latin typeface="Times New Roman" pitchFamily="18" charset="0"/>
                <a:cs typeface="Times New Roman" pitchFamily="18" charset="0"/>
              </a:rPr>
              <a:t>of </a:t>
            </a:r>
            <a:r>
              <a:rPr lang="en-US" sz="6000" b="1" dirty="0" smtClean="0">
                <a:latin typeface="Times New Roman" pitchFamily="18" charset="0"/>
                <a:cs typeface="Times New Roman" pitchFamily="18" charset="0"/>
              </a:rPr>
              <a:t>Management</a:t>
            </a:r>
            <a:endParaRPr lang="en-US" sz="6000" b="1" dirty="0">
              <a:latin typeface="Times New Roman" pitchFamily="18" charset="0"/>
              <a:cs typeface="Times New Roman" pitchFamily="18" charset="0"/>
            </a:endParaRPr>
          </a:p>
        </p:txBody>
      </p:sp>
      <p:pic>
        <p:nvPicPr>
          <p:cNvPr id="1026" name="Picture 2" descr="C:\Users\admin\Downloads\IMG-20200428-WA0139 (2).jpg"/>
          <p:cNvPicPr>
            <a:picLocks noChangeAspect="1" noChangeArrowheads="1"/>
          </p:cNvPicPr>
          <p:nvPr/>
        </p:nvPicPr>
        <p:blipFill>
          <a:blip r:embed="rId2" cstate="print"/>
          <a:srcRect/>
          <a:stretch>
            <a:fillRect/>
          </a:stretch>
        </p:blipFill>
        <p:spPr bwMode="auto">
          <a:xfrm>
            <a:off x="3312715" y="1015942"/>
            <a:ext cx="2518570" cy="165776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15602"/>
          </a:xfrm>
        </p:spPr>
        <p:txBody>
          <a:bodyPr>
            <a:normAutofit/>
          </a:bodyPr>
          <a:lstStyle/>
          <a:p>
            <a:r>
              <a:rPr lang="en-US" sz="2800" b="1" dirty="0" smtClean="0">
                <a:latin typeface="Times New Roman" pitchFamily="18" charset="0"/>
                <a:cs typeface="Times New Roman" pitchFamily="18" charset="0"/>
              </a:rPr>
              <a:t>Strategies for Project Execution</a:t>
            </a:r>
            <a:endParaRPr lang="en-IN" sz="2800" b="1" dirty="0">
              <a:latin typeface="Times New Roman" pitchFamily="18" charset="0"/>
              <a:cs typeface="Times New Roman" pitchFamily="18" charset="0"/>
            </a:endParaRPr>
          </a:p>
        </p:txBody>
      </p:sp>
      <p:pic>
        <p:nvPicPr>
          <p:cNvPr id="2050" name="Picture 2" descr="E:\pm ppt\strategies-for-project-execution-1.jpg"/>
          <p:cNvPicPr>
            <a:picLocks noGrp="1" noChangeAspect="1" noChangeArrowheads="1"/>
          </p:cNvPicPr>
          <p:nvPr>
            <p:ph idx="1"/>
          </p:nvPr>
        </p:nvPicPr>
        <p:blipFill>
          <a:blip r:embed="rId2"/>
          <a:stretch>
            <a:fillRect/>
          </a:stretch>
        </p:blipFill>
        <p:spPr bwMode="auto">
          <a:xfrm>
            <a:off x="628650" y="1155602"/>
            <a:ext cx="7687767" cy="486568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Project Administration</a:t>
            </a:r>
            <a:endParaRPr lang="en-IN"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500034" y="1285860"/>
            <a:ext cx="8229600" cy="4663420"/>
          </a:xfrm>
        </p:spPr>
        <p:txBody>
          <a:bodyPr>
            <a:normAutofit fontScale="92500"/>
          </a:bodyPr>
          <a:lstStyle/>
          <a:p>
            <a:pPr algn="just">
              <a:lnSpc>
                <a:spcPct val="150000"/>
              </a:lnSpc>
              <a:buFont typeface="Wingdings" pitchFamily="2" charset="2"/>
              <a:buChar char="v"/>
            </a:pPr>
            <a:r>
              <a:rPr lang="en-IN" sz="2400" dirty="0" smtClean="0">
                <a:latin typeface="Times New Roman" pitchFamily="18" charset="0"/>
                <a:cs typeface="Times New Roman" pitchFamily="18" charset="0"/>
              </a:rPr>
              <a:t>The administration of sponsored projects requires a collaborative effort between the principal investigator (PI) and the sponsored research services (SRS) staff, each with their own unique set of responsibilities.  This section of the manual outlines the general responsibilities of the PI and the SRS pre- and post-award staff, presents an overview of project management focusing on the role of the PI, and provides PIs and their staff with the policies, documentation and forms needed to manage their projects successfully.</a:t>
            </a:r>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How to Improve</a:t>
            </a:r>
            <a:endParaRPr lang="en-IN"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40768"/>
            <a:ext cx="8229600" cy="4734288"/>
          </a:xfrm>
        </p:spPr>
        <p:txBody>
          <a:bodyPr>
            <a:normAutofit lnSpcReduction="10000"/>
          </a:bodyPr>
          <a:lstStyle/>
          <a:p>
            <a:pPr algn="just">
              <a:buFont typeface="Wingdings" pitchFamily="2" charset="2"/>
              <a:buChar char="q"/>
            </a:pPr>
            <a:r>
              <a:rPr lang="en-IN" sz="2400" b="1" dirty="0" smtClean="0">
                <a:latin typeface="Times New Roman" pitchFamily="18" charset="0"/>
                <a:cs typeface="Times New Roman" pitchFamily="18" charset="0"/>
              </a:rPr>
              <a:t>7 Ways to Improve your Project Administration</a:t>
            </a:r>
          </a:p>
          <a:p>
            <a:pPr algn="just">
              <a:lnSpc>
                <a:spcPct val="150000"/>
              </a:lnSpc>
              <a:buFont typeface="Wingdings" pitchFamily="2" charset="2"/>
              <a:buChar char="v"/>
            </a:pPr>
            <a:r>
              <a:rPr lang="en-IN" sz="2400" dirty="0" smtClean="0">
                <a:latin typeface="Times New Roman" pitchFamily="18" charset="0"/>
                <a:cs typeface="Times New Roman" pitchFamily="18" charset="0"/>
              </a:rPr>
              <a:t>Ensuring that </a:t>
            </a:r>
            <a:r>
              <a:rPr lang="en-IN" sz="2400" b="1" dirty="0" smtClean="0">
                <a:latin typeface="Times New Roman" pitchFamily="18" charset="0"/>
                <a:cs typeface="Times New Roman" pitchFamily="18" charset="0"/>
              </a:rPr>
              <a:t>projects</a:t>
            </a:r>
            <a:r>
              <a:rPr lang="en-IN" sz="2400" dirty="0" smtClean="0">
                <a:latin typeface="Times New Roman" pitchFamily="18" charset="0"/>
                <a:cs typeface="Times New Roman" pitchFamily="18" charset="0"/>
              </a:rPr>
              <a:t> are run in compliance with the Organisation's requirements and best-practice</a:t>
            </a:r>
          </a:p>
          <a:p>
            <a:pPr algn="just">
              <a:lnSpc>
                <a:spcPct val="150000"/>
              </a:lnSpc>
              <a:buFont typeface="Wingdings" pitchFamily="2" charset="2"/>
              <a:buChar char="v"/>
            </a:pPr>
            <a:r>
              <a:rPr lang="en-IN" sz="2400" dirty="0" smtClean="0">
                <a:latin typeface="Times New Roman" pitchFamily="18" charset="0"/>
                <a:cs typeface="Times New Roman" pitchFamily="18" charset="0"/>
              </a:rPr>
              <a:t>Administering the </a:t>
            </a:r>
            <a:r>
              <a:rPr lang="en-IN" sz="2400" b="1" dirty="0" smtClean="0">
                <a:latin typeface="Times New Roman" pitchFamily="18" charset="0"/>
                <a:cs typeface="Times New Roman" pitchFamily="18" charset="0"/>
              </a:rPr>
              <a:t>project</a:t>
            </a:r>
            <a:r>
              <a:rPr lang="en-IN" sz="2400" dirty="0" smtClean="0">
                <a:latin typeface="Times New Roman" pitchFamily="18" charset="0"/>
                <a:cs typeface="Times New Roman" pitchFamily="18" charset="0"/>
              </a:rPr>
              <a:t> budget</a:t>
            </a:r>
          </a:p>
          <a:p>
            <a:pPr algn="just">
              <a:lnSpc>
                <a:spcPct val="150000"/>
              </a:lnSpc>
              <a:buFont typeface="Wingdings" pitchFamily="2" charset="2"/>
              <a:buChar char="v"/>
            </a:pPr>
            <a:r>
              <a:rPr lang="en-IN" sz="2400" dirty="0" smtClean="0">
                <a:latin typeface="Times New Roman" pitchFamily="18" charset="0"/>
                <a:cs typeface="Times New Roman" pitchFamily="18" charset="0"/>
              </a:rPr>
              <a:t>Planning and scheduling resources</a:t>
            </a:r>
          </a:p>
          <a:p>
            <a:pPr algn="just">
              <a:lnSpc>
                <a:spcPct val="150000"/>
              </a:lnSpc>
              <a:buFont typeface="Wingdings" pitchFamily="2" charset="2"/>
              <a:buChar char="v"/>
            </a:pPr>
            <a:r>
              <a:rPr lang="en-IN" sz="2400" dirty="0" smtClean="0">
                <a:latin typeface="Times New Roman" pitchFamily="18" charset="0"/>
                <a:cs typeface="Times New Roman" pitchFamily="18" charset="0"/>
              </a:rPr>
              <a:t>Monitoring resource utilisation</a:t>
            </a:r>
          </a:p>
          <a:p>
            <a:pPr algn="just">
              <a:lnSpc>
                <a:spcPct val="150000"/>
              </a:lnSpc>
              <a:buFont typeface="Wingdings" pitchFamily="2" charset="2"/>
              <a:buChar char="v"/>
            </a:pPr>
            <a:r>
              <a:rPr lang="en-IN" sz="2400" dirty="0" smtClean="0">
                <a:latin typeface="Times New Roman" pitchFamily="18" charset="0"/>
                <a:cs typeface="Times New Roman" pitchFamily="18" charset="0"/>
              </a:rPr>
              <a:t>Updating </a:t>
            </a:r>
            <a:r>
              <a:rPr lang="en-IN" sz="2400" b="1" dirty="0" smtClean="0">
                <a:latin typeface="Times New Roman" pitchFamily="18" charset="0"/>
                <a:cs typeface="Times New Roman" pitchFamily="18" charset="0"/>
              </a:rPr>
              <a:t>project</a:t>
            </a:r>
            <a:r>
              <a:rPr lang="en-IN" sz="2400" dirty="0" smtClean="0">
                <a:latin typeface="Times New Roman" pitchFamily="18" charset="0"/>
                <a:cs typeface="Times New Roman" pitchFamily="18" charset="0"/>
              </a:rPr>
              <a:t> tasks</a:t>
            </a:r>
          </a:p>
          <a:p>
            <a:pPr algn="just">
              <a:lnSpc>
                <a:spcPct val="150000"/>
              </a:lnSpc>
              <a:buFont typeface="Wingdings" pitchFamily="2" charset="2"/>
              <a:buChar char="v"/>
            </a:pPr>
            <a:r>
              <a:rPr lang="en-IN" sz="2400" dirty="0" smtClean="0">
                <a:latin typeface="Times New Roman" pitchFamily="18" charset="0"/>
                <a:cs typeface="Times New Roman" pitchFamily="18" charset="0"/>
              </a:rPr>
              <a:t>Tracking and reporting progress</a:t>
            </a:r>
          </a:p>
          <a:p>
            <a:pPr>
              <a:buNone/>
            </a:pP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Project Administrator</a:t>
            </a:r>
            <a:endParaRPr lang="en-IN"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428596" y="1214422"/>
            <a:ext cx="8229600" cy="4590842"/>
          </a:xfrm>
        </p:spPr>
        <p:txBody>
          <a:bodyPr>
            <a:normAutofit fontScale="92500"/>
          </a:bodyPr>
          <a:lstStyle/>
          <a:p>
            <a:pPr algn="just">
              <a:lnSpc>
                <a:spcPct val="150000"/>
              </a:lnSpc>
              <a:buFont typeface="Wingdings" pitchFamily="2" charset="2"/>
              <a:buChar char="v"/>
            </a:pPr>
            <a:r>
              <a:rPr lang="en-IN" sz="2400" dirty="0" smtClean="0">
                <a:latin typeface="Times New Roman" pitchFamily="18" charset="0"/>
                <a:cs typeface="Times New Roman" pitchFamily="18" charset="0"/>
              </a:rPr>
              <a:t>A project administrator is a professional who organizes the necessary team members and specializes in facilitating, reporting and analyzing projects under the supervision of a project manager. This position requires great responsibility and proper time management because the job entails constant monitoring and control of all project variables. The project administrator's role is not only to ensure that the project is finished on time and on budget, but also may involve acquiring more contracts.</a:t>
            </a:r>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Project Contracting</a:t>
            </a:r>
            <a:endParaRPr lang="en-IN"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428596" y="1142984"/>
            <a:ext cx="8229600" cy="4525963"/>
          </a:xfrm>
        </p:spPr>
        <p:txBody>
          <a:bodyPr>
            <a:normAutofit lnSpcReduction="10000"/>
          </a:bodyPr>
          <a:lstStyle/>
          <a:p>
            <a:pPr algn="just">
              <a:lnSpc>
                <a:spcPct val="160000"/>
              </a:lnSpc>
              <a:buFont typeface="Wingdings" pitchFamily="2" charset="2"/>
              <a:buChar char="v"/>
            </a:pPr>
            <a:r>
              <a:rPr lang="en-IN" b="1" dirty="0" smtClean="0">
                <a:latin typeface="Times New Roman" pitchFamily="18" charset="0"/>
                <a:cs typeface="Times New Roman" pitchFamily="18" charset="0"/>
              </a:rPr>
              <a:t>Contract</a:t>
            </a:r>
            <a:r>
              <a:rPr lang="en-IN" dirty="0" smtClean="0">
                <a:latin typeface="Times New Roman" pitchFamily="18" charset="0"/>
                <a:cs typeface="Times New Roman" pitchFamily="18" charset="0"/>
              </a:rPr>
              <a:t> is an agreement between two or more parties, to exchange providing a specific work (Scope of Work) with agreed compensations (mainly cost and/or any others specified in the contract) include terms and conditions. The Contract terms and conditions including both parties' obligation, liability, payment, and other terms and conditions are legally binded. The Contract dispute settlement process and change management work process are a part of contract. In addition to being a signed document, resulting from acceptance of offers by award notices, letters of intent (LOI), and other orders such as POs are one of the contracts.</a:t>
            </a: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Types of Project Contract</a:t>
            </a:r>
            <a:endParaRPr lang="en-IN"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40768"/>
            <a:ext cx="8229600" cy="4590842"/>
          </a:xfrm>
        </p:spPr>
        <p:txBody>
          <a:bodyPr>
            <a:normAutofit fontScale="85000" lnSpcReduction="10000"/>
          </a:bodyPr>
          <a:lstStyle/>
          <a:p>
            <a:pPr algn="just">
              <a:lnSpc>
                <a:spcPct val="150000"/>
              </a:lnSpc>
            </a:pPr>
            <a:r>
              <a:rPr lang="en-IN" sz="2400" dirty="0" smtClean="0">
                <a:latin typeface="Times New Roman" pitchFamily="18" charset="0"/>
                <a:cs typeface="Times New Roman" pitchFamily="18" charset="0"/>
              </a:rPr>
              <a:t>Contract Types are several methods between contract parties, owner and contractor, depending on the project environments and project approaches. The Project Execution Plan (PEP) and procedures are developed based on the actual contract terms and conditions. There is two main type of contract: a fixed price and a reimbursement, and can be divided into: </a:t>
            </a:r>
          </a:p>
          <a:p>
            <a:pPr algn="just">
              <a:lnSpc>
                <a:spcPct val="150000"/>
              </a:lnSpc>
              <a:buFont typeface="Wingdings" pitchFamily="2" charset="2"/>
              <a:buChar char="v"/>
            </a:pPr>
            <a:r>
              <a:rPr lang="en-IN" sz="2400" dirty="0" smtClean="0">
                <a:latin typeface="Times New Roman" pitchFamily="18" charset="0"/>
                <a:cs typeface="Times New Roman" pitchFamily="18" charset="0"/>
              </a:rPr>
              <a:t>Fixed Price (Lump Sum) Contract</a:t>
            </a:r>
          </a:p>
          <a:p>
            <a:pPr algn="just">
              <a:lnSpc>
                <a:spcPct val="150000"/>
              </a:lnSpc>
              <a:buFont typeface="Wingdings" pitchFamily="2" charset="2"/>
              <a:buChar char="v"/>
            </a:pPr>
            <a:r>
              <a:rPr lang="en-IN" sz="2400" dirty="0" smtClean="0">
                <a:latin typeface="Times New Roman" pitchFamily="18" charset="0"/>
                <a:cs typeface="Times New Roman" pitchFamily="18" charset="0"/>
              </a:rPr>
              <a:t>Cost plus (Reimbursable) Fee Contract</a:t>
            </a:r>
          </a:p>
          <a:p>
            <a:pPr algn="just">
              <a:lnSpc>
                <a:spcPct val="150000"/>
              </a:lnSpc>
              <a:buFont typeface="Wingdings" pitchFamily="2" charset="2"/>
              <a:buChar char="v"/>
            </a:pPr>
            <a:r>
              <a:rPr lang="en-IN" sz="2400" dirty="0" smtClean="0">
                <a:latin typeface="Times New Roman" pitchFamily="18" charset="0"/>
                <a:cs typeface="Times New Roman" pitchFamily="18" charset="0"/>
              </a:rPr>
              <a:t>Incentive Contract</a:t>
            </a:r>
          </a:p>
          <a:p>
            <a:pPr algn="just">
              <a:lnSpc>
                <a:spcPct val="150000"/>
              </a:lnSpc>
              <a:buFont typeface="Wingdings" pitchFamily="2" charset="2"/>
              <a:buChar char="v"/>
            </a:pPr>
            <a:r>
              <a:rPr lang="en-IN" sz="2400" dirty="0" smtClean="0">
                <a:latin typeface="Times New Roman" pitchFamily="18" charset="0"/>
                <a:cs typeface="Times New Roman" pitchFamily="18" charset="0"/>
              </a:rPr>
              <a:t>Unit Price Contract</a:t>
            </a:r>
          </a:p>
          <a:p>
            <a:endParaRPr lang="en-IN"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Process of Contract</a:t>
            </a:r>
            <a:endParaRPr lang="en-IN" sz="2800" b="1" dirty="0">
              <a:latin typeface="Times New Roman" pitchFamily="18" charset="0"/>
              <a:cs typeface="Times New Roman" pitchFamily="18" charset="0"/>
            </a:endParaRPr>
          </a:p>
        </p:txBody>
      </p:sp>
      <p:pic>
        <p:nvPicPr>
          <p:cNvPr id="25602" name="Picture 2" descr="E:\pm ppt\management-consultancy-proposals-4-728.jpg"/>
          <p:cNvPicPr>
            <a:picLocks noGrp="1" noChangeAspect="1" noChangeArrowheads="1"/>
          </p:cNvPicPr>
          <p:nvPr>
            <p:ph idx="1"/>
          </p:nvPr>
        </p:nvPicPr>
        <p:blipFill>
          <a:blip r:embed="rId2"/>
          <a:stretch>
            <a:fillRect/>
          </a:stretch>
        </p:blipFill>
        <p:spPr bwMode="auto">
          <a:xfrm>
            <a:off x="755576" y="1268760"/>
            <a:ext cx="7904004" cy="495801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Contract Pricing</a:t>
            </a:r>
            <a:endParaRPr lang="en-IN"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428596" y="1357298"/>
            <a:ext cx="8229600" cy="4208164"/>
          </a:xfrm>
        </p:spPr>
        <p:txBody>
          <a:bodyPr>
            <a:normAutofit fontScale="92500"/>
          </a:bodyPr>
          <a:lstStyle/>
          <a:p>
            <a:pPr algn="just">
              <a:lnSpc>
                <a:spcPct val="150000"/>
              </a:lnSpc>
              <a:buFont typeface="Wingdings" pitchFamily="2" charset="2"/>
              <a:buChar char="v"/>
            </a:pPr>
            <a:r>
              <a:rPr lang="en-IN" sz="2400" dirty="0" smtClean="0">
                <a:latin typeface="Times New Roman" pitchFamily="18" charset="0"/>
                <a:cs typeface="Times New Roman" pitchFamily="18" charset="0"/>
              </a:rPr>
              <a:t>Contract price, defined as the price of a contract which is paid to a contractor upon completion, is used any time a contract exists. Due to the fact that a contract is an agreement to complete a certain type and amount of work, the contract price is fully paid to a contractor when they have completed the job which has been agreed upon. Generally, contract price includes a down payment, may include a few continuing payments, and ends with a final amount paid to close the contract.</a:t>
            </a:r>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Types of Contract Pricing</a:t>
            </a:r>
            <a:endParaRPr lang="en-IN"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40768"/>
            <a:ext cx="8229600" cy="4608512"/>
          </a:xfrm>
        </p:spPr>
        <p:txBody>
          <a:bodyPr>
            <a:normAutofit fontScale="92500" lnSpcReduction="10000"/>
          </a:bodyPr>
          <a:lstStyle/>
          <a:p>
            <a:pPr algn="just">
              <a:lnSpc>
                <a:spcPct val="150000"/>
              </a:lnSpc>
              <a:buFont typeface="Wingdings" pitchFamily="2" charset="2"/>
              <a:buChar char="v"/>
            </a:pPr>
            <a:r>
              <a:rPr lang="en-IN" sz="2400" dirty="0" smtClean="0">
                <a:latin typeface="Times New Roman" pitchFamily="18" charset="0"/>
                <a:cs typeface="Times New Roman" pitchFamily="18" charset="0"/>
              </a:rPr>
              <a:t>Time and Materials (T&amp;M)</a:t>
            </a:r>
          </a:p>
          <a:p>
            <a:pPr algn="just">
              <a:lnSpc>
                <a:spcPct val="150000"/>
              </a:lnSpc>
              <a:buFont typeface="Wingdings" pitchFamily="2" charset="2"/>
              <a:buChar char="v"/>
            </a:pPr>
            <a:r>
              <a:rPr lang="en-IN" sz="2400" dirty="0" smtClean="0">
                <a:latin typeface="Times New Roman" pitchFamily="18" charset="0"/>
                <a:cs typeface="Times New Roman" pitchFamily="18" charset="0"/>
              </a:rPr>
              <a:t>Cost-Reimbursement</a:t>
            </a:r>
          </a:p>
          <a:p>
            <a:pPr algn="just">
              <a:lnSpc>
                <a:spcPct val="150000"/>
              </a:lnSpc>
              <a:buFont typeface="Wingdings" pitchFamily="2" charset="2"/>
              <a:buChar char="v"/>
            </a:pPr>
            <a:r>
              <a:rPr lang="en-IN" sz="2400" dirty="0" smtClean="0">
                <a:latin typeface="Times New Roman" pitchFamily="18" charset="0"/>
                <a:cs typeface="Times New Roman" pitchFamily="18" charset="0"/>
              </a:rPr>
              <a:t>Cost-Plus-Fixed-Fee (CPFF)</a:t>
            </a:r>
          </a:p>
          <a:p>
            <a:pPr algn="just">
              <a:lnSpc>
                <a:spcPct val="150000"/>
              </a:lnSpc>
              <a:buFont typeface="Wingdings" pitchFamily="2" charset="2"/>
              <a:buChar char="v"/>
            </a:pPr>
            <a:r>
              <a:rPr lang="en-IN" sz="2400" dirty="0" smtClean="0">
                <a:latin typeface="Times New Roman" pitchFamily="18" charset="0"/>
                <a:cs typeface="Times New Roman" pitchFamily="18" charset="0"/>
              </a:rPr>
              <a:t>Cost-Plus-Incentive-Fee (CPIF)</a:t>
            </a:r>
          </a:p>
          <a:p>
            <a:pPr algn="just">
              <a:lnSpc>
                <a:spcPct val="150000"/>
              </a:lnSpc>
              <a:buFont typeface="Wingdings" pitchFamily="2" charset="2"/>
              <a:buChar char="v"/>
            </a:pPr>
            <a:r>
              <a:rPr lang="en-IN" sz="2400" dirty="0" smtClean="0">
                <a:latin typeface="Times New Roman" pitchFamily="18" charset="0"/>
                <a:cs typeface="Times New Roman" pitchFamily="18" charset="0"/>
              </a:rPr>
              <a:t>Cost-Plus-Award-Fee (CPAF)</a:t>
            </a:r>
          </a:p>
          <a:p>
            <a:pPr algn="just">
              <a:lnSpc>
                <a:spcPct val="150000"/>
              </a:lnSpc>
              <a:buFont typeface="Wingdings" pitchFamily="2" charset="2"/>
              <a:buChar char="v"/>
            </a:pPr>
            <a:r>
              <a:rPr lang="en-IN" sz="2400" dirty="0" smtClean="0">
                <a:latin typeface="Times New Roman" pitchFamily="18" charset="0"/>
                <a:cs typeface="Times New Roman" pitchFamily="18" charset="0"/>
              </a:rPr>
              <a:t>Firm-Fixed </a:t>
            </a:r>
            <a:r>
              <a:rPr lang="en-IN" sz="2400" b="1" dirty="0" smtClean="0">
                <a:latin typeface="Times New Roman" pitchFamily="18" charset="0"/>
                <a:cs typeface="Times New Roman" pitchFamily="18" charset="0"/>
              </a:rPr>
              <a:t>Price</a:t>
            </a:r>
            <a:r>
              <a:rPr lang="en-IN" sz="2400" dirty="0" smtClean="0">
                <a:latin typeface="Times New Roman" pitchFamily="18" charset="0"/>
                <a:cs typeface="Times New Roman" pitchFamily="18" charset="0"/>
              </a:rPr>
              <a:t> (FFP)</a:t>
            </a:r>
          </a:p>
          <a:p>
            <a:pPr algn="just">
              <a:lnSpc>
                <a:spcPct val="150000"/>
              </a:lnSpc>
              <a:buFont typeface="Wingdings" pitchFamily="2" charset="2"/>
              <a:buChar char="v"/>
            </a:pPr>
            <a:r>
              <a:rPr lang="en-IN" sz="2400" dirty="0" smtClean="0">
                <a:latin typeface="Times New Roman" pitchFamily="18" charset="0"/>
                <a:cs typeface="Times New Roman" pitchFamily="18" charset="0"/>
              </a:rPr>
              <a:t>Fixed-</a:t>
            </a:r>
            <a:r>
              <a:rPr lang="en-IN" sz="2400" b="1" dirty="0" smtClean="0">
                <a:latin typeface="Times New Roman" pitchFamily="18" charset="0"/>
                <a:cs typeface="Times New Roman" pitchFamily="18" charset="0"/>
              </a:rPr>
              <a:t>Price Contract</a:t>
            </a:r>
            <a:r>
              <a:rPr lang="en-IN" sz="2400" dirty="0" smtClean="0">
                <a:latin typeface="Times New Roman" pitchFamily="18" charset="0"/>
                <a:cs typeface="Times New Roman" pitchFamily="18" charset="0"/>
              </a:rPr>
              <a:t> with Escalation (FPE)</a:t>
            </a:r>
          </a:p>
          <a:p>
            <a:pPr algn="just">
              <a:lnSpc>
                <a:spcPct val="150000"/>
              </a:lnSpc>
              <a:buFont typeface="Wingdings" pitchFamily="2" charset="2"/>
              <a:buChar char="v"/>
            </a:pPr>
            <a:r>
              <a:rPr lang="en-IN" sz="2400" dirty="0" smtClean="0">
                <a:latin typeface="Times New Roman" pitchFamily="18" charset="0"/>
                <a:cs typeface="Times New Roman" pitchFamily="18" charset="0"/>
              </a:rPr>
              <a:t>Fixed-</a:t>
            </a:r>
            <a:r>
              <a:rPr lang="en-IN" sz="2400" b="1" dirty="0" smtClean="0">
                <a:latin typeface="Times New Roman" pitchFamily="18" charset="0"/>
                <a:cs typeface="Times New Roman" pitchFamily="18" charset="0"/>
              </a:rPr>
              <a:t>Price</a:t>
            </a:r>
            <a:r>
              <a:rPr lang="en-IN" sz="2400" dirty="0" smtClean="0">
                <a:latin typeface="Times New Roman" pitchFamily="18" charset="0"/>
                <a:cs typeface="Times New Roman" pitchFamily="18" charset="0"/>
              </a:rPr>
              <a:t> Incentive (FPI)</a:t>
            </a:r>
          </a:p>
          <a:p>
            <a:pPr>
              <a:lnSpc>
                <a:spcPct val="150000"/>
              </a:lnSpc>
              <a:buNone/>
            </a:pPr>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Project Organization</a:t>
            </a:r>
            <a:endParaRPr lang="en-IN"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40768"/>
            <a:ext cx="8229600" cy="4518834"/>
          </a:xfrm>
        </p:spPr>
        <p:txBody>
          <a:bodyPr>
            <a:normAutofit/>
          </a:bodyPr>
          <a:lstStyle/>
          <a:p>
            <a:pPr algn="just">
              <a:lnSpc>
                <a:spcPct val="150000"/>
              </a:lnSpc>
              <a:buFont typeface="Wingdings" pitchFamily="2" charset="2"/>
              <a:buChar char="v"/>
            </a:pPr>
            <a:r>
              <a:rPr lang="en-IN" sz="2400" dirty="0" smtClean="0">
                <a:latin typeface="Times New Roman" pitchFamily="18" charset="0"/>
                <a:cs typeface="Times New Roman" pitchFamily="18" charset="0"/>
              </a:rPr>
              <a:t>A project organization is a structure that facilitates the coordination and implementation of project activities. Its main reason is to create an environment that fosters interactions among the team members with a minimum amount of disruptions, overlaps and conflict. One of the important decisions of project management is the form of organizational structure that will be used for the project. </a:t>
            </a:r>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3594"/>
          </a:xfrm>
        </p:spPr>
        <p:txBody>
          <a:bodyPr>
            <a:normAutofit/>
          </a:bodyPr>
          <a:lstStyle/>
          <a:p>
            <a:r>
              <a:rPr lang="en-US" sz="3200" b="1" dirty="0" smtClean="0">
                <a:latin typeface="Times New Roman" pitchFamily="18" charset="0"/>
                <a:cs typeface="Times New Roman" pitchFamily="18" charset="0"/>
              </a:rPr>
              <a:t>Content</a:t>
            </a:r>
            <a:endParaRPr lang="en-IN"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24744"/>
            <a:ext cx="8229600" cy="5500702"/>
          </a:xfrm>
        </p:spPr>
        <p:txBody>
          <a:bodyPr>
            <a:normAutofit fontScale="70000" lnSpcReduction="20000"/>
          </a:bodyPr>
          <a:lstStyle/>
          <a:p>
            <a:pPr marL="651510" indent="-514350" algn="just">
              <a:buAutoNum type="arabicPeriod"/>
            </a:pPr>
            <a:r>
              <a:rPr lang="en-IN" sz="3200" dirty="0" smtClean="0">
                <a:latin typeface="Times New Roman" pitchFamily="18" charset="0"/>
                <a:cs typeface="Times New Roman" pitchFamily="18" charset="0"/>
              </a:rPr>
              <a:t>Project Execution </a:t>
            </a:r>
          </a:p>
          <a:p>
            <a:pPr marL="651510" indent="-514350" algn="just">
              <a:buAutoNum type="arabicPeriod"/>
            </a:pPr>
            <a:r>
              <a:rPr lang="en-IN" sz="3200" dirty="0" smtClean="0">
                <a:latin typeface="Times New Roman" pitchFamily="18" charset="0"/>
                <a:cs typeface="Times New Roman" pitchFamily="18" charset="0"/>
              </a:rPr>
              <a:t>Project Administration </a:t>
            </a:r>
          </a:p>
          <a:p>
            <a:pPr marL="651510" indent="-514350" algn="just">
              <a:buAutoNum type="arabicPeriod"/>
            </a:pPr>
            <a:r>
              <a:rPr lang="en-IN" sz="3200" dirty="0" smtClean="0">
                <a:latin typeface="Times New Roman" pitchFamily="18" charset="0"/>
                <a:cs typeface="Times New Roman" pitchFamily="18" charset="0"/>
              </a:rPr>
              <a:t>Project Contracting</a:t>
            </a:r>
          </a:p>
          <a:p>
            <a:pPr marL="651510" indent="-514350" algn="just">
              <a:buAutoNum type="arabicPeriod"/>
            </a:pPr>
            <a:r>
              <a:rPr lang="en-IN" sz="3200" dirty="0" smtClean="0">
                <a:latin typeface="Times New Roman" pitchFamily="18" charset="0"/>
                <a:cs typeface="Times New Roman" pitchFamily="18" charset="0"/>
              </a:rPr>
              <a:t>Contract Pricing and Types of Contract Pricing</a:t>
            </a:r>
          </a:p>
          <a:p>
            <a:pPr marL="651510" indent="-514350" algn="just">
              <a:buAutoNum type="arabicPeriod"/>
            </a:pPr>
            <a:r>
              <a:rPr lang="en-IN" sz="3200" dirty="0" smtClean="0">
                <a:latin typeface="Times New Roman" pitchFamily="18" charset="0"/>
                <a:cs typeface="Times New Roman" pitchFamily="18" charset="0"/>
              </a:rPr>
              <a:t>Project Organisation and Forms of Organisation </a:t>
            </a:r>
          </a:p>
          <a:p>
            <a:pPr marL="651510" indent="-514350" algn="just">
              <a:buAutoNum type="arabicPeriod"/>
            </a:pPr>
            <a:r>
              <a:rPr lang="en-IN" sz="3200" dirty="0" smtClean="0">
                <a:latin typeface="Times New Roman" pitchFamily="18" charset="0"/>
                <a:cs typeface="Times New Roman" pitchFamily="18" charset="0"/>
              </a:rPr>
              <a:t>Project Direction </a:t>
            </a:r>
          </a:p>
          <a:p>
            <a:pPr marL="651510" indent="-514350" algn="just">
              <a:buAutoNum type="arabicPeriod"/>
            </a:pPr>
            <a:r>
              <a:rPr lang="en-IN" sz="3200" dirty="0" smtClean="0">
                <a:latin typeface="Times New Roman" pitchFamily="18" charset="0"/>
                <a:cs typeface="Times New Roman" pitchFamily="18" charset="0"/>
              </a:rPr>
              <a:t>Project Communication </a:t>
            </a:r>
          </a:p>
          <a:p>
            <a:pPr marL="651510" indent="-514350" algn="just">
              <a:buAutoNum type="arabicPeriod"/>
            </a:pPr>
            <a:r>
              <a:rPr lang="en-IN" sz="3200" dirty="0" smtClean="0">
                <a:latin typeface="Times New Roman" pitchFamily="18" charset="0"/>
                <a:cs typeface="Times New Roman" pitchFamily="18" charset="0"/>
              </a:rPr>
              <a:t>Project Co ordination </a:t>
            </a:r>
          </a:p>
          <a:p>
            <a:pPr marL="651510" indent="-514350" algn="just">
              <a:buAutoNum type="arabicPeriod"/>
            </a:pPr>
            <a:r>
              <a:rPr lang="en-IN" sz="3200" dirty="0" smtClean="0">
                <a:latin typeface="Times New Roman" pitchFamily="18" charset="0"/>
                <a:cs typeface="Times New Roman" pitchFamily="18" charset="0"/>
              </a:rPr>
              <a:t>Factors influencing effective Project Management </a:t>
            </a:r>
          </a:p>
          <a:p>
            <a:pPr marL="651510" indent="-514350" algn="just">
              <a:buAutoNum type="arabicPeriod"/>
            </a:pPr>
            <a:r>
              <a:rPr lang="en-IN" sz="3200" dirty="0" smtClean="0">
                <a:latin typeface="Times New Roman" pitchFamily="18" charset="0"/>
                <a:cs typeface="Times New Roman" pitchFamily="18" charset="0"/>
              </a:rPr>
              <a:t>Project Time Monitoring </a:t>
            </a:r>
          </a:p>
          <a:p>
            <a:pPr marL="651510" indent="-514350" algn="just">
              <a:buAutoNum type="arabicPeriod"/>
            </a:pPr>
            <a:r>
              <a:rPr lang="en-IN" sz="3200" dirty="0" smtClean="0">
                <a:latin typeface="Times New Roman" pitchFamily="18" charset="0"/>
                <a:cs typeface="Times New Roman" pitchFamily="18" charset="0"/>
              </a:rPr>
              <a:t>Project Cost Monitoring </a:t>
            </a:r>
          </a:p>
          <a:p>
            <a:pPr marL="651510" indent="-514350" algn="just">
              <a:buAutoNum type="arabicPeriod"/>
            </a:pPr>
            <a:r>
              <a:rPr lang="en-IN" sz="3200" dirty="0" smtClean="0">
                <a:latin typeface="Times New Roman" pitchFamily="18" charset="0"/>
                <a:cs typeface="Times New Roman" pitchFamily="18" charset="0"/>
              </a:rPr>
              <a:t>Project Over Runs</a:t>
            </a:r>
          </a:p>
          <a:p>
            <a:pPr marL="651510" indent="-514350" algn="just">
              <a:buAutoNum type="arabicPeriod"/>
            </a:pPr>
            <a:r>
              <a:rPr lang="en-IN" sz="3200" dirty="0" smtClean="0">
                <a:latin typeface="Times New Roman" pitchFamily="18" charset="0"/>
                <a:cs typeface="Times New Roman" pitchFamily="18" charset="0"/>
              </a:rPr>
              <a:t>Project Control</a:t>
            </a:r>
          </a:p>
          <a:p>
            <a:pPr marL="651510" indent="-514350" algn="just">
              <a:buAutoNum type="arabicPeriod"/>
            </a:pPr>
            <a:r>
              <a:rPr lang="en-IN" sz="3200" dirty="0" smtClean="0">
                <a:latin typeface="Times New Roman" pitchFamily="18" charset="0"/>
                <a:cs typeface="Times New Roman" pitchFamily="18" charset="0"/>
              </a:rPr>
              <a:t>Control Techniques - PERT, CPM </a:t>
            </a:r>
          </a:p>
          <a:p>
            <a:pPr marL="651510" indent="-514350" algn="just">
              <a:buAutoNum type="arabicPeriod"/>
            </a:pPr>
            <a:r>
              <a:rPr lang="en-IN" sz="3200" dirty="0" smtClean="0">
                <a:latin typeface="Times New Roman" pitchFamily="18" charset="0"/>
                <a:cs typeface="Times New Roman" pitchFamily="18" charset="0"/>
              </a:rPr>
              <a:t>Project Audit</a:t>
            </a:r>
          </a:p>
          <a:p>
            <a:pPr>
              <a:buNone/>
            </a:pP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Organizational Structure</a:t>
            </a:r>
            <a:endParaRPr lang="en-IN" sz="2800" b="1" dirty="0">
              <a:latin typeface="Times New Roman" pitchFamily="18" charset="0"/>
              <a:cs typeface="Times New Roman" pitchFamily="18" charset="0"/>
            </a:endParaRPr>
          </a:p>
        </p:txBody>
      </p:sp>
      <p:pic>
        <p:nvPicPr>
          <p:cNvPr id="27650" name="Picture 2" descr="E:\pm ppt\clip_image002-24.jpg"/>
          <p:cNvPicPr>
            <a:picLocks noGrp="1" noChangeAspect="1" noChangeArrowheads="1"/>
          </p:cNvPicPr>
          <p:nvPr>
            <p:ph idx="1"/>
          </p:nvPr>
        </p:nvPicPr>
        <p:blipFill>
          <a:blip r:embed="rId2"/>
          <a:stretch>
            <a:fillRect/>
          </a:stretch>
        </p:blipFill>
        <p:spPr bwMode="auto">
          <a:xfrm>
            <a:off x="257410" y="1340768"/>
            <a:ext cx="8414866" cy="367639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Project Organization Chart</a:t>
            </a:r>
            <a:endParaRPr lang="en-IN" sz="2800" b="1" dirty="0">
              <a:latin typeface="Times New Roman" pitchFamily="18" charset="0"/>
              <a:cs typeface="Times New Roman" pitchFamily="18" charset="0"/>
            </a:endParaRPr>
          </a:p>
        </p:txBody>
      </p:sp>
      <p:pic>
        <p:nvPicPr>
          <p:cNvPr id="26626" name="Picture 2" descr="E:\pm ppt\project_orgchart.png"/>
          <p:cNvPicPr>
            <a:picLocks noGrp="1" noChangeAspect="1" noChangeArrowheads="1"/>
          </p:cNvPicPr>
          <p:nvPr>
            <p:ph idx="1"/>
          </p:nvPr>
        </p:nvPicPr>
        <p:blipFill>
          <a:blip r:embed="rId2"/>
          <a:stretch>
            <a:fillRect/>
          </a:stretch>
        </p:blipFill>
        <p:spPr bwMode="auto">
          <a:xfrm>
            <a:off x="215801" y="1412776"/>
            <a:ext cx="8712398" cy="435874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471586"/>
          </a:xfrm>
        </p:spPr>
        <p:txBody>
          <a:bodyPr>
            <a:normAutofit fontScale="90000"/>
          </a:bodyPr>
          <a:lstStyle/>
          <a:p>
            <a:r>
              <a:rPr lang="en-US" sz="2800" b="1" dirty="0" smtClean="0">
                <a:latin typeface="Times New Roman" pitchFamily="18" charset="0"/>
                <a:cs typeface="Times New Roman" pitchFamily="18" charset="0"/>
              </a:rPr>
              <a:t>Forms of Organization</a:t>
            </a:r>
            <a:endParaRPr lang="en-IN" sz="2800" b="1" dirty="0">
              <a:latin typeface="Times New Roman" pitchFamily="18" charset="0"/>
              <a:cs typeface="Times New Roman" pitchFamily="18" charset="0"/>
            </a:endParaRPr>
          </a:p>
        </p:txBody>
      </p:sp>
      <p:pic>
        <p:nvPicPr>
          <p:cNvPr id="28674" name="Picture 2" descr="E:\pm ppt\Forms-of-Business-Organisation-2.jpg"/>
          <p:cNvPicPr>
            <a:picLocks noGrp="1" noChangeAspect="1" noChangeArrowheads="1"/>
          </p:cNvPicPr>
          <p:nvPr>
            <p:ph idx="1"/>
          </p:nvPr>
        </p:nvPicPr>
        <p:blipFill>
          <a:blip r:embed="rId2"/>
          <a:stretch>
            <a:fillRect/>
          </a:stretch>
        </p:blipFill>
        <p:spPr bwMode="auto">
          <a:xfrm>
            <a:off x="2051720" y="836713"/>
            <a:ext cx="5177036" cy="553707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399578"/>
          </a:xfrm>
        </p:spPr>
        <p:txBody>
          <a:bodyPr>
            <a:normAutofit fontScale="90000"/>
          </a:bodyPr>
          <a:lstStyle/>
          <a:p>
            <a:r>
              <a:rPr lang="en-US" sz="2800" b="1" dirty="0" smtClean="0">
                <a:latin typeface="Times New Roman" pitchFamily="18" charset="0"/>
                <a:cs typeface="Times New Roman" pitchFamily="18" charset="0"/>
              </a:rPr>
              <a:t>Project Direction - Meaning</a:t>
            </a:r>
            <a:endParaRPr lang="en-IN" sz="2800" b="1" dirty="0">
              <a:latin typeface="Times New Roman" pitchFamily="18" charset="0"/>
              <a:cs typeface="Times New Roman" pitchFamily="18" charset="0"/>
            </a:endParaRPr>
          </a:p>
        </p:txBody>
      </p:sp>
      <p:pic>
        <p:nvPicPr>
          <p:cNvPr id="29698" name="Picture 2" descr="E:\pm ppt\10-me667-chap5-coordination-and-control-6-638.jpg"/>
          <p:cNvPicPr>
            <a:picLocks noGrp="1" noChangeAspect="1" noChangeArrowheads="1"/>
          </p:cNvPicPr>
          <p:nvPr>
            <p:ph idx="1"/>
          </p:nvPr>
        </p:nvPicPr>
        <p:blipFill>
          <a:blip r:embed="rId2"/>
          <a:stretch>
            <a:fillRect/>
          </a:stretch>
        </p:blipFill>
        <p:spPr bwMode="auto">
          <a:xfrm>
            <a:off x="1142976" y="836712"/>
            <a:ext cx="7372374" cy="542425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Role of Project Director</a:t>
            </a:r>
            <a:endParaRPr lang="en-IN"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57298"/>
            <a:ext cx="8229600" cy="4519974"/>
          </a:xfrm>
        </p:spPr>
        <p:txBody>
          <a:bodyPr>
            <a:normAutofit/>
          </a:bodyPr>
          <a:lstStyle/>
          <a:p>
            <a:pPr algn="just">
              <a:lnSpc>
                <a:spcPct val="150000"/>
              </a:lnSpc>
              <a:buFont typeface="Wingdings" pitchFamily="2" charset="2"/>
              <a:buChar char="v"/>
            </a:pPr>
            <a:r>
              <a:rPr lang="en-IN" sz="2400" dirty="0" smtClean="0">
                <a:latin typeface="Times New Roman" pitchFamily="18" charset="0"/>
                <a:cs typeface="Times New Roman" pitchFamily="18" charset="0"/>
              </a:rPr>
              <a:t>Strategic asset planning</a:t>
            </a:r>
          </a:p>
          <a:p>
            <a:pPr algn="just">
              <a:lnSpc>
                <a:spcPct val="150000"/>
              </a:lnSpc>
              <a:buFont typeface="Wingdings" pitchFamily="2" charset="2"/>
              <a:buChar char="v"/>
            </a:pPr>
            <a:r>
              <a:rPr lang="en-IN" sz="2400" dirty="0" smtClean="0">
                <a:latin typeface="Times New Roman" pitchFamily="18" charset="0"/>
                <a:cs typeface="Times New Roman" pitchFamily="18" charset="0"/>
              </a:rPr>
              <a:t>Building condition audits and reviews</a:t>
            </a:r>
          </a:p>
          <a:p>
            <a:pPr algn="just">
              <a:lnSpc>
                <a:spcPct val="150000"/>
              </a:lnSpc>
              <a:buFont typeface="Wingdings" pitchFamily="2" charset="2"/>
              <a:buChar char="v"/>
            </a:pPr>
            <a:r>
              <a:rPr lang="en-IN" sz="2400" dirty="0" smtClean="0">
                <a:latin typeface="Times New Roman" pitchFamily="18" charset="0"/>
                <a:cs typeface="Times New Roman" pitchFamily="18" charset="0"/>
              </a:rPr>
              <a:t>Business case preparation</a:t>
            </a:r>
          </a:p>
          <a:p>
            <a:pPr algn="just">
              <a:lnSpc>
                <a:spcPct val="150000"/>
              </a:lnSpc>
              <a:buFont typeface="Wingdings" pitchFamily="2" charset="2"/>
              <a:buChar char="v"/>
            </a:pPr>
            <a:r>
              <a:rPr lang="en-IN" sz="2400" dirty="0" smtClean="0">
                <a:latin typeface="Times New Roman" pitchFamily="18" charset="0"/>
                <a:cs typeface="Times New Roman" pitchFamily="18" charset="0"/>
              </a:rPr>
              <a:t>Project briefs</a:t>
            </a:r>
          </a:p>
          <a:p>
            <a:pPr algn="just">
              <a:lnSpc>
                <a:spcPct val="150000"/>
              </a:lnSpc>
              <a:buFont typeface="Wingdings" pitchFamily="2" charset="2"/>
              <a:buChar char="v"/>
            </a:pPr>
            <a:r>
              <a:rPr lang="en-IN" sz="2400" dirty="0" smtClean="0">
                <a:latin typeface="Times New Roman" pitchFamily="18" charset="0"/>
                <a:cs typeface="Times New Roman" pitchFamily="18" charset="0"/>
              </a:rPr>
              <a:t>Project definition planning</a:t>
            </a:r>
          </a:p>
          <a:p>
            <a:pPr algn="just">
              <a:lnSpc>
                <a:spcPct val="150000"/>
              </a:lnSpc>
              <a:buFont typeface="Wingdings" pitchFamily="2" charset="2"/>
              <a:buChar char="v"/>
            </a:pPr>
            <a:r>
              <a:rPr lang="en-IN" sz="2400" dirty="0" smtClean="0">
                <a:latin typeface="Times New Roman" pitchFamily="18" charset="0"/>
                <a:cs typeface="Times New Roman" pitchFamily="18" charset="0"/>
              </a:rPr>
              <a:t>Post occupancy evaluations for clients</a:t>
            </a:r>
          </a:p>
          <a:p>
            <a:pPr>
              <a:buNone/>
            </a:pPr>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Project Communication</a:t>
            </a:r>
            <a:endParaRPr lang="en-IN"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500034" y="1214422"/>
            <a:ext cx="8229600" cy="4383087"/>
          </a:xfrm>
        </p:spPr>
        <p:txBody>
          <a:bodyPr>
            <a:normAutofit lnSpcReduction="10000"/>
          </a:bodyPr>
          <a:lstStyle/>
          <a:p>
            <a:pPr algn="just">
              <a:lnSpc>
                <a:spcPct val="150000"/>
              </a:lnSpc>
              <a:buFont typeface="Wingdings" pitchFamily="2" charset="2"/>
              <a:buChar char="v"/>
            </a:pPr>
            <a:r>
              <a:rPr lang="en-IN" sz="2000" dirty="0" smtClean="0">
                <a:latin typeface="Times New Roman" pitchFamily="18" charset="0"/>
                <a:cs typeface="Times New Roman" pitchFamily="18" charset="0"/>
              </a:rPr>
              <a:t>Excellent communication is a critical component of project success. In fact, according to the Project Management Institute (PMI), most project failures are due to communication issues. Project communication management ensures that does not happen. It consists of three processes that help make sure the right messages are sent, received, and understood by the right people. Project communication management is one of the ten key knowledge areas in the PMBOK (Project Management Book of Knowledge). The processes included in this area have changed over the years, but in the current version, there are three primary project communication management processes.</a:t>
            </a:r>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Project Communication Process</a:t>
            </a:r>
            <a:endParaRPr lang="en-IN" sz="2800" b="1" dirty="0">
              <a:latin typeface="Times New Roman" pitchFamily="18" charset="0"/>
              <a:cs typeface="Times New Roman" pitchFamily="18" charset="0"/>
            </a:endParaRPr>
          </a:p>
        </p:txBody>
      </p:sp>
      <p:pic>
        <p:nvPicPr>
          <p:cNvPr id="30722" name="Picture 2" descr="E:\pm ppt\Infographics_1-01.jpg"/>
          <p:cNvPicPr>
            <a:picLocks noGrp="1" noChangeAspect="1" noChangeArrowheads="1"/>
          </p:cNvPicPr>
          <p:nvPr>
            <p:ph idx="1"/>
          </p:nvPr>
        </p:nvPicPr>
        <p:blipFill>
          <a:blip r:embed="rId2" cstate="print"/>
          <a:stretch>
            <a:fillRect/>
          </a:stretch>
        </p:blipFill>
        <p:spPr bwMode="auto">
          <a:xfrm>
            <a:off x="1142976" y="1214422"/>
            <a:ext cx="6500858" cy="479267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Components</a:t>
            </a:r>
            <a:endParaRPr lang="en-IN" sz="2800" b="1" dirty="0">
              <a:latin typeface="Times New Roman" pitchFamily="18" charset="0"/>
              <a:cs typeface="Times New Roman" pitchFamily="18" charset="0"/>
            </a:endParaRPr>
          </a:p>
        </p:txBody>
      </p:sp>
      <p:pic>
        <p:nvPicPr>
          <p:cNvPr id="32770" name="Picture 2" descr="E:\pm ppt\project-communication-planning.png"/>
          <p:cNvPicPr>
            <a:picLocks noGrp="1" noChangeAspect="1" noChangeArrowheads="1"/>
          </p:cNvPicPr>
          <p:nvPr>
            <p:ph idx="1"/>
          </p:nvPr>
        </p:nvPicPr>
        <p:blipFill>
          <a:blip r:embed="rId2"/>
          <a:stretch>
            <a:fillRect/>
          </a:stretch>
        </p:blipFill>
        <p:spPr bwMode="auto">
          <a:xfrm>
            <a:off x="857224" y="1285860"/>
            <a:ext cx="7500990" cy="35719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Project Coordination</a:t>
            </a:r>
            <a:endParaRPr lang="en-IN"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40768"/>
            <a:ext cx="8229600" cy="3779536"/>
          </a:xfrm>
        </p:spPr>
        <p:txBody>
          <a:bodyPr>
            <a:normAutofit lnSpcReduction="10000"/>
          </a:bodyPr>
          <a:lstStyle/>
          <a:p>
            <a:pPr algn="just">
              <a:lnSpc>
                <a:spcPct val="150000"/>
              </a:lnSpc>
              <a:buFont typeface="Wingdings" pitchFamily="2" charset="2"/>
              <a:buChar char="v"/>
            </a:pPr>
            <a:r>
              <a:rPr lang="en-IN" sz="2400" dirty="0" smtClean="0"/>
              <a:t>A</a:t>
            </a:r>
            <a:r>
              <a:rPr lang="en-IN" sz="2400" dirty="0" smtClean="0">
                <a:latin typeface="Times New Roman" pitchFamily="18" charset="0"/>
                <a:cs typeface="Times New Roman" pitchFamily="18" charset="0"/>
              </a:rPr>
              <a:t> project is a set of tasks that needs to be completed to accomplish a specific goal. Project coordination involves managing the day-to-day operations of a project, making sure the resources are aware of deadlines and tasks that they are responsible, managing meeting minutes, and so on. A project coordinator works very closely with a project manager and is aware of the goals of a project.</a:t>
            </a:r>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Key Points</a:t>
            </a:r>
            <a:endParaRPr lang="en-IN" sz="2800" b="1" dirty="0">
              <a:latin typeface="Times New Roman" pitchFamily="18" charset="0"/>
              <a:cs typeface="Times New Roman" pitchFamily="18" charset="0"/>
            </a:endParaRPr>
          </a:p>
        </p:txBody>
      </p:sp>
      <p:pic>
        <p:nvPicPr>
          <p:cNvPr id="33794" name="Picture 2" descr="E:\pm ppt\fig1.jpg"/>
          <p:cNvPicPr>
            <a:picLocks noGrp="1" noChangeAspect="1" noChangeArrowheads="1"/>
          </p:cNvPicPr>
          <p:nvPr>
            <p:ph idx="1"/>
          </p:nvPr>
        </p:nvPicPr>
        <p:blipFill>
          <a:blip r:embed="rId2"/>
          <a:stretch>
            <a:fillRect/>
          </a:stretch>
        </p:blipFill>
        <p:spPr bwMode="auto">
          <a:xfrm>
            <a:off x="1357290" y="1357298"/>
            <a:ext cx="6215106" cy="401083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15602"/>
          </a:xfrm>
        </p:spPr>
        <p:txBody>
          <a:bodyPr>
            <a:normAutofit/>
          </a:bodyPr>
          <a:lstStyle/>
          <a:p>
            <a:r>
              <a:rPr lang="en-US" sz="2800" b="1" dirty="0" smtClean="0">
                <a:latin typeface="Times New Roman" pitchFamily="18" charset="0"/>
                <a:cs typeface="Times New Roman" pitchFamily="18" charset="0"/>
              </a:rPr>
              <a:t>Objectives</a:t>
            </a:r>
            <a:endParaRPr lang="en-IN"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500034" y="1142984"/>
            <a:ext cx="8229600" cy="4525963"/>
          </a:xfrm>
        </p:spPr>
        <p:txBody>
          <a:bodyPr>
            <a:normAutofit fontScale="92500" lnSpcReduction="20000"/>
          </a:bodyPr>
          <a:lstStyle/>
          <a:p>
            <a:pPr algn="just">
              <a:lnSpc>
                <a:spcPct val="150000"/>
              </a:lnSpc>
              <a:buFont typeface="Wingdings" pitchFamily="2" charset="2"/>
              <a:buChar char="v"/>
            </a:pPr>
            <a:r>
              <a:rPr lang="en-US" sz="2200" dirty="0" smtClean="0">
                <a:latin typeface="Times New Roman" pitchFamily="18" charset="0"/>
                <a:cs typeface="Times New Roman" pitchFamily="18" charset="0"/>
              </a:rPr>
              <a:t>Describe Project Management plan development, understand the content of these plans, and review approaches for creating them.</a:t>
            </a:r>
          </a:p>
          <a:p>
            <a:pPr algn="just">
              <a:lnSpc>
                <a:spcPct val="150000"/>
              </a:lnSpc>
              <a:buFont typeface="Wingdings" pitchFamily="2" charset="2"/>
              <a:buChar char="v"/>
            </a:pPr>
            <a:r>
              <a:rPr lang="en-US" sz="2200" dirty="0" smtClean="0">
                <a:latin typeface="Times New Roman" pitchFamily="18" charset="0"/>
                <a:cs typeface="Times New Roman" pitchFamily="18" charset="0"/>
              </a:rPr>
              <a:t>Explain Project Execution, its relationship to project planning, the factors relating to successful results, and tools and techniques to assist in project execution.</a:t>
            </a:r>
          </a:p>
          <a:p>
            <a:pPr algn="just">
              <a:lnSpc>
                <a:spcPct val="150000"/>
              </a:lnSpc>
              <a:buFont typeface="Wingdings" pitchFamily="2" charset="2"/>
              <a:buChar char="v"/>
            </a:pPr>
            <a:r>
              <a:rPr lang="en-US" sz="2200" dirty="0" smtClean="0">
                <a:latin typeface="Times New Roman" pitchFamily="18" charset="0"/>
                <a:cs typeface="Times New Roman" pitchFamily="18" charset="0"/>
              </a:rPr>
              <a:t>Describe the process of monitoring and controlling project work.</a:t>
            </a:r>
          </a:p>
          <a:p>
            <a:pPr algn="just">
              <a:lnSpc>
                <a:spcPct val="150000"/>
              </a:lnSpc>
              <a:buFont typeface="Wingdings" pitchFamily="2" charset="2"/>
              <a:buChar char="v"/>
            </a:pPr>
            <a:r>
              <a:rPr lang="en-US" sz="2200" dirty="0" smtClean="0">
                <a:latin typeface="Times New Roman" pitchFamily="18" charset="0"/>
                <a:cs typeface="Times New Roman" pitchFamily="18" charset="0"/>
              </a:rPr>
              <a:t>Utilize all the plans, schedules, procedures and templates that were prepared and anticipated during prior work.</a:t>
            </a:r>
          </a:p>
          <a:p>
            <a:pPr algn="just">
              <a:lnSpc>
                <a:spcPct val="150000"/>
              </a:lnSpc>
              <a:buFont typeface="Wingdings" pitchFamily="2" charset="2"/>
              <a:buChar char="v"/>
            </a:pPr>
            <a:r>
              <a:rPr lang="en-US" sz="2200" dirty="0" smtClean="0">
                <a:latin typeface="Times New Roman" pitchFamily="18" charset="0"/>
                <a:cs typeface="Times New Roman" pitchFamily="18" charset="0"/>
              </a:rPr>
              <a:t>Deal with change while minimizing impact on the project’s triple constraints.</a:t>
            </a:r>
          </a:p>
          <a:p>
            <a:pPr>
              <a:buNone/>
            </a:pPr>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Role of Project Coordinator</a:t>
            </a:r>
            <a:endParaRPr lang="en-IN" sz="2800" b="1" dirty="0">
              <a:latin typeface="Times New Roman" pitchFamily="18" charset="0"/>
              <a:cs typeface="Times New Roman" pitchFamily="18" charset="0"/>
            </a:endParaRPr>
          </a:p>
        </p:txBody>
      </p:sp>
      <p:pic>
        <p:nvPicPr>
          <p:cNvPr id="35842" name="Picture 2" descr="E:\pm ppt\slide_6.jpg"/>
          <p:cNvPicPr>
            <a:picLocks noGrp="1" noChangeAspect="1" noChangeArrowheads="1"/>
          </p:cNvPicPr>
          <p:nvPr>
            <p:ph idx="1"/>
          </p:nvPr>
        </p:nvPicPr>
        <p:blipFill>
          <a:blip r:embed="rId2"/>
          <a:stretch>
            <a:fillRect/>
          </a:stretch>
        </p:blipFill>
        <p:spPr bwMode="auto">
          <a:xfrm>
            <a:off x="214282" y="1596046"/>
            <a:ext cx="8624402" cy="526195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dirty="0" smtClean="0">
                <a:latin typeface="Times New Roman" pitchFamily="18" charset="0"/>
                <a:cs typeface="Times New Roman" pitchFamily="18" charset="0"/>
              </a:rPr>
              <a:t>Factors influencing effective Project Management</a:t>
            </a:r>
            <a:endParaRPr lang="en-IN"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12776"/>
            <a:ext cx="8229600" cy="4525963"/>
          </a:xfrm>
        </p:spPr>
        <p:txBody>
          <a:bodyPr>
            <a:normAutofit fontScale="77500" lnSpcReduction="20000"/>
          </a:bodyPr>
          <a:lstStyle/>
          <a:p>
            <a:pPr algn="just"/>
            <a:r>
              <a:rPr lang="en-IN" b="1" dirty="0" smtClean="0">
                <a:latin typeface="Times New Roman" pitchFamily="18" charset="0"/>
                <a:cs typeface="Times New Roman" pitchFamily="18" charset="0"/>
              </a:rPr>
              <a:t>7 Factors Affecting Project Management</a:t>
            </a:r>
          </a:p>
          <a:p>
            <a:pPr algn="just">
              <a:lnSpc>
                <a:spcPct val="150000"/>
              </a:lnSpc>
              <a:buFont typeface="Wingdings" pitchFamily="2" charset="2"/>
              <a:buChar char="v"/>
            </a:pPr>
            <a:r>
              <a:rPr lang="en-IN" sz="2400" dirty="0" smtClean="0">
                <a:latin typeface="Times New Roman" pitchFamily="18" charset="0"/>
                <a:cs typeface="Times New Roman" pitchFamily="18" charset="0"/>
              </a:rPr>
              <a:t>Deadline: Deadline is one of the key aspects that determine how a project is managed</a:t>
            </a:r>
          </a:p>
          <a:p>
            <a:pPr algn="just">
              <a:lnSpc>
                <a:spcPct val="150000"/>
              </a:lnSpc>
              <a:buFont typeface="Wingdings" pitchFamily="2" charset="2"/>
              <a:buChar char="v"/>
            </a:pPr>
            <a:r>
              <a:rPr lang="en-IN" sz="2400" dirty="0" smtClean="0">
                <a:latin typeface="Times New Roman" pitchFamily="18" charset="0"/>
                <a:cs typeface="Times New Roman" pitchFamily="18" charset="0"/>
              </a:rPr>
              <a:t>Budget: Budget is another critical factor that determines a project's progress and management</a:t>
            </a:r>
          </a:p>
          <a:p>
            <a:pPr algn="just">
              <a:lnSpc>
                <a:spcPct val="150000"/>
              </a:lnSpc>
              <a:buFont typeface="Wingdings" pitchFamily="2" charset="2"/>
              <a:buChar char="v"/>
            </a:pPr>
            <a:r>
              <a:rPr lang="en-IN" sz="2400" dirty="0" smtClean="0">
                <a:latin typeface="Times New Roman" pitchFamily="18" charset="0"/>
                <a:cs typeface="Times New Roman" pitchFamily="18" charset="0"/>
              </a:rPr>
              <a:t>Stakeholders</a:t>
            </a:r>
          </a:p>
          <a:p>
            <a:pPr algn="just">
              <a:lnSpc>
                <a:spcPct val="150000"/>
              </a:lnSpc>
              <a:buFont typeface="Wingdings" pitchFamily="2" charset="2"/>
              <a:buChar char="v"/>
            </a:pPr>
            <a:r>
              <a:rPr lang="en-IN" sz="2400" dirty="0" smtClean="0">
                <a:latin typeface="Times New Roman" pitchFamily="18" charset="0"/>
                <a:cs typeface="Times New Roman" pitchFamily="18" charset="0"/>
              </a:rPr>
              <a:t>Project Members</a:t>
            </a:r>
          </a:p>
          <a:p>
            <a:pPr algn="just">
              <a:lnSpc>
                <a:spcPct val="150000"/>
              </a:lnSpc>
              <a:buFont typeface="Wingdings" pitchFamily="2" charset="2"/>
              <a:buChar char="v"/>
            </a:pPr>
            <a:r>
              <a:rPr lang="en-IN" sz="2400" dirty="0" smtClean="0">
                <a:latin typeface="Times New Roman" pitchFamily="18" charset="0"/>
                <a:cs typeface="Times New Roman" pitchFamily="18" charset="0"/>
              </a:rPr>
              <a:t>Demand</a:t>
            </a:r>
          </a:p>
          <a:p>
            <a:pPr algn="just">
              <a:lnSpc>
                <a:spcPct val="150000"/>
              </a:lnSpc>
              <a:buFont typeface="Wingdings" pitchFamily="2" charset="2"/>
              <a:buChar char="v"/>
            </a:pPr>
            <a:r>
              <a:rPr lang="en-IN" sz="2400" dirty="0" smtClean="0">
                <a:latin typeface="Times New Roman" pitchFamily="18" charset="0"/>
                <a:cs typeface="Times New Roman" pitchFamily="18" charset="0"/>
              </a:rPr>
              <a:t>Supply</a:t>
            </a:r>
          </a:p>
          <a:p>
            <a:pPr algn="just">
              <a:lnSpc>
                <a:spcPct val="150000"/>
              </a:lnSpc>
              <a:buFont typeface="Wingdings" pitchFamily="2" charset="2"/>
              <a:buChar char="v"/>
            </a:pPr>
            <a:r>
              <a:rPr lang="en-IN" sz="2400" dirty="0" smtClean="0">
                <a:latin typeface="Times New Roman" pitchFamily="18" charset="0"/>
                <a:cs typeface="Times New Roman" pitchFamily="18" charset="0"/>
              </a:rPr>
              <a:t>Price</a:t>
            </a:r>
          </a:p>
          <a:p>
            <a:endParaRPr lang="en-IN"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Project Time Monitoring</a:t>
            </a:r>
            <a:endParaRPr lang="en-IN"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500034" y="1285860"/>
            <a:ext cx="8229600" cy="3993850"/>
          </a:xfrm>
        </p:spPr>
        <p:txBody>
          <a:bodyPr>
            <a:normAutofit fontScale="92500"/>
          </a:bodyPr>
          <a:lstStyle/>
          <a:p>
            <a:pPr algn="just">
              <a:lnSpc>
                <a:spcPct val="150000"/>
              </a:lnSpc>
              <a:buFont typeface="Wingdings" pitchFamily="2" charset="2"/>
              <a:buChar char="v"/>
            </a:pPr>
            <a:r>
              <a:rPr lang="en-IN" sz="2400" dirty="0" smtClean="0">
                <a:latin typeface="Times New Roman" pitchFamily="18" charset="0"/>
                <a:cs typeface="Times New Roman" pitchFamily="18" charset="0"/>
              </a:rPr>
              <a:t>Project Monitoring refers to the process of keeping track of all project-related metrics including team performance and task duration, identifying potential problems and taking corrective actions necessary to ensure that the project is within scope, on budget and meets the specified deadlines.  To simply put, project monitoring is overseeing all tasks and keeping an eye on project activities to make sure you’re implementing the project as planned.</a:t>
            </a:r>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Project Cost Monitoring</a:t>
            </a:r>
            <a:endParaRPr lang="en-IN"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428596" y="1214422"/>
            <a:ext cx="8229600" cy="3350908"/>
          </a:xfrm>
        </p:spPr>
        <p:txBody>
          <a:bodyPr/>
          <a:lstStyle/>
          <a:p>
            <a:pPr algn="ctr">
              <a:buNone/>
            </a:pPr>
            <a:r>
              <a:rPr lang="en-US" dirty="0" smtClean="0">
                <a:latin typeface="Times New Roman" pitchFamily="18" charset="0"/>
                <a:cs typeface="Times New Roman" pitchFamily="18" charset="0"/>
              </a:rPr>
              <a:t>Meaning</a:t>
            </a:r>
            <a:endParaRPr lang="en-IN" dirty="0" smtClean="0">
              <a:latin typeface="Times New Roman" pitchFamily="18" charset="0"/>
              <a:cs typeface="Times New Roman" pitchFamily="18" charset="0"/>
            </a:endParaRPr>
          </a:p>
          <a:p>
            <a:pPr algn="just">
              <a:lnSpc>
                <a:spcPct val="150000"/>
              </a:lnSpc>
              <a:buFont typeface="Wingdings" pitchFamily="2" charset="2"/>
              <a:buChar char="v"/>
            </a:pPr>
            <a:r>
              <a:rPr lang="en-IN" sz="2400" dirty="0" smtClean="0">
                <a:latin typeface="Times New Roman" pitchFamily="18" charset="0"/>
                <a:cs typeface="Times New Roman" pitchFamily="18" charset="0"/>
              </a:rPr>
              <a:t>The Control Costs process monitors project progression and update costs while managing changes to the project cost baseline.  It helps to identify deviation to the project planned costs and possible corrective action to minimize threats or capitalize on opportunities.  </a:t>
            </a:r>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Project Time &amp; Cost Control</a:t>
            </a:r>
            <a:endParaRPr lang="en-IN" sz="2800" b="1" dirty="0">
              <a:latin typeface="Times New Roman" pitchFamily="18" charset="0"/>
              <a:cs typeface="Times New Roman" pitchFamily="18" charset="0"/>
            </a:endParaRPr>
          </a:p>
        </p:txBody>
      </p:sp>
      <p:pic>
        <p:nvPicPr>
          <p:cNvPr id="36866" name="Picture 2" descr="E:\pm ppt\7.4 fig 41 p215.png"/>
          <p:cNvPicPr>
            <a:picLocks noGrp="1" noChangeAspect="1" noChangeArrowheads="1"/>
          </p:cNvPicPr>
          <p:nvPr>
            <p:ph idx="1"/>
          </p:nvPr>
        </p:nvPicPr>
        <p:blipFill>
          <a:blip r:embed="rId2"/>
          <a:stretch>
            <a:fillRect/>
          </a:stretch>
        </p:blipFill>
        <p:spPr bwMode="auto">
          <a:xfrm>
            <a:off x="827584" y="1690689"/>
            <a:ext cx="8072494" cy="328614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Project Overrun</a:t>
            </a:r>
            <a:endParaRPr lang="en-IN"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84784"/>
            <a:ext cx="8229600" cy="4525963"/>
          </a:xfrm>
        </p:spPr>
        <p:txBody>
          <a:bodyPr>
            <a:normAutofit/>
          </a:bodyPr>
          <a:lstStyle/>
          <a:p>
            <a:pPr algn="just"/>
            <a:r>
              <a:rPr lang="en-IN" dirty="0" smtClean="0">
                <a:latin typeface="Times New Roman" pitchFamily="18" charset="0"/>
                <a:cs typeface="Times New Roman" pitchFamily="18" charset="0"/>
              </a:rPr>
              <a:t>Cost overrun is not cost escalation; that term is used to describe an anticipated increase in a budgeted cost, say due to inflation. A cost overrun is a bit different.</a:t>
            </a:r>
          </a:p>
          <a:p>
            <a:pPr algn="just"/>
            <a:r>
              <a:rPr lang="en-IN" dirty="0" smtClean="0">
                <a:latin typeface="Times New Roman" pitchFamily="18" charset="0"/>
                <a:cs typeface="Times New Roman" pitchFamily="18" charset="0"/>
              </a:rPr>
              <a:t>Cost overrun is also known as a cost increase or budget overrun. It’s an unexpected cost, due to an underestimation during the budgeting process or another reason. There are three types of cost overrun:</a:t>
            </a:r>
          </a:p>
          <a:p>
            <a:pPr algn="just">
              <a:buFont typeface="Wingdings" pitchFamily="2" charset="2"/>
              <a:buChar char="v"/>
            </a:pPr>
            <a:r>
              <a:rPr lang="en-IN" dirty="0" smtClean="0">
                <a:latin typeface="Times New Roman" pitchFamily="18" charset="0"/>
                <a:cs typeface="Times New Roman" pitchFamily="18" charset="0"/>
              </a:rPr>
              <a:t>Technical – This is due to bad estimates, or not enough data being collected when formulating the budget.</a:t>
            </a:r>
          </a:p>
          <a:p>
            <a:pPr algn="just">
              <a:buFont typeface="Wingdings" pitchFamily="2" charset="2"/>
              <a:buChar char="v"/>
            </a:pPr>
            <a:r>
              <a:rPr lang="en-IN" dirty="0" smtClean="0">
                <a:latin typeface="Times New Roman" pitchFamily="18" charset="0"/>
                <a:cs typeface="Times New Roman" pitchFamily="18" charset="0"/>
              </a:rPr>
              <a:t>Psychological – These overruns cause optimism bias, escalation of commitment, and scope creep.</a:t>
            </a:r>
          </a:p>
          <a:p>
            <a:pPr algn="just">
              <a:buFont typeface="Wingdings" pitchFamily="2" charset="2"/>
              <a:buChar char="v"/>
            </a:pPr>
            <a:r>
              <a:rPr lang="en-IN" dirty="0" smtClean="0">
                <a:latin typeface="Times New Roman" pitchFamily="18" charset="0"/>
                <a:cs typeface="Times New Roman" pitchFamily="18" charset="0"/>
              </a:rPr>
              <a:t>Political-economic – This is due to strategic misrepresentation of scope and budget.</a:t>
            </a:r>
          </a:p>
          <a:p>
            <a:pPr algn="just">
              <a:buNone/>
            </a:pPr>
            <a:endParaRPr lang="en-IN"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Key Points</a:t>
            </a:r>
            <a:endParaRPr lang="en-IN" sz="2800" b="1" dirty="0">
              <a:latin typeface="Times New Roman" pitchFamily="18" charset="0"/>
              <a:cs typeface="Times New Roman" pitchFamily="18" charset="0"/>
            </a:endParaRPr>
          </a:p>
        </p:txBody>
      </p:sp>
      <p:pic>
        <p:nvPicPr>
          <p:cNvPr id="37890" name="Picture 2" descr="E:\pm ppt\800px_COLOURBOX8857234.jpg"/>
          <p:cNvPicPr>
            <a:picLocks noGrp="1" noChangeAspect="1" noChangeArrowheads="1"/>
          </p:cNvPicPr>
          <p:nvPr>
            <p:ph idx="1"/>
          </p:nvPr>
        </p:nvPicPr>
        <p:blipFill>
          <a:blip r:embed="rId2"/>
          <a:srcRect/>
          <a:stretch>
            <a:fillRect/>
          </a:stretch>
        </p:blipFill>
        <p:spPr bwMode="auto">
          <a:xfrm>
            <a:off x="285720" y="1142984"/>
            <a:ext cx="8429684" cy="4572032"/>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Meaning of Project Control</a:t>
            </a:r>
            <a:endParaRPr lang="en-IN" sz="2800" b="1" dirty="0">
              <a:latin typeface="Times New Roman" pitchFamily="18" charset="0"/>
              <a:cs typeface="Times New Roman" pitchFamily="18" charset="0"/>
            </a:endParaRPr>
          </a:p>
        </p:txBody>
      </p:sp>
      <p:pic>
        <p:nvPicPr>
          <p:cNvPr id="38914" name="Picture 2" descr="E:\pm ppt\download (2).jpg"/>
          <p:cNvPicPr>
            <a:picLocks noGrp="1" noChangeAspect="1" noChangeArrowheads="1"/>
          </p:cNvPicPr>
          <p:nvPr>
            <p:ph idx="1"/>
          </p:nvPr>
        </p:nvPicPr>
        <p:blipFill>
          <a:blip r:embed="rId2"/>
          <a:stretch>
            <a:fillRect/>
          </a:stretch>
        </p:blipFill>
        <p:spPr bwMode="auto">
          <a:xfrm>
            <a:off x="642910" y="1571612"/>
            <a:ext cx="7572427" cy="387361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Key Points</a:t>
            </a:r>
            <a:endParaRPr lang="en-IN" sz="2800" b="1" dirty="0">
              <a:latin typeface="Times New Roman" pitchFamily="18" charset="0"/>
              <a:cs typeface="Times New Roman" pitchFamily="18" charset="0"/>
            </a:endParaRPr>
          </a:p>
        </p:txBody>
      </p:sp>
      <p:pic>
        <p:nvPicPr>
          <p:cNvPr id="39938" name="Picture 2" descr="E:\pm ppt\image002.png"/>
          <p:cNvPicPr>
            <a:picLocks noGrp="1" noChangeAspect="1" noChangeArrowheads="1"/>
          </p:cNvPicPr>
          <p:nvPr>
            <p:ph idx="1"/>
          </p:nvPr>
        </p:nvPicPr>
        <p:blipFill>
          <a:blip r:embed="rId2"/>
          <a:stretch>
            <a:fillRect/>
          </a:stretch>
        </p:blipFill>
        <p:spPr bwMode="auto">
          <a:xfrm>
            <a:off x="1142976" y="1357298"/>
            <a:ext cx="6572296" cy="4015918"/>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Activities</a:t>
            </a:r>
            <a:endParaRPr lang="en-IN"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571472" y="1357298"/>
            <a:ext cx="8229600" cy="4565354"/>
          </a:xfrm>
        </p:spPr>
        <p:txBody>
          <a:bodyPr>
            <a:normAutofit fontScale="85000" lnSpcReduction="20000"/>
          </a:bodyPr>
          <a:lstStyle/>
          <a:p>
            <a:pPr algn="just"/>
            <a:r>
              <a:rPr lang="en-IN" b="1" dirty="0" smtClean="0">
                <a:latin typeface="Times New Roman" pitchFamily="18" charset="0"/>
                <a:cs typeface="Times New Roman" pitchFamily="18" charset="0"/>
              </a:rPr>
              <a:t>Activities under the umbrella of project controls may include: </a:t>
            </a:r>
          </a:p>
          <a:p>
            <a:pPr algn="just">
              <a:lnSpc>
                <a:spcPct val="170000"/>
              </a:lnSpc>
              <a:buFont typeface="Wingdings" pitchFamily="2" charset="2"/>
              <a:buChar char="v"/>
            </a:pPr>
            <a:r>
              <a:rPr lang="en-IN" dirty="0" smtClean="0">
                <a:latin typeface="Times New Roman" pitchFamily="18" charset="0"/>
                <a:cs typeface="Times New Roman" pitchFamily="18" charset="0"/>
              </a:rPr>
              <a:t>Aligning projects with portfolio/organization goals and objectives</a:t>
            </a:r>
          </a:p>
          <a:p>
            <a:pPr algn="just">
              <a:lnSpc>
                <a:spcPct val="170000"/>
              </a:lnSpc>
              <a:buFont typeface="Wingdings" pitchFamily="2" charset="2"/>
              <a:buChar char="v"/>
            </a:pPr>
            <a:r>
              <a:rPr lang="en-IN" dirty="0" smtClean="0">
                <a:latin typeface="Times New Roman" pitchFamily="18" charset="0"/>
                <a:cs typeface="Times New Roman" pitchFamily="18" charset="0"/>
              </a:rPr>
              <a:t>Developing a work-breakdown structure (WBS)</a:t>
            </a:r>
          </a:p>
          <a:p>
            <a:pPr algn="just">
              <a:lnSpc>
                <a:spcPct val="170000"/>
              </a:lnSpc>
              <a:buFont typeface="Wingdings" pitchFamily="2" charset="2"/>
              <a:buChar char="v"/>
            </a:pPr>
            <a:r>
              <a:rPr lang="en-IN" dirty="0" smtClean="0">
                <a:latin typeface="Times New Roman" pitchFamily="18" charset="0"/>
                <a:cs typeface="Times New Roman" pitchFamily="18" charset="0"/>
              </a:rPr>
              <a:t>Collaborating on initial project schedules </a:t>
            </a:r>
          </a:p>
          <a:p>
            <a:pPr algn="just">
              <a:lnSpc>
                <a:spcPct val="170000"/>
              </a:lnSpc>
              <a:buFont typeface="Wingdings" pitchFamily="2" charset="2"/>
              <a:buChar char="v"/>
            </a:pPr>
            <a:r>
              <a:rPr lang="en-IN" dirty="0" smtClean="0">
                <a:latin typeface="Times New Roman" pitchFamily="18" charset="0"/>
                <a:cs typeface="Times New Roman" pitchFamily="18" charset="0"/>
              </a:rPr>
              <a:t>Developing a risk management plan</a:t>
            </a:r>
          </a:p>
          <a:p>
            <a:pPr algn="just">
              <a:lnSpc>
                <a:spcPct val="170000"/>
              </a:lnSpc>
              <a:buFont typeface="Wingdings" pitchFamily="2" charset="2"/>
              <a:buChar char="v"/>
            </a:pPr>
            <a:r>
              <a:rPr lang="en-IN" dirty="0" smtClean="0">
                <a:latin typeface="Times New Roman" pitchFamily="18" charset="0"/>
                <a:cs typeface="Times New Roman" pitchFamily="18" charset="0"/>
              </a:rPr>
              <a:t>Project budgeting and forecasting</a:t>
            </a:r>
          </a:p>
          <a:p>
            <a:pPr algn="just">
              <a:lnSpc>
                <a:spcPct val="170000"/>
              </a:lnSpc>
              <a:buFont typeface="Wingdings" pitchFamily="2" charset="2"/>
              <a:buChar char="v"/>
            </a:pPr>
            <a:r>
              <a:rPr lang="en-IN" dirty="0" smtClean="0">
                <a:latin typeface="Times New Roman" pitchFamily="18" charset="0"/>
                <a:cs typeface="Times New Roman" pitchFamily="18" charset="0"/>
              </a:rPr>
              <a:t>Monitoring project costs</a:t>
            </a:r>
          </a:p>
          <a:p>
            <a:pPr algn="just">
              <a:lnSpc>
                <a:spcPct val="170000"/>
              </a:lnSpc>
              <a:buFont typeface="Wingdings" pitchFamily="2" charset="2"/>
              <a:buChar char="v"/>
            </a:pPr>
            <a:r>
              <a:rPr lang="en-IN" dirty="0" smtClean="0">
                <a:latin typeface="Times New Roman" pitchFamily="18" charset="0"/>
                <a:cs typeface="Times New Roman" pitchFamily="18" charset="0"/>
              </a:rPr>
              <a:t>Feedback and reporting </a:t>
            </a:r>
          </a:p>
          <a:p>
            <a:pPr algn="just">
              <a:lnSpc>
                <a:spcPct val="170000"/>
              </a:lnSpc>
              <a:buFont typeface="Wingdings" pitchFamily="2" charset="2"/>
              <a:buChar char="v"/>
            </a:pPr>
            <a:r>
              <a:rPr lang="en-IN" dirty="0" smtClean="0">
                <a:latin typeface="Times New Roman" pitchFamily="18" charset="0"/>
                <a:cs typeface="Times New Roman" pitchFamily="18" charset="0"/>
              </a:rPr>
              <a:t>Optimizing project strategies to enable better outcomes in the future</a:t>
            </a:r>
          </a:p>
          <a:p>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255562"/>
          </a:xfrm>
        </p:spPr>
        <p:txBody>
          <a:bodyPr>
            <a:normAutofit fontScale="90000"/>
          </a:bodyPr>
          <a:lstStyle/>
          <a:p>
            <a:r>
              <a:rPr lang="en-US" sz="2800" b="1" dirty="0" smtClean="0">
                <a:latin typeface="Times New Roman" pitchFamily="18" charset="0"/>
                <a:cs typeface="Times New Roman" pitchFamily="18" charset="0"/>
              </a:rPr>
              <a:t>Learning Outcome</a:t>
            </a:r>
            <a:endParaRPr lang="en-IN"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614336" y="836712"/>
            <a:ext cx="8350152" cy="5184576"/>
          </a:xfrm>
        </p:spPr>
        <p:txBody>
          <a:bodyPr>
            <a:normAutofit fontScale="40000" lnSpcReduction="20000"/>
          </a:bodyPr>
          <a:lstStyle/>
          <a:p>
            <a:pPr algn="just">
              <a:lnSpc>
                <a:spcPct val="170000"/>
              </a:lnSpc>
              <a:buFont typeface="Wingdings" pitchFamily="2" charset="2"/>
              <a:buChar char="v"/>
            </a:pPr>
            <a:r>
              <a:rPr lang="en-US" sz="5000" dirty="0" smtClean="0">
                <a:latin typeface="Times New Roman" pitchFamily="18" charset="0"/>
                <a:cs typeface="Times New Roman" pitchFamily="18" charset="0"/>
              </a:rPr>
              <a:t>Assessing, managing and mitigating risk associated with marketing projects.</a:t>
            </a:r>
          </a:p>
          <a:p>
            <a:pPr algn="just">
              <a:lnSpc>
                <a:spcPct val="170000"/>
              </a:lnSpc>
              <a:buFont typeface="Wingdings" pitchFamily="2" charset="2"/>
              <a:buChar char="v"/>
            </a:pPr>
            <a:r>
              <a:rPr lang="en-US" sz="5000" dirty="0" smtClean="0">
                <a:latin typeface="Times New Roman" pitchFamily="18" charset="0"/>
                <a:cs typeface="Times New Roman" pitchFamily="18" charset="0"/>
              </a:rPr>
              <a:t>Critically evaluate different approaches to developing a culture of project planning within the marketing function and the organization.</a:t>
            </a:r>
          </a:p>
          <a:p>
            <a:pPr algn="just">
              <a:lnSpc>
                <a:spcPct val="170000"/>
              </a:lnSpc>
              <a:buFont typeface="Wingdings" pitchFamily="2" charset="2"/>
              <a:buChar char="v"/>
            </a:pPr>
            <a:r>
              <a:rPr lang="en-US" sz="5000" dirty="0" smtClean="0">
                <a:latin typeface="Times New Roman" pitchFamily="18" charset="0"/>
                <a:cs typeface="Times New Roman" pitchFamily="18" charset="0"/>
              </a:rPr>
              <a:t>Critically evaluate soft and hard projects in the context of marketing and consider the differences in terms of project implementation.</a:t>
            </a:r>
          </a:p>
          <a:p>
            <a:pPr algn="just">
              <a:lnSpc>
                <a:spcPct val="170000"/>
              </a:lnSpc>
              <a:buFont typeface="Wingdings" pitchFamily="2" charset="2"/>
              <a:buChar char="v"/>
            </a:pPr>
            <a:r>
              <a:rPr lang="en-US" sz="5000" dirty="0" smtClean="0">
                <a:latin typeface="Times New Roman" pitchFamily="18" charset="0"/>
                <a:cs typeface="Times New Roman" pitchFamily="18" charset="0"/>
              </a:rPr>
              <a:t>Enhance skills and knowledge to plan, execute, monitor and control project related to their work improvement activities.</a:t>
            </a:r>
          </a:p>
          <a:p>
            <a:pPr algn="just">
              <a:lnSpc>
                <a:spcPct val="170000"/>
              </a:lnSpc>
              <a:buFont typeface="Wingdings" pitchFamily="2" charset="2"/>
              <a:buChar char="v"/>
            </a:pPr>
            <a:r>
              <a:rPr lang="en-US" sz="5000" dirty="0" smtClean="0">
                <a:latin typeface="Times New Roman" pitchFamily="18" charset="0"/>
                <a:cs typeface="Times New Roman" pitchFamily="18" charset="0"/>
              </a:rPr>
              <a:t>Improved their communication skills related project information distribution.</a:t>
            </a:r>
          </a:p>
          <a:p>
            <a:pPr algn="just">
              <a:lnSpc>
                <a:spcPct val="170000"/>
              </a:lnSpc>
              <a:buFont typeface="Wingdings" pitchFamily="2" charset="2"/>
              <a:buChar char="v"/>
            </a:pPr>
            <a:r>
              <a:rPr lang="en-US" sz="5000" dirty="0" smtClean="0">
                <a:latin typeface="Times New Roman" pitchFamily="18" charset="0"/>
                <a:cs typeface="Times New Roman" pitchFamily="18" charset="0"/>
              </a:rPr>
              <a:t>Ensures that tasks are being executed and closed according to planned.</a:t>
            </a:r>
          </a:p>
          <a:p>
            <a:pPr algn="just">
              <a:lnSpc>
                <a:spcPct val="170000"/>
              </a:lnSpc>
              <a:buNone/>
            </a:pP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8641"/>
            <a:ext cx="7886700" cy="360040"/>
          </a:xfrm>
        </p:spPr>
        <p:txBody>
          <a:bodyPr>
            <a:normAutofit fontScale="90000"/>
          </a:bodyPr>
          <a:lstStyle/>
          <a:p>
            <a:r>
              <a:rPr lang="en-US" sz="2800" b="1" dirty="0" smtClean="0">
                <a:latin typeface="Times New Roman" pitchFamily="18" charset="0"/>
                <a:cs typeface="Times New Roman" pitchFamily="18" charset="0"/>
              </a:rPr>
              <a:t>Importance of Project Control</a:t>
            </a:r>
            <a:endParaRPr lang="en-IN"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566128"/>
            <a:ext cx="8229600" cy="6197776"/>
          </a:xfrm>
        </p:spPr>
        <p:txBody>
          <a:bodyPr>
            <a:noAutofit/>
          </a:bodyPr>
          <a:lstStyle/>
          <a:p>
            <a:pPr algn="just">
              <a:lnSpc>
                <a:spcPct val="170000"/>
              </a:lnSpc>
              <a:buFont typeface="Wingdings" pitchFamily="2" charset="2"/>
              <a:buChar char="v"/>
            </a:pPr>
            <a:r>
              <a:rPr lang="en-IN" sz="1600" dirty="0" smtClean="0">
                <a:latin typeface="Times New Roman" pitchFamily="18" charset="0"/>
                <a:cs typeface="Times New Roman" pitchFamily="18" charset="0"/>
              </a:rPr>
              <a:t>In a 2018 survey, 88% of respondents said they perceive project controls to be important or critical to the success of enterprise projects. </a:t>
            </a:r>
          </a:p>
          <a:p>
            <a:pPr algn="just">
              <a:lnSpc>
                <a:spcPct val="170000"/>
              </a:lnSpc>
              <a:buFont typeface="Wingdings" pitchFamily="2" charset="2"/>
              <a:buChar char="v"/>
            </a:pPr>
            <a:r>
              <a:rPr lang="en-IN" sz="1600" dirty="0" smtClean="0">
                <a:latin typeface="Times New Roman" pitchFamily="18" charset="0"/>
                <a:cs typeface="Times New Roman" pitchFamily="18" charset="0"/>
              </a:rPr>
              <a:t>The report also confirms the correlation between project controls and success: those that perceived controls as ‘critical’ were twice as likely to meet all project objectives. Those who perceived project controls as ‘not important at all’ were more than 3 times more likely to fail. </a:t>
            </a:r>
          </a:p>
          <a:p>
            <a:pPr algn="just">
              <a:lnSpc>
                <a:spcPct val="170000"/>
              </a:lnSpc>
              <a:buFont typeface="Wingdings" pitchFamily="2" charset="2"/>
              <a:buChar char="v"/>
            </a:pPr>
            <a:r>
              <a:rPr lang="en-IN" sz="1600" dirty="0" smtClean="0">
                <a:latin typeface="Times New Roman" pitchFamily="18" charset="0"/>
                <a:cs typeface="Times New Roman" pitchFamily="18" charset="0"/>
              </a:rPr>
              <a:t>These results emphasize the significance of controls, especially considering the number of major deviations from initial project estimates in the past. </a:t>
            </a:r>
          </a:p>
          <a:p>
            <a:pPr algn="just">
              <a:lnSpc>
                <a:spcPct val="170000"/>
              </a:lnSpc>
              <a:buFont typeface="Wingdings" pitchFamily="2" charset="2"/>
              <a:buChar char="v"/>
            </a:pPr>
            <a:r>
              <a:rPr lang="en-IN" sz="1600" dirty="0" smtClean="0">
                <a:latin typeface="Times New Roman" pitchFamily="18" charset="0"/>
                <a:cs typeface="Times New Roman" pitchFamily="18" charset="0"/>
              </a:rPr>
              <a:t>In a PwC analysis of capital projects, six nuclear plants observed an average cost overrun of 157%! In another instance, a refinery project eventually overshot its budget from an initial $4 billion to $12 billion. </a:t>
            </a:r>
          </a:p>
          <a:p>
            <a:pPr algn="just">
              <a:lnSpc>
                <a:spcPct val="170000"/>
              </a:lnSpc>
              <a:buFont typeface="Wingdings" pitchFamily="2" charset="2"/>
              <a:buChar char="v"/>
            </a:pPr>
            <a:r>
              <a:rPr lang="en-IN" sz="1600" dirty="0" smtClean="0">
                <a:latin typeface="Times New Roman" pitchFamily="18" charset="0"/>
                <a:cs typeface="Times New Roman" pitchFamily="18" charset="0"/>
              </a:rPr>
              <a:t>Project professionals know that, whether it’s a large-scale construction project or the launch of a new website for a small business, there will always be unexpected delays, additional costs, or unexpected circumstances. But without project controls to anticipate and resolve these issues, costs and delays can spiral into huge expenses and affect other areas of the business. </a:t>
            </a:r>
          </a:p>
          <a:p>
            <a:pPr>
              <a:buNone/>
            </a:pPr>
            <a:endParaRPr lang="en-IN"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Benefits of Project Control</a:t>
            </a:r>
            <a:endParaRPr lang="en-IN"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500034" y="1214422"/>
            <a:ext cx="8536462" cy="5643577"/>
          </a:xfrm>
        </p:spPr>
        <p:txBody>
          <a:bodyPr>
            <a:noAutofit/>
          </a:bodyPr>
          <a:lstStyle/>
          <a:p>
            <a:pPr algn="just">
              <a:lnSpc>
                <a:spcPct val="150000"/>
              </a:lnSpc>
              <a:buFont typeface="Wingdings" pitchFamily="2" charset="2"/>
              <a:buChar char="v"/>
            </a:pPr>
            <a:r>
              <a:rPr lang="en-IN" sz="2000" dirty="0" smtClean="0">
                <a:latin typeface="Times New Roman" pitchFamily="18" charset="0"/>
                <a:cs typeface="Times New Roman" pitchFamily="18" charset="0"/>
              </a:rPr>
              <a:t>Reduced project costs through ability to make timely decisions using KPIs</a:t>
            </a:r>
          </a:p>
          <a:p>
            <a:pPr algn="just">
              <a:lnSpc>
                <a:spcPct val="150000"/>
              </a:lnSpc>
              <a:buFont typeface="Wingdings" pitchFamily="2" charset="2"/>
              <a:buChar char="v"/>
            </a:pPr>
            <a:r>
              <a:rPr lang="en-IN" sz="2000" dirty="0" smtClean="0">
                <a:latin typeface="Times New Roman" pitchFamily="18" charset="0"/>
                <a:cs typeface="Times New Roman" pitchFamily="18" charset="0"/>
              </a:rPr>
              <a:t>Increased project predictability for cost and completion date</a:t>
            </a:r>
          </a:p>
          <a:p>
            <a:pPr algn="just">
              <a:lnSpc>
                <a:spcPct val="150000"/>
              </a:lnSpc>
              <a:buFont typeface="Wingdings" pitchFamily="2" charset="2"/>
              <a:buChar char="v"/>
            </a:pPr>
            <a:r>
              <a:rPr lang="en-IN" sz="2000" dirty="0" smtClean="0">
                <a:latin typeface="Times New Roman" pitchFamily="18" charset="0"/>
                <a:cs typeface="Times New Roman" pitchFamily="18" charset="0"/>
              </a:rPr>
              <a:t>Increased visibility into the financial health of the project at all stages</a:t>
            </a:r>
          </a:p>
          <a:p>
            <a:pPr algn="just">
              <a:lnSpc>
                <a:spcPct val="150000"/>
              </a:lnSpc>
              <a:buFont typeface="Wingdings" pitchFamily="2" charset="2"/>
              <a:buChar char="v"/>
            </a:pPr>
            <a:r>
              <a:rPr lang="en-IN" sz="2000" dirty="0" smtClean="0">
                <a:latin typeface="Times New Roman" pitchFamily="18" charset="0"/>
                <a:cs typeface="Times New Roman" pitchFamily="18" charset="0"/>
              </a:rPr>
              <a:t>Ability to mitigate project scope creep</a:t>
            </a:r>
          </a:p>
          <a:p>
            <a:pPr algn="just">
              <a:lnSpc>
                <a:spcPct val="150000"/>
              </a:lnSpc>
              <a:buFont typeface="Wingdings" pitchFamily="2" charset="2"/>
              <a:buChar char="v"/>
            </a:pPr>
            <a:r>
              <a:rPr lang="en-IN" sz="2000" dirty="0" smtClean="0">
                <a:latin typeface="Times New Roman" pitchFamily="18" charset="0"/>
                <a:cs typeface="Times New Roman" pitchFamily="18" charset="0"/>
              </a:rPr>
              <a:t>Meaningful benchmarking data for future projects via well-structured projects</a:t>
            </a:r>
          </a:p>
          <a:p>
            <a:pPr algn="just">
              <a:lnSpc>
                <a:spcPct val="150000"/>
              </a:lnSpc>
              <a:buFont typeface="Wingdings" pitchFamily="2" charset="2"/>
              <a:buChar char="v"/>
            </a:pPr>
            <a:r>
              <a:rPr lang="en-IN" sz="2000" dirty="0" smtClean="0">
                <a:latin typeface="Times New Roman" pitchFamily="18" charset="0"/>
                <a:cs typeface="Times New Roman" pitchFamily="18" charset="0"/>
              </a:rPr>
              <a:t>Increased margins when working in a fixed-price environment</a:t>
            </a:r>
          </a:p>
          <a:p>
            <a:pPr algn="just">
              <a:lnSpc>
                <a:spcPct val="150000"/>
              </a:lnSpc>
              <a:buFont typeface="Wingdings" pitchFamily="2" charset="2"/>
              <a:buChar char="v"/>
            </a:pPr>
            <a:r>
              <a:rPr lang="en-IN" sz="2000" dirty="0" smtClean="0">
                <a:latin typeface="Times New Roman" pitchFamily="18" charset="0"/>
                <a:cs typeface="Times New Roman" pitchFamily="18" charset="0"/>
              </a:rPr>
              <a:t>Improved reputation for properly managing and controlling projects</a:t>
            </a:r>
          </a:p>
          <a:p>
            <a:pPr algn="just">
              <a:lnSpc>
                <a:spcPct val="150000"/>
              </a:lnSpc>
              <a:buFont typeface="Wingdings" pitchFamily="2" charset="2"/>
              <a:buChar char="v"/>
            </a:pPr>
            <a:r>
              <a:rPr lang="en-IN" sz="2000" dirty="0" smtClean="0">
                <a:latin typeface="Times New Roman" pitchFamily="18" charset="0"/>
                <a:cs typeface="Times New Roman" pitchFamily="18" charset="0"/>
              </a:rPr>
              <a:t>Competitive advantage over organizations with less mature project management capabilities</a:t>
            </a:r>
          </a:p>
          <a:p>
            <a:pPr algn="just">
              <a:lnSpc>
                <a:spcPct val="150000"/>
              </a:lnSpc>
              <a:buFont typeface="Wingdings" pitchFamily="2" charset="2"/>
              <a:buChar char="v"/>
            </a:pPr>
            <a:r>
              <a:rPr lang="en-IN" sz="2000" dirty="0" smtClean="0">
                <a:latin typeface="Times New Roman" pitchFamily="18" charset="0"/>
                <a:cs typeface="Times New Roman" pitchFamily="18" charset="0"/>
              </a:rPr>
              <a:t>Increased job satisfaction for project team members.</a:t>
            </a:r>
          </a:p>
          <a:p>
            <a:pPr algn="just">
              <a:buNone/>
            </a:pPr>
            <a:r>
              <a:rPr lang="en-IN" sz="2000" dirty="0" smtClean="0"/>
              <a:t/>
            </a:r>
            <a:br>
              <a:rPr lang="en-IN" sz="2000" dirty="0" smtClean="0"/>
            </a:br>
            <a:r>
              <a:rPr lang="en-IN" sz="2000" dirty="0" smtClean="0"/>
              <a:t/>
            </a:r>
            <a:br>
              <a:rPr lang="en-IN" sz="2000" dirty="0" smtClean="0"/>
            </a:br>
            <a:endParaRPr lang="en-IN"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Control Techniques – PERT &amp; CPM</a:t>
            </a:r>
            <a:endParaRPr lang="en-IN" sz="2800" b="1" dirty="0">
              <a:latin typeface="Times New Roman" pitchFamily="18" charset="0"/>
              <a:cs typeface="Times New Roman" pitchFamily="18" charset="0"/>
            </a:endParaRPr>
          </a:p>
        </p:txBody>
      </p:sp>
      <p:pic>
        <p:nvPicPr>
          <p:cNvPr id="40962" name="Picture 2" descr="E:\pm ppt\project-management-techniques-cpm-pert-techniques-5-638.jpg"/>
          <p:cNvPicPr>
            <a:picLocks noGrp="1" noChangeAspect="1" noChangeArrowheads="1"/>
          </p:cNvPicPr>
          <p:nvPr>
            <p:ph idx="1"/>
          </p:nvPr>
        </p:nvPicPr>
        <p:blipFill>
          <a:blip r:embed="rId2"/>
          <a:stretch>
            <a:fillRect/>
          </a:stretch>
        </p:blipFill>
        <p:spPr bwMode="auto">
          <a:xfrm>
            <a:off x="623641" y="1556792"/>
            <a:ext cx="8281490" cy="4996902"/>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Differences in PERT &amp; CPM</a:t>
            </a:r>
            <a:endParaRPr lang="en-IN" sz="2800" b="1" dirty="0">
              <a:latin typeface="Times New Roman" pitchFamily="18" charset="0"/>
              <a:cs typeface="Times New Roman" pitchFamily="18" charset="0"/>
            </a:endParaRPr>
          </a:p>
        </p:txBody>
      </p:sp>
      <p:pic>
        <p:nvPicPr>
          <p:cNvPr id="41986" name="Picture 2" descr="E:\pm ppt\project-management-techniques-cpm-pert-techniques-35-638.jpg"/>
          <p:cNvPicPr>
            <a:picLocks noGrp="1" noChangeAspect="1" noChangeArrowheads="1"/>
          </p:cNvPicPr>
          <p:nvPr>
            <p:ph idx="1"/>
          </p:nvPr>
        </p:nvPicPr>
        <p:blipFill>
          <a:blip r:embed="rId2"/>
          <a:stretch>
            <a:fillRect/>
          </a:stretch>
        </p:blipFill>
        <p:spPr bwMode="auto">
          <a:xfrm>
            <a:off x="485773" y="1394906"/>
            <a:ext cx="8029578" cy="5130437"/>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Project Audit - Meaning</a:t>
            </a:r>
            <a:endParaRPr lang="en-IN" sz="2800" b="1" dirty="0">
              <a:latin typeface="Times New Roman" pitchFamily="18" charset="0"/>
              <a:cs typeface="Times New Roman" pitchFamily="18" charset="0"/>
            </a:endParaRPr>
          </a:p>
        </p:txBody>
      </p:sp>
      <p:pic>
        <p:nvPicPr>
          <p:cNvPr id="43011" name="Picture 3" descr="E:\pm ppt\download (3).jpg"/>
          <p:cNvPicPr>
            <a:picLocks noGrp="1" noChangeAspect="1" noChangeArrowheads="1"/>
          </p:cNvPicPr>
          <p:nvPr>
            <p:ph idx="1"/>
          </p:nvPr>
        </p:nvPicPr>
        <p:blipFill>
          <a:blip r:embed="rId2"/>
          <a:stretch>
            <a:fillRect/>
          </a:stretch>
        </p:blipFill>
        <p:spPr bwMode="auto">
          <a:xfrm>
            <a:off x="467544" y="1571612"/>
            <a:ext cx="8496944" cy="4737708"/>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Key Points</a:t>
            </a:r>
            <a:endParaRPr lang="en-IN" sz="2800" b="1" dirty="0">
              <a:latin typeface="Times New Roman" pitchFamily="18" charset="0"/>
              <a:cs typeface="Times New Roman" pitchFamily="18" charset="0"/>
            </a:endParaRPr>
          </a:p>
        </p:txBody>
      </p:sp>
      <p:pic>
        <p:nvPicPr>
          <p:cNvPr id="44034" name="Picture 2" descr="E:\pm ppt\download (1).png"/>
          <p:cNvPicPr>
            <a:picLocks noGrp="1" noChangeAspect="1" noChangeArrowheads="1"/>
          </p:cNvPicPr>
          <p:nvPr>
            <p:ph idx="1"/>
          </p:nvPr>
        </p:nvPicPr>
        <p:blipFill>
          <a:blip r:embed="rId2"/>
          <a:stretch>
            <a:fillRect/>
          </a:stretch>
        </p:blipFill>
        <p:spPr bwMode="auto">
          <a:xfrm>
            <a:off x="628650" y="1357298"/>
            <a:ext cx="7886700" cy="4735998"/>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Project Audit Reviews</a:t>
            </a:r>
            <a:endParaRPr lang="en-IN" sz="2800" b="1" dirty="0">
              <a:latin typeface="Times New Roman" pitchFamily="18" charset="0"/>
              <a:cs typeface="Times New Roman" pitchFamily="18" charset="0"/>
            </a:endParaRPr>
          </a:p>
        </p:txBody>
      </p:sp>
      <p:pic>
        <p:nvPicPr>
          <p:cNvPr id="45058" name="Picture 2" descr="E:\pm ppt\unnamed.jpg"/>
          <p:cNvPicPr>
            <a:picLocks noGrp="1" noChangeAspect="1" noChangeArrowheads="1"/>
          </p:cNvPicPr>
          <p:nvPr>
            <p:ph idx="1"/>
          </p:nvPr>
        </p:nvPicPr>
        <p:blipFill>
          <a:blip r:embed="rId2"/>
          <a:stretch>
            <a:fillRect/>
          </a:stretch>
        </p:blipFill>
        <p:spPr bwMode="auto">
          <a:xfrm>
            <a:off x="571472" y="1214422"/>
            <a:ext cx="8321008" cy="5094898"/>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Conclusion</a:t>
            </a:r>
            <a:endParaRPr lang="en-IN" sz="2800" b="1" dirty="0">
              <a:latin typeface="Times New Roman" pitchFamily="18" charset="0"/>
              <a:cs typeface="Times New Roman" pitchFamily="18" charset="0"/>
            </a:endParaRPr>
          </a:p>
        </p:txBody>
      </p:sp>
      <p:pic>
        <p:nvPicPr>
          <p:cNvPr id="46082" name="Picture 2" descr="E:\pm ppt\managing-project-execution-26-728.jpg"/>
          <p:cNvPicPr>
            <a:picLocks noGrp="1" noChangeAspect="1" noChangeArrowheads="1"/>
          </p:cNvPicPr>
          <p:nvPr>
            <p:ph idx="1"/>
          </p:nvPr>
        </p:nvPicPr>
        <p:blipFill>
          <a:blip r:embed="rId2"/>
          <a:stretch>
            <a:fillRect/>
          </a:stretch>
        </p:blipFill>
        <p:spPr bwMode="auto">
          <a:xfrm>
            <a:off x="251520" y="1357298"/>
            <a:ext cx="8640960" cy="502403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Times New Roman" pitchFamily="18" charset="0"/>
                <a:cs typeface="Times New Roman" pitchFamily="18" charset="0"/>
              </a:rPr>
              <a:t>Watch Again</a:t>
            </a:r>
            <a:endParaRPr lang="en-IN" sz="3600" dirty="0">
              <a:latin typeface="Times New Roman" pitchFamily="18" charset="0"/>
              <a:cs typeface="Times New Roman" pitchFamily="18" charset="0"/>
            </a:endParaRPr>
          </a:p>
        </p:txBody>
      </p:sp>
      <p:pic>
        <p:nvPicPr>
          <p:cNvPr id="47106" name="Picture 2" descr="E:\pm ppt\AdobeStock_159229138.jpe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itchFamily="18" charset="0"/>
                <a:cs typeface="Times New Roman" pitchFamily="18" charset="0"/>
              </a:rPr>
              <a:t>Overview</a:t>
            </a:r>
            <a:endParaRPr lang="en-IN" sz="3600" b="1" dirty="0">
              <a:latin typeface="Times New Roman" pitchFamily="18" charset="0"/>
              <a:cs typeface="Times New Roman" pitchFamily="18" charset="0"/>
            </a:endParaRPr>
          </a:p>
        </p:txBody>
      </p:sp>
      <p:pic>
        <p:nvPicPr>
          <p:cNvPr id="34818" name="Picture 2" descr="E:\pm ppt\images.jpg"/>
          <p:cNvPicPr>
            <a:picLocks noGrp="1" noChangeAspect="1" noChangeArrowheads="1"/>
          </p:cNvPicPr>
          <p:nvPr>
            <p:ph idx="1"/>
          </p:nvPr>
        </p:nvPicPr>
        <p:blipFill>
          <a:blip r:embed="rId2"/>
          <a:stretch>
            <a:fillRect/>
          </a:stretch>
        </p:blipFill>
        <p:spPr bwMode="auto">
          <a:xfrm>
            <a:off x="1071538" y="1285861"/>
            <a:ext cx="6858048" cy="407196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Project Execution</a:t>
            </a:r>
            <a:r>
              <a:rPr lang="en-IN" sz="2800" b="1" dirty="0" smtClean="0">
                <a:latin typeface="Times New Roman" pitchFamily="18" charset="0"/>
                <a:cs typeface="Times New Roman" pitchFamily="18" charset="0"/>
              </a:rPr>
              <a:t> - Meaning</a:t>
            </a:r>
            <a:endParaRPr lang="en-IN" sz="2800" b="1" dirty="0">
              <a:latin typeface="Times New Roman" pitchFamily="18" charset="0"/>
              <a:cs typeface="Times New Roman" pitchFamily="18" charset="0"/>
            </a:endParaRPr>
          </a:p>
        </p:txBody>
      </p:sp>
      <p:pic>
        <p:nvPicPr>
          <p:cNvPr id="19457" name="Picture 1" descr="E:\pm ppt\project-execution-2-728.jpg"/>
          <p:cNvPicPr>
            <a:picLocks noGrp="1" noChangeAspect="1" noChangeArrowheads="1"/>
          </p:cNvPicPr>
          <p:nvPr>
            <p:ph idx="1"/>
          </p:nvPr>
        </p:nvPicPr>
        <p:blipFill>
          <a:blip r:embed="rId2"/>
          <a:stretch>
            <a:fillRect/>
          </a:stretch>
        </p:blipFill>
        <p:spPr bwMode="auto">
          <a:xfrm>
            <a:off x="791907" y="1924269"/>
            <a:ext cx="7707706" cy="492657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Basis of Project Execution</a:t>
            </a:r>
            <a:endParaRPr lang="en-IN" sz="2800" b="1" dirty="0">
              <a:latin typeface="Times New Roman" pitchFamily="18" charset="0"/>
              <a:cs typeface="Times New Roman" pitchFamily="18" charset="0"/>
            </a:endParaRPr>
          </a:p>
        </p:txBody>
      </p:sp>
      <p:pic>
        <p:nvPicPr>
          <p:cNvPr id="22530" name="Picture 2" descr="E:\pm ppt\Depositphotos_31445717_original.png"/>
          <p:cNvPicPr>
            <a:picLocks noGrp="1" noChangeAspect="1" noChangeArrowheads="1"/>
          </p:cNvPicPr>
          <p:nvPr>
            <p:ph idx="1"/>
          </p:nvPr>
        </p:nvPicPr>
        <p:blipFill>
          <a:blip r:embed="rId2"/>
          <a:stretch>
            <a:fillRect/>
          </a:stretch>
        </p:blipFill>
        <p:spPr bwMode="auto">
          <a:xfrm>
            <a:off x="772294" y="1232240"/>
            <a:ext cx="7904162" cy="409602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Process</a:t>
            </a:r>
            <a:endParaRPr lang="en-IN" sz="2800" b="1" dirty="0">
              <a:latin typeface="Times New Roman" pitchFamily="18" charset="0"/>
              <a:cs typeface="Times New Roman" pitchFamily="18" charset="0"/>
            </a:endParaRPr>
          </a:p>
        </p:txBody>
      </p:sp>
      <p:pic>
        <p:nvPicPr>
          <p:cNvPr id="21505" name="Picture 1" descr="E:\pm ppt\unnamed.png"/>
          <p:cNvPicPr>
            <a:picLocks noGrp="1" noChangeAspect="1" noChangeArrowheads="1"/>
          </p:cNvPicPr>
          <p:nvPr>
            <p:ph idx="1"/>
          </p:nvPr>
        </p:nvPicPr>
        <p:blipFill>
          <a:blip r:embed="rId2"/>
          <a:stretch>
            <a:fillRect/>
          </a:stretch>
        </p:blipFill>
        <p:spPr bwMode="auto">
          <a:xfrm>
            <a:off x="857224" y="1214423"/>
            <a:ext cx="7572428" cy="393463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Project Execution Plan</a:t>
            </a:r>
            <a:endParaRPr lang="en-IN" sz="2800" b="1" dirty="0">
              <a:latin typeface="Times New Roman" pitchFamily="18" charset="0"/>
              <a:cs typeface="Times New Roman" pitchFamily="18" charset="0"/>
            </a:endParaRPr>
          </a:p>
        </p:txBody>
      </p:sp>
      <p:pic>
        <p:nvPicPr>
          <p:cNvPr id="23554" name="Picture 2" descr="E:\pm ppt\Chapter9-8.jpg"/>
          <p:cNvPicPr>
            <a:picLocks noGrp="1" noChangeAspect="1" noChangeArrowheads="1"/>
          </p:cNvPicPr>
          <p:nvPr>
            <p:ph idx="1"/>
          </p:nvPr>
        </p:nvPicPr>
        <p:blipFill>
          <a:blip r:embed="rId2"/>
          <a:stretch>
            <a:fillRect/>
          </a:stretch>
        </p:blipFill>
        <p:spPr bwMode="auto">
          <a:xfrm>
            <a:off x="428596" y="1285860"/>
            <a:ext cx="8229600" cy="459141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TotalTime>
  <Words>823</Words>
  <Application>Microsoft Office PowerPoint</Application>
  <PresentationFormat>On-screen Show (4:3)</PresentationFormat>
  <Paragraphs>164</Paragraphs>
  <Slides>48</Slides>
  <Notes>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IDHAYA COLLEGE FOR WOMEN, KUMBAKONAM    </vt:lpstr>
      <vt:lpstr>Content</vt:lpstr>
      <vt:lpstr>Objectives</vt:lpstr>
      <vt:lpstr>Learning Outcome</vt:lpstr>
      <vt:lpstr>Overview</vt:lpstr>
      <vt:lpstr>Project Execution - Meaning</vt:lpstr>
      <vt:lpstr>Basis of Project Execution</vt:lpstr>
      <vt:lpstr>Process</vt:lpstr>
      <vt:lpstr>Project Execution Plan</vt:lpstr>
      <vt:lpstr>Strategies for Project Execution</vt:lpstr>
      <vt:lpstr>Project Administration</vt:lpstr>
      <vt:lpstr>How to Improve</vt:lpstr>
      <vt:lpstr>Project Administrator</vt:lpstr>
      <vt:lpstr>Project Contracting</vt:lpstr>
      <vt:lpstr>Types of Project Contract</vt:lpstr>
      <vt:lpstr>Process of Contract</vt:lpstr>
      <vt:lpstr>Contract Pricing</vt:lpstr>
      <vt:lpstr>Types of Contract Pricing</vt:lpstr>
      <vt:lpstr>Project Organization</vt:lpstr>
      <vt:lpstr>Organizational Structure</vt:lpstr>
      <vt:lpstr>Project Organization Chart</vt:lpstr>
      <vt:lpstr>Forms of Organization</vt:lpstr>
      <vt:lpstr>Project Direction - Meaning</vt:lpstr>
      <vt:lpstr>Role of Project Director</vt:lpstr>
      <vt:lpstr>Project Communication</vt:lpstr>
      <vt:lpstr>Project Communication Process</vt:lpstr>
      <vt:lpstr>Components</vt:lpstr>
      <vt:lpstr>Project Coordination</vt:lpstr>
      <vt:lpstr>Key Points</vt:lpstr>
      <vt:lpstr>Role of Project Coordinator</vt:lpstr>
      <vt:lpstr>Factors influencing effective Project Management</vt:lpstr>
      <vt:lpstr>Project Time Monitoring</vt:lpstr>
      <vt:lpstr>Project Cost Monitoring</vt:lpstr>
      <vt:lpstr>Project Time &amp; Cost Control</vt:lpstr>
      <vt:lpstr>Project Overrun</vt:lpstr>
      <vt:lpstr>Key Points</vt:lpstr>
      <vt:lpstr>Meaning of Project Control</vt:lpstr>
      <vt:lpstr>Key Points</vt:lpstr>
      <vt:lpstr>Activities</vt:lpstr>
      <vt:lpstr>Importance of Project Control</vt:lpstr>
      <vt:lpstr>Benefits of Project Control</vt:lpstr>
      <vt:lpstr>Control Techniques – PERT &amp; CPM</vt:lpstr>
      <vt:lpstr>Differences in PERT &amp; CPM</vt:lpstr>
      <vt:lpstr>Project Audit - Meaning</vt:lpstr>
      <vt:lpstr>Key Points</vt:lpstr>
      <vt:lpstr>Project Audit Reviews</vt:lpstr>
      <vt:lpstr>Conclusion</vt:lpstr>
      <vt:lpstr>Watch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MANAGEMENT</dc:title>
  <dc:creator>admin</dc:creator>
  <cp:lastModifiedBy>Dell</cp:lastModifiedBy>
  <cp:revision>265</cp:revision>
  <dcterms:created xsi:type="dcterms:W3CDTF">2020-05-28T10:40:54Z</dcterms:created>
  <dcterms:modified xsi:type="dcterms:W3CDTF">2020-06-04T11:24:35Z</dcterms:modified>
</cp:coreProperties>
</file>