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2" r:id="rId57"/>
    <p:sldId id="313" r:id="rId58"/>
    <p:sldId id="314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</p:sldIdLst>
  <p:sldSz cx="12192000" cy="6858000"/>
  <p:notesSz cx="12192000" cy="6858000"/>
  <p:embeddedFontLst>
    <p:embeddedFont>
      <p:font typeface="Calibri" pitchFamily="34" charset="0"/>
      <p:regular r:id="rId82"/>
      <p:bold r:id="rId83"/>
      <p:italic r:id="rId84"/>
      <p:boldItalic r:id="rId85"/>
    </p:embeddedFont>
    <p:embeddedFont>
      <p:font typeface="Copperplate Gothic Bold" pitchFamily="34" charset="0"/>
      <p:regular r:id="rId86"/>
    </p:embeddedFont>
    <p:embeddedFont>
      <p:font typeface="Arial Rounded MT Bold" pitchFamily="34" charset="0"/>
      <p:regular r:id="rId87"/>
    </p:embeddedFont>
    <p:embeddedFont>
      <p:font typeface="Tw Cen MT" pitchFamily="34" charset="0"/>
      <p:regular r:id="rId88"/>
      <p:bold r:id="rId89"/>
      <p:italic r:id="rId90"/>
      <p:boldItalic r:id="rId91"/>
    </p:embeddedFont>
    <p:embeddedFont>
      <p:font typeface="Latha" charset="0"/>
      <p:regular r:id="rId92"/>
      <p:bold r:id="rId93"/>
    </p:embeddedFont>
    <p:embeddedFont>
      <p:font typeface="Calibri Light" pitchFamily="34" charset="0"/>
      <p:regular r:id="rId94"/>
      <p:italic r:id="rId95"/>
    </p:embeddedFont>
    <p:embeddedFont>
      <p:font typeface="Segoe UI" pitchFamily="34" charset="0"/>
      <p:regular r:id="rId96"/>
      <p:bold r:id="rId97"/>
      <p:italic r:id="rId98"/>
      <p:boldItalic r:id="rId99"/>
    </p:embeddedFont>
    <p:embeddedFont>
      <p:font typeface="Arial Black" pitchFamily="34" charset="0"/>
      <p:bold r:id="rId100"/>
    </p:embeddedFont>
    <p:embeddedFont>
      <p:font typeface="MS Gothic" pitchFamily="49" charset="-128"/>
      <p:regular r:id="rId10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7664" autoAdjust="0"/>
  </p:normalViewPr>
  <p:slideViewPr>
    <p:cSldViewPr>
      <p:cViewPr varScale="1">
        <p:scale>
          <a:sx n="102" d="100"/>
          <a:sy n="102" d="100"/>
        </p:scale>
        <p:origin x="-87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6.fntdata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.fntdata"/><Relationship Id="rId90" Type="http://schemas.openxmlformats.org/officeDocument/2006/relationships/font" Target="fonts/font9.fntdata"/><Relationship Id="rId95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19.fntdata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4.fntdata"/><Relationship Id="rId93" Type="http://schemas.openxmlformats.org/officeDocument/2006/relationships/font" Target="fonts/font12.fntdata"/><Relationship Id="rId98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font" Target="fonts/font10.fntdata"/><Relationship Id="rId96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5.fntdata"/><Relationship Id="rId94" Type="http://schemas.openxmlformats.org/officeDocument/2006/relationships/font" Target="fonts/font13.fntdata"/><Relationship Id="rId99" Type="http://schemas.openxmlformats.org/officeDocument/2006/relationships/font" Target="fonts/font18.fntdata"/><Relationship Id="rId10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6.fntdata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1EBBE-D3BF-4E31-9C53-5D5F3B47A0B8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BE85B-B36D-4924-9B65-18EDCDA72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BE85B-B36D-4924-9B65-18EDCDA72CA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BE85B-B36D-4924-9B65-18EDCDA72CA1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BE85B-B36D-4924-9B65-18EDCDA72CA1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819015" y="1951989"/>
            <a:ext cx="2553969" cy="10331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 u="heavy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37690" y="3649916"/>
            <a:ext cx="8516619" cy="849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 u="heavy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 u="heavy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 u="heavy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11828" y="609282"/>
            <a:ext cx="4768342" cy="701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 u="heavy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99197" y="1728406"/>
            <a:ext cx="9968865" cy="3787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m.wikipedia.org/wiki/Sequence" TargetMode="External"/><Relationship Id="rId4" Type="http://schemas.openxmlformats.org/officeDocument/2006/relationships/hyperlink" Target="https://en.m.wikipedia.org/wiki/Data_poin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rriam-webster.com/dictionary/probabl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m.wikipedia.org/wiki/Pearson_correlatio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m.wikipedia.org/wiki/Linear_equation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m.wikipedia.org/wiki/Estimation_theor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m.wikipedia.org/wiki/Independent_variabl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30480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25269" y="457200"/>
            <a:ext cx="9523731" cy="92922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400" b="1" dirty="0" err="1" smtClean="0">
                <a:solidFill>
                  <a:srgbClr val="FF0000"/>
                </a:solidFill>
              </a:rPr>
              <a:t>Idhaya</a:t>
            </a:r>
            <a:r>
              <a:rPr lang="en-US" sz="4400" b="1" dirty="0" smtClean="0">
                <a:solidFill>
                  <a:srgbClr val="FF0000"/>
                </a:solidFill>
              </a:rPr>
              <a:t> College for Women</a:t>
            </a:r>
            <a:r>
              <a:rPr lang="en-US" sz="4400" dirty="0" smtClean="0">
                <a:solidFill>
                  <a:srgbClr val="FF0000"/>
                </a:solidFill>
              </a:rPr>
              <a:t/>
            </a:r>
            <a:br>
              <a:rPr lang="en-US" sz="4400" dirty="0" smtClean="0">
                <a:solidFill>
                  <a:srgbClr val="FF0000"/>
                </a:solidFill>
              </a:rPr>
            </a:br>
            <a:r>
              <a:rPr lang="en-US" sz="4400" b="1" dirty="0" err="1" smtClean="0">
                <a:solidFill>
                  <a:srgbClr val="FF0000"/>
                </a:solidFill>
              </a:rPr>
              <a:t>Kumbakonam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b="1" dirty="0"/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b="1" dirty="0" smtClean="0"/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b="1" dirty="0"/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800" b="1" dirty="0" smtClean="0"/>
              <a:t>         </a:t>
            </a:r>
            <a:r>
              <a:rPr lang="en-US" sz="3200" b="1" dirty="0" smtClean="0">
                <a:solidFill>
                  <a:srgbClr val="F73BE1"/>
                </a:solidFill>
              </a:rPr>
              <a:t>PG &amp; Research  Department of Commerce</a:t>
            </a:r>
            <a:r>
              <a:rPr lang="en-US" sz="2400" b="1" dirty="0" smtClean="0">
                <a:solidFill>
                  <a:srgbClr val="F73BE1"/>
                </a:solidFill>
              </a:rPr>
              <a:t/>
            </a:r>
            <a:br>
              <a:rPr lang="en-US" sz="2400" b="1" dirty="0" smtClean="0">
                <a:solidFill>
                  <a:srgbClr val="F73BE1"/>
                </a:solidFill>
              </a:rPr>
            </a:br>
            <a:r>
              <a:rPr lang="en-US" sz="2400" b="1" dirty="0" smtClean="0">
                <a:solidFill>
                  <a:srgbClr val="1E08C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b="1" dirty="0" smtClean="0">
                <a:solidFill>
                  <a:srgbClr val="1E08C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smtClean="0">
                <a:solidFill>
                  <a:srgbClr val="1E08C0"/>
                </a:solidFill>
                <a:latin typeface="Times New Roman" pitchFamily="18" charset="0"/>
                <a:cs typeface="Times New Roman" pitchFamily="18" charset="0"/>
              </a:rPr>
              <a:t>M.Com</a:t>
            </a:r>
            <a:r>
              <a:rPr lang="en-US" sz="2400" b="1" dirty="0" smtClean="0">
                <a:solidFill>
                  <a:srgbClr val="1E08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dirty="0" smtClean="0">
                <a:solidFill>
                  <a:srgbClr val="1E08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1E08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dirty="0" smtClean="0">
                <a:solidFill>
                  <a:srgbClr val="1E08C0"/>
                </a:solidFill>
                <a:latin typeface="Copperplate Gothic Bold" pitchFamily="34" charset="0"/>
                <a:cs typeface="Times New Roman" pitchFamily="18" charset="0"/>
              </a:rPr>
              <a:t>Quantitative Techniques for Decision Making-</a:t>
            </a:r>
            <a:r>
              <a:rPr lang="en-US" sz="2200" b="1" dirty="0" smtClean="0">
                <a:solidFill>
                  <a:srgbClr val="002060"/>
                </a:solidFill>
                <a:latin typeface="Copperplate Gothic Bold" pitchFamily="34" charset="0"/>
                <a:cs typeface="Times New Roman" pitchFamily="18" charset="0"/>
              </a:rPr>
              <a:t> P16MC22</a:t>
            </a:r>
            <a:br>
              <a:rPr lang="en-US" sz="2200" b="1" dirty="0" smtClean="0">
                <a:solidFill>
                  <a:srgbClr val="002060"/>
                </a:solidFill>
                <a:latin typeface="Copperplate Gothic Bold" pitchFamily="34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Unit – I TO V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 Rounded MT Bold" pitchFamily="34" charset="0"/>
                <a:cs typeface="Times New Roman" pitchFamily="18" charset="0"/>
              </a:rPr>
              <a:t>Mrs. K. </a:t>
            </a:r>
            <a:r>
              <a:rPr lang="en-US" sz="2400" b="1" dirty="0" err="1" smtClean="0">
                <a:solidFill>
                  <a:srgbClr val="FF0000"/>
                </a:solidFill>
                <a:latin typeface="Arial Rounded MT Bold" pitchFamily="34" charset="0"/>
                <a:cs typeface="Times New Roman" pitchFamily="18" charset="0"/>
              </a:rPr>
              <a:t>Kulanjiammal</a:t>
            </a:r>
            <a:r>
              <a:rPr lang="en-US" sz="2400" b="1" dirty="0" smtClean="0">
                <a:solidFill>
                  <a:srgbClr val="FF0000"/>
                </a:solidFill>
                <a:latin typeface="Arial Rounded MT Bold" pitchFamily="34" charset="0"/>
                <a:cs typeface="Times New Roman" pitchFamily="18" charset="0"/>
              </a:rPr>
              <a:t>,</a:t>
            </a: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Assistant Professor of Commerce,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b="1" dirty="0" err="1" smtClean="0">
                <a:solidFill>
                  <a:srgbClr val="FF0000"/>
                </a:solidFill>
              </a:rPr>
              <a:t>Idhaya</a:t>
            </a:r>
            <a:r>
              <a:rPr lang="en-US" sz="2400" b="1" dirty="0" smtClean="0">
                <a:solidFill>
                  <a:srgbClr val="FF0000"/>
                </a:solidFill>
              </a:rPr>
              <a:t> College for Women,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b="1" dirty="0" err="1" smtClean="0">
                <a:solidFill>
                  <a:srgbClr val="FF0000"/>
                </a:solidFill>
              </a:rPr>
              <a:t>Kumbakonam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  <a:endParaRPr lang="en-US" dirty="0">
              <a:latin typeface="Tw Cen MT"/>
              <a:cs typeface="Tw Cen MT"/>
            </a:endParaRPr>
          </a:p>
          <a:p>
            <a:pPr marL="12700" algn="ctr">
              <a:lnSpc>
                <a:spcPct val="100000"/>
              </a:lnSpc>
              <a:spcBef>
                <a:spcPts val="1370"/>
              </a:spcBef>
            </a:pPr>
            <a:endParaRPr lang="en-US" sz="1800" dirty="0" smtClean="0">
              <a:latin typeface="Tw Cen MT"/>
              <a:cs typeface="Tw Cen MT"/>
            </a:endParaRPr>
          </a:p>
          <a:p>
            <a:pPr marL="12700" algn="ctr">
              <a:lnSpc>
                <a:spcPct val="100000"/>
              </a:lnSpc>
              <a:spcBef>
                <a:spcPts val="1370"/>
              </a:spcBef>
            </a:pPr>
            <a:endParaRPr lang="en-US" dirty="0">
              <a:latin typeface="Tw Cen MT"/>
              <a:cs typeface="Tw Cen MT"/>
            </a:endParaRPr>
          </a:p>
          <a:p>
            <a:pPr marL="12700" algn="ctr">
              <a:lnSpc>
                <a:spcPct val="100000"/>
              </a:lnSpc>
              <a:spcBef>
                <a:spcPts val="1370"/>
              </a:spcBef>
            </a:pPr>
            <a:endParaRPr lang="en-US" sz="1800" dirty="0" smtClean="0">
              <a:latin typeface="Tw Cen MT"/>
              <a:cs typeface="Tw Cen MT"/>
            </a:endParaRPr>
          </a:p>
          <a:p>
            <a:pPr marL="12700" algn="ctr">
              <a:lnSpc>
                <a:spcPct val="100000"/>
              </a:lnSpc>
              <a:spcBef>
                <a:spcPts val="1370"/>
              </a:spcBef>
            </a:pPr>
            <a:endParaRPr lang="en-US" dirty="0">
              <a:latin typeface="Tw Cen MT"/>
              <a:cs typeface="Tw Cen MT"/>
            </a:endParaRPr>
          </a:p>
          <a:p>
            <a:pPr marL="12700" algn="ctr">
              <a:lnSpc>
                <a:spcPct val="100000"/>
              </a:lnSpc>
              <a:spcBef>
                <a:spcPts val="1370"/>
              </a:spcBef>
            </a:pPr>
            <a:endParaRPr lang="en-US" sz="1800" dirty="0" smtClean="0">
              <a:latin typeface="Tw Cen MT"/>
              <a:cs typeface="Tw Cen MT"/>
            </a:endParaRPr>
          </a:p>
          <a:p>
            <a:pPr marL="12700" algn="ctr">
              <a:lnSpc>
                <a:spcPct val="100000"/>
              </a:lnSpc>
              <a:spcBef>
                <a:spcPts val="1370"/>
              </a:spcBef>
            </a:pPr>
            <a:endParaRPr lang="en-US" dirty="0">
              <a:latin typeface="Tw Cen MT"/>
              <a:cs typeface="Tw Cen MT"/>
            </a:endParaRPr>
          </a:p>
          <a:p>
            <a:pPr marL="12700" algn="ctr">
              <a:lnSpc>
                <a:spcPct val="100000"/>
              </a:lnSpc>
              <a:spcBef>
                <a:spcPts val="1370"/>
              </a:spcBef>
            </a:pPr>
            <a:endParaRPr sz="1800">
              <a:latin typeface="Tw Cen MT"/>
              <a:cs typeface="Tw Cen MT"/>
            </a:endParaRPr>
          </a:p>
        </p:txBody>
      </p:sp>
      <p:pic>
        <p:nvPicPr>
          <p:cNvPr id="6" name="Picture 5" descr="C:\Users\user\Downloads\IMG-20200108-WA0022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981200"/>
            <a:ext cx="245681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97450" y="304801"/>
            <a:ext cx="2201545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b="0" spc="-45" dirty="0">
                <a:latin typeface="Tw Cen MT"/>
                <a:cs typeface="Tw Cen MT"/>
              </a:rPr>
              <a:t>F</a:t>
            </a:r>
            <a:r>
              <a:rPr sz="4800" b="0" dirty="0">
                <a:latin typeface="Tw Cen MT"/>
                <a:cs typeface="Tw Cen MT"/>
              </a:rPr>
              <a:t>o</a:t>
            </a:r>
            <a:r>
              <a:rPr sz="4800" b="0" spc="70" dirty="0">
                <a:latin typeface="Tw Cen MT"/>
                <a:cs typeface="Tw Cen MT"/>
              </a:rPr>
              <a:t>r</a:t>
            </a:r>
            <a:r>
              <a:rPr sz="4800" b="0" spc="65" dirty="0">
                <a:latin typeface="Tw Cen MT"/>
                <a:cs typeface="Tw Cen MT"/>
              </a:rPr>
              <a:t>m</a:t>
            </a:r>
            <a:r>
              <a:rPr sz="4800" b="0" spc="25" dirty="0">
                <a:latin typeface="Tw Cen MT"/>
                <a:cs typeface="Tw Cen MT"/>
              </a:rPr>
              <a:t>u</a:t>
            </a:r>
            <a:r>
              <a:rPr sz="4800" b="0" spc="-5" dirty="0">
                <a:latin typeface="Tw Cen MT"/>
                <a:cs typeface="Tw Cen MT"/>
              </a:rPr>
              <a:t>la</a:t>
            </a:r>
            <a:endParaRPr sz="4800">
              <a:latin typeface="Tw Cen MT"/>
              <a:cs typeface="Tw Cen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47850" y="1143000"/>
            <a:ext cx="8953500" cy="54864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04516" y="1219200"/>
            <a:ext cx="2555240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5" dirty="0">
                <a:latin typeface="Tw Cen MT"/>
                <a:cs typeface="Tw Cen MT"/>
              </a:rPr>
              <a:t>Time</a:t>
            </a:r>
            <a:r>
              <a:rPr b="0" spc="-135" dirty="0">
                <a:latin typeface="Tw Cen MT"/>
                <a:cs typeface="Tw Cen MT"/>
              </a:rPr>
              <a:t> </a:t>
            </a:r>
            <a:r>
              <a:rPr b="0" spc="30" dirty="0">
                <a:latin typeface="Tw Cen MT"/>
                <a:cs typeface="Tw Cen MT"/>
              </a:rPr>
              <a:t>Series</a:t>
            </a:r>
          </a:p>
        </p:txBody>
      </p:sp>
      <p:sp>
        <p:nvSpPr>
          <p:cNvPr id="4" name="object 4"/>
          <p:cNvSpPr/>
          <p:nvPr/>
        </p:nvSpPr>
        <p:spPr>
          <a:xfrm>
            <a:off x="7086600" y="1057211"/>
            <a:ext cx="4653026" cy="53102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1001" y="2514600"/>
            <a:ext cx="6705600" cy="3137397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09855" algn="just">
              <a:lnSpc>
                <a:spcPct val="150000"/>
              </a:lnSpc>
              <a:spcBef>
                <a:spcPts val="1215"/>
              </a:spcBef>
            </a:pPr>
            <a:r>
              <a:rPr sz="2450" u="heavy" spc="-5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Meaning</a:t>
            </a:r>
            <a:r>
              <a:rPr sz="2150" spc="-5" dirty="0">
                <a:latin typeface="Latha"/>
                <a:cs typeface="Latha"/>
              </a:rPr>
              <a:t>:</a:t>
            </a:r>
            <a:endParaRPr sz="2150">
              <a:latin typeface="Latha"/>
              <a:cs typeface="Latha"/>
            </a:endParaRPr>
          </a:p>
          <a:p>
            <a:pPr marL="441325" algn="just">
              <a:lnSpc>
                <a:spcPct val="150000"/>
              </a:lnSpc>
              <a:spcBef>
                <a:spcPts val="1115"/>
              </a:spcBef>
            </a:pPr>
            <a:r>
              <a:rPr lang="en-US" sz="2450" u="sng" spc="15" dirty="0" smtClean="0">
                <a:solidFill>
                  <a:srgbClr val="1F2021"/>
                </a:solidFill>
                <a:latin typeface="Calibri"/>
                <a:cs typeface="Calibri"/>
                <a:hlinkClick r:id="rId4"/>
              </a:rPr>
              <a:t>       </a:t>
            </a:r>
            <a:r>
              <a:rPr sz="2450" u="sng" spc="15" smtClean="0">
                <a:solidFill>
                  <a:srgbClr val="1F2021"/>
                </a:solidFill>
                <a:latin typeface="Calibri"/>
                <a:cs typeface="Calibri"/>
                <a:hlinkClick r:id="rId4"/>
              </a:rPr>
              <a:t>A </a:t>
            </a:r>
            <a:r>
              <a:rPr sz="2450" b="1" u="sng" dirty="0">
                <a:solidFill>
                  <a:srgbClr val="1F2021"/>
                </a:solidFill>
                <a:latin typeface="Calibri"/>
                <a:cs typeface="Calibri"/>
                <a:hlinkClick r:id="rId4"/>
              </a:rPr>
              <a:t>time </a:t>
            </a:r>
            <a:r>
              <a:rPr sz="2450" b="1" u="sng" spc="15" dirty="0">
                <a:solidFill>
                  <a:srgbClr val="1F2021"/>
                </a:solidFill>
                <a:latin typeface="Calibri"/>
                <a:cs typeface="Calibri"/>
                <a:hlinkClick r:id="rId4"/>
              </a:rPr>
              <a:t>series </a:t>
            </a:r>
            <a:r>
              <a:rPr sz="2450" u="sng" spc="20" dirty="0">
                <a:solidFill>
                  <a:srgbClr val="1F2021"/>
                </a:solidFill>
                <a:latin typeface="Calibri"/>
                <a:cs typeface="Calibri"/>
                <a:hlinkClick r:id="rId4"/>
              </a:rPr>
              <a:t>is </a:t>
            </a:r>
            <a:r>
              <a:rPr sz="2450" u="sng" spc="10" dirty="0">
                <a:solidFill>
                  <a:srgbClr val="1F2021"/>
                </a:solidFill>
                <a:latin typeface="Calibri"/>
                <a:cs typeface="Calibri"/>
                <a:hlinkClick r:id="rId4"/>
              </a:rPr>
              <a:t>a </a:t>
            </a:r>
            <a:r>
              <a:rPr sz="2450" u="sng" spc="5" dirty="0">
                <a:solidFill>
                  <a:srgbClr val="1F2021"/>
                </a:solidFill>
                <a:latin typeface="Calibri"/>
                <a:cs typeface="Calibri"/>
                <a:hlinkClick r:id="rId4"/>
              </a:rPr>
              <a:t>series </a:t>
            </a:r>
            <a:r>
              <a:rPr sz="2450" u="sng" spc="-10" dirty="0">
                <a:solidFill>
                  <a:srgbClr val="1F2021"/>
                </a:solidFill>
                <a:latin typeface="Calibri"/>
                <a:cs typeface="Calibri"/>
                <a:hlinkClick r:id="rId4"/>
              </a:rPr>
              <a:t>of</a:t>
            </a:r>
            <a:r>
              <a:rPr sz="2450" u="sng" spc="204" dirty="0">
                <a:solidFill>
                  <a:srgbClr val="1F2021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2450" u="sng" spc="5" dirty="0">
                <a:solidFill>
                  <a:srgbClr val="55BBFD"/>
                </a:solidFill>
                <a:uFill>
                  <a:solidFill>
                    <a:srgbClr val="55BBFD"/>
                  </a:solidFill>
                </a:uFill>
                <a:latin typeface="Calibri"/>
                <a:cs typeface="Calibri"/>
                <a:hlinkClick r:id="rId4"/>
              </a:rPr>
              <a:t>data</a:t>
            </a:r>
            <a:endParaRPr sz="2450" u="sng">
              <a:latin typeface="Calibri"/>
              <a:cs typeface="Calibri"/>
            </a:endParaRPr>
          </a:p>
          <a:p>
            <a:pPr marL="12700" algn="just">
              <a:lnSpc>
                <a:spcPct val="150000"/>
              </a:lnSpc>
              <a:spcBef>
                <a:spcPts val="60"/>
              </a:spcBef>
            </a:pPr>
            <a:r>
              <a:rPr lang="en-US" sz="2450" dirty="0" smtClean="0">
                <a:solidFill>
                  <a:srgbClr val="55BBFD"/>
                </a:solidFill>
                <a:uFill>
                  <a:solidFill>
                    <a:srgbClr val="55BBFD"/>
                  </a:solidFill>
                </a:uFill>
                <a:latin typeface="Calibri"/>
                <a:cs typeface="Calibri"/>
                <a:hlinkClick r:id="rId4"/>
              </a:rPr>
              <a:t>  </a:t>
            </a:r>
            <a:r>
              <a:rPr sz="2450" smtClean="0">
                <a:solidFill>
                  <a:srgbClr val="55BBFD"/>
                </a:solidFill>
                <a:uFill>
                  <a:solidFill>
                    <a:srgbClr val="55BBFD"/>
                  </a:solidFill>
                </a:uFill>
                <a:latin typeface="Calibri"/>
                <a:cs typeface="Calibri"/>
                <a:hlinkClick r:id="rId4"/>
              </a:rPr>
              <a:t>points</a:t>
            </a:r>
            <a:r>
              <a:rPr sz="2450" smtClean="0">
                <a:solidFill>
                  <a:srgbClr val="55BBFD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2450" spc="-30" dirty="0">
                <a:solidFill>
                  <a:srgbClr val="1F2021"/>
                </a:solidFill>
                <a:latin typeface="Calibri"/>
                <a:cs typeface="Calibri"/>
                <a:hlinkClick r:id="rId4"/>
              </a:rPr>
              <a:t>indexed </a:t>
            </a:r>
            <a:r>
              <a:rPr sz="2450" spc="-5" dirty="0">
                <a:solidFill>
                  <a:srgbClr val="1F2021"/>
                </a:solidFill>
                <a:latin typeface="Calibri"/>
                <a:cs typeface="Calibri"/>
                <a:hlinkClick r:id="rId4"/>
              </a:rPr>
              <a:t>(or </a:t>
            </a:r>
            <a:r>
              <a:rPr sz="2450" spc="10" dirty="0">
                <a:solidFill>
                  <a:srgbClr val="1F2021"/>
                </a:solidFill>
                <a:latin typeface="Calibri"/>
                <a:cs typeface="Calibri"/>
                <a:hlinkClick r:id="rId4"/>
              </a:rPr>
              <a:t>listed </a:t>
            </a:r>
            <a:r>
              <a:rPr sz="2450" spc="-5" dirty="0">
                <a:solidFill>
                  <a:srgbClr val="1F2021"/>
                </a:solidFill>
                <a:latin typeface="Calibri"/>
                <a:cs typeface="Calibri"/>
                <a:hlinkClick r:id="rId4"/>
              </a:rPr>
              <a:t>or graphe</a:t>
            </a:r>
            <a:r>
              <a:rPr sz="2450" spc="-5" dirty="0">
                <a:solidFill>
                  <a:srgbClr val="1F2021"/>
                </a:solidFill>
                <a:latin typeface="Calibri"/>
                <a:cs typeface="Calibri"/>
              </a:rPr>
              <a:t>d) </a:t>
            </a:r>
            <a:r>
              <a:rPr sz="2450" spc="20">
                <a:solidFill>
                  <a:srgbClr val="1F2021"/>
                </a:solidFill>
                <a:latin typeface="Calibri"/>
                <a:cs typeface="Calibri"/>
              </a:rPr>
              <a:t>in</a:t>
            </a:r>
            <a:r>
              <a:rPr sz="2450" spc="85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450" spc="10" smtClean="0">
                <a:solidFill>
                  <a:srgbClr val="1F2021"/>
                </a:solidFill>
                <a:latin typeface="Calibri"/>
                <a:cs typeface="Calibri"/>
              </a:rPr>
              <a:t>time</a:t>
            </a:r>
            <a:r>
              <a:rPr lang="en-US" sz="2450" spc="-35" dirty="0" smtClean="0">
                <a:solidFill>
                  <a:srgbClr val="1F2021"/>
                </a:solidFill>
                <a:latin typeface="Calibri"/>
                <a:cs typeface="Calibri"/>
              </a:rPr>
              <a:t>  </a:t>
            </a:r>
            <a:r>
              <a:rPr sz="2450" spc="-35" smtClean="0">
                <a:solidFill>
                  <a:srgbClr val="1F2021"/>
                </a:solidFill>
                <a:latin typeface="Calibri"/>
                <a:cs typeface="Calibri"/>
              </a:rPr>
              <a:t>order</a:t>
            </a:r>
            <a:r>
              <a:rPr sz="2450" spc="-35" dirty="0">
                <a:solidFill>
                  <a:srgbClr val="1F2021"/>
                </a:solidFill>
                <a:latin typeface="Calibri"/>
                <a:cs typeface="Calibri"/>
              </a:rPr>
              <a:t>. </a:t>
            </a:r>
            <a:r>
              <a:rPr sz="2450" spc="-5" dirty="0">
                <a:solidFill>
                  <a:srgbClr val="1F2021"/>
                </a:solidFill>
                <a:latin typeface="Calibri"/>
                <a:cs typeface="Calibri"/>
              </a:rPr>
              <a:t>most </a:t>
            </a:r>
            <a:r>
              <a:rPr sz="2450" spc="-20" dirty="0">
                <a:solidFill>
                  <a:srgbClr val="1F2021"/>
                </a:solidFill>
                <a:latin typeface="Calibri"/>
                <a:cs typeface="Calibri"/>
              </a:rPr>
              <a:t>commonly, </a:t>
            </a:r>
            <a:r>
              <a:rPr sz="2450" spc="10" dirty="0">
                <a:solidFill>
                  <a:srgbClr val="1F2021"/>
                </a:solidFill>
                <a:latin typeface="Calibri"/>
                <a:cs typeface="Calibri"/>
              </a:rPr>
              <a:t>a time </a:t>
            </a:r>
            <a:r>
              <a:rPr sz="2450" spc="5" dirty="0">
                <a:solidFill>
                  <a:srgbClr val="1F2021"/>
                </a:solidFill>
                <a:latin typeface="Calibri"/>
                <a:cs typeface="Calibri"/>
              </a:rPr>
              <a:t>series </a:t>
            </a:r>
            <a:r>
              <a:rPr sz="2450" spc="20">
                <a:solidFill>
                  <a:srgbClr val="1F2021"/>
                </a:solidFill>
                <a:latin typeface="Calibri"/>
                <a:cs typeface="Calibri"/>
              </a:rPr>
              <a:t>is  </a:t>
            </a:r>
            <a:r>
              <a:rPr sz="2450" spc="10" smtClean="0">
                <a:solidFill>
                  <a:srgbClr val="1F2021"/>
                </a:solidFill>
                <a:latin typeface="Calibri"/>
                <a:cs typeface="Calibri"/>
              </a:rPr>
              <a:t>a</a:t>
            </a:r>
            <a:r>
              <a:rPr lang="en-US" sz="2450" spc="10" dirty="0" smtClean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lang="en-US" sz="2450" u="heavy" spc="-10" dirty="0" smtClean="0">
                <a:solidFill>
                  <a:srgbClr val="002060"/>
                </a:solidFill>
                <a:uFill>
                  <a:solidFill>
                    <a:srgbClr val="55BBFD"/>
                  </a:solidFill>
                </a:uFill>
                <a:latin typeface="Calibri"/>
                <a:cs typeface="Calibri"/>
              </a:rPr>
              <a:t>s</a:t>
            </a:r>
            <a:r>
              <a:rPr sz="2450" u="heavy" spc="-10" smtClean="0">
                <a:solidFill>
                  <a:srgbClr val="55BBFD"/>
                </a:solidFill>
                <a:uFill>
                  <a:solidFill>
                    <a:srgbClr val="55BBFD"/>
                  </a:solidFill>
                </a:uFill>
                <a:latin typeface="Calibri"/>
                <a:cs typeface="Calibri"/>
                <a:hlinkClick r:id="rId5"/>
              </a:rPr>
              <a:t>equence</a:t>
            </a:r>
            <a:r>
              <a:rPr sz="2450" spc="-10" smtClean="0">
                <a:solidFill>
                  <a:srgbClr val="55BBFD"/>
                </a:solidFill>
                <a:latin typeface="Calibri"/>
                <a:cs typeface="Calibri"/>
              </a:rPr>
              <a:t> </a:t>
            </a:r>
            <a:r>
              <a:rPr sz="2450" spc="-10" dirty="0">
                <a:solidFill>
                  <a:srgbClr val="1F2021"/>
                </a:solidFill>
                <a:latin typeface="Calibri"/>
                <a:cs typeface="Calibri"/>
              </a:rPr>
              <a:t>taken </a:t>
            </a:r>
            <a:r>
              <a:rPr sz="2450" spc="15" dirty="0">
                <a:solidFill>
                  <a:srgbClr val="1F2021"/>
                </a:solidFill>
                <a:latin typeface="Calibri"/>
                <a:cs typeface="Calibri"/>
              </a:rPr>
              <a:t>at </a:t>
            </a:r>
            <a:r>
              <a:rPr sz="2450" spc="10" dirty="0">
                <a:solidFill>
                  <a:srgbClr val="1F2021"/>
                </a:solidFill>
                <a:latin typeface="Calibri"/>
                <a:cs typeface="Calibri"/>
              </a:rPr>
              <a:t>successive </a:t>
            </a:r>
            <a:r>
              <a:rPr sz="2450" spc="5" dirty="0">
                <a:solidFill>
                  <a:srgbClr val="1F2021"/>
                </a:solidFill>
                <a:latin typeface="Calibri"/>
                <a:cs typeface="Calibri"/>
              </a:rPr>
              <a:t>equally  </a:t>
            </a:r>
            <a:r>
              <a:rPr sz="2450" dirty="0">
                <a:solidFill>
                  <a:srgbClr val="1F2021"/>
                </a:solidFill>
                <a:latin typeface="Calibri"/>
                <a:cs typeface="Calibri"/>
              </a:rPr>
              <a:t>spaced points </a:t>
            </a:r>
            <a:r>
              <a:rPr sz="2450" spc="20" dirty="0">
                <a:solidFill>
                  <a:srgbClr val="1F2021"/>
                </a:solidFill>
                <a:latin typeface="Calibri"/>
                <a:cs typeface="Calibri"/>
              </a:rPr>
              <a:t>in</a:t>
            </a:r>
            <a:r>
              <a:rPr sz="2450" spc="210" dirty="0">
                <a:solidFill>
                  <a:srgbClr val="1F2021"/>
                </a:solidFill>
                <a:latin typeface="Calibri"/>
                <a:cs typeface="Calibri"/>
              </a:rPr>
              <a:t> </a:t>
            </a:r>
            <a:r>
              <a:rPr sz="2450" dirty="0">
                <a:solidFill>
                  <a:srgbClr val="1F2021"/>
                </a:solidFill>
                <a:latin typeface="Calibri"/>
                <a:cs typeface="Calibri"/>
              </a:rPr>
              <a:t>time.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81401" y="457200"/>
            <a:ext cx="6033135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20" dirty="0">
                <a:latin typeface="Tw Cen MT"/>
                <a:cs typeface="Tw Cen MT"/>
              </a:rPr>
              <a:t>Components </a:t>
            </a:r>
            <a:r>
              <a:rPr b="0" spc="30" dirty="0">
                <a:latin typeface="Tw Cen MT"/>
                <a:cs typeface="Tw Cen MT"/>
              </a:rPr>
              <a:t>of </a:t>
            </a:r>
            <a:r>
              <a:rPr b="0" spc="5" dirty="0">
                <a:latin typeface="Tw Cen MT"/>
                <a:cs typeface="Tw Cen MT"/>
              </a:rPr>
              <a:t>Time</a:t>
            </a:r>
            <a:r>
              <a:rPr b="0" spc="-280" dirty="0">
                <a:latin typeface="Tw Cen MT"/>
                <a:cs typeface="Tw Cen MT"/>
              </a:rPr>
              <a:t> </a:t>
            </a:r>
            <a:r>
              <a:rPr b="0" spc="25" dirty="0">
                <a:latin typeface="Tw Cen MT"/>
                <a:cs typeface="Tw Cen MT"/>
              </a:rPr>
              <a:t>Series</a:t>
            </a:r>
          </a:p>
        </p:txBody>
      </p:sp>
      <p:sp>
        <p:nvSpPr>
          <p:cNvPr id="4" name="object 4"/>
          <p:cNvSpPr/>
          <p:nvPr/>
        </p:nvSpPr>
        <p:spPr>
          <a:xfrm>
            <a:off x="685800" y="2133600"/>
            <a:ext cx="4572000" cy="3781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29200" y="1600200"/>
            <a:ext cx="6858000" cy="49720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83150" y="685800"/>
            <a:ext cx="2421890" cy="8382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400" b="0" spc="30" dirty="0">
                <a:latin typeface="Tw Cen MT"/>
                <a:cs typeface="Tw Cen MT"/>
              </a:rPr>
              <a:t>M</a:t>
            </a:r>
            <a:r>
              <a:rPr sz="5400" b="0" dirty="0">
                <a:latin typeface="Tw Cen MT"/>
                <a:cs typeface="Tw Cen MT"/>
              </a:rPr>
              <a:t>ea</a:t>
            </a:r>
            <a:r>
              <a:rPr sz="5400" b="0" spc="35" dirty="0">
                <a:latin typeface="Tw Cen MT"/>
                <a:cs typeface="Tw Cen MT"/>
              </a:rPr>
              <a:t>n</a:t>
            </a:r>
            <a:r>
              <a:rPr sz="5400" b="0" spc="-5" dirty="0">
                <a:latin typeface="Tw Cen MT"/>
                <a:cs typeface="Tw Cen MT"/>
              </a:rPr>
              <a:t>i</a:t>
            </a:r>
            <a:r>
              <a:rPr sz="5400" b="0" spc="40" dirty="0">
                <a:latin typeface="Tw Cen MT"/>
                <a:cs typeface="Tw Cen MT"/>
              </a:rPr>
              <a:t>n</a:t>
            </a:r>
            <a:r>
              <a:rPr sz="5400" b="0" dirty="0">
                <a:latin typeface="Tw Cen MT"/>
                <a:cs typeface="Tw Cen MT"/>
              </a:rPr>
              <a:t>g</a:t>
            </a:r>
            <a:endParaRPr sz="5400">
              <a:latin typeface="Tw Cen MT"/>
              <a:cs typeface="Tw Cen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6800" y="1600200"/>
            <a:ext cx="9876790" cy="4431341"/>
          </a:xfrm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1455"/>
              </a:spcBef>
            </a:pPr>
            <a:r>
              <a:rPr sz="2750" b="1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Secular</a:t>
            </a:r>
            <a:r>
              <a:rPr sz="2750" b="1" u="heavy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750" b="1" u="heavy" spc="-4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Trend</a:t>
            </a:r>
            <a:r>
              <a:rPr sz="2750" spc="-40" dirty="0">
                <a:latin typeface="Latha"/>
                <a:cs typeface="Latha"/>
              </a:rPr>
              <a:t>:</a:t>
            </a:r>
            <a:endParaRPr sz="2750">
              <a:latin typeface="Latha"/>
              <a:cs typeface="Latha"/>
            </a:endParaRPr>
          </a:p>
          <a:p>
            <a:pPr marL="12700" marR="112395" indent="610235" algn="just">
              <a:lnSpc>
                <a:spcPct val="150000"/>
              </a:lnSpc>
              <a:spcBef>
                <a:spcPts val="900"/>
              </a:spcBef>
              <a:tabLst>
                <a:tab pos="4247515" algn="l"/>
              </a:tabLst>
            </a:pPr>
            <a:r>
              <a:rPr sz="2750" spc="15" dirty="0">
                <a:solidFill>
                  <a:srgbClr val="3B4043"/>
                </a:solidFill>
                <a:latin typeface="Times New Roman"/>
                <a:cs typeface="Times New Roman"/>
              </a:rPr>
              <a:t>A </a:t>
            </a:r>
            <a:r>
              <a:rPr sz="2750" b="1" dirty="0">
                <a:solidFill>
                  <a:srgbClr val="3B4043"/>
                </a:solidFill>
                <a:latin typeface="Times New Roman"/>
                <a:cs typeface="Times New Roman"/>
              </a:rPr>
              <a:t>secular </a:t>
            </a:r>
            <a:r>
              <a:rPr sz="2750" b="1" spc="-5" dirty="0">
                <a:solidFill>
                  <a:srgbClr val="3B4043"/>
                </a:solidFill>
                <a:latin typeface="Times New Roman"/>
                <a:cs typeface="Times New Roman"/>
              </a:rPr>
              <a:t>trend</a:t>
            </a:r>
            <a:r>
              <a:rPr sz="2750" spc="-5" dirty="0">
                <a:solidFill>
                  <a:srgbClr val="3B4043"/>
                </a:solidFill>
                <a:latin typeface="Times New Roman"/>
                <a:cs typeface="Times New Roman"/>
              </a:rPr>
              <a:t>, </a:t>
            </a:r>
            <a:r>
              <a:rPr sz="2750" spc="-20" dirty="0">
                <a:solidFill>
                  <a:srgbClr val="3B4043"/>
                </a:solidFill>
                <a:latin typeface="Times New Roman"/>
                <a:cs typeface="Times New Roman"/>
              </a:rPr>
              <a:t>stock </a:t>
            </a:r>
            <a:r>
              <a:rPr sz="2750" spc="-10" dirty="0">
                <a:solidFill>
                  <a:srgbClr val="3B4043"/>
                </a:solidFill>
                <a:latin typeface="Times New Roman"/>
                <a:cs typeface="Times New Roman"/>
              </a:rPr>
              <a:t>or market </a:t>
            </a:r>
            <a:r>
              <a:rPr sz="2750" spc="-45" dirty="0">
                <a:solidFill>
                  <a:srgbClr val="3B4043"/>
                </a:solidFill>
                <a:latin typeface="Times New Roman"/>
                <a:cs typeface="Times New Roman"/>
              </a:rPr>
              <a:t>is </a:t>
            </a:r>
            <a:r>
              <a:rPr sz="2750" spc="5" dirty="0">
                <a:solidFill>
                  <a:srgbClr val="3B4043"/>
                </a:solidFill>
                <a:latin typeface="Times New Roman"/>
                <a:cs typeface="Times New Roman"/>
              </a:rPr>
              <a:t>one </a:t>
            </a:r>
            <a:r>
              <a:rPr sz="2750" dirty="0">
                <a:solidFill>
                  <a:srgbClr val="3B4043"/>
                </a:solidFill>
                <a:latin typeface="Times New Roman"/>
                <a:cs typeface="Times New Roman"/>
              </a:rPr>
              <a:t>that </a:t>
            </a:r>
            <a:r>
              <a:rPr sz="2750" spc="-45" dirty="0">
                <a:solidFill>
                  <a:srgbClr val="3B4043"/>
                </a:solidFill>
                <a:latin typeface="Times New Roman"/>
                <a:cs typeface="Times New Roman"/>
              </a:rPr>
              <a:t>is </a:t>
            </a:r>
            <a:r>
              <a:rPr sz="2750" spc="-30" dirty="0">
                <a:solidFill>
                  <a:srgbClr val="3B4043"/>
                </a:solidFill>
                <a:latin typeface="Times New Roman"/>
                <a:cs typeface="Times New Roman"/>
              </a:rPr>
              <a:t>likely </a:t>
            </a:r>
            <a:r>
              <a:rPr sz="2750" spc="-5" dirty="0">
                <a:solidFill>
                  <a:srgbClr val="3B4043"/>
                </a:solidFill>
                <a:latin typeface="Times New Roman"/>
                <a:cs typeface="Times New Roman"/>
              </a:rPr>
              <a:t>to continue  </a:t>
            </a:r>
            <a:r>
              <a:rPr sz="2750" spc="-10" dirty="0">
                <a:solidFill>
                  <a:srgbClr val="3B4043"/>
                </a:solidFill>
                <a:latin typeface="Times New Roman"/>
                <a:cs typeface="Times New Roman"/>
              </a:rPr>
              <a:t>moving </a:t>
            </a:r>
            <a:r>
              <a:rPr sz="2750" spc="-40" dirty="0">
                <a:solidFill>
                  <a:srgbClr val="3B4043"/>
                </a:solidFill>
                <a:latin typeface="Times New Roman"/>
                <a:cs typeface="Times New Roman"/>
              </a:rPr>
              <a:t>in </a:t>
            </a:r>
            <a:r>
              <a:rPr sz="2750" spc="15" dirty="0">
                <a:solidFill>
                  <a:srgbClr val="3B4043"/>
                </a:solidFill>
                <a:latin typeface="Times New Roman"/>
                <a:cs typeface="Times New Roman"/>
              </a:rPr>
              <a:t>the</a:t>
            </a:r>
            <a:r>
              <a:rPr sz="2750" spc="370" dirty="0">
                <a:solidFill>
                  <a:srgbClr val="3B4043"/>
                </a:solidFill>
                <a:latin typeface="Times New Roman"/>
                <a:cs typeface="Times New Roman"/>
              </a:rPr>
              <a:t> </a:t>
            </a:r>
            <a:r>
              <a:rPr sz="2750" dirty="0">
                <a:solidFill>
                  <a:srgbClr val="3B4043"/>
                </a:solidFill>
                <a:latin typeface="Times New Roman"/>
                <a:cs typeface="Times New Roman"/>
              </a:rPr>
              <a:t>same</a:t>
            </a:r>
            <a:r>
              <a:rPr sz="2750" spc="110" dirty="0">
                <a:solidFill>
                  <a:srgbClr val="3B4043"/>
                </a:solidFill>
                <a:latin typeface="Times New Roman"/>
                <a:cs typeface="Times New Roman"/>
              </a:rPr>
              <a:t> </a:t>
            </a:r>
            <a:r>
              <a:rPr sz="2750" spc="-25" dirty="0">
                <a:solidFill>
                  <a:srgbClr val="3B4043"/>
                </a:solidFill>
                <a:latin typeface="Times New Roman"/>
                <a:cs typeface="Times New Roman"/>
              </a:rPr>
              <a:t>direction	</a:t>
            </a:r>
            <a:r>
              <a:rPr sz="2750" spc="-15" dirty="0">
                <a:solidFill>
                  <a:srgbClr val="3B4043"/>
                </a:solidFill>
                <a:latin typeface="Times New Roman"/>
                <a:cs typeface="Times New Roman"/>
              </a:rPr>
              <a:t>for </a:t>
            </a:r>
            <a:r>
              <a:rPr sz="2750" spc="15" dirty="0">
                <a:solidFill>
                  <a:srgbClr val="3B4043"/>
                </a:solidFill>
                <a:latin typeface="Times New Roman"/>
                <a:cs typeface="Times New Roman"/>
              </a:rPr>
              <a:t>the </a:t>
            </a:r>
            <a:r>
              <a:rPr sz="2750" spc="-15" dirty="0">
                <a:solidFill>
                  <a:srgbClr val="3B4043"/>
                </a:solidFill>
                <a:latin typeface="Times New Roman"/>
                <a:cs typeface="Times New Roman"/>
              </a:rPr>
              <a:t>foreseeable</a:t>
            </a:r>
            <a:r>
              <a:rPr sz="2750" spc="470" dirty="0">
                <a:solidFill>
                  <a:srgbClr val="3B4043"/>
                </a:solidFill>
                <a:latin typeface="Times New Roman"/>
                <a:cs typeface="Times New Roman"/>
              </a:rPr>
              <a:t> </a:t>
            </a:r>
            <a:r>
              <a:rPr sz="2750" spc="5" dirty="0">
                <a:solidFill>
                  <a:srgbClr val="3B4043"/>
                </a:solidFill>
                <a:latin typeface="Times New Roman"/>
                <a:cs typeface="Times New Roman"/>
              </a:rPr>
              <a:t>future.</a:t>
            </a:r>
            <a:endParaRPr sz="2750">
              <a:latin typeface="Times New Roman"/>
              <a:cs typeface="Times New Roman"/>
            </a:endParaRPr>
          </a:p>
          <a:p>
            <a:pPr marL="12700" algn="just">
              <a:lnSpc>
                <a:spcPct val="150000"/>
              </a:lnSpc>
              <a:spcBef>
                <a:spcPts val="1360"/>
              </a:spcBef>
            </a:pPr>
            <a:r>
              <a:rPr sz="2750" b="1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Seasonal</a:t>
            </a:r>
            <a:r>
              <a:rPr sz="2750" b="1" u="heavy" spc="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75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variations</a:t>
            </a:r>
            <a:r>
              <a:rPr sz="2750" dirty="0">
                <a:latin typeface="Latha"/>
                <a:cs typeface="Latha"/>
              </a:rPr>
              <a:t>:</a:t>
            </a:r>
            <a:endParaRPr sz="2750">
              <a:latin typeface="Latha"/>
              <a:cs typeface="Latha"/>
            </a:endParaRPr>
          </a:p>
          <a:p>
            <a:pPr marL="12700" marR="5080" indent="819785" algn="just">
              <a:lnSpc>
                <a:spcPct val="150000"/>
              </a:lnSpc>
              <a:spcBef>
                <a:spcPts val="1050"/>
              </a:spcBef>
            </a:pPr>
            <a:r>
              <a:rPr sz="2750" b="1" spc="5" dirty="0">
                <a:solidFill>
                  <a:srgbClr val="3B4043"/>
                </a:solidFill>
                <a:latin typeface="Times New Roman"/>
                <a:cs typeface="Times New Roman"/>
              </a:rPr>
              <a:t>seasonal </a:t>
            </a:r>
            <a:r>
              <a:rPr sz="2750" b="1" spc="-5" dirty="0">
                <a:solidFill>
                  <a:srgbClr val="3B4043"/>
                </a:solidFill>
                <a:latin typeface="Times New Roman"/>
                <a:cs typeface="Times New Roman"/>
              </a:rPr>
              <a:t>variation </a:t>
            </a:r>
            <a:r>
              <a:rPr sz="2750" spc="-40" dirty="0">
                <a:solidFill>
                  <a:srgbClr val="3B4043"/>
                </a:solidFill>
                <a:latin typeface="Times New Roman"/>
                <a:cs typeface="Times New Roman"/>
              </a:rPr>
              <a:t>is </a:t>
            </a:r>
            <a:r>
              <a:rPr sz="2750" b="1" spc="-5" dirty="0">
                <a:solidFill>
                  <a:srgbClr val="3B4043"/>
                </a:solidFill>
                <a:latin typeface="Times New Roman"/>
                <a:cs typeface="Times New Roman"/>
              </a:rPr>
              <a:t>variation </a:t>
            </a:r>
            <a:r>
              <a:rPr sz="2750" spc="-40" dirty="0">
                <a:solidFill>
                  <a:srgbClr val="3B4043"/>
                </a:solidFill>
                <a:latin typeface="Times New Roman"/>
                <a:cs typeface="Times New Roman"/>
              </a:rPr>
              <a:t>in </a:t>
            </a:r>
            <a:r>
              <a:rPr sz="2750" spc="10" dirty="0">
                <a:solidFill>
                  <a:srgbClr val="3B4043"/>
                </a:solidFill>
                <a:latin typeface="Times New Roman"/>
                <a:cs typeface="Times New Roman"/>
              </a:rPr>
              <a:t>a </a:t>
            </a:r>
            <a:r>
              <a:rPr sz="2750" spc="-20" dirty="0">
                <a:solidFill>
                  <a:srgbClr val="3B4043"/>
                </a:solidFill>
                <a:latin typeface="Times New Roman"/>
                <a:cs typeface="Times New Roman"/>
              </a:rPr>
              <a:t>time </a:t>
            </a:r>
            <a:r>
              <a:rPr sz="2750" spc="-30" dirty="0">
                <a:solidFill>
                  <a:srgbClr val="3B4043"/>
                </a:solidFill>
                <a:latin typeface="Times New Roman"/>
                <a:cs typeface="Times New Roman"/>
              </a:rPr>
              <a:t>series </a:t>
            </a:r>
            <a:r>
              <a:rPr sz="2750" spc="-20" dirty="0">
                <a:solidFill>
                  <a:srgbClr val="3B4043"/>
                </a:solidFill>
                <a:latin typeface="Times New Roman"/>
                <a:cs typeface="Times New Roman"/>
              </a:rPr>
              <a:t>within </a:t>
            </a:r>
            <a:r>
              <a:rPr sz="2750" spc="5" dirty="0">
                <a:solidFill>
                  <a:srgbClr val="3B4043"/>
                </a:solidFill>
                <a:latin typeface="Times New Roman"/>
                <a:cs typeface="Times New Roman"/>
              </a:rPr>
              <a:t>one </a:t>
            </a:r>
            <a:r>
              <a:rPr sz="2750" spc="-35" dirty="0">
                <a:solidFill>
                  <a:srgbClr val="3B4043"/>
                </a:solidFill>
                <a:latin typeface="Times New Roman"/>
                <a:cs typeface="Times New Roman"/>
              </a:rPr>
              <a:t>year  </a:t>
            </a:r>
            <a:r>
              <a:rPr sz="2750" spc="5" dirty="0">
                <a:solidFill>
                  <a:srgbClr val="3B4043"/>
                </a:solidFill>
                <a:latin typeface="Times New Roman"/>
                <a:cs typeface="Times New Roman"/>
              </a:rPr>
              <a:t>that </a:t>
            </a:r>
            <a:r>
              <a:rPr sz="2750" spc="-40" dirty="0">
                <a:solidFill>
                  <a:srgbClr val="3B4043"/>
                </a:solidFill>
                <a:latin typeface="Times New Roman"/>
                <a:cs typeface="Times New Roman"/>
              </a:rPr>
              <a:t>is </a:t>
            </a:r>
            <a:r>
              <a:rPr sz="2750" spc="-20" dirty="0">
                <a:solidFill>
                  <a:srgbClr val="3B4043"/>
                </a:solidFill>
                <a:latin typeface="Times New Roman"/>
                <a:cs typeface="Times New Roman"/>
              </a:rPr>
              <a:t>repeated </a:t>
            </a:r>
            <a:r>
              <a:rPr sz="2750" dirty="0">
                <a:solidFill>
                  <a:srgbClr val="3B4043"/>
                </a:solidFill>
                <a:latin typeface="Times New Roman"/>
                <a:cs typeface="Times New Roman"/>
              </a:rPr>
              <a:t>more </a:t>
            </a:r>
            <a:r>
              <a:rPr sz="2750" spc="-10" dirty="0">
                <a:solidFill>
                  <a:srgbClr val="3B4043"/>
                </a:solidFill>
                <a:latin typeface="Times New Roman"/>
                <a:cs typeface="Times New Roman"/>
              </a:rPr>
              <a:t>or </a:t>
            </a:r>
            <a:r>
              <a:rPr sz="2750" spc="-30" dirty="0">
                <a:solidFill>
                  <a:srgbClr val="3B4043"/>
                </a:solidFill>
                <a:latin typeface="Times New Roman"/>
                <a:cs typeface="Times New Roman"/>
              </a:rPr>
              <a:t>less</a:t>
            </a:r>
            <a:r>
              <a:rPr sz="2750" spc="185" dirty="0">
                <a:solidFill>
                  <a:srgbClr val="3B4043"/>
                </a:solidFill>
                <a:latin typeface="Times New Roman"/>
                <a:cs typeface="Times New Roman"/>
              </a:rPr>
              <a:t> </a:t>
            </a:r>
            <a:r>
              <a:rPr sz="2750" spc="-35" dirty="0">
                <a:solidFill>
                  <a:srgbClr val="3B4043"/>
                </a:solidFill>
                <a:latin typeface="Times New Roman"/>
                <a:cs typeface="Times New Roman"/>
              </a:rPr>
              <a:t>regularly.</a:t>
            </a:r>
            <a:endParaRPr sz="27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3457" y="1219201"/>
            <a:ext cx="2949575" cy="4392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Cyclical</a:t>
            </a:r>
            <a:r>
              <a:rPr sz="2750" b="1" u="heavy" spc="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750" b="1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Variations</a:t>
            </a:r>
            <a:r>
              <a:rPr sz="2000" spc="-15" dirty="0">
                <a:latin typeface="Latha"/>
                <a:cs typeface="Latha"/>
              </a:rPr>
              <a:t>:</a:t>
            </a:r>
            <a:endParaRPr sz="2000">
              <a:latin typeface="Latha"/>
              <a:cs typeface="Lath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4400" y="1981200"/>
            <a:ext cx="9732327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90550">
              <a:lnSpc>
                <a:spcPct val="150000"/>
              </a:lnSpc>
              <a:spcBef>
                <a:spcPts val="95"/>
              </a:spcBef>
            </a:pPr>
            <a:r>
              <a:rPr sz="2400" i="1" dirty="0">
                <a:latin typeface="Times New Roman"/>
                <a:cs typeface="Times New Roman"/>
              </a:rPr>
              <a:t>The </a:t>
            </a:r>
            <a:r>
              <a:rPr sz="2400" b="1" i="1" spc="-5" dirty="0">
                <a:latin typeface="Times New Roman"/>
                <a:cs typeface="Times New Roman"/>
              </a:rPr>
              <a:t>oscillatory </a:t>
            </a:r>
            <a:r>
              <a:rPr sz="2400" b="1" i="1" spc="-30" dirty="0">
                <a:latin typeface="Times New Roman"/>
                <a:cs typeface="Times New Roman"/>
              </a:rPr>
              <a:t>movements </a:t>
            </a:r>
            <a:r>
              <a:rPr sz="2400" i="1" dirty="0">
                <a:latin typeface="Times New Roman"/>
                <a:cs typeface="Times New Roman"/>
              </a:rPr>
              <a:t>in the time </a:t>
            </a:r>
            <a:r>
              <a:rPr sz="2400" i="1" spc="-15" dirty="0">
                <a:latin typeface="Times New Roman"/>
                <a:cs typeface="Times New Roman"/>
              </a:rPr>
              <a:t>series </a:t>
            </a:r>
            <a:r>
              <a:rPr sz="2400" i="1" spc="-25" dirty="0">
                <a:latin typeface="Times New Roman"/>
                <a:cs typeface="Times New Roman"/>
              </a:rPr>
              <a:t>with </a:t>
            </a:r>
            <a:r>
              <a:rPr sz="2400" i="1" dirty="0">
                <a:latin typeface="Times New Roman"/>
                <a:cs typeface="Times New Roman"/>
              </a:rPr>
              <a:t>the </a:t>
            </a:r>
            <a:r>
              <a:rPr sz="2400" b="1" i="1" spc="-10" dirty="0">
                <a:latin typeface="Times New Roman"/>
                <a:cs typeface="Times New Roman"/>
              </a:rPr>
              <a:t>period </a:t>
            </a:r>
            <a:r>
              <a:rPr sz="2400" b="1" i="1" dirty="0">
                <a:latin typeface="Times New Roman"/>
                <a:cs typeface="Times New Roman"/>
              </a:rPr>
              <a:t>of </a:t>
            </a:r>
            <a:r>
              <a:rPr sz="2400" b="1" i="1" spc="-15" dirty="0">
                <a:latin typeface="Times New Roman"/>
                <a:cs typeface="Times New Roman"/>
              </a:rPr>
              <a:t>time </a:t>
            </a:r>
            <a:r>
              <a:rPr sz="2400" b="1" i="1" spc="-30" dirty="0">
                <a:latin typeface="Times New Roman"/>
                <a:cs typeface="Times New Roman"/>
              </a:rPr>
              <a:t>more  </a:t>
            </a:r>
            <a:r>
              <a:rPr sz="2400" b="1" i="1" dirty="0">
                <a:latin typeface="Times New Roman"/>
                <a:cs typeface="Times New Roman"/>
              </a:rPr>
              <a:t>than </a:t>
            </a:r>
            <a:r>
              <a:rPr sz="2400" b="1" i="1" spc="-25" dirty="0">
                <a:latin typeface="Times New Roman"/>
                <a:cs typeface="Times New Roman"/>
              </a:rPr>
              <a:t>one </a:t>
            </a:r>
            <a:r>
              <a:rPr sz="2400" b="1" i="1" spc="-10" dirty="0">
                <a:latin typeface="Times New Roman"/>
                <a:cs typeface="Times New Roman"/>
              </a:rPr>
              <a:t>year </a:t>
            </a:r>
            <a:r>
              <a:rPr sz="2400" i="1" spc="-40" dirty="0">
                <a:latin typeface="Times New Roman"/>
                <a:cs typeface="Times New Roman"/>
              </a:rPr>
              <a:t>are </a:t>
            </a:r>
            <a:r>
              <a:rPr sz="2400" i="1" spc="-5" dirty="0">
                <a:latin typeface="Times New Roman"/>
                <a:cs typeface="Times New Roman"/>
              </a:rPr>
              <a:t>called </a:t>
            </a:r>
            <a:r>
              <a:rPr sz="2400" i="1" dirty="0">
                <a:latin typeface="Times New Roman"/>
                <a:cs typeface="Times New Roman"/>
              </a:rPr>
              <a:t>as </a:t>
            </a:r>
            <a:r>
              <a:rPr sz="2400" b="1" i="1" spc="5" dirty="0">
                <a:latin typeface="Times New Roman"/>
                <a:cs typeface="Times New Roman"/>
              </a:rPr>
              <a:t>the </a:t>
            </a:r>
            <a:r>
              <a:rPr sz="2400" b="1" i="1" spc="-10" dirty="0">
                <a:latin typeface="Times New Roman"/>
                <a:cs typeface="Times New Roman"/>
              </a:rPr>
              <a:t>cyclical</a:t>
            </a:r>
            <a:r>
              <a:rPr sz="2400" b="1" i="1" spc="130" dirty="0">
                <a:latin typeface="Times New Roman"/>
                <a:cs typeface="Times New Roman"/>
              </a:rPr>
              <a:t> </a:t>
            </a:r>
            <a:r>
              <a:rPr sz="2400" b="1" i="1" spc="-15" dirty="0">
                <a:latin typeface="Times New Roman"/>
                <a:cs typeface="Times New Roman"/>
              </a:rPr>
              <a:t>variation.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57400" y="3733800"/>
            <a:ext cx="7772400" cy="2409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23594" y="1143001"/>
            <a:ext cx="3235960" cy="4392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b="1" spc="-15" dirty="0">
                <a:latin typeface="Times New Roman"/>
                <a:cs typeface="Times New Roman"/>
              </a:rPr>
              <a:t>Irregular </a:t>
            </a:r>
            <a:r>
              <a:rPr sz="2750" b="1" spc="-20" dirty="0">
                <a:latin typeface="Times New Roman"/>
                <a:cs typeface="Times New Roman"/>
              </a:rPr>
              <a:t>Variations</a:t>
            </a:r>
            <a:r>
              <a:rPr sz="2750" b="1" spc="200" dirty="0">
                <a:latin typeface="Times New Roman"/>
                <a:cs typeface="Times New Roman"/>
              </a:rPr>
              <a:t> </a:t>
            </a:r>
            <a:r>
              <a:rPr sz="2000" b="0" u="none" spc="5" dirty="0">
                <a:latin typeface="Latha"/>
                <a:cs typeface="Latha"/>
              </a:rPr>
              <a:t>:</a:t>
            </a:r>
            <a:endParaRPr sz="2000">
              <a:latin typeface="Latha"/>
              <a:cs typeface="Lath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0600" y="2133600"/>
            <a:ext cx="10134600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172210" algn="just">
              <a:lnSpc>
                <a:spcPct val="150000"/>
              </a:lnSpc>
              <a:spcBef>
                <a:spcPts val="95"/>
              </a:spcBef>
            </a:pPr>
            <a:r>
              <a:rPr sz="2400" b="1" spc="-30" dirty="0">
                <a:solidFill>
                  <a:srgbClr val="3B4043"/>
                </a:solidFill>
                <a:latin typeface="Times New Roman"/>
                <a:cs typeface="Times New Roman"/>
              </a:rPr>
              <a:t>Irregular </a:t>
            </a:r>
            <a:r>
              <a:rPr sz="2400" b="1" dirty="0">
                <a:solidFill>
                  <a:srgbClr val="3B4043"/>
                </a:solidFill>
                <a:latin typeface="Times New Roman"/>
                <a:cs typeface="Times New Roman"/>
              </a:rPr>
              <a:t>variations </a:t>
            </a:r>
            <a:r>
              <a:rPr sz="2400" dirty="0">
                <a:solidFill>
                  <a:srgbClr val="3B4043"/>
                </a:solidFill>
                <a:latin typeface="Times New Roman"/>
                <a:cs typeface="Times New Roman"/>
              </a:rPr>
              <a:t>or </a:t>
            </a:r>
            <a:r>
              <a:rPr sz="2400" spc="-10" dirty="0">
                <a:solidFill>
                  <a:srgbClr val="3B4043"/>
                </a:solidFill>
                <a:latin typeface="Times New Roman"/>
                <a:cs typeface="Times New Roman"/>
              </a:rPr>
              <a:t>random </a:t>
            </a:r>
            <a:r>
              <a:rPr sz="2400" b="1" dirty="0">
                <a:solidFill>
                  <a:srgbClr val="3B4043"/>
                </a:solidFill>
                <a:latin typeface="Times New Roman"/>
                <a:cs typeface="Times New Roman"/>
              </a:rPr>
              <a:t>variations </a:t>
            </a:r>
            <a:r>
              <a:rPr sz="2400" spc="-30" dirty="0">
                <a:solidFill>
                  <a:srgbClr val="3B4043"/>
                </a:solidFill>
                <a:latin typeface="Times New Roman"/>
                <a:cs typeface="Times New Roman"/>
              </a:rPr>
              <a:t>constitute </a:t>
            </a:r>
            <a:r>
              <a:rPr sz="2400" spc="-25" dirty="0">
                <a:solidFill>
                  <a:srgbClr val="3B4043"/>
                </a:solidFill>
                <a:latin typeface="Times New Roman"/>
                <a:cs typeface="Times New Roman"/>
              </a:rPr>
              <a:t>one </a:t>
            </a:r>
            <a:r>
              <a:rPr sz="2400" dirty="0">
                <a:solidFill>
                  <a:srgbClr val="3B4043"/>
                </a:solidFill>
                <a:latin typeface="Times New Roman"/>
                <a:cs typeface="Times New Roman"/>
              </a:rPr>
              <a:t>of </a:t>
            </a:r>
            <a:r>
              <a:rPr sz="2400" spc="-35" dirty="0">
                <a:solidFill>
                  <a:srgbClr val="3B4043"/>
                </a:solidFill>
                <a:latin typeface="Times New Roman"/>
                <a:cs typeface="Times New Roman"/>
              </a:rPr>
              <a:t>four  components </a:t>
            </a:r>
            <a:r>
              <a:rPr sz="2400" dirty="0">
                <a:solidFill>
                  <a:srgbClr val="3B4043"/>
                </a:solidFill>
                <a:latin typeface="Times New Roman"/>
                <a:cs typeface="Times New Roman"/>
              </a:rPr>
              <a:t>of a </a:t>
            </a:r>
            <a:r>
              <a:rPr sz="2400" spc="-35" dirty="0">
                <a:solidFill>
                  <a:srgbClr val="3B4043"/>
                </a:solidFill>
                <a:latin typeface="Times New Roman"/>
                <a:cs typeface="Times New Roman"/>
              </a:rPr>
              <a:t>time series. </a:t>
            </a:r>
            <a:r>
              <a:rPr sz="2400" spc="-25" dirty="0">
                <a:solidFill>
                  <a:srgbClr val="3B4043"/>
                </a:solidFill>
                <a:latin typeface="Times New Roman"/>
                <a:cs typeface="Times New Roman"/>
              </a:rPr>
              <a:t>they </a:t>
            </a:r>
            <a:r>
              <a:rPr sz="2400" spc="-20" dirty="0">
                <a:solidFill>
                  <a:srgbClr val="3B4043"/>
                </a:solidFill>
                <a:latin typeface="Times New Roman"/>
                <a:cs typeface="Times New Roman"/>
              </a:rPr>
              <a:t>correspond </a:t>
            </a:r>
            <a:r>
              <a:rPr sz="2400" dirty="0">
                <a:solidFill>
                  <a:srgbClr val="3B4043"/>
                </a:solidFill>
                <a:latin typeface="Times New Roman"/>
                <a:cs typeface="Times New Roman"/>
              </a:rPr>
              <a:t>to </a:t>
            </a:r>
            <a:r>
              <a:rPr sz="2400" spc="-25" dirty="0">
                <a:solidFill>
                  <a:srgbClr val="3B4043"/>
                </a:solidFill>
                <a:latin typeface="Times New Roman"/>
                <a:cs typeface="Times New Roman"/>
              </a:rPr>
              <a:t>the </a:t>
            </a:r>
            <a:r>
              <a:rPr sz="2400" spc="-40" dirty="0">
                <a:solidFill>
                  <a:srgbClr val="3B4043"/>
                </a:solidFill>
                <a:latin typeface="Times New Roman"/>
                <a:cs typeface="Times New Roman"/>
              </a:rPr>
              <a:t>movements </a:t>
            </a:r>
            <a:r>
              <a:rPr sz="2400" spc="-25" dirty="0">
                <a:solidFill>
                  <a:srgbClr val="3B4043"/>
                </a:solidFill>
                <a:latin typeface="Times New Roman"/>
                <a:cs typeface="Times New Roman"/>
              </a:rPr>
              <a:t>that </a:t>
            </a:r>
            <a:r>
              <a:rPr sz="2400" spc="-10" dirty="0">
                <a:solidFill>
                  <a:srgbClr val="3B4043"/>
                </a:solidFill>
                <a:latin typeface="Times New Roman"/>
                <a:cs typeface="Times New Roman"/>
              </a:rPr>
              <a:t>appear  irregularly </a:t>
            </a:r>
            <a:r>
              <a:rPr sz="2400" spc="-35" dirty="0">
                <a:solidFill>
                  <a:srgbClr val="3B4043"/>
                </a:solidFill>
                <a:latin typeface="Times New Roman"/>
                <a:cs typeface="Times New Roman"/>
              </a:rPr>
              <a:t>and </a:t>
            </a:r>
            <a:r>
              <a:rPr sz="2400" spc="-20" dirty="0">
                <a:solidFill>
                  <a:srgbClr val="3B4043"/>
                </a:solidFill>
                <a:latin typeface="Times New Roman"/>
                <a:cs typeface="Times New Roman"/>
              </a:rPr>
              <a:t>generally </a:t>
            </a:r>
            <a:r>
              <a:rPr sz="2400" spc="-25" dirty="0">
                <a:solidFill>
                  <a:srgbClr val="3B4043"/>
                </a:solidFill>
                <a:latin typeface="Times New Roman"/>
                <a:cs typeface="Times New Roman"/>
              </a:rPr>
              <a:t>during </a:t>
            </a:r>
            <a:r>
              <a:rPr sz="2400" spc="-35" dirty="0">
                <a:solidFill>
                  <a:srgbClr val="3B4043"/>
                </a:solidFill>
                <a:latin typeface="Times New Roman"/>
                <a:cs typeface="Times New Roman"/>
              </a:rPr>
              <a:t>short </a:t>
            </a:r>
            <a:r>
              <a:rPr sz="2400" spc="-15" dirty="0">
                <a:solidFill>
                  <a:srgbClr val="3B4043"/>
                </a:solidFill>
                <a:latin typeface="Times New Roman"/>
                <a:cs typeface="Times New Roman"/>
              </a:rPr>
              <a:t>periods. </a:t>
            </a:r>
            <a:r>
              <a:rPr sz="2400" b="1" spc="-30" dirty="0">
                <a:solidFill>
                  <a:srgbClr val="3B4043"/>
                </a:solidFill>
                <a:latin typeface="Times New Roman"/>
                <a:cs typeface="Times New Roman"/>
              </a:rPr>
              <a:t>Irregular </a:t>
            </a:r>
            <a:r>
              <a:rPr sz="2400" b="1" dirty="0">
                <a:solidFill>
                  <a:srgbClr val="3B4043"/>
                </a:solidFill>
                <a:latin typeface="Times New Roman"/>
                <a:cs typeface="Times New Roman"/>
              </a:rPr>
              <a:t>variations </a:t>
            </a:r>
            <a:r>
              <a:rPr sz="2400" dirty="0">
                <a:solidFill>
                  <a:srgbClr val="3B4043"/>
                </a:solidFill>
                <a:latin typeface="Times New Roman"/>
                <a:cs typeface="Times New Roman"/>
              </a:rPr>
              <a:t>do </a:t>
            </a:r>
            <a:r>
              <a:rPr sz="2400" spc="-25" dirty="0">
                <a:solidFill>
                  <a:srgbClr val="3B4043"/>
                </a:solidFill>
                <a:latin typeface="Times New Roman"/>
                <a:cs typeface="Times New Roman"/>
              </a:rPr>
              <a:t>not </a:t>
            </a:r>
            <a:r>
              <a:rPr sz="2400" spc="-10" dirty="0">
                <a:solidFill>
                  <a:srgbClr val="3B4043"/>
                </a:solidFill>
                <a:latin typeface="Times New Roman"/>
                <a:cs typeface="Times New Roman"/>
              </a:rPr>
              <a:t>follow  </a:t>
            </a:r>
            <a:r>
              <a:rPr sz="2400" dirty="0">
                <a:solidFill>
                  <a:srgbClr val="3B4043"/>
                </a:solidFill>
                <a:latin typeface="Times New Roman"/>
                <a:cs typeface="Times New Roman"/>
              </a:rPr>
              <a:t>a </a:t>
            </a:r>
            <a:r>
              <a:rPr sz="2400" spc="-10" dirty="0">
                <a:solidFill>
                  <a:srgbClr val="3B4043"/>
                </a:solidFill>
                <a:latin typeface="Times New Roman"/>
                <a:cs typeface="Times New Roman"/>
              </a:rPr>
              <a:t>particular </a:t>
            </a:r>
            <a:r>
              <a:rPr sz="2400" spc="-35" dirty="0">
                <a:solidFill>
                  <a:srgbClr val="3B4043"/>
                </a:solidFill>
                <a:latin typeface="Times New Roman"/>
                <a:cs typeface="Times New Roman"/>
              </a:rPr>
              <a:t>model and </a:t>
            </a:r>
            <a:r>
              <a:rPr sz="2400" dirty="0">
                <a:solidFill>
                  <a:srgbClr val="3B4043"/>
                </a:solidFill>
                <a:latin typeface="Times New Roman"/>
                <a:cs typeface="Times New Roman"/>
              </a:rPr>
              <a:t>are </a:t>
            </a:r>
            <a:r>
              <a:rPr sz="2400" spc="-25" dirty="0">
                <a:solidFill>
                  <a:srgbClr val="3B4043"/>
                </a:solidFill>
                <a:latin typeface="Times New Roman"/>
                <a:cs typeface="Times New Roman"/>
              </a:rPr>
              <a:t>not</a:t>
            </a:r>
            <a:r>
              <a:rPr sz="2400" spc="355" dirty="0">
                <a:solidFill>
                  <a:srgbClr val="3B4043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3B4043"/>
                </a:solidFill>
                <a:latin typeface="Times New Roman"/>
                <a:cs typeface="Times New Roman"/>
              </a:rPr>
              <a:t>predictable.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01034" y="1045463"/>
            <a:ext cx="4791710" cy="632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b="1" spc="10" dirty="0">
                <a:latin typeface="Tw Cen MT"/>
                <a:cs typeface="Tw Cen MT"/>
              </a:rPr>
              <a:t>Measurement </a:t>
            </a:r>
            <a:r>
              <a:rPr sz="3950" b="1" spc="5" dirty="0">
                <a:latin typeface="Tw Cen MT"/>
                <a:cs typeface="Tw Cen MT"/>
              </a:rPr>
              <a:t>of</a:t>
            </a:r>
            <a:r>
              <a:rPr sz="3950" b="1" spc="470" dirty="0">
                <a:latin typeface="Tw Cen MT"/>
                <a:cs typeface="Tw Cen MT"/>
              </a:rPr>
              <a:t> </a:t>
            </a:r>
            <a:r>
              <a:rPr sz="3950" b="1" spc="-5" dirty="0">
                <a:latin typeface="Tw Cen MT"/>
                <a:cs typeface="Tw Cen MT"/>
              </a:rPr>
              <a:t>Trend</a:t>
            </a:r>
            <a:endParaRPr sz="3950">
              <a:latin typeface="Tw Cen MT"/>
              <a:cs typeface="Tw Cen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67075" y="2162175"/>
            <a:ext cx="5724525" cy="4076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73828" y="765809"/>
            <a:ext cx="2548255" cy="10331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600" b="0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cs typeface="Calibri Light"/>
              </a:rPr>
              <a:t>UNIT</a:t>
            </a:r>
            <a:r>
              <a:rPr sz="6600" b="0" u="heavy" spc="-409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cs typeface="Calibri Light"/>
              </a:rPr>
              <a:t> </a:t>
            </a:r>
            <a:r>
              <a:rPr sz="6600" b="0" u="heavy" spc="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cs typeface="Calibri Light"/>
              </a:rPr>
              <a:t>-2</a:t>
            </a:r>
            <a:endParaRPr sz="66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11296" y="3281997"/>
            <a:ext cx="4485005" cy="12503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0" spc="-1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8000" spc="-16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8000" spc="-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8000" spc="1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8000" spc="-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8000" spc="5" dirty="0">
                <a:solidFill>
                  <a:srgbClr val="FFFFFF"/>
                </a:solidFill>
                <a:latin typeface="Calibri"/>
                <a:cs typeface="Calibri"/>
              </a:rPr>
              <a:t>bi</a:t>
            </a:r>
            <a:r>
              <a:rPr sz="8000" spc="25" dirty="0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sz="8000" spc="10" dirty="0">
                <a:solidFill>
                  <a:srgbClr val="FFFFFF"/>
                </a:solidFill>
                <a:latin typeface="Calibri"/>
                <a:cs typeface="Calibri"/>
              </a:rPr>
              <a:t>ty</a:t>
            </a:r>
            <a:endParaRPr sz="8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0" y="304800"/>
            <a:ext cx="7910830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u="heavy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Probability </a:t>
            </a:r>
            <a:r>
              <a:rPr sz="4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Meaning </a:t>
            </a:r>
            <a:r>
              <a:rPr sz="4800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&amp;</a:t>
            </a:r>
            <a:r>
              <a:rPr sz="4800" u="heavy" spc="-6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sz="4800" u="heavy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Definition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685800" y="1295400"/>
            <a:ext cx="10512425" cy="45371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algn="just">
              <a:lnSpc>
                <a:spcPct val="150000"/>
              </a:lnSpc>
              <a:spcBef>
                <a:spcPts val="100"/>
              </a:spcBef>
            </a:pPr>
            <a:r>
              <a:rPr sz="2400" b="1" u="heavy" spc="-5" dirty="0">
                <a:solidFill>
                  <a:srgbClr val="F8EBD5"/>
                </a:solidFill>
                <a:uFill>
                  <a:solidFill>
                    <a:srgbClr val="F8EBD5"/>
                  </a:solidFill>
                </a:uFill>
                <a:latin typeface="Arial"/>
                <a:cs typeface="Arial"/>
              </a:rPr>
              <a:t>Meaning:</a:t>
            </a:r>
            <a:endParaRPr sz="2400">
              <a:latin typeface="Arial"/>
              <a:cs typeface="Arial"/>
            </a:endParaRPr>
          </a:p>
          <a:p>
            <a:pPr marL="12700" marR="5080" indent="924560" algn="just">
              <a:lnSpc>
                <a:spcPct val="150000"/>
              </a:lnSpc>
              <a:spcBef>
                <a:spcPts val="1570"/>
              </a:spcBef>
            </a:pPr>
            <a:r>
              <a:rPr sz="2400" dirty="0">
                <a:solidFill>
                  <a:srgbClr val="F8EBD5"/>
                </a:solidFill>
                <a:latin typeface="Arial"/>
                <a:cs typeface="Arial"/>
              </a:rPr>
              <a:t>Probability </a:t>
            </a:r>
            <a:r>
              <a:rPr sz="2400" spc="-5" dirty="0">
                <a:solidFill>
                  <a:srgbClr val="F8EBD5"/>
                </a:solidFill>
                <a:latin typeface="Arial"/>
                <a:cs typeface="Arial"/>
              </a:rPr>
              <a:t>means </a:t>
            </a:r>
            <a:r>
              <a:rPr sz="2400" b="1" spc="5" dirty="0">
                <a:solidFill>
                  <a:srgbClr val="F8EBD5"/>
                </a:solidFill>
                <a:latin typeface="Arial"/>
                <a:cs typeface="Arial"/>
              </a:rPr>
              <a:t>possibility</a:t>
            </a:r>
            <a:r>
              <a:rPr sz="2400" spc="5" dirty="0">
                <a:solidFill>
                  <a:srgbClr val="F8EBD5"/>
                </a:solidFill>
                <a:latin typeface="Arial"/>
                <a:cs typeface="Arial"/>
              </a:rPr>
              <a:t>. </a:t>
            </a:r>
            <a:r>
              <a:rPr sz="2400" spc="-30" dirty="0">
                <a:solidFill>
                  <a:srgbClr val="F8EBD5"/>
                </a:solidFill>
                <a:latin typeface="Arial"/>
                <a:cs typeface="Arial"/>
              </a:rPr>
              <a:t>It </a:t>
            </a: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is </a:t>
            </a:r>
            <a:r>
              <a:rPr sz="2400" dirty="0">
                <a:solidFill>
                  <a:srgbClr val="F8EBD5"/>
                </a:solidFill>
                <a:latin typeface="Arial"/>
                <a:cs typeface="Arial"/>
              </a:rPr>
              <a:t>a </a:t>
            </a:r>
            <a:r>
              <a:rPr sz="2400" spc="10" dirty="0">
                <a:solidFill>
                  <a:srgbClr val="F8EBD5"/>
                </a:solidFill>
                <a:latin typeface="Arial"/>
                <a:cs typeface="Arial"/>
              </a:rPr>
              <a:t>branch </a:t>
            </a: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F8EBD5"/>
                </a:solidFill>
                <a:latin typeface="Arial"/>
                <a:cs typeface="Arial"/>
              </a:rPr>
              <a:t>mathematics </a:t>
            </a:r>
            <a:r>
              <a:rPr sz="2400" spc="5" dirty="0">
                <a:solidFill>
                  <a:srgbClr val="F8EBD5"/>
                </a:solidFill>
                <a:latin typeface="Arial"/>
                <a:cs typeface="Arial"/>
              </a:rPr>
              <a:t>that deals </a:t>
            </a:r>
            <a:r>
              <a:rPr sz="2400" spc="-10" dirty="0">
                <a:solidFill>
                  <a:srgbClr val="F8EBD5"/>
                </a:solidFill>
                <a:latin typeface="Arial"/>
                <a:cs typeface="Arial"/>
              </a:rPr>
              <a:t>with </a:t>
            </a:r>
            <a:r>
              <a:rPr sz="2400" spc="20" dirty="0">
                <a:solidFill>
                  <a:srgbClr val="F8EBD5"/>
                </a:solidFill>
                <a:latin typeface="Arial"/>
                <a:cs typeface="Arial"/>
              </a:rPr>
              <a:t>the  </a:t>
            </a:r>
            <a:r>
              <a:rPr sz="2400" dirty="0">
                <a:solidFill>
                  <a:srgbClr val="F8EBD5"/>
                </a:solidFill>
                <a:latin typeface="Arial"/>
                <a:cs typeface="Arial"/>
              </a:rPr>
              <a:t>occurrence </a:t>
            </a: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of </a:t>
            </a:r>
            <a:r>
              <a:rPr sz="2400" dirty="0">
                <a:solidFill>
                  <a:srgbClr val="F8EBD5"/>
                </a:solidFill>
                <a:latin typeface="Arial"/>
                <a:cs typeface="Arial"/>
              </a:rPr>
              <a:t>a </a:t>
            </a:r>
            <a:r>
              <a:rPr sz="2400" spc="5" dirty="0">
                <a:solidFill>
                  <a:srgbClr val="F8EBD5"/>
                </a:solidFill>
                <a:latin typeface="Arial"/>
                <a:cs typeface="Arial"/>
              </a:rPr>
              <a:t>random </a:t>
            </a: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event. </a:t>
            </a:r>
            <a:r>
              <a:rPr sz="2400" dirty="0">
                <a:solidFill>
                  <a:srgbClr val="F8EBD5"/>
                </a:solidFill>
                <a:latin typeface="Arial"/>
                <a:cs typeface="Arial"/>
              </a:rPr>
              <a:t>Probability </a:t>
            </a:r>
            <a:r>
              <a:rPr sz="2400" spc="5" dirty="0">
                <a:solidFill>
                  <a:srgbClr val="F8EBD5"/>
                </a:solidFill>
                <a:latin typeface="Arial"/>
                <a:cs typeface="Arial"/>
              </a:rPr>
              <a:t>has </a:t>
            </a:r>
            <a:r>
              <a:rPr sz="2400" spc="-5" dirty="0">
                <a:solidFill>
                  <a:srgbClr val="F8EBD5"/>
                </a:solidFill>
                <a:latin typeface="Arial"/>
                <a:cs typeface="Arial"/>
              </a:rPr>
              <a:t>been </a:t>
            </a:r>
            <a:r>
              <a:rPr sz="2400" spc="5" dirty="0">
                <a:solidFill>
                  <a:srgbClr val="F8EBD5"/>
                </a:solidFill>
                <a:latin typeface="Arial"/>
                <a:cs typeface="Arial"/>
              </a:rPr>
              <a:t>introduced </a:t>
            </a: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in </a:t>
            </a:r>
            <a:r>
              <a:rPr sz="2400" spc="-10" dirty="0">
                <a:solidFill>
                  <a:srgbClr val="F8EBD5"/>
                </a:solidFill>
                <a:latin typeface="Arial"/>
                <a:cs typeface="Arial"/>
              </a:rPr>
              <a:t>Maths </a:t>
            </a:r>
            <a:r>
              <a:rPr sz="2400" spc="10" dirty="0">
                <a:solidFill>
                  <a:srgbClr val="F8EBD5"/>
                </a:solidFill>
                <a:latin typeface="Arial"/>
                <a:cs typeface="Arial"/>
              </a:rPr>
              <a:t>to </a:t>
            </a:r>
            <a:r>
              <a:rPr sz="2400" spc="5" dirty="0">
                <a:solidFill>
                  <a:srgbClr val="F8EBD5"/>
                </a:solidFill>
                <a:latin typeface="Arial"/>
                <a:cs typeface="Arial"/>
              </a:rPr>
              <a:t>predict how</a:t>
            </a:r>
            <a:r>
              <a:rPr sz="2400" spc="-254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F8EBD5"/>
                </a:solidFill>
                <a:latin typeface="Arial"/>
                <a:cs typeface="Arial"/>
              </a:rPr>
              <a:t>likely  </a:t>
            </a: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events </a:t>
            </a:r>
            <a:r>
              <a:rPr sz="2400" spc="-10" dirty="0">
                <a:solidFill>
                  <a:srgbClr val="F8EBD5"/>
                </a:solidFill>
                <a:latin typeface="Arial"/>
                <a:cs typeface="Arial"/>
              </a:rPr>
              <a:t>are </a:t>
            </a:r>
            <a:r>
              <a:rPr sz="2400" spc="10" dirty="0">
                <a:solidFill>
                  <a:srgbClr val="F8EBD5"/>
                </a:solidFill>
                <a:latin typeface="Arial"/>
                <a:cs typeface="Arial"/>
              </a:rPr>
              <a:t>to</a:t>
            </a:r>
            <a:r>
              <a:rPr sz="2400" spc="3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400" spc="15" dirty="0">
                <a:solidFill>
                  <a:srgbClr val="F8EBD5"/>
                </a:solidFill>
                <a:latin typeface="Arial"/>
                <a:cs typeface="Arial"/>
              </a:rPr>
              <a:t>happen.</a:t>
            </a:r>
            <a:endParaRPr sz="2400">
              <a:latin typeface="Arial"/>
              <a:cs typeface="Arial"/>
            </a:endParaRPr>
          </a:p>
          <a:p>
            <a:pPr marL="260350" algn="just">
              <a:lnSpc>
                <a:spcPct val="150000"/>
              </a:lnSpc>
              <a:spcBef>
                <a:spcPts val="994"/>
              </a:spcBef>
            </a:pPr>
            <a:r>
              <a:rPr sz="2400" b="1" u="heavy" spc="10" dirty="0">
                <a:solidFill>
                  <a:srgbClr val="F8EBD5"/>
                </a:solidFill>
                <a:uFill>
                  <a:solidFill>
                    <a:srgbClr val="F8EBD5"/>
                  </a:solidFill>
                </a:uFill>
                <a:latin typeface="Arial"/>
                <a:cs typeface="Arial"/>
              </a:rPr>
              <a:t>Definition:</a:t>
            </a:r>
            <a:endParaRPr sz="2400">
              <a:latin typeface="Arial"/>
              <a:cs typeface="Arial"/>
            </a:endParaRPr>
          </a:p>
          <a:p>
            <a:pPr marL="1108710" algn="just">
              <a:lnSpc>
                <a:spcPct val="150000"/>
              </a:lnSpc>
              <a:spcBef>
                <a:spcPts val="1025"/>
              </a:spcBef>
            </a:pPr>
            <a:r>
              <a:rPr sz="3200" dirty="0">
                <a:solidFill>
                  <a:srgbClr val="F8EBD5"/>
                </a:solidFill>
                <a:latin typeface="Segoe UI"/>
                <a:cs typeface="Segoe UI"/>
              </a:rPr>
              <a:t>“</a:t>
            </a:r>
            <a:r>
              <a:rPr sz="3200" spc="10" dirty="0">
                <a:solidFill>
                  <a:srgbClr val="F8EBD5"/>
                </a:solidFill>
                <a:latin typeface="Segoe UI"/>
                <a:cs typeface="Segoe UI"/>
              </a:rPr>
              <a:t> </a:t>
            </a:r>
            <a:r>
              <a:rPr sz="2400" spc="15" dirty="0">
                <a:solidFill>
                  <a:srgbClr val="F8EBD5"/>
                </a:solidFill>
                <a:latin typeface="Segoe UI"/>
                <a:cs typeface="Segoe UI"/>
              </a:rPr>
              <a:t>The</a:t>
            </a:r>
            <a:r>
              <a:rPr sz="2400" spc="-90" dirty="0">
                <a:solidFill>
                  <a:srgbClr val="F8EBD5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8EBD5"/>
                </a:solidFill>
                <a:latin typeface="Segoe UI"/>
                <a:cs typeface="Segoe UI"/>
              </a:rPr>
              <a:t>quality</a:t>
            </a:r>
            <a:r>
              <a:rPr sz="2400" spc="-95" dirty="0">
                <a:solidFill>
                  <a:srgbClr val="F8EBD5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8EBD5"/>
                </a:solidFill>
                <a:latin typeface="Segoe UI"/>
                <a:cs typeface="Segoe UI"/>
              </a:rPr>
              <a:t>or</a:t>
            </a:r>
            <a:r>
              <a:rPr sz="2400" dirty="0">
                <a:solidFill>
                  <a:srgbClr val="F8EBD5"/>
                </a:solidFill>
                <a:latin typeface="Segoe UI"/>
                <a:cs typeface="Segoe UI"/>
              </a:rPr>
              <a:t> </a:t>
            </a:r>
            <a:r>
              <a:rPr sz="2400" spc="-15" dirty="0">
                <a:solidFill>
                  <a:srgbClr val="F8EBD5"/>
                </a:solidFill>
                <a:latin typeface="Segoe UI"/>
                <a:cs typeface="Segoe UI"/>
              </a:rPr>
              <a:t>state</a:t>
            </a:r>
            <a:r>
              <a:rPr sz="2400" spc="65" dirty="0">
                <a:solidFill>
                  <a:srgbClr val="F8EBD5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8EBD5"/>
                </a:solidFill>
                <a:latin typeface="Segoe UI"/>
                <a:cs typeface="Segoe UI"/>
              </a:rPr>
              <a:t>of</a:t>
            </a:r>
            <a:r>
              <a:rPr sz="2400" spc="-85" dirty="0">
                <a:solidFill>
                  <a:srgbClr val="F8EBD5"/>
                </a:solidFill>
                <a:latin typeface="Segoe UI"/>
                <a:cs typeface="Segoe UI"/>
              </a:rPr>
              <a:t> </a:t>
            </a:r>
            <a:r>
              <a:rPr sz="2400" spc="10" dirty="0">
                <a:solidFill>
                  <a:srgbClr val="F8EBD5"/>
                </a:solidFill>
                <a:latin typeface="Segoe UI"/>
                <a:cs typeface="Segoe UI"/>
              </a:rPr>
              <a:t>being</a:t>
            </a:r>
            <a:r>
              <a:rPr sz="2400" spc="-20" dirty="0">
                <a:solidFill>
                  <a:srgbClr val="F8EBD5"/>
                </a:solidFill>
                <a:latin typeface="Segoe UI"/>
                <a:cs typeface="Segoe UI"/>
              </a:rPr>
              <a:t> </a:t>
            </a:r>
            <a:r>
              <a:rPr sz="2400" b="1" u="sng" spc="10" dirty="0">
                <a:solidFill>
                  <a:srgbClr val="F8EBD5"/>
                </a:solidFill>
                <a:uFill>
                  <a:solidFill>
                    <a:srgbClr val="F8EBD5"/>
                  </a:solidFill>
                </a:uFill>
                <a:latin typeface="Segoe UI"/>
                <a:cs typeface="Segoe UI"/>
                <a:hlinkClick r:id="rId3"/>
              </a:rPr>
              <a:t>probable</a:t>
            </a:r>
            <a:r>
              <a:rPr sz="2400" b="1" spc="-120" dirty="0">
                <a:solidFill>
                  <a:srgbClr val="F8EBD5"/>
                </a:solidFill>
                <a:latin typeface="Segoe UI"/>
                <a:cs typeface="Segoe UI"/>
                <a:hlinkClick r:id="rId3"/>
              </a:rPr>
              <a:t> </a:t>
            </a:r>
            <a:r>
              <a:rPr sz="2400" spc="-5" dirty="0">
                <a:solidFill>
                  <a:srgbClr val="F8EBD5"/>
                </a:solidFill>
                <a:latin typeface="Segoe UI"/>
                <a:cs typeface="Segoe UI"/>
              </a:rPr>
              <a:t>Or</a:t>
            </a:r>
            <a:r>
              <a:rPr sz="2400" spc="5" dirty="0">
                <a:solidFill>
                  <a:srgbClr val="F8EBD5"/>
                </a:solidFill>
                <a:latin typeface="Segoe UI"/>
                <a:cs typeface="Segoe UI"/>
              </a:rPr>
              <a:t> something</a:t>
            </a:r>
            <a:r>
              <a:rPr sz="2400" spc="-125" dirty="0">
                <a:solidFill>
                  <a:srgbClr val="F8EBD5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8EBD5"/>
                </a:solidFill>
                <a:latin typeface="Segoe UI"/>
                <a:cs typeface="Segoe UI"/>
              </a:rPr>
              <a:t>(such</a:t>
            </a:r>
            <a:r>
              <a:rPr sz="2400" spc="-15" dirty="0">
                <a:solidFill>
                  <a:srgbClr val="F8EBD5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8EBD5"/>
                </a:solidFill>
                <a:latin typeface="Segoe UI"/>
                <a:cs typeface="Segoe UI"/>
              </a:rPr>
              <a:t>as</a:t>
            </a:r>
            <a:r>
              <a:rPr sz="2400" spc="-60" dirty="0">
                <a:solidFill>
                  <a:srgbClr val="F8EBD5"/>
                </a:solidFill>
                <a:latin typeface="Segoe UI"/>
                <a:cs typeface="Segoe UI"/>
              </a:rPr>
              <a:t> </a:t>
            </a:r>
            <a:r>
              <a:rPr sz="2400" spc="-10" dirty="0">
                <a:solidFill>
                  <a:srgbClr val="F8EBD5"/>
                </a:solidFill>
                <a:latin typeface="Segoe UI"/>
                <a:cs typeface="Segoe UI"/>
              </a:rPr>
              <a:t>an</a:t>
            </a:r>
            <a:r>
              <a:rPr sz="2400" spc="55" dirty="0">
                <a:solidFill>
                  <a:srgbClr val="F8EBD5"/>
                </a:solidFill>
                <a:latin typeface="Segoe UI"/>
                <a:cs typeface="Segoe UI"/>
              </a:rPr>
              <a:t> </a:t>
            </a:r>
            <a:r>
              <a:rPr sz="2400" spc="20">
                <a:solidFill>
                  <a:srgbClr val="F8EBD5"/>
                </a:solidFill>
                <a:latin typeface="Segoe UI"/>
                <a:cs typeface="Segoe UI"/>
              </a:rPr>
              <a:t>event</a:t>
            </a:r>
            <a:r>
              <a:rPr sz="2400" spc="-204">
                <a:solidFill>
                  <a:srgbClr val="F8EBD5"/>
                </a:solidFill>
                <a:latin typeface="Segoe UI"/>
                <a:cs typeface="Segoe UI"/>
              </a:rPr>
              <a:t> </a:t>
            </a:r>
            <a:r>
              <a:rPr sz="2400" spc="-5" smtClean="0">
                <a:solidFill>
                  <a:srgbClr val="F8EBD5"/>
                </a:solidFill>
                <a:latin typeface="Segoe UI"/>
                <a:cs typeface="Segoe UI"/>
              </a:rPr>
              <a:t>or</a:t>
            </a:r>
            <a:r>
              <a:rPr lang="en-IN" sz="2400" spc="-5" dirty="0" smtClean="0">
                <a:solidFill>
                  <a:srgbClr val="F8EBD5"/>
                </a:solidFill>
                <a:latin typeface="Segoe UI"/>
                <a:cs typeface="Segoe UI"/>
              </a:rPr>
              <a:t> </a:t>
            </a:r>
            <a:r>
              <a:rPr sz="2400" smtClean="0">
                <a:solidFill>
                  <a:srgbClr val="F8EBD5"/>
                </a:solidFill>
                <a:latin typeface="Segoe UI"/>
                <a:cs typeface="Segoe UI"/>
              </a:rPr>
              <a:t>circumstance</a:t>
            </a:r>
            <a:r>
              <a:rPr sz="2400" dirty="0">
                <a:solidFill>
                  <a:srgbClr val="F8EBD5"/>
                </a:solidFill>
                <a:latin typeface="Segoe UI"/>
                <a:cs typeface="Segoe UI"/>
              </a:rPr>
              <a:t>) </a:t>
            </a:r>
            <a:r>
              <a:rPr sz="2400" spc="-5" dirty="0">
                <a:solidFill>
                  <a:srgbClr val="F8EBD5"/>
                </a:solidFill>
                <a:latin typeface="Segoe UI"/>
                <a:cs typeface="Segoe UI"/>
              </a:rPr>
              <a:t>that </a:t>
            </a:r>
            <a:r>
              <a:rPr sz="2400" spc="5" dirty="0">
                <a:solidFill>
                  <a:srgbClr val="F8EBD5"/>
                </a:solidFill>
                <a:latin typeface="Segoe UI"/>
                <a:cs typeface="Segoe UI"/>
              </a:rPr>
              <a:t>is </a:t>
            </a:r>
            <a:r>
              <a:rPr sz="2400" spc="-5" dirty="0">
                <a:solidFill>
                  <a:srgbClr val="F8EBD5"/>
                </a:solidFill>
                <a:latin typeface="Segoe UI"/>
                <a:cs typeface="Segoe UI"/>
              </a:rPr>
              <a:t>probable.</a:t>
            </a:r>
            <a:r>
              <a:rPr sz="2400" spc="-175" dirty="0">
                <a:solidFill>
                  <a:srgbClr val="F8EBD5"/>
                </a:solidFill>
                <a:latin typeface="Segoe UI"/>
                <a:cs typeface="Segoe UI"/>
              </a:rPr>
              <a:t> </a:t>
            </a:r>
            <a:r>
              <a:rPr sz="2400" dirty="0">
                <a:solidFill>
                  <a:srgbClr val="F8EBD5"/>
                </a:solidFill>
                <a:latin typeface="Segoe UI"/>
                <a:cs typeface="Segoe UI"/>
              </a:rPr>
              <a:t>“</a:t>
            </a:r>
            <a:endParaRPr sz="2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95829" y="744918"/>
            <a:ext cx="7117080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u="heavy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Probability </a:t>
            </a:r>
            <a:r>
              <a:rPr sz="4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Addition</a:t>
            </a:r>
            <a:r>
              <a:rPr sz="4800" u="heavy" spc="-5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sz="4800" u="heavy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Theorem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765175" y="2559049"/>
            <a:ext cx="9958070" cy="324903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130"/>
              </a:spcBef>
            </a:pPr>
            <a:r>
              <a:rPr sz="2750" b="1" u="heavy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Theorem:</a:t>
            </a:r>
            <a:endParaRPr sz="2750">
              <a:latin typeface="Calibri"/>
              <a:cs typeface="Calibri"/>
            </a:endParaRPr>
          </a:p>
          <a:p>
            <a:pPr marL="12700" marR="5080" indent="981710" algn="just">
              <a:lnSpc>
                <a:spcPct val="150000"/>
              </a:lnSpc>
              <a:spcBef>
                <a:spcPts val="1655"/>
              </a:spcBef>
            </a:pPr>
            <a:r>
              <a:rPr sz="2000" dirty="0">
                <a:solidFill>
                  <a:srgbClr val="F8EBD5"/>
                </a:solidFill>
                <a:latin typeface="Arial"/>
                <a:cs typeface="Arial"/>
              </a:rPr>
              <a:t>The</a:t>
            </a:r>
            <a:r>
              <a:rPr sz="2000" spc="3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F8EBD5"/>
                </a:solidFill>
                <a:latin typeface="Arial"/>
                <a:cs typeface="Arial"/>
              </a:rPr>
              <a:t>event</a:t>
            </a:r>
            <a:r>
              <a:rPr sz="2000" spc="-7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8EBD5"/>
                </a:solidFill>
                <a:latin typeface="Arial"/>
                <a:cs typeface="Arial"/>
              </a:rPr>
              <a:t>of</a:t>
            </a:r>
            <a:r>
              <a:rPr sz="2000" spc="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F8EBD5"/>
                </a:solidFill>
                <a:latin typeface="Arial"/>
                <a:cs typeface="Arial"/>
              </a:rPr>
              <a:t>getting</a:t>
            </a:r>
            <a:r>
              <a:rPr sz="2000" spc="-18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8EBD5"/>
                </a:solidFill>
                <a:latin typeface="Arial"/>
                <a:cs typeface="Arial"/>
              </a:rPr>
              <a:t>a</a:t>
            </a:r>
            <a:r>
              <a:rPr sz="2000" spc="-3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8EBD5"/>
                </a:solidFill>
                <a:latin typeface="Arial"/>
                <a:cs typeface="Arial"/>
              </a:rPr>
              <a:t>head</a:t>
            </a:r>
            <a:r>
              <a:rPr sz="2000" spc="-3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8EBD5"/>
                </a:solidFill>
                <a:latin typeface="Arial"/>
                <a:cs typeface="Arial"/>
              </a:rPr>
              <a:t>and</a:t>
            </a:r>
            <a:r>
              <a:rPr sz="2000" spc="-3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F8EBD5"/>
                </a:solidFill>
                <a:latin typeface="Arial"/>
                <a:cs typeface="Arial"/>
              </a:rPr>
              <a:t>the</a:t>
            </a:r>
            <a:r>
              <a:rPr sz="2000" spc="-11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F8EBD5"/>
                </a:solidFill>
                <a:latin typeface="Arial"/>
                <a:cs typeface="Arial"/>
              </a:rPr>
              <a:t>event</a:t>
            </a:r>
            <a:r>
              <a:rPr sz="2000" spc="-7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8EBD5"/>
                </a:solidFill>
                <a:latin typeface="Arial"/>
                <a:cs typeface="Arial"/>
              </a:rPr>
              <a:t>of</a:t>
            </a:r>
            <a:r>
              <a:rPr sz="2000" spc="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F8EBD5"/>
                </a:solidFill>
                <a:latin typeface="Arial"/>
                <a:cs typeface="Arial"/>
              </a:rPr>
              <a:t>getting</a:t>
            </a:r>
            <a:r>
              <a:rPr sz="2000" spc="-18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8EBD5"/>
                </a:solidFill>
                <a:latin typeface="Arial"/>
                <a:cs typeface="Arial"/>
              </a:rPr>
              <a:t>a</a:t>
            </a:r>
            <a:r>
              <a:rPr sz="2000" spc="-3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8EBD5"/>
                </a:solidFill>
                <a:latin typeface="Arial"/>
                <a:cs typeface="Arial"/>
              </a:rPr>
              <a:t>tail</a:t>
            </a:r>
            <a:r>
              <a:rPr sz="2000" spc="-3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F8EBD5"/>
                </a:solidFill>
                <a:latin typeface="Arial"/>
                <a:cs typeface="Arial"/>
              </a:rPr>
              <a:t>when</a:t>
            </a:r>
            <a:r>
              <a:rPr sz="2000" spc="-3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8EBD5"/>
                </a:solidFill>
                <a:latin typeface="Arial"/>
                <a:cs typeface="Arial"/>
              </a:rPr>
              <a:t>a</a:t>
            </a:r>
            <a:r>
              <a:rPr sz="2000" spc="-3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F8EBD5"/>
                </a:solidFill>
                <a:latin typeface="Arial"/>
                <a:cs typeface="Arial"/>
              </a:rPr>
              <a:t>coin</a:t>
            </a:r>
            <a:r>
              <a:rPr sz="2000" spc="-3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F8EBD5"/>
                </a:solidFill>
                <a:latin typeface="Arial"/>
                <a:cs typeface="Arial"/>
              </a:rPr>
              <a:t>is</a:t>
            </a:r>
            <a:r>
              <a:rPr sz="2000" spc="-7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30" dirty="0">
                <a:solidFill>
                  <a:srgbClr val="F8EBD5"/>
                </a:solidFill>
                <a:latin typeface="Arial"/>
                <a:cs typeface="Arial"/>
              </a:rPr>
              <a:t>tossed  </a:t>
            </a:r>
            <a:r>
              <a:rPr sz="2000" spc="10" dirty="0">
                <a:solidFill>
                  <a:srgbClr val="F8EBD5"/>
                </a:solidFill>
                <a:latin typeface="Arial"/>
                <a:cs typeface="Arial"/>
              </a:rPr>
              <a:t>are mutually</a:t>
            </a:r>
            <a:r>
              <a:rPr sz="2000" spc="-204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8EBD5"/>
                </a:solidFill>
                <a:latin typeface="Arial"/>
                <a:cs typeface="Arial"/>
              </a:rPr>
              <a:t>exhaustive.</a:t>
            </a:r>
            <a:endParaRPr sz="2000">
              <a:latin typeface="Arial"/>
              <a:cs typeface="Arial"/>
            </a:endParaRPr>
          </a:p>
          <a:p>
            <a:pPr marL="718185" algn="just">
              <a:lnSpc>
                <a:spcPct val="150000"/>
              </a:lnSpc>
              <a:spcBef>
                <a:spcPts val="980"/>
              </a:spcBef>
            </a:pPr>
            <a:r>
              <a:rPr sz="2000" b="1" u="heavy" spc="15" dirty="0">
                <a:solidFill>
                  <a:srgbClr val="F8EBD5"/>
                </a:solidFill>
                <a:uFill>
                  <a:solidFill>
                    <a:srgbClr val="F8EBD5"/>
                  </a:solidFill>
                </a:uFill>
                <a:latin typeface="Arial"/>
                <a:cs typeface="Arial"/>
              </a:rPr>
              <a:t>Addition</a:t>
            </a:r>
            <a:r>
              <a:rPr sz="2000" b="1" u="heavy" spc="-220" dirty="0">
                <a:solidFill>
                  <a:srgbClr val="F8EBD5"/>
                </a:solidFill>
                <a:uFill>
                  <a:solidFill>
                    <a:srgbClr val="F8EBD5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spc="15" dirty="0">
                <a:solidFill>
                  <a:srgbClr val="F8EBD5"/>
                </a:solidFill>
                <a:uFill>
                  <a:solidFill>
                    <a:srgbClr val="F8EBD5"/>
                  </a:solidFill>
                </a:uFill>
                <a:latin typeface="Arial"/>
                <a:cs typeface="Arial"/>
              </a:rPr>
              <a:t>theorem</a:t>
            </a:r>
            <a:r>
              <a:rPr sz="2000" b="1" u="heavy" spc="-90" dirty="0">
                <a:solidFill>
                  <a:srgbClr val="F8EBD5"/>
                </a:solidFill>
                <a:uFill>
                  <a:solidFill>
                    <a:srgbClr val="F8EBD5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spc="30" dirty="0">
                <a:solidFill>
                  <a:srgbClr val="F8EBD5"/>
                </a:solidFill>
                <a:uFill>
                  <a:solidFill>
                    <a:srgbClr val="F8EBD5"/>
                  </a:solidFill>
                </a:uFill>
                <a:latin typeface="Arial"/>
                <a:cs typeface="Arial"/>
              </a:rPr>
              <a:t>on</a:t>
            </a:r>
            <a:r>
              <a:rPr sz="2000" b="1" u="heavy" spc="-150" dirty="0">
                <a:solidFill>
                  <a:srgbClr val="F8EBD5"/>
                </a:solidFill>
                <a:uFill>
                  <a:solidFill>
                    <a:srgbClr val="F8EBD5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spc="15" dirty="0">
                <a:solidFill>
                  <a:srgbClr val="F8EBD5"/>
                </a:solidFill>
                <a:uFill>
                  <a:solidFill>
                    <a:srgbClr val="F8EBD5"/>
                  </a:solidFill>
                </a:uFill>
                <a:latin typeface="Arial"/>
                <a:cs typeface="Arial"/>
              </a:rPr>
              <a:t>probability</a:t>
            </a:r>
            <a:r>
              <a:rPr sz="2000" spc="15" dirty="0">
                <a:solidFill>
                  <a:srgbClr val="F8EBD5"/>
                </a:solidFill>
                <a:latin typeface="Arial"/>
                <a:cs typeface="Arial"/>
              </a:rPr>
              <a:t>:</a:t>
            </a:r>
            <a:r>
              <a:rPr sz="2000" spc="-15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F8EBD5"/>
                </a:solidFill>
                <a:latin typeface="Arial"/>
                <a:cs typeface="Arial"/>
              </a:rPr>
              <a:t>If</a:t>
            </a:r>
            <a:r>
              <a:rPr sz="2000" spc="-22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8EBD5"/>
                </a:solidFill>
                <a:latin typeface="Arial"/>
                <a:cs typeface="Arial"/>
              </a:rPr>
              <a:t>A</a:t>
            </a:r>
            <a:r>
              <a:rPr sz="2000" spc="-18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8EBD5"/>
                </a:solidFill>
                <a:latin typeface="Arial"/>
                <a:cs typeface="Arial"/>
              </a:rPr>
              <a:t>and</a:t>
            </a:r>
            <a:r>
              <a:rPr sz="2000" spc="-4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8EBD5"/>
                </a:solidFill>
                <a:latin typeface="Arial"/>
                <a:cs typeface="Arial"/>
              </a:rPr>
              <a:t>B</a:t>
            </a:r>
            <a:r>
              <a:rPr sz="2000" spc="-3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8EBD5"/>
                </a:solidFill>
                <a:latin typeface="Arial"/>
                <a:cs typeface="Arial"/>
              </a:rPr>
              <a:t>are</a:t>
            </a:r>
            <a:r>
              <a:rPr sz="2000" spc="-3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8EBD5"/>
                </a:solidFill>
                <a:latin typeface="Arial"/>
                <a:cs typeface="Arial"/>
              </a:rPr>
              <a:t>any</a:t>
            </a:r>
            <a:r>
              <a:rPr sz="2000" spc="-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8EBD5"/>
                </a:solidFill>
                <a:latin typeface="Arial"/>
                <a:cs typeface="Arial"/>
              </a:rPr>
              <a:t>two</a:t>
            </a:r>
            <a:r>
              <a:rPr sz="2000" spc="-11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8EBD5"/>
                </a:solidFill>
                <a:latin typeface="Arial"/>
                <a:cs typeface="Arial"/>
              </a:rPr>
              <a:t>events</a:t>
            </a:r>
            <a:r>
              <a:rPr sz="2000" spc="-7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F8EBD5"/>
                </a:solidFill>
                <a:latin typeface="Arial"/>
                <a:cs typeface="Arial"/>
              </a:rPr>
              <a:t>then</a:t>
            </a:r>
            <a:endParaRPr sz="2000">
              <a:latin typeface="Arial"/>
              <a:cs typeface="Arial"/>
            </a:endParaRPr>
          </a:p>
          <a:p>
            <a:pPr marL="12700" algn="just">
              <a:lnSpc>
                <a:spcPct val="150000"/>
              </a:lnSpc>
            </a:pPr>
            <a:r>
              <a:rPr sz="2000" spc="20" dirty="0">
                <a:solidFill>
                  <a:srgbClr val="F8EBD5"/>
                </a:solidFill>
                <a:latin typeface="Arial"/>
                <a:cs typeface="Arial"/>
              </a:rPr>
              <a:t>the</a:t>
            </a:r>
            <a:r>
              <a:rPr sz="2000" spc="-11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8EBD5"/>
                </a:solidFill>
                <a:latin typeface="Arial"/>
                <a:cs typeface="Arial"/>
              </a:rPr>
              <a:t>probability</a:t>
            </a:r>
            <a:r>
              <a:rPr sz="2000" spc="-13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8EBD5"/>
                </a:solidFill>
                <a:latin typeface="Arial"/>
                <a:cs typeface="Arial"/>
              </a:rPr>
              <a:t>of</a:t>
            </a:r>
            <a:r>
              <a:rPr sz="200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8EBD5"/>
                </a:solidFill>
                <a:latin typeface="Arial"/>
                <a:cs typeface="Arial"/>
              </a:rPr>
              <a:t>happening</a:t>
            </a:r>
            <a:r>
              <a:rPr sz="2000" spc="-10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8EBD5"/>
                </a:solidFill>
                <a:latin typeface="Arial"/>
                <a:cs typeface="Arial"/>
              </a:rPr>
              <a:t>of</a:t>
            </a:r>
            <a:r>
              <a:rPr sz="2000" spc="-7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8EBD5"/>
                </a:solidFill>
                <a:latin typeface="Arial"/>
                <a:cs typeface="Arial"/>
              </a:rPr>
              <a:t>at</a:t>
            </a:r>
            <a:r>
              <a:rPr sz="200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8EBD5"/>
                </a:solidFill>
                <a:latin typeface="Arial"/>
                <a:cs typeface="Arial"/>
              </a:rPr>
              <a:t>least</a:t>
            </a:r>
            <a:r>
              <a:rPr sz="2000" spc="-14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8EBD5"/>
                </a:solidFill>
                <a:latin typeface="Arial"/>
                <a:cs typeface="Arial"/>
              </a:rPr>
              <a:t>one</a:t>
            </a:r>
            <a:r>
              <a:rPr sz="2000" spc="-3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8EBD5"/>
                </a:solidFill>
                <a:latin typeface="Arial"/>
                <a:cs typeface="Arial"/>
              </a:rPr>
              <a:t>of</a:t>
            </a:r>
            <a:r>
              <a:rPr sz="200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F8EBD5"/>
                </a:solidFill>
                <a:latin typeface="Arial"/>
                <a:cs typeface="Arial"/>
              </a:rPr>
              <a:t>the</a:t>
            </a:r>
            <a:r>
              <a:rPr sz="2000" spc="-10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8EBD5"/>
                </a:solidFill>
                <a:latin typeface="Arial"/>
                <a:cs typeface="Arial"/>
              </a:rPr>
              <a:t>events</a:t>
            </a:r>
            <a:r>
              <a:rPr sz="2000" spc="-7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F8EBD5"/>
                </a:solidFill>
                <a:latin typeface="Arial"/>
                <a:cs typeface="Arial"/>
              </a:rPr>
              <a:t>is defined</a:t>
            </a:r>
            <a:r>
              <a:rPr sz="2000" spc="-11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F8EBD5"/>
                </a:solidFill>
                <a:latin typeface="Arial"/>
                <a:cs typeface="Arial"/>
              </a:rPr>
              <a:t>as</a:t>
            </a:r>
            <a:r>
              <a:rPr sz="200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8EBD5"/>
                </a:solidFill>
                <a:latin typeface="Arial"/>
                <a:cs typeface="Arial"/>
              </a:rPr>
              <a:t>P(AUB)</a:t>
            </a:r>
            <a:r>
              <a:rPr sz="2000" spc="4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8EBD5"/>
                </a:solidFill>
                <a:latin typeface="Arial"/>
                <a:cs typeface="Arial"/>
              </a:rPr>
              <a:t>=</a:t>
            </a:r>
            <a:r>
              <a:rPr sz="2000" spc="-1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8EBD5"/>
                </a:solidFill>
                <a:latin typeface="Arial"/>
                <a:cs typeface="Arial"/>
              </a:rPr>
              <a:t>P(A)</a:t>
            </a:r>
            <a:r>
              <a:rPr sz="2000" spc="-3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8EBD5"/>
                </a:solidFill>
                <a:latin typeface="Arial"/>
                <a:cs typeface="Arial"/>
              </a:rPr>
              <a:t>+</a:t>
            </a:r>
            <a:endParaRPr sz="2000">
              <a:latin typeface="Arial"/>
              <a:cs typeface="Arial"/>
            </a:endParaRPr>
          </a:p>
          <a:p>
            <a:pPr marL="12700" algn="just">
              <a:lnSpc>
                <a:spcPct val="150000"/>
              </a:lnSpc>
              <a:spcBef>
                <a:spcPts val="5"/>
              </a:spcBef>
            </a:pPr>
            <a:r>
              <a:rPr sz="2000" spc="-5" dirty="0">
                <a:solidFill>
                  <a:srgbClr val="F8EBD5"/>
                </a:solidFill>
                <a:latin typeface="Arial"/>
                <a:cs typeface="Arial"/>
              </a:rPr>
              <a:t>P(B)-</a:t>
            </a:r>
            <a:r>
              <a:rPr sz="2000" spc="-3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8EBD5"/>
                </a:solidFill>
                <a:latin typeface="Arial"/>
                <a:cs typeface="Arial"/>
              </a:rPr>
              <a:t>P(A∩B).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50153" y="147891"/>
            <a:ext cx="1097915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b="0" dirty="0">
                <a:latin typeface="Tw Cen MT"/>
                <a:cs typeface="Tw Cen MT"/>
              </a:rPr>
              <a:t>Unit </a:t>
            </a:r>
            <a:r>
              <a:rPr sz="3200" b="0" spc="5" dirty="0">
                <a:latin typeface="Tw Cen MT"/>
                <a:cs typeface="Tw Cen MT"/>
              </a:rPr>
              <a:t>-</a:t>
            </a:r>
            <a:r>
              <a:rPr sz="3200" b="0" spc="-114" dirty="0">
                <a:latin typeface="Tw Cen MT"/>
                <a:cs typeface="Tw Cen MT"/>
              </a:rPr>
              <a:t> </a:t>
            </a:r>
            <a:r>
              <a:rPr sz="3200" b="0" spc="5" dirty="0">
                <a:latin typeface="Tw Cen MT"/>
                <a:cs typeface="Tw Cen MT"/>
              </a:rPr>
              <a:t>I</a:t>
            </a:r>
            <a:endParaRPr sz="3200">
              <a:latin typeface="Tw Cen MT"/>
              <a:cs typeface="Tw Cen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3000" y="1600200"/>
            <a:ext cx="10439400" cy="37818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552450" algn="ctr">
              <a:lnSpc>
                <a:spcPct val="100000"/>
              </a:lnSpc>
              <a:spcBef>
                <a:spcPts val="130"/>
              </a:spcBef>
            </a:pPr>
            <a:r>
              <a:rPr sz="3200" u="heavy" spc="5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Quantitative</a:t>
            </a:r>
            <a:r>
              <a:rPr sz="3200" u="heavy" spc="-254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 </a:t>
            </a:r>
            <a:r>
              <a:rPr sz="3200" u="heavy" spc="5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Techniques</a:t>
            </a:r>
            <a:endParaRPr sz="3200">
              <a:latin typeface="Tw Cen MT"/>
              <a:cs typeface="Tw Cen MT"/>
            </a:endParaRPr>
          </a:p>
          <a:p>
            <a:pPr marR="547370" algn="ctr">
              <a:lnSpc>
                <a:spcPct val="100000"/>
              </a:lnSpc>
              <a:spcBef>
                <a:spcPts val="3145"/>
              </a:spcBef>
            </a:pPr>
            <a:r>
              <a:rPr sz="3200" u="heavy" spc="10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Meaning:</a:t>
            </a:r>
            <a:endParaRPr sz="3200">
              <a:latin typeface="Tw Cen MT"/>
              <a:cs typeface="Tw Cen MT"/>
            </a:endParaRPr>
          </a:p>
          <a:p>
            <a:pPr marL="12700" marR="5080" indent="838835" algn="just">
              <a:lnSpc>
                <a:spcPct val="150000"/>
              </a:lnSpc>
              <a:spcBef>
                <a:spcPts val="1320"/>
              </a:spcBef>
              <a:tabLst>
                <a:tab pos="3901440" algn="l"/>
              </a:tabLst>
            </a:pPr>
            <a:r>
              <a:rPr lang="en-US" sz="2400" b="1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Quantitative</a:t>
            </a:r>
            <a:r>
              <a:rPr lang="en-US" sz="2400" b="1" spc="23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2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techniques	</a:t>
            </a:r>
            <a:r>
              <a:rPr lang="en-US" sz="2400" spc="-1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emphasize </a:t>
            </a:r>
            <a:r>
              <a:rPr lang="en-US" sz="2400" spc="-1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objective </a:t>
            </a:r>
            <a:r>
              <a:rPr lang="en-US" sz="2400" spc="-1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measurements </a:t>
            </a:r>
            <a:r>
              <a:rPr lang="en-US" sz="2400" spc="-2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spc="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b="1" spc="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statistical, mathematical, </a:t>
            </a:r>
            <a:r>
              <a:rPr lang="en-US" sz="2400" b="1" spc="3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sz="2400" b="1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numerical </a:t>
            </a:r>
            <a:r>
              <a:rPr lang="en-US" sz="2400" b="1" spc="-1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analysis </a:t>
            </a:r>
            <a:r>
              <a:rPr lang="en-US" sz="2400" b="1" spc="3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400" b="1" spc="1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data collected </a:t>
            </a:r>
            <a:r>
              <a:rPr lang="en-US" sz="2400" spc="-3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through  </a:t>
            </a:r>
            <a:r>
              <a:rPr lang="en-US" sz="2400" spc="-1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polls, questionnaires, </a:t>
            </a:r>
            <a:r>
              <a:rPr lang="en-US" sz="2400" spc="-2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and surveys, or </a:t>
            </a:r>
            <a:r>
              <a:rPr lang="en-US" sz="240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2400" spc="-1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manipulating </a:t>
            </a:r>
            <a:r>
              <a:rPr lang="en-US" sz="240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pre-existing </a:t>
            </a:r>
            <a:r>
              <a:rPr lang="en-US" sz="2400" spc="-2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statistical </a:t>
            </a:r>
            <a:r>
              <a:rPr lang="en-US" sz="2400" spc="-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data  </a:t>
            </a:r>
            <a:r>
              <a:rPr lang="en-US" sz="240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using </a:t>
            </a:r>
            <a:r>
              <a:rPr lang="en-US" sz="2400" spc="-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computational</a:t>
            </a:r>
            <a:r>
              <a:rPr lang="en-US" sz="2400" spc="459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2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techniques</a:t>
            </a:r>
            <a:r>
              <a:rPr lang="en-US" sz="2400" spc="-2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3000" y="381000"/>
            <a:ext cx="10191750" cy="647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76476" y="953135"/>
            <a:ext cx="7945120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611755" algn="l"/>
                <a:tab pos="5906770" algn="l"/>
              </a:tabLst>
            </a:pPr>
            <a:r>
              <a:rPr u="heavy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</a:t>
            </a:r>
            <a:r>
              <a:rPr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</a:t>
            </a:r>
            <a:r>
              <a:rPr u="heavy" spc="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o</a:t>
            </a:r>
            <a:r>
              <a:rPr u="heavy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</a:t>
            </a:r>
            <a:r>
              <a:rPr u="heavy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</a:t>
            </a:r>
            <a:r>
              <a:rPr u="heavy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</a:t>
            </a:r>
            <a:r>
              <a:rPr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</a:t>
            </a:r>
            <a:r>
              <a:rPr u="heavy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</a:t>
            </a:r>
            <a:r>
              <a:rPr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</a:t>
            </a:r>
            <a:r>
              <a:rPr u="heavy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</a:t>
            </a:r>
            <a:r>
              <a:rPr u="heavy" spc="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y</a:t>
            </a:r>
            <a:r>
              <a:rPr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	</a:t>
            </a:r>
            <a:r>
              <a:rPr u="heavy" spc="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</a:t>
            </a:r>
            <a:r>
              <a:rPr u="heavy" spc="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u</a:t>
            </a:r>
            <a:r>
              <a:rPr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</a:t>
            </a:r>
            <a:r>
              <a:rPr u="heavy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</a:t>
            </a:r>
            <a:r>
              <a:rPr u="heavy" spc="-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</a:t>
            </a:r>
            <a:r>
              <a:rPr u="heavy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</a:t>
            </a:r>
            <a:r>
              <a:rPr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</a:t>
            </a:r>
            <a:r>
              <a:rPr u="heavy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ic</a:t>
            </a:r>
            <a:r>
              <a:rPr u="heavy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</a:t>
            </a:r>
            <a:r>
              <a:rPr u="heavy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</a:t>
            </a:r>
            <a:r>
              <a:rPr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</a:t>
            </a:r>
            <a:r>
              <a:rPr u="heavy" spc="-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o</a:t>
            </a:r>
            <a:r>
              <a:rPr u="heavy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</a:t>
            </a:r>
            <a:r>
              <a:rPr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	</a:t>
            </a:r>
            <a:r>
              <a:rPr u="heavy" spc="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</a:t>
            </a:r>
            <a:r>
              <a:rPr u="heavy" spc="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</a:t>
            </a:r>
            <a:r>
              <a:rPr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</a:t>
            </a:r>
            <a:r>
              <a:rPr u="heavy" spc="-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o</a:t>
            </a:r>
            <a:r>
              <a:rPr u="heavy" spc="-9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</a:t>
            </a:r>
            <a:r>
              <a:rPr u="heavy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</a:t>
            </a:r>
            <a:r>
              <a:rPr u="heavy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5175" y="2473906"/>
            <a:ext cx="9653905" cy="3873496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412115" algn="ctr">
              <a:lnSpc>
                <a:spcPct val="100000"/>
              </a:lnSpc>
              <a:spcBef>
                <a:spcPts val="1155"/>
              </a:spcBef>
            </a:pPr>
            <a:r>
              <a:rPr sz="2750" b="1" spc="10" dirty="0">
                <a:solidFill>
                  <a:srgbClr val="F8EBD5"/>
                </a:solidFill>
                <a:latin typeface="Arial"/>
                <a:cs typeface="Arial"/>
              </a:rPr>
              <a:t>P(A </a:t>
            </a:r>
            <a:r>
              <a:rPr sz="2750" b="1" spc="20" dirty="0">
                <a:solidFill>
                  <a:srgbClr val="F8EBD5"/>
                </a:solidFill>
                <a:latin typeface="Arial"/>
                <a:cs typeface="Arial"/>
              </a:rPr>
              <a:t>∩ B) </a:t>
            </a:r>
            <a:r>
              <a:rPr sz="2750" b="1" spc="15" dirty="0">
                <a:solidFill>
                  <a:srgbClr val="F8EBD5"/>
                </a:solidFill>
                <a:latin typeface="Arial"/>
                <a:cs typeface="Arial"/>
              </a:rPr>
              <a:t>= P(A) </a:t>
            </a:r>
            <a:r>
              <a:rPr sz="2750" b="1" spc="10" dirty="0">
                <a:solidFill>
                  <a:srgbClr val="F8EBD5"/>
                </a:solidFill>
                <a:latin typeface="Arial"/>
                <a:cs typeface="Arial"/>
              </a:rPr>
              <a:t>P(B </a:t>
            </a:r>
            <a:r>
              <a:rPr sz="2750" b="1" spc="5" dirty="0">
                <a:solidFill>
                  <a:srgbClr val="F8EBD5"/>
                </a:solidFill>
                <a:latin typeface="Arial"/>
                <a:cs typeface="Arial"/>
              </a:rPr>
              <a:t>|</a:t>
            </a:r>
            <a:r>
              <a:rPr sz="2750" b="1" spc="-5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750" b="1" spc="20" dirty="0">
                <a:solidFill>
                  <a:srgbClr val="F8EBD5"/>
                </a:solidFill>
                <a:latin typeface="Arial"/>
                <a:cs typeface="Arial"/>
              </a:rPr>
              <a:t>A)</a:t>
            </a:r>
            <a:endParaRPr sz="2750">
              <a:latin typeface="Arial"/>
              <a:cs typeface="Arial"/>
            </a:endParaRPr>
          </a:p>
          <a:p>
            <a:pPr marL="12700" marR="5080" indent="876935" algn="just">
              <a:lnSpc>
                <a:spcPct val="150000"/>
              </a:lnSpc>
              <a:spcBef>
                <a:spcPts val="1000"/>
              </a:spcBef>
            </a:pPr>
            <a:r>
              <a:rPr sz="2750" spc="30" dirty="0">
                <a:solidFill>
                  <a:srgbClr val="F8EBD5"/>
                </a:solidFill>
                <a:latin typeface="Arial"/>
                <a:cs typeface="Arial"/>
              </a:rPr>
              <a:t>The </a:t>
            </a:r>
            <a:r>
              <a:rPr sz="2750" spc="-5" dirty="0">
                <a:solidFill>
                  <a:srgbClr val="F8EBD5"/>
                </a:solidFill>
                <a:latin typeface="Arial"/>
                <a:cs typeface="Arial"/>
              </a:rPr>
              <a:t>mathematical </a:t>
            </a:r>
            <a:r>
              <a:rPr sz="2750" b="1" spc="20" dirty="0">
                <a:solidFill>
                  <a:srgbClr val="F8EBD5"/>
                </a:solidFill>
                <a:latin typeface="Arial"/>
                <a:cs typeface="Arial"/>
              </a:rPr>
              <a:t>theorem </a:t>
            </a:r>
            <a:r>
              <a:rPr sz="2750" spc="25" dirty="0">
                <a:solidFill>
                  <a:srgbClr val="F8EBD5"/>
                </a:solidFill>
                <a:latin typeface="Arial"/>
                <a:cs typeface="Arial"/>
              </a:rPr>
              <a:t>on </a:t>
            </a:r>
            <a:r>
              <a:rPr sz="2750" b="1" spc="10" dirty="0">
                <a:solidFill>
                  <a:srgbClr val="F8EBD5"/>
                </a:solidFill>
                <a:latin typeface="Arial"/>
                <a:cs typeface="Arial"/>
              </a:rPr>
              <a:t>probability </a:t>
            </a:r>
            <a:r>
              <a:rPr sz="2750" spc="20" dirty="0">
                <a:solidFill>
                  <a:srgbClr val="F8EBD5"/>
                </a:solidFill>
                <a:latin typeface="Arial"/>
                <a:cs typeface="Arial"/>
              </a:rPr>
              <a:t>shows </a:t>
            </a:r>
            <a:r>
              <a:rPr sz="2750" dirty="0">
                <a:solidFill>
                  <a:srgbClr val="F8EBD5"/>
                </a:solidFill>
                <a:latin typeface="Arial"/>
                <a:cs typeface="Arial"/>
              </a:rPr>
              <a:t>that  </a:t>
            </a:r>
            <a:r>
              <a:rPr sz="2750" spc="10" dirty="0">
                <a:solidFill>
                  <a:srgbClr val="F8EBD5"/>
                </a:solidFill>
                <a:latin typeface="Arial"/>
                <a:cs typeface="Arial"/>
              </a:rPr>
              <a:t>the </a:t>
            </a:r>
            <a:r>
              <a:rPr sz="2750" b="1" spc="10" dirty="0">
                <a:solidFill>
                  <a:srgbClr val="F8EBD5"/>
                </a:solidFill>
                <a:latin typeface="Arial"/>
                <a:cs typeface="Arial"/>
              </a:rPr>
              <a:t>probability </a:t>
            </a:r>
            <a:r>
              <a:rPr sz="2750" spc="25" dirty="0">
                <a:solidFill>
                  <a:srgbClr val="F8EBD5"/>
                </a:solidFill>
                <a:latin typeface="Arial"/>
                <a:cs typeface="Arial"/>
              </a:rPr>
              <a:t>of </a:t>
            </a:r>
            <a:r>
              <a:rPr sz="2750" spc="10" dirty="0">
                <a:solidFill>
                  <a:srgbClr val="F8EBD5"/>
                </a:solidFill>
                <a:latin typeface="Arial"/>
                <a:cs typeface="Arial"/>
              </a:rPr>
              <a:t>the </a:t>
            </a:r>
            <a:r>
              <a:rPr sz="2750" dirty="0">
                <a:solidFill>
                  <a:srgbClr val="F8EBD5"/>
                </a:solidFill>
                <a:latin typeface="Arial"/>
                <a:cs typeface="Arial"/>
              </a:rPr>
              <a:t>simultaneous </a:t>
            </a:r>
            <a:r>
              <a:rPr sz="2750" spc="20" dirty="0">
                <a:solidFill>
                  <a:srgbClr val="F8EBD5"/>
                </a:solidFill>
                <a:latin typeface="Arial"/>
                <a:cs typeface="Arial"/>
              </a:rPr>
              <a:t>occurrence </a:t>
            </a:r>
            <a:r>
              <a:rPr sz="2750" spc="25" dirty="0">
                <a:solidFill>
                  <a:srgbClr val="F8EBD5"/>
                </a:solidFill>
                <a:latin typeface="Arial"/>
                <a:cs typeface="Arial"/>
              </a:rPr>
              <a:t>of </a:t>
            </a:r>
            <a:r>
              <a:rPr sz="2750" spc="10" dirty="0">
                <a:solidFill>
                  <a:srgbClr val="F8EBD5"/>
                </a:solidFill>
                <a:latin typeface="Arial"/>
                <a:cs typeface="Arial"/>
              </a:rPr>
              <a:t>two </a:t>
            </a:r>
            <a:r>
              <a:rPr sz="2750" spc="-20" dirty="0">
                <a:solidFill>
                  <a:srgbClr val="F8EBD5"/>
                </a:solidFill>
                <a:latin typeface="Arial"/>
                <a:cs typeface="Arial"/>
              </a:rPr>
              <a:t>events  </a:t>
            </a:r>
            <a:r>
              <a:rPr sz="2750" spc="20" dirty="0">
                <a:solidFill>
                  <a:srgbClr val="F8EBD5"/>
                </a:solidFill>
                <a:latin typeface="Arial"/>
                <a:cs typeface="Arial"/>
              </a:rPr>
              <a:t>A </a:t>
            </a:r>
            <a:r>
              <a:rPr sz="2750" spc="5" dirty="0">
                <a:solidFill>
                  <a:srgbClr val="F8EBD5"/>
                </a:solidFill>
                <a:latin typeface="Arial"/>
                <a:cs typeface="Arial"/>
              </a:rPr>
              <a:t>and </a:t>
            </a:r>
            <a:r>
              <a:rPr sz="2750" spc="20" dirty="0">
                <a:solidFill>
                  <a:srgbClr val="F8EBD5"/>
                </a:solidFill>
                <a:latin typeface="Arial"/>
                <a:cs typeface="Arial"/>
              </a:rPr>
              <a:t>B </a:t>
            </a:r>
            <a:r>
              <a:rPr sz="2750" spc="-40" dirty="0">
                <a:solidFill>
                  <a:srgbClr val="F8EBD5"/>
                </a:solidFill>
                <a:latin typeface="Arial"/>
                <a:cs typeface="Arial"/>
              </a:rPr>
              <a:t>is </a:t>
            </a:r>
            <a:r>
              <a:rPr sz="2750" spc="5" dirty="0">
                <a:solidFill>
                  <a:srgbClr val="F8EBD5"/>
                </a:solidFill>
                <a:latin typeface="Arial"/>
                <a:cs typeface="Arial"/>
              </a:rPr>
              <a:t>equal </a:t>
            </a:r>
            <a:r>
              <a:rPr sz="2750" dirty="0">
                <a:solidFill>
                  <a:srgbClr val="F8EBD5"/>
                </a:solidFill>
                <a:latin typeface="Arial"/>
                <a:cs typeface="Arial"/>
              </a:rPr>
              <a:t>to </a:t>
            </a:r>
            <a:r>
              <a:rPr sz="2750" spc="10" dirty="0">
                <a:solidFill>
                  <a:srgbClr val="F8EBD5"/>
                </a:solidFill>
                <a:latin typeface="Arial"/>
                <a:cs typeface="Arial"/>
              </a:rPr>
              <a:t>the </a:t>
            </a:r>
            <a:r>
              <a:rPr sz="2750" spc="25" dirty="0">
                <a:solidFill>
                  <a:srgbClr val="F8EBD5"/>
                </a:solidFill>
                <a:latin typeface="Arial"/>
                <a:cs typeface="Arial"/>
              </a:rPr>
              <a:t>product of </a:t>
            </a:r>
            <a:r>
              <a:rPr sz="2750" spc="10" dirty="0">
                <a:solidFill>
                  <a:srgbClr val="F8EBD5"/>
                </a:solidFill>
                <a:latin typeface="Arial"/>
                <a:cs typeface="Arial"/>
              </a:rPr>
              <a:t>the </a:t>
            </a:r>
            <a:r>
              <a:rPr sz="2750" b="1" spc="15" dirty="0">
                <a:solidFill>
                  <a:srgbClr val="F8EBD5"/>
                </a:solidFill>
                <a:latin typeface="Arial"/>
                <a:cs typeface="Arial"/>
              </a:rPr>
              <a:t>probability </a:t>
            </a:r>
            <a:r>
              <a:rPr sz="2750" spc="25" dirty="0">
                <a:solidFill>
                  <a:srgbClr val="F8EBD5"/>
                </a:solidFill>
                <a:latin typeface="Arial"/>
                <a:cs typeface="Arial"/>
              </a:rPr>
              <a:t>of </a:t>
            </a:r>
            <a:r>
              <a:rPr sz="2750" spc="30" dirty="0">
                <a:solidFill>
                  <a:srgbClr val="F8EBD5"/>
                </a:solidFill>
                <a:latin typeface="Arial"/>
                <a:cs typeface="Arial"/>
              </a:rPr>
              <a:t>one </a:t>
            </a:r>
            <a:r>
              <a:rPr sz="2750" spc="25" dirty="0">
                <a:solidFill>
                  <a:srgbClr val="F8EBD5"/>
                </a:solidFill>
                <a:latin typeface="Arial"/>
                <a:cs typeface="Arial"/>
              </a:rPr>
              <a:t>of  </a:t>
            </a:r>
            <a:r>
              <a:rPr sz="2750" spc="-5" dirty="0">
                <a:solidFill>
                  <a:srgbClr val="F8EBD5"/>
                </a:solidFill>
                <a:latin typeface="Arial"/>
                <a:cs typeface="Arial"/>
              </a:rPr>
              <a:t>these </a:t>
            </a:r>
            <a:r>
              <a:rPr sz="2750" spc="-20" dirty="0">
                <a:solidFill>
                  <a:srgbClr val="F8EBD5"/>
                </a:solidFill>
                <a:latin typeface="Arial"/>
                <a:cs typeface="Arial"/>
              </a:rPr>
              <a:t>events </a:t>
            </a:r>
            <a:r>
              <a:rPr sz="2750" spc="5" dirty="0">
                <a:solidFill>
                  <a:srgbClr val="F8EBD5"/>
                </a:solidFill>
                <a:latin typeface="Arial"/>
                <a:cs typeface="Arial"/>
              </a:rPr>
              <a:t>and </a:t>
            </a:r>
            <a:r>
              <a:rPr sz="2750" spc="10" dirty="0">
                <a:solidFill>
                  <a:srgbClr val="F8EBD5"/>
                </a:solidFill>
                <a:latin typeface="Arial"/>
                <a:cs typeface="Arial"/>
              </a:rPr>
              <a:t>the </a:t>
            </a:r>
            <a:r>
              <a:rPr sz="2750" dirty="0">
                <a:solidFill>
                  <a:srgbClr val="F8EBD5"/>
                </a:solidFill>
                <a:latin typeface="Arial"/>
                <a:cs typeface="Arial"/>
              </a:rPr>
              <a:t>conditional </a:t>
            </a:r>
            <a:r>
              <a:rPr sz="2750" b="1" spc="10" dirty="0">
                <a:solidFill>
                  <a:srgbClr val="F8EBD5"/>
                </a:solidFill>
                <a:latin typeface="Arial"/>
                <a:cs typeface="Arial"/>
              </a:rPr>
              <a:t>probability </a:t>
            </a:r>
            <a:r>
              <a:rPr sz="2750" spc="25" dirty="0">
                <a:solidFill>
                  <a:srgbClr val="F8EBD5"/>
                </a:solidFill>
                <a:latin typeface="Arial"/>
                <a:cs typeface="Arial"/>
              </a:rPr>
              <a:t>of </a:t>
            </a:r>
            <a:r>
              <a:rPr sz="2750" spc="15" dirty="0">
                <a:solidFill>
                  <a:srgbClr val="F8EBD5"/>
                </a:solidFill>
                <a:latin typeface="Arial"/>
                <a:cs typeface="Arial"/>
              </a:rPr>
              <a:t>the </a:t>
            </a:r>
            <a:r>
              <a:rPr sz="2750" spc="-20" dirty="0">
                <a:solidFill>
                  <a:srgbClr val="F8EBD5"/>
                </a:solidFill>
                <a:latin typeface="Arial"/>
                <a:cs typeface="Arial"/>
              </a:rPr>
              <a:t>other,  </a:t>
            </a:r>
            <a:r>
              <a:rPr sz="2750" spc="-35" dirty="0">
                <a:solidFill>
                  <a:srgbClr val="F8EBD5"/>
                </a:solidFill>
                <a:latin typeface="Arial"/>
                <a:cs typeface="Arial"/>
              </a:rPr>
              <a:t>given </a:t>
            </a:r>
            <a:r>
              <a:rPr sz="2750" dirty="0">
                <a:solidFill>
                  <a:srgbClr val="F8EBD5"/>
                </a:solidFill>
                <a:latin typeface="Arial"/>
                <a:cs typeface="Arial"/>
              </a:rPr>
              <a:t>that </a:t>
            </a:r>
            <a:r>
              <a:rPr sz="2750" spc="10" dirty="0">
                <a:solidFill>
                  <a:srgbClr val="F8EBD5"/>
                </a:solidFill>
                <a:latin typeface="Arial"/>
                <a:cs typeface="Arial"/>
              </a:rPr>
              <a:t>the </a:t>
            </a:r>
            <a:r>
              <a:rPr sz="2750" spc="-30" dirty="0">
                <a:solidFill>
                  <a:srgbClr val="F8EBD5"/>
                </a:solidFill>
                <a:latin typeface="Arial"/>
                <a:cs typeface="Arial"/>
              </a:rPr>
              <a:t>first </a:t>
            </a:r>
            <a:r>
              <a:rPr sz="2750" spc="30" dirty="0">
                <a:solidFill>
                  <a:srgbClr val="F8EBD5"/>
                </a:solidFill>
                <a:latin typeface="Arial"/>
                <a:cs typeface="Arial"/>
              </a:rPr>
              <a:t>one </a:t>
            </a:r>
            <a:r>
              <a:rPr sz="2750" spc="5" dirty="0">
                <a:solidFill>
                  <a:srgbClr val="F8EBD5"/>
                </a:solidFill>
                <a:latin typeface="Arial"/>
                <a:cs typeface="Arial"/>
              </a:rPr>
              <a:t>has</a:t>
            </a:r>
            <a:r>
              <a:rPr sz="2750" spc="15" dirty="0">
                <a:solidFill>
                  <a:srgbClr val="F8EBD5"/>
                </a:solidFill>
                <a:latin typeface="Arial"/>
                <a:cs typeface="Arial"/>
              </a:rPr>
              <a:t> occurred.</a:t>
            </a:r>
            <a:endParaRPr sz="2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228600"/>
            <a:ext cx="11734800" cy="6629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96589" y="922337"/>
            <a:ext cx="5116195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Binomial</a:t>
            </a:r>
            <a:r>
              <a:rPr sz="4800" u="heavy" spc="-3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sz="4800"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Distribution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1022032" y="2057401"/>
            <a:ext cx="9805035" cy="4419800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1395"/>
              </a:spcBef>
            </a:pPr>
            <a:r>
              <a:rPr sz="2750" b="1" u="heavy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Meaning:</a:t>
            </a:r>
            <a:endParaRPr sz="2750">
              <a:latin typeface="Calibri"/>
              <a:cs typeface="Calibri"/>
            </a:endParaRPr>
          </a:p>
          <a:p>
            <a:pPr marL="1346835" algn="just">
              <a:lnSpc>
                <a:spcPct val="150000"/>
              </a:lnSpc>
              <a:spcBef>
                <a:spcPts val="1105"/>
              </a:spcBef>
            </a:pPr>
            <a:r>
              <a:rPr sz="2400" dirty="0">
                <a:solidFill>
                  <a:srgbClr val="F8EBD5"/>
                </a:solidFill>
                <a:latin typeface="Arial"/>
                <a:cs typeface="Arial"/>
              </a:rPr>
              <a:t>A</a:t>
            </a:r>
            <a:r>
              <a:rPr sz="2400" spc="-17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8EBD5"/>
                </a:solidFill>
                <a:latin typeface="Arial"/>
                <a:cs typeface="Arial"/>
              </a:rPr>
              <a:t>binomial</a:t>
            </a:r>
            <a:r>
              <a:rPr sz="2400" b="1" spc="-6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400" b="1" spc="10" dirty="0">
                <a:solidFill>
                  <a:srgbClr val="F8EBD5"/>
                </a:solidFill>
                <a:latin typeface="Arial"/>
                <a:cs typeface="Arial"/>
              </a:rPr>
              <a:t>distribution</a:t>
            </a:r>
            <a:r>
              <a:rPr sz="2400" b="1" spc="-14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8EBD5"/>
                </a:solidFill>
                <a:latin typeface="Arial"/>
                <a:cs typeface="Arial"/>
              </a:rPr>
              <a:t>is</a:t>
            </a:r>
            <a:r>
              <a:rPr sz="2400" dirty="0">
                <a:solidFill>
                  <a:srgbClr val="F8EBD5"/>
                </a:solidFill>
                <a:latin typeface="Arial"/>
                <a:cs typeface="Arial"/>
              </a:rPr>
              <a:t> a</a:t>
            </a:r>
            <a:r>
              <a:rPr sz="2400" spc="-6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8EBD5"/>
                </a:solidFill>
                <a:latin typeface="Arial"/>
                <a:cs typeface="Arial"/>
              </a:rPr>
              <a:t>specific</a:t>
            </a:r>
            <a:r>
              <a:rPr sz="2400" spc="9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400" b="1" spc="10" dirty="0">
                <a:solidFill>
                  <a:srgbClr val="F8EBD5"/>
                </a:solidFill>
                <a:latin typeface="Arial"/>
                <a:cs typeface="Arial"/>
              </a:rPr>
              <a:t>probability</a:t>
            </a:r>
            <a:r>
              <a:rPr sz="2400" b="1" spc="-204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400" b="1" spc="10" dirty="0">
                <a:solidFill>
                  <a:srgbClr val="F8EBD5"/>
                </a:solidFill>
                <a:latin typeface="Arial"/>
                <a:cs typeface="Arial"/>
              </a:rPr>
              <a:t>distribution</a:t>
            </a:r>
            <a:r>
              <a:rPr sz="2400" spc="10" dirty="0">
                <a:solidFill>
                  <a:srgbClr val="F8EBD5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12700" marR="74930" algn="just">
              <a:lnSpc>
                <a:spcPct val="150000"/>
              </a:lnSpc>
              <a:spcBef>
                <a:spcPts val="170"/>
              </a:spcBef>
            </a:pPr>
            <a:r>
              <a:rPr sz="2400" dirty="0">
                <a:solidFill>
                  <a:srgbClr val="F8EBD5"/>
                </a:solidFill>
                <a:latin typeface="Arial"/>
                <a:cs typeface="Arial"/>
              </a:rPr>
              <a:t>It </a:t>
            </a:r>
            <a:r>
              <a:rPr sz="2400" spc="-5" dirty="0">
                <a:solidFill>
                  <a:srgbClr val="F8EBD5"/>
                </a:solidFill>
                <a:latin typeface="Arial"/>
                <a:cs typeface="Arial"/>
              </a:rPr>
              <a:t>is </a:t>
            </a: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used </a:t>
            </a:r>
            <a:r>
              <a:rPr sz="2400" dirty="0">
                <a:solidFill>
                  <a:srgbClr val="F8EBD5"/>
                </a:solidFill>
                <a:latin typeface="Arial"/>
                <a:cs typeface="Arial"/>
              </a:rPr>
              <a:t>to </a:t>
            </a:r>
            <a:r>
              <a:rPr sz="2400" spc="-35" dirty="0">
                <a:solidFill>
                  <a:srgbClr val="F8EBD5"/>
                </a:solidFill>
                <a:latin typeface="Arial"/>
                <a:cs typeface="Arial"/>
              </a:rPr>
              <a:t>model </a:t>
            </a:r>
            <a:r>
              <a:rPr sz="2400" spc="5" dirty="0">
                <a:solidFill>
                  <a:srgbClr val="F8EBD5"/>
                </a:solidFill>
                <a:latin typeface="Arial"/>
                <a:cs typeface="Arial"/>
              </a:rPr>
              <a:t>the </a:t>
            </a:r>
            <a:r>
              <a:rPr sz="2400" b="1" spc="10" dirty="0">
                <a:solidFill>
                  <a:srgbClr val="F8EBD5"/>
                </a:solidFill>
                <a:latin typeface="Arial"/>
                <a:cs typeface="Arial"/>
              </a:rPr>
              <a:t>probability </a:t>
            </a:r>
            <a:r>
              <a:rPr sz="2400" spc="-35" dirty="0">
                <a:solidFill>
                  <a:srgbClr val="F8EBD5"/>
                </a:solidFill>
                <a:latin typeface="Arial"/>
                <a:cs typeface="Arial"/>
              </a:rPr>
              <a:t>of </a:t>
            </a:r>
            <a:r>
              <a:rPr sz="2400" spc="-20" dirty="0">
                <a:solidFill>
                  <a:srgbClr val="F8EBD5"/>
                </a:solidFill>
                <a:latin typeface="Arial"/>
                <a:cs typeface="Arial"/>
              </a:rPr>
              <a:t>obtaining one </a:t>
            </a:r>
            <a:r>
              <a:rPr sz="2400" spc="-35" dirty="0">
                <a:solidFill>
                  <a:srgbClr val="F8EBD5"/>
                </a:solidFill>
                <a:latin typeface="Arial"/>
                <a:cs typeface="Arial"/>
              </a:rPr>
              <a:t>of </a:t>
            </a:r>
            <a:r>
              <a:rPr sz="2400" dirty="0">
                <a:solidFill>
                  <a:srgbClr val="F8EBD5"/>
                </a:solidFill>
                <a:latin typeface="Arial"/>
                <a:cs typeface="Arial"/>
              </a:rPr>
              <a:t>two </a:t>
            </a:r>
            <a:r>
              <a:rPr sz="2400" spc="-20" dirty="0">
                <a:solidFill>
                  <a:srgbClr val="F8EBD5"/>
                </a:solidFill>
                <a:latin typeface="Arial"/>
                <a:cs typeface="Arial"/>
              </a:rPr>
              <a:t>outcomes, </a:t>
            </a:r>
            <a:r>
              <a:rPr sz="2400" dirty="0">
                <a:solidFill>
                  <a:srgbClr val="F8EBD5"/>
                </a:solidFill>
                <a:latin typeface="Arial"/>
                <a:cs typeface="Arial"/>
              </a:rPr>
              <a:t>a  </a:t>
            </a: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certain number </a:t>
            </a:r>
            <a:r>
              <a:rPr sz="2400" spc="-30" dirty="0">
                <a:solidFill>
                  <a:srgbClr val="F8EBD5"/>
                </a:solidFill>
                <a:latin typeface="Arial"/>
                <a:cs typeface="Arial"/>
              </a:rPr>
              <a:t>of </a:t>
            </a:r>
            <a:r>
              <a:rPr sz="2400" spc="-10" dirty="0">
                <a:solidFill>
                  <a:srgbClr val="F8EBD5"/>
                </a:solidFill>
                <a:latin typeface="Arial"/>
                <a:cs typeface="Arial"/>
              </a:rPr>
              <a:t>times </a:t>
            </a:r>
            <a:r>
              <a:rPr sz="2400" spc="10" dirty="0">
                <a:solidFill>
                  <a:srgbClr val="F8EBD5"/>
                </a:solidFill>
                <a:latin typeface="Arial"/>
                <a:cs typeface="Arial"/>
              </a:rPr>
              <a:t>(k), </a:t>
            </a:r>
            <a:r>
              <a:rPr sz="2400" spc="-20" dirty="0">
                <a:solidFill>
                  <a:srgbClr val="F8EBD5"/>
                </a:solidFill>
                <a:latin typeface="Arial"/>
                <a:cs typeface="Arial"/>
              </a:rPr>
              <a:t>out </a:t>
            </a:r>
            <a:r>
              <a:rPr sz="2400" spc="-35" dirty="0">
                <a:solidFill>
                  <a:srgbClr val="F8EBD5"/>
                </a:solidFill>
                <a:latin typeface="Arial"/>
                <a:cs typeface="Arial"/>
              </a:rPr>
              <a:t>of fixed </a:t>
            </a: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number </a:t>
            </a:r>
            <a:r>
              <a:rPr sz="2400" spc="-30" dirty="0">
                <a:solidFill>
                  <a:srgbClr val="F8EBD5"/>
                </a:solidFill>
                <a:latin typeface="Arial"/>
                <a:cs typeface="Arial"/>
              </a:rPr>
              <a:t>of </a:t>
            </a:r>
            <a:r>
              <a:rPr sz="2400" spc="-10" dirty="0">
                <a:solidFill>
                  <a:srgbClr val="F8EBD5"/>
                </a:solidFill>
                <a:latin typeface="Arial"/>
                <a:cs typeface="Arial"/>
              </a:rPr>
              <a:t>trials </a:t>
            </a:r>
            <a:r>
              <a:rPr sz="2400" spc="5" dirty="0">
                <a:solidFill>
                  <a:srgbClr val="F8EBD5"/>
                </a:solidFill>
                <a:latin typeface="Arial"/>
                <a:cs typeface="Arial"/>
              </a:rPr>
              <a:t>(N) </a:t>
            </a:r>
            <a:r>
              <a:rPr sz="2400" spc="-35" dirty="0">
                <a:solidFill>
                  <a:srgbClr val="F8EBD5"/>
                </a:solidFill>
                <a:latin typeface="Arial"/>
                <a:cs typeface="Arial"/>
              </a:rPr>
              <a:t>of </a:t>
            </a:r>
            <a:r>
              <a:rPr sz="2400" dirty="0">
                <a:solidFill>
                  <a:srgbClr val="F8EBD5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discrete  </a:t>
            </a:r>
            <a:r>
              <a:rPr sz="2400" spc="-30" dirty="0">
                <a:solidFill>
                  <a:srgbClr val="F8EBD5"/>
                </a:solidFill>
                <a:latin typeface="Arial"/>
                <a:cs typeface="Arial"/>
              </a:rPr>
              <a:t>random</a:t>
            </a:r>
            <a:r>
              <a:rPr sz="2400" spc="9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8EBD5"/>
                </a:solidFill>
                <a:latin typeface="Arial"/>
                <a:cs typeface="Arial"/>
              </a:rPr>
              <a:t>event.</a:t>
            </a:r>
            <a:endParaRPr sz="2400">
              <a:latin typeface="Arial"/>
              <a:cs typeface="Arial"/>
            </a:endParaRPr>
          </a:p>
          <a:p>
            <a:pPr marL="1356360" algn="just">
              <a:lnSpc>
                <a:spcPct val="150000"/>
              </a:lnSpc>
              <a:spcBef>
                <a:spcPts val="940"/>
              </a:spcBef>
            </a:pP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The </a:t>
            </a:r>
            <a:r>
              <a:rPr sz="2400" b="1" spc="10" dirty="0">
                <a:solidFill>
                  <a:srgbClr val="F8EBD5"/>
                </a:solidFill>
                <a:latin typeface="Arial"/>
                <a:cs typeface="Arial"/>
              </a:rPr>
              <a:t>probability </a:t>
            </a:r>
            <a:r>
              <a:rPr sz="2400" spc="-35" dirty="0">
                <a:solidFill>
                  <a:srgbClr val="F8EBD5"/>
                </a:solidFill>
                <a:latin typeface="Arial"/>
                <a:cs typeface="Arial"/>
              </a:rPr>
              <a:t>of </a:t>
            </a:r>
            <a:r>
              <a:rPr sz="2400" dirty="0">
                <a:solidFill>
                  <a:srgbClr val="F8EBD5"/>
                </a:solidFill>
                <a:latin typeface="Arial"/>
                <a:cs typeface="Arial"/>
              </a:rPr>
              <a:t>a successful </a:t>
            </a: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outcome </a:t>
            </a:r>
            <a:r>
              <a:rPr sz="2400" spc="-5" dirty="0">
                <a:solidFill>
                  <a:srgbClr val="F8EBD5"/>
                </a:solidFill>
                <a:latin typeface="Arial"/>
                <a:cs typeface="Arial"/>
              </a:rPr>
              <a:t>is </a:t>
            </a:r>
            <a:r>
              <a:rPr sz="2400" dirty="0">
                <a:solidFill>
                  <a:srgbClr val="F8EBD5"/>
                </a:solidFill>
                <a:latin typeface="Arial"/>
                <a:cs typeface="Arial"/>
              </a:rPr>
              <a:t>p</a:t>
            </a:r>
            <a:r>
              <a:rPr sz="2400" spc="-2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8EBD5"/>
                </a:solidFill>
                <a:latin typeface="Arial"/>
                <a:cs typeface="Arial"/>
              </a:rPr>
              <a:t>and</a:t>
            </a:r>
            <a:endParaRPr sz="2400">
              <a:latin typeface="Arial"/>
              <a:cs typeface="Arial"/>
            </a:endParaRPr>
          </a:p>
          <a:p>
            <a:pPr marL="12700" algn="just">
              <a:lnSpc>
                <a:spcPct val="150000"/>
              </a:lnSpc>
            </a:pPr>
            <a:r>
              <a:rPr sz="2400" spc="5" dirty="0">
                <a:solidFill>
                  <a:srgbClr val="F8EBD5"/>
                </a:solidFill>
                <a:latin typeface="Arial"/>
                <a:cs typeface="Arial"/>
              </a:rPr>
              <a:t>the </a:t>
            </a:r>
            <a:r>
              <a:rPr sz="2400" b="1" spc="10" dirty="0">
                <a:solidFill>
                  <a:srgbClr val="F8EBD5"/>
                </a:solidFill>
                <a:latin typeface="Arial"/>
                <a:cs typeface="Arial"/>
              </a:rPr>
              <a:t>probability </a:t>
            </a:r>
            <a:r>
              <a:rPr sz="2400" spc="-35" dirty="0">
                <a:solidFill>
                  <a:srgbClr val="F8EBD5"/>
                </a:solidFill>
                <a:latin typeface="Arial"/>
                <a:cs typeface="Arial"/>
              </a:rPr>
              <a:t>of </a:t>
            </a:r>
            <a:r>
              <a:rPr sz="2400" dirty="0">
                <a:solidFill>
                  <a:srgbClr val="F8EBD5"/>
                </a:solidFill>
                <a:latin typeface="Arial"/>
                <a:cs typeface="Arial"/>
              </a:rPr>
              <a:t>a </a:t>
            </a:r>
            <a:r>
              <a:rPr sz="2400" spc="5" dirty="0">
                <a:solidFill>
                  <a:srgbClr val="F8EBD5"/>
                </a:solidFill>
                <a:latin typeface="Arial"/>
                <a:cs typeface="Arial"/>
              </a:rPr>
              <a:t>failure </a:t>
            </a:r>
            <a:r>
              <a:rPr sz="2400" dirty="0">
                <a:solidFill>
                  <a:srgbClr val="F8EBD5"/>
                </a:solidFill>
                <a:latin typeface="Arial"/>
                <a:cs typeface="Arial"/>
              </a:rPr>
              <a:t>is 1 -</a:t>
            </a:r>
            <a:r>
              <a:rPr sz="2400" spc="-229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F8EBD5"/>
                </a:solidFill>
                <a:latin typeface="Arial"/>
                <a:cs typeface="Arial"/>
              </a:rPr>
              <a:t>p.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5175" y="457200"/>
            <a:ext cx="219710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u="heavy" spc="-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</a:t>
            </a:r>
            <a:r>
              <a:rPr sz="4800" u="heavy" spc="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o</a:t>
            </a:r>
            <a:r>
              <a:rPr sz="4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</a:t>
            </a:r>
            <a:r>
              <a:rPr sz="4800" u="heavy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</a:t>
            </a:r>
            <a:r>
              <a:rPr sz="4800" u="heavy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u</a:t>
            </a:r>
            <a:r>
              <a:rPr sz="4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</a:t>
            </a:r>
            <a:r>
              <a:rPr sz="4800" u="heavy" spc="-1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</a:t>
            </a:r>
            <a:r>
              <a:rPr sz="4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:</a:t>
            </a:r>
            <a:endParaRPr sz="4800"/>
          </a:p>
        </p:txBody>
      </p:sp>
      <p:sp>
        <p:nvSpPr>
          <p:cNvPr id="4" name="object 4"/>
          <p:cNvSpPr/>
          <p:nvPr/>
        </p:nvSpPr>
        <p:spPr>
          <a:xfrm>
            <a:off x="1219200" y="1143000"/>
            <a:ext cx="10134600" cy="571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01339" y="953135"/>
            <a:ext cx="5308600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u="heavy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POISSON</a:t>
            </a:r>
            <a:r>
              <a:rPr u="heavy" spc="-3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u="heavy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DISTRIBUTION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09980" y="2133601"/>
            <a:ext cx="9880600" cy="3760004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1200"/>
              </a:spcBef>
            </a:pPr>
            <a:r>
              <a:rPr sz="24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Meaning:</a:t>
            </a:r>
            <a:endParaRPr sz="2400">
              <a:latin typeface="Calibri"/>
              <a:cs typeface="Calibri"/>
            </a:endParaRPr>
          </a:p>
          <a:p>
            <a:pPr marL="12700" marR="828675" indent="1172210" algn="just">
              <a:lnSpc>
                <a:spcPct val="150000"/>
              </a:lnSpc>
              <a:spcBef>
                <a:spcPts val="1085"/>
              </a:spcBef>
              <a:tabLst>
                <a:tab pos="1725930" algn="l"/>
              </a:tabLst>
            </a:pPr>
            <a:r>
              <a:rPr sz="2400" spc="-10" dirty="0">
                <a:solidFill>
                  <a:srgbClr val="F8EBD5"/>
                </a:solidFill>
                <a:latin typeface="Arial"/>
                <a:cs typeface="Arial"/>
              </a:rPr>
              <a:t>The </a:t>
            </a:r>
            <a:r>
              <a:rPr sz="2400" b="1" spc="-15" dirty="0">
                <a:solidFill>
                  <a:srgbClr val="F8EBD5"/>
                </a:solidFill>
                <a:latin typeface="Arial"/>
                <a:cs typeface="Arial"/>
              </a:rPr>
              <a:t>Poisson </a:t>
            </a:r>
            <a:r>
              <a:rPr sz="2400" b="1" spc="10" dirty="0">
                <a:solidFill>
                  <a:srgbClr val="F8EBD5"/>
                </a:solidFill>
                <a:latin typeface="Arial"/>
                <a:cs typeface="Arial"/>
              </a:rPr>
              <a:t>distribution </a:t>
            </a:r>
            <a:r>
              <a:rPr sz="2400" spc="-25" dirty="0">
                <a:solidFill>
                  <a:srgbClr val="F8EBD5"/>
                </a:solidFill>
                <a:latin typeface="Arial"/>
                <a:cs typeface="Arial"/>
              </a:rPr>
              <a:t>can </a:t>
            </a:r>
            <a:r>
              <a:rPr sz="2400" spc="-30" dirty="0">
                <a:solidFill>
                  <a:srgbClr val="F8EBD5"/>
                </a:solidFill>
                <a:latin typeface="Arial"/>
                <a:cs typeface="Arial"/>
              </a:rPr>
              <a:t>be </a:t>
            </a: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used </a:t>
            </a:r>
            <a:r>
              <a:rPr sz="2400" dirty="0">
                <a:solidFill>
                  <a:srgbClr val="F8EBD5"/>
                </a:solidFill>
                <a:latin typeface="Arial"/>
                <a:cs typeface="Arial"/>
              </a:rPr>
              <a:t>to </a:t>
            </a:r>
            <a:r>
              <a:rPr sz="2400" spc="-20" dirty="0">
                <a:solidFill>
                  <a:srgbClr val="F8EBD5"/>
                </a:solidFill>
                <a:latin typeface="Arial"/>
                <a:cs typeface="Arial"/>
              </a:rPr>
              <a:t>calculate </a:t>
            </a:r>
            <a:r>
              <a:rPr sz="2400" spc="5" dirty="0">
                <a:solidFill>
                  <a:srgbClr val="F8EBD5"/>
                </a:solidFill>
                <a:latin typeface="Arial"/>
                <a:cs typeface="Arial"/>
              </a:rPr>
              <a:t>the  </a:t>
            </a:r>
            <a:r>
              <a:rPr sz="2400" spc="-30" dirty="0">
                <a:solidFill>
                  <a:srgbClr val="F8EBD5"/>
                </a:solidFill>
                <a:latin typeface="Arial"/>
                <a:cs typeface="Arial"/>
              </a:rPr>
              <a:t>probabilities	</a:t>
            </a:r>
            <a:r>
              <a:rPr sz="2400" spc="-35" dirty="0">
                <a:solidFill>
                  <a:srgbClr val="F8EBD5"/>
                </a:solidFill>
                <a:latin typeface="Arial"/>
                <a:cs typeface="Arial"/>
              </a:rPr>
              <a:t>of </a:t>
            </a:r>
            <a:r>
              <a:rPr sz="2400" spc="-30" dirty="0">
                <a:solidFill>
                  <a:srgbClr val="F8EBD5"/>
                </a:solidFill>
                <a:latin typeface="Arial"/>
                <a:cs typeface="Arial"/>
              </a:rPr>
              <a:t>various </a:t>
            </a:r>
            <a:r>
              <a:rPr sz="2400" spc="-10" dirty="0">
                <a:solidFill>
                  <a:srgbClr val="F8EBD5"/>
                </a:solidFill>
                <a:latin typeface="Arial"/>
                <a:cs typeface="Arial"/>
              </a:rPr>
              <a:t>numbers </a:t>
            </a:r>
            <a:r>
              <a:rPr sz="2400" spc="-30" dirty="0">
                <a:solidFill>
                  <a:srgbClr val="F8EBD5"/>
                </a:solidFill>
                <a:latin typeface="Arial"/>
                <a:cs typeface="Arial"/>
              </a:rPr>
              <a:t>of </a:t>
            </a:r>
            <a:r>
              <a:rPr sz="2400" spc="-10" dirty="0">
                <a:solidFill>
                  <a:srgbClr val="F8EBD5"/>
                </a:solidFill>
                <a:latin typeface="Arial"/>
                <a:cs typeface="Arial"/>
              </a:rPr>
              <a:t>“successes” </a:t>
            </a:r>
            <a:r>
              <a:rPr sz="2400" spc="-40" dirty="0">
                <a:solidFill>
                  <a:srgbClr val="F8EBD5"/>
                </a:solidFill>
                <a:latin typeface="Arial"/>
                <a:cs typeface="Arial"/>
              </a:rPr>
              <a:t>based </a:t>
            </a:r>
            <a:r>
              <a:rPr sz="2400" spc="-30" dirty="0">
                <a:solidFill>
                  <a:srgbClr val="F8EBD5"/>
                </a:solidFill>
                <a:latin typeface="Arial"/>
                <a:cs typeface="Arial"/>
              </a:rPr>
              <a:t>on </a:t>
            </a:r>
            <a:r>
              <a:rPr sz="2400" spc="5" dirty="0">
                <a:solidFill>
                  <a:srgbClr val="F8EBD5"/>
                </a:solidFill>
                <a:latin typeface="Arial"/>
                <a:cs typeface="Arial"/>
              </a:rPr>
              <a:t>the </a:t>
            </a:r>
            <a:r>
              <a:rPr sz="2400" spc="-25" dirty="0">
                <a:solidFill>
                  <a:srgbClr val="F8EBD5"/>
                </a:solidFill>
                <a:latin typeface="Arial"/>
                <a:cs typeface="Arial"/>
              </a:rPr>
              <a:t>mean  </a:t>
            </a: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number </a:t>
            </a:r>
            <a:r>
              <a:rPr sz="2400" spc="-30" dirty="0">
                <a:solidFill>
                  <a:srgbClr val="F8EBD5"/>
                </a:solidFill>
                <a:latin typeface="Arial"/>
                <a:cs typeface="Arial"/>
              </a:rPr>
              <a:t>of</a:t>
            </a:r>
            <a:r>
              <a:rPr sz="2400" spc="11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successes.</a:t>
            </a:r>
            <a:endParaRPr sz="2400">
              <a:latin typeface="Arial"/>
              <a:cs typeface="Arial"/>
            </a:endParaRPr>
          </a:p>
          <a:p>
            <a:pPr marL="12700" marR="5080" indent="1172210" algn="just">
              <a:lnSpc>
                <a:spcPct val="150000"/>
              </a:lnSpc>
              <a:spcBef>
                <a:spcPts val="1060"/>
              </a:spcBef>
            </a:pP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The </a:t>
            </a:r>
            <a:r>
              <a:rPr sz="2400" spc="-30" dirty="0">
                <a:solidFill>
                  <a:srgbClr val="F8EBD5"/>
                </a:solidFill>
                <a:latin typeface="Arial"/>
                <a:cs typeface="Arial"/>
              </a:rPr>
              <a:t>mean </a:t>
            </a:r>
            <a:r>
              <a:rPr sz="2400" spc="-35" dirty="0">
                <a:solidFill>
                  <a:srgbClr val="F8EBD5"/>
                </a:solidFill>
                <a:latin typeface="Arial"/>
                <a:cs typeface="Arial"/>
              </a:rPr>
              <a:t>of </a:t>
            </a:r>
            <a:r>
              <a:rPr sz="2400" spc="5" dirty="0">
                <a:solidFill>
                  <a:srgbClr val="F8EBD5"/>
                </a:solidFill>
                <a:latin typeface="Arial"/>
                <a:cs typeface="Arial"/>
              </a:rPr>
              <a:t>the </a:t>
            </a:r>
            <a:r>
              <a:rPr sz="2400" b="1" spc="-15" dirty="0">
                <a:solidFill>
                  <a:srgbClr val="F8EBD5"/>
                </a:solidFill>
                <a:latin typeface="Arial"/>
                <a:cs typeface="Arial"/>
              </a:rPr>
              <a:t>Poisson </a:t>
            </a:r>
            <a:r>
              <a:rPr sz="2400" b="1" spc="10" dirty="0">
                <a:solidFill>
                  <a:srgbClr val="F8EBD5"/>
                </a:solidFill>
                <a:latin typeface="Arial"/>
                <a:cs typeface="Arial"/>
              </a:rPr>
              <a:t>distribution </a:t>
            </a:r>
            <a:r>
              <a:rPr sz="2400" spc="-5" dirty="0">
                <a:solidFill>
                  <a:srgbClr val="F8EBD5"/>
                </a:solidFill>
                <a:latin typeface="Arial"/>
                <a:cs typeface="Arial"/>
              </a:rPr>
              <a:t>is </a:t>
            </a:r>
            <a:r>
              <a:rPr sz="2400" spc="-20" dirty="0">
                <a:solidFill>
                  <a:srgbClr val="F8EBD5"/>
                </a:solidFill>
                <a:latin typeface="Arial"/>
                <a:cs typeface="Arial"/>
              </a:rPr>
              <a:t>μ. </a:t>
            </a: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The </a:t>
            </a:r>
            <a:r>
              <a:rPr sz="2400" spc="-25" dirty="0">
                <a:solidFill>
                  <a:srgbClr val="F8EBD5"/>
                </a:solidFill>
                <a:latin typeface="Arial"/>
                <a:cs typeface="Arial"/>
              </a:rPr>
              <a:t>variance </a:t>
            </a:r>
            <a:r>
              <a:rPr sz="2400" spc="-5" dirty="0">
                <a:solidFill>
                  <a:srgbClr val="F8EBD5"/>
                </a:solidFill>
                <a:latin typeface="Arial"/>
                <a:cs typeface="Arial"/>
              </a:rPr>
              <a:t>is </a:t>
            </a:r>
            <a:r>
              <a:rPr sz="2400" spc="-20" dirty="0">
                <a:solidFill>
                  <a:srgbClr val="F8EBD5"/>
                </a:solidFill>
                <a:latin typeface="Arial"/>
                <a:cs typeface="Arial"/>
              </a:rPr>
              <a:t>also  </a:t>
            </a:r>
            <a:r>
              <a:rPr sz="2400" spc="-40" dirty="0">
                <a:solidFill>
                  <a:srgbClr val="F8EBD5"/>
                </a:solidFill>
                <a:latin typeface="Arial"/>
                <a:cs typeface="Arial"/>
              </a:rPr>
              <a:t>equal </a:t>
            </a:r>
            <a:r>
              <a:rPr sz="2400" dirty="0">
                <a:solidFill>
                  <a:srgbClr val="F8EBD5"/>
                </a:solidFill>
                <a:latin typeface="Arial"/>
                <a:cs typeface="Arial"/>
              </a:rPr>
              <a:t>to</a:t>
            </a:r>
            <a:r>
              <a:rPr sz="2400" spc="215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8EBD5"/>
                </a:solidFill>
                <a:latin typeface="Arial"/>
                <a:cs typeface="Arial"/>
              </a:rPr>
              <a:t>μ.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5175" y="381000"/>
            <a:ext cx="2022475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u="heavy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Formula:</a:t>
            </a:r>
          </a:p>
        </p:txBody>
      </p:sp>
      <p:sp>
        <p:nvSpPr>
          <p:cNvPr id="4" name="object 4"/>
          <p:cNvSpPr/>
          <p:nvPr/>
        </p:nvSpPr>
        <p:spPr>
          <a:xfrm>
            <a:off x="1143000" y="1219199"/>
            <a:ext cx="10439400" cy="52768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49396" y="953135"/>
            <a:ext cx="4413250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Normal</a:t>
            </a:r>
            <a:r>
              <a:rPr u="heavy" spc="-2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Distribution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572756" y="3317631"/>
            <a:ext cx="186690" cy="340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5"/>
              </a:lnSpc>
            </a:pPr>
            <a:r>
              <a:rPr sz="2400" b="1" dirty="0">
                <a:solidFill>
                  <a:srgbClr val="F8EBD5"/>
                </a:solidFill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5174" y="2057401"/>
            <a:ext cx="8531226" cy="2936701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1200"/>
              </a:spcBef>
            </a:pPr>
            <a:r>
              <a:rPr sz="24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Meaning:</a:t>
            </a:r>
            <a:endParaRPr sz="2400">
              <a:latin typeface="Calibri"/>
              <a:cs typeface="Calibri"/>
            </a:endParaRPr>
          </a:p>
          <a:p>
            <a:pPr marL="12700" marR="5080" indent="1096010" algn="just">
              <a:lnSpc>
                <a:spcPct val="150000"/>
              </a:lnSpc>
              <a:spcBef>
                <a:spcPts val="125"/>
              </a:spcBef>
            </a:pPr>
            <a:r>
              <a:rPr lang="en-US" sz="2400" b="1" spc="10" dirty="0" smtClean="0">
                <a:solidFill>
                  <a:srgbClr val="F8EBD5"/>
                </a:solidFill>
                <a:latin typeface="Arial"/>
                <a:cs typeface="Arial"/>
              </a:rPr>
              <a:t>Normal </a:t>
            </a:r>
            <a:r>
              <a:rPr lang="en-US" sz="2400" b="1" spc="10" dirty="0" err="1" smtClean="0">
                <a:solidFill>
                  <a:srgbClr val="F8EBD5"/>
                </a:solidFill>
                <a:latin typeface="Arial"/>
                <a:cs typeface="Arial"/>
              </a:rPr>
              <a:t>distribution,also</a:t>
            </a:r>
            <a:r>
              <a:rPr lang="en-US" sz="2400" b="1" spc="10" dirty="0" smtClean="0">
                <a:solidFill>
                  <a:srgbClr val="F8EBD5"/>
                </a:solidFill>
                <a:latin typeface="Arial"/>
                <a:cs typeface="Arial"/>
              </a:rPr>
              <a:t> known as the Gaussian distribution </a:t>
            </a:r>
            <a:r>
              <a:rPr sz="2400" b="1" spc="10" smtClean="0">
                <a:solidFill>
                  <a:srgbClr val="F8EBD5"/>
                </a:solidFill>
                <a:latin typeface="Arial"/>
                <a:cs typeface="Arial"/>
              </a:rPr>
              <a:t>distribution</a:t>
            </a:r>
            <a:r>
              <a:rPr sz="2400" spc="10" dirty="0">
                <a:solidFill>
                  <a:srgbClr val="F8EBD5"/>
                </a:solidFill>
                <a:latin typeface="Arial"/>
                <a:cs typeface="Arial"/>
              </a:rPr>
              <a:t>, </a:t>
            </a:r>
            <a:r>
              <a:rPr sz="2400" spc="-5" dirty="0">
                <a:solidFill>
                  <a:srgbClr val="F8EBD5"/>
                </a:solidFill>
                <a:latin typeface="Arial"/>
                <a:cs typeface="Arial"/>
              </a:rPr>
              <a:t>is </a:t>
            </a:r>
            <a:r>
              <a:rPr sz="2400" dirty="0">
                <a:solidFill>
                  <a:srgbClr val="F8EBD5"/>
                </a:solidFill>
                <a:latin typeface="Arial"/>
                <a:cs typeface="Arial"/>
              </a:rPr>
              <a:t>a </a:t>
            </a:r>
            <a:r>
              <a:rPr sz="2400" spc="-30" dirty="0">
                <a:solidFill>
                  <a:srgbClr val="F8EBD5"/>
                </a:solidFill>
                <a:latin typeface="Arial"/>
                <a:cs typeface="Arial"/>
              </a:rPr>
              <a:t>probability </a:t>
            </a:r>
            <a:r>
              <a:rPr sz="2400" b="1" spc="10" dirty="0">
                <a:solidFill>
                  <a:srgbClr val="F8EBD5"/>
                </a:solidFill>
                <a:latin typeface="Arial"/>
                <a:cs typeface="Arial"/>
              </a:rPr>
              <a:t>distribution </a:t>
            </a: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that </a:t>
            </a:r>
            <a:r>
              <a:rPr sz="2400" spc="-5" dirty="0">
                <a:solidFill>
                  <a:srgbClr val="F8EBD5"/>
                </a:solidFill>
                <a:latin typeface="Arial"/>
                <a:cs typeface="Arial"/>
              </a:rPr>
              <a:t>is </a:t>
            </a:r>
            <a:r>
              <a:rPr sz="2400" spc="-10" dirty="0">
                <a:solidFill>
                  <a:srgbClr val="F8EBD5"/>
                </a:solidFill>
                <a:latin typeface="Arial"/>
                <a:cs typeface="Arial"/>
              </a:rPr>
              <a:t>symmetric  </a:t>
            </a:r>
            <a:r>
              <a:rPr sz="2400" spc="-40" dirty="0">
                <a:solidFill>
                  <a:srgbClr val="F8EBD5"/>
                </a:solidFill>
                <a:latin typeface="Arial"/>
                <a:cs typeface="Arial"/>
              </a:rPr>
              <a:t>about </a:t>
            </a:r>
            <a:r>
              <a:rPr sz="2400" spc="5" dirty="0">
                <a:solidFill>
                  <a:srgbClr val="F8EBD5"/>
                </a:solidFill>
                <a:latin typeface="Arial"/>
                <a:cs typeface="Arial"/>
              </a:rPr>
              <a:t>the </a:t>
            </a:r>
            <a:r>
              <a:rPr sz="2400" spc="-20" dirty="0">
                <a:solidFill>
                  <a:srgbClr val="F8EBD5"/>
                </a:solidFill>
                <a:latin typeface="Arial"/>
                <a:cs typeface="Arial"/>
              </a:rPr>
              <a:t>mean, </a:t>
            </a:r>
            <a:r>
              <a:rPr sz="2400" spc="-10" dirty="0">
                <a:solidFill>
                  <a:srgbClr val="F8EBD5"/>
                </a:solidFill>
                <a:latin typeface="Arial"/>
                <a:cs typeface="Arial"/>
              </a:rPr>
              <a:t>showing </a:t>
            </a: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that </a:t>
            </a:r>
            <a:r>
              <a:rPr sz="2400" spc="-35" dirty="0">
                <a:solidFill>
                  <a:srgbClr val="F8EBD5"/>
                </a:solidFill>
                <a:latin typeface="Arial"/>
                <a:cs typeface="Arial"/>
              </a:rPr>
              <a:t>data </a:t>
            </a:r>
            <a:r>
              <a:rPr sz="2400" spc="-30" dirty="0">
                <a:solidFill>
                  <a:srgbClr val="F8EBD5"/>
                </a:solidFill>
                <a:latin typeface="Arial"/>
                <a:cs typeface="Arial"/>
              </a:rPr>
              <a:t>near </a:t>
            </a:r>
            <a:r>
              <a:rPr sz="2400" spc="5" dirty="0">
                <a:solidFill>
                  <a:srgbClr val="F8EBD5"/>
                </a:solidFill>
                <a:latin typeface="Arial"/>
                <a:cs typeface="Arial"/>
              </a:rPr>
              <a:t>the </a:t>
            </a:r>
            <a:r>
              <a:rPr sz="2400" spc="-25" dirty="0">
                <a:solidFill>
                  <a:srgbClr val="F8EBD5"/>
                </a:solidFill>
                <a:latin typeface="Arial"/>
                <a:cs typeface="Arial"/>
              </a:rPr>
              <a:t>mean </a:t>
            </a: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are  </a:t>
            </a:r>
            <a:r>
              <a:rPr sz="2400" spc="-5" dirty="0">
                <a:solidFill>
                  <a:srgbClr val="F8EBD5"/>
                </a:solidFill>
                <a:latin typeface="Arial"/>
                <a:cs typeface="Arial"/>
              </a:rPr>
              <a:t>more </a:t>
            </a:r>
            <a:r>
              <a:rPr sz="2400" spc="-10" dirty="0">
                <a:solidFill>
                  <a:srgbClr val="F8EBD5"/>
                </a:solidFill>
                <a:latin typeface="Arial"/>
                <a:cs typeface="Arial"/>
              </a:rPr>
              <a:t>frequent </a:t>
            </a:r>
            <a:r>
              <a:rPr sz="2400" spc="-5" dirty="0">
                <a:solidFill>
                  <a:srgbClr val="F8EBD5"/>
                </a:solidFill>
                <a:latin typeface="Arial"/>
                <a:cs typeface="Arial"/>
              </a:rPr>
              <a:t>in </a:t>
            </a:r>
            <a:r>
              <a:rPr sz="2400" spc="-10" dirty="0">
                <a:solidFill>
                  <a:srgbClr val="F8EBD5"/>
                </a:solidFill>
                <a:latin typeface="Arial"/>
                <a:cs typeface="Arial"/>
              </a:rPr>
              <a:t>occurrence </a:t>
            </a:r>
            <a:r>
              <a:rPr sz="2400" spc="-15" dirty="0">
                <a:solidFill>
                  <a:srgbClr val="F8EBD5"/>
                </a:solidFill>
                <a:latin typeface="Arial"/>
                <a:cs typeface="Arial"/>
              </a:rPr>
              <a:t>than </a:t>
            </a:r>
            <a:r>
              <a:rPr sz="2400" spc="-30" dirty="0">
                <a:solidFill>
                  <a:srgbClr val="F8EBD5"/>
                </a:solidFill>
                <a:latin typeface="Arial"/>
                <a:cs typeface="Arial"/>
              </a:rPr>
              <a:t>data </a:t>
            </a:r>
            <a:r>
              <a:rPr sz="2400" spc="5" dirty="0">
                <a:solidFill>
                  <a:srgbClr val="F8EBD5"/>
                </a:solidFill>
                <a:latin typeface="Arial"/>
                <a:cs typeface="Arial"/>
              </a:rPr>
              <a:t>far </a:t>
            </a:r>
            <a:r>
              <a:rPr sz="2400" spc="10" dirty="0">
                <a:solidFill>
                  <a:srgbClr val="F8EBD5"/>
                </a:solidFill>
                <a:latin typeface="Arial"/>
                <a:cs typeface="Arial"/>
              </a:rPr>
              <a:t>from </a:t>
            </a:r>
            <a:r>
              <a:rPr sz="2400" spc="5" dirty="0">
                <a:solidFill>
                  <a:srgbClr val="F8EBD5"/>
                </a:solidFill>
                <a:latin typeface="Arial"/>
                <a:cs typeface="Arial"/>
              </a:rPr>
              <a:t>the</a:t>
            </a:r>
            <a:r>
              <a:rPr sz="2400" spc="130" dirty="0">
                <a:solidFill>
                  <a:srgbClr val="F8EBD5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8EBD5"/>
                </a:solidFill>
                <a:latin typeface="Arial"/>
                <a:cs typeface="Arial"/>
              </a:rPr>
              <a:t>mean.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372599" y="1828800"/>
            <a:ext cx="2819401" cy="3962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5175" y="533400"/>
            <a:ext cx="2022475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u="heavy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Formula:</a:t>
            </a:r>
          </a:p>
        </p:txBody>
      </p:sp>
      <p:sp>
        <p:nvSpPr>
          <p:cNvPr id="4" name="object 4"/>
          <p:cNvSpPr/>
          <p:nvPr/>
        </p:nvSpPr>
        <p:spPr>
          <a:xfrm>
            <a:off x="1371600" y="1295401"/>
            <a:ext cx="9906000" cy="518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55234" y="304801"/>
            <a:ext cx="2089785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spc="10" smtClean="0">
                <a:solidFill>
                  <a:schemeClr val="tx2">
                    <a:lumMod val="75000"/>
                  </a:schemeClr>
                </a:solidFill>
              </a:rPr>
              <a:t>Unit-</a:t>
            </a:r>
            <a:r>
              <a:rPr lang="en-US" sz="6000" spc="-365" dirty="0" smtClean="0">
                <a:solidFill>
                  <a:schemeClr val="tx2">
                    <a:lumMod val="75000"/>
                  </a:schemeClr>
                </a:solidFill>
              </a:rPr>
              <a:t>III</a:t>
            </a:r>
            <a:endParaRPr sz="6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71726" y="1687036"/>
            <a:ext cx="9177274" cy="5155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50000"/>
              </a:lnSpc>
              <a:spcBef>
                <a:spcPts val="100"/>
              </a:spcBef>
            </a:pPr>
            <a:r>
              <a:rPr sz="4400" dirty="0">
                <a:latin typeface="Calibri"/>
                <a:cs typeface="Calibri"/>
              </a:rPr>
              <a:t>Significance </a:t>
            </a:r>
            <a:r>
              <a:rPr sz="4400" spc="-45" dirty="0">
                <a:latin typeface="Calibri"/>
                <a:cs typeface="Calibri"/>
              </a:rPr>
              <a:t>tests </a:t>
            </a:r>
            <a:r>
              <a:rPr sz="4400" spc="10" dirty="0">
                <a:latin typeface="Calibri"/>
                <a:cs typeface="Calibri"/>
              </a:rPr>
              <a:t>in </a:t>
            </a:r>
            <a:r>
              <a:rPr sz="4400">
                <a:latin typeface="Calibri"/>
                <a:cs typeface="Calibri"/>
              </a:rPr>
              <a:t>small</a:t>
            </a:r>
            <a:r>
              <a:rPr sz="4400" spc="-110">
                <a:latin typeface="Calibri"/>
                <a:cs typeface="Calibri"/>
              </a:rPr>
              <a:t> </a:t>
            </a:r>
            <a:r>
              <a:rPr sz="4400" spc="5" smtClean="0">
                <a:latin typeface="Calibri"/>
                <a:cs typeface="Calibri"/>
              </a:rPr>
              <a:t>samples</a:t>
            </a:r>
            <a:endParaRPr lang="en-US" sz="4400" spc="5" dirty="0" smtClean="0">
              <a:latin typeface="Calibri"/>
              <a:cs typeface="Calibri"/>
            </a:endParaRPr>
          </a:p>
          <a:p>
            <a:pPr marL="12700" marR="5080" algn="ctr">
              <a:lnSpc>
                <a:spcPct val="150000"/>
              </a:lnSpc>
              <a:spcBef>
                <a:spcPts val="100"/>
              </a:spcBef>
            </a:pPr>
            <a:r>
              <a:rPr sz="4400" spc="5" smtClean="0">
                <a:latin typeface="Calibri"/>
                <a:cs typeface="Calibri"/>
              </a:rPr>
              <a:t> </a:t>
            </a:r>
            <a:r>
              <a:rPr sz="4400" spc="-30" dirty="0">
                <a:latin typeface="Calibri"/>
                <a:cs typeface="Calibri"/>
              </a:rPr>
              <a:t>t-test</a:t>
            </a:r>
            <a:endParaRPr sz="4400">
              <a:latin typeface="Calibri"/>
              <a:cs typeface="Calibri"/>
            </a:endParaRPr>
          </a:p>
          <a:p>
            <a:pPr marL="17780" algn="ctr">
              <a:lnSpc>
                <a:spcPct val="150000"/>
              </a:lnSpc>
              <a:spcBef>
                <a:spcPts val="400"/>
              </a:spcBef>
            </a:pPr>
            <a:r>
              <a:rPr sz="4400" spc="-20" dirty="0">
                <a:latin typeface="Calibri"/>
                <a:cs typeface="Calibri"/>
              </a:rPr>
              <a:t>f-test</a:t>
            </a:r>
            <a:endParaRPr sz="4400">
              <a:latin typeface="Calibri"/>
              <a:cs typeface="Calibri"/>
            </a:endParaRPr>
          </a:p>
          <a:p>
            <a:pPr marL="1795145" marR="1780539" indent="-1270" algn="ctr">
              <a:lnSpc>
                <a:spcPct val="150000"/>
              </a:lnSpc>
              <a:spcBef>
                <a:spcPts val="75"/>
              </a:spcBef>
            </a:pPr>
            <a:r>
              <a:rPr sz="4400" dirty="0">
                <a:latin typeface="Calibri"/>
                <a:cs typeface="Calibri"/>
              </a:rPr>
              <a:t>Chi-square </a:t>
            </a:r>
            <a:r>
              <a:rPr sz="4400" spc="-45" dirty="0">
                <a:latin typeface="Calibri"/>
                <a:cs typeface="Calibri"/>
              </a:rPr>
              <a:t>test  </a:t>
            </a:r>
            <a:r>
              <a:rPr sz="4400" spc="-5" dirty="0">
                <a:latin typeface="Calibri"/>
                <a:cs typeface="Calibri"/>
              </a:rPr>
              <a:t>Analysis </a:t>
            </a:r>
            <a:r>
              <a:rPr sz="4400" spc="5" dirty="0">
                <a:latin typeface="Calibri"/>
                <a:cs typeface="Calibri"/>
              </a:rPr>
              <a:t>of</a:t>
            </a:r>
            <a:r>
              <a:rPr sz="4400" spc="-150" dirty="0">
                <a:latin typeface="Calibri"/>
                <a:cs typeface="Calibri"/>
              </a:rPr>
              <a:t> </a:t>
            </a:r>
            <a:r>
              <a:rPr sz="4400" spc="-5" dirty="0">
                <a:latin typeface="Calibri"/>
                <a:cs typeface="Calibri"/>
              </a:rPr>
              <a:t>variance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09241" y="609600"/>
            <a:ext cx="7583170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1" spc="-50" dirty="0">
                <a:latin typeface="Tw Cen MT"/>
                <a:cs typeface="Tw Cen MT"/>
              </a:rPr>
              <a:t>Role </a:t>
            </a:r>
            <a:r>
              <a:rPr b="1" spc="20" dirty="0">
                <a:latin typeface="Tw Cen MT"/>
                <a:cs typeface="Tw Cen MT"/>
              </a:rPr>
              <a:t>Of </a:t>
            </a:r>
            <a:r>
              <a:rPr b="1" spc="-10" dirty="0">
                <a:latin typeface="Tw Cen MT"/>
                <a:cs typeface="Tw Cen MT"/>
              </a:rPr>
              <a:t>Quantitative</a:t>
            </a:r>
            <a:r>
              <a:rPr b="1" spc="360" dirty="0">
                <a:latin typeface="Tw Cen MT"/>
                <a:cs typeface="Tw Cen MT"/>
              </a:rPr>
              <a:t> </a:t>
            </a:r>
            <a:r>
              <a:rPr b="1" spc="-20" dirty="0">
                <a:latin typeface="Tw Cen MT"/>
                <a:cs typeface="Tw Cen MT"/>
              </a:rPr>
              <a:t>Techniques</a:t>
            </a:r>
          </a:p>
        </p:txBody>
      </p:sp>
      <p:sp>
        <p:nvSpPr>
          <p:cNvPr id="4" name="object 4"/>
          <p:cNvSpPr/>
          <p:nvPr/>
        </p:nvSpPr>
        <p:spPr>
          <a:xfrm>
            <a:off x="152400" y="1371600"/>
            <a:ext cx="11658600" cy="518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36464" y="304800"/>
            <a:ext cx="1735455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0" dirty="0"/>
              <a:t>t </a:t>
            </a:r>
            <a:r>
              <a:rPr spc="15" dirty="0"/>
              <a:t>–</a:t>
            </a:r>
            <a:r>
              <a:rPr spc="-185" dirty="0"/>
              <a:t> </a:t>
            </a:r>
            <a:r>
              <a:rPr spc="-10" dirty="0"/>
              <a:t>test: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5800" y="1371600"/>
            <a:ext cx="10667999" cy="4527521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1245"/>
              </a:spcBef>
            </a:pPr>
            <a:r>
              <a:rPr sz="395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Meaning</a:t>
            </a:r>
            <a:r>
              <a:rPr sz="2750" dirty="0">
                <a:latin typeface="Calibri"/>
                <a:cs typeface="Calibri"/>
              </a:rPr>
              <a:t>:</a:t>
            </a:r>
            <a:endParaRPr sz="2750">
              <a:latin typeface="Calibri"/>
              <a:cs typeface="Calibri"/>
            </a:endParaRPr>
          </a:p>
          <a:p>
            <a:pPr marL="12700" marR="477520" indent="1048385" algn="just">
              <a:lnSpc>
                <a:spcPct val="150000"/>
              </a:lnSpc>
              <a:spcBef>
                <a:spcPts val="1070"/>
              </a:spcBef>
            </a:pPr>
            <a:r>
              <a:rPr sz="2750" spc="3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750" b="1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t-test </a:t>
            </a:r>
            <a:r>
              <a:rPr sz="2750" spc="-4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75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any </a:t>
            </a:r>
            <a:r>
              <a:rPr sz="275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statistical hypothesis </a:t>
            </a:r>
            <a:r>
              <a:rPr sz="275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test </a:t>
            </a:r>
            <a:r>
              <a:rPr sz="2750" spc="-4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sz="275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which the  </a:t>
            </a:r>
            <a:r>
              <a:rPr sz="2750" spc="-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test </a:t>
            </a:r>
            <a:r>
              <a:rPr sz="2750" spc="-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statistic </a:t>
            </a:r>
            <a:r>
              <a:rPr sz="275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follows </a:t>
            </a:r>
            <a:r>
              <a:rPr sz="275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sz="2750" b="1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Student's </a:t>
            </a:r>
            <a:r>
              <a:rPr sz="2750" b="1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t-distribution </a:t>
            </a:r>
            <a:r>
              <a:rPr sz="275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under </a:t>
            </a:r>
            <a:r>
              <a:rPr sz="275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75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null  </a:t>
            </a:r>
            <a:r>
              <a:rPr sz="275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hypothesis.</a:t>
            </a:r>
            <a:endParaRPr sz="2750">
              <a:latin typeface="Times New Roman" pitchFamily="18" charset="0"/>
              <a:cs typeface="Times New Roman" pitchFamily="18" charset="0"/>
            </a:endParaRPr>
          </a:p>
          <a:p>
            <a:pPr marL="12700" marR="5080" indent="1257935" algn="just">
              <a:lnSpc>
                <a:spcPct val="150000"/>
              </a:lnSpc>
              <a:spcBef>
                <a:spcPts val="1055"/>
              </a:spcBef>
              <a:tabLst>
                <a:tab pos="2569210" algn="l"/>
                <a:tab pos="5358130" algn="l"/>
              </a:tabLst>
            </a:pPr>
            <a:r>
              <a:rPr sz="275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sz="275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t-test </a:t>
            </a:r>
            <a:r>
              <a:rPr sz="2750" spc="-4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75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most </a:t>
            </a:r>
            <a:r>
              <a:rPr sz="275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commonly </a:t>
            </a:r>
            <a:r>
              <a:rPr sz="275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applied </a:t>
            </a:r>
            <a:r>
              <a:rPr sz="275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when </a:t>
            </a:r>
            <a:r>
              <a:rPr sz="275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75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test </a:t>
            </a:r>
            <a:r>
              <a:rPr sz="2750" spc="-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statistic  </a:t>
            </a:r>
            <a:r>
              <a:rPr sz="275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would </a:t>
            </a:r>
            <a:r>
              <a:rPr sz="2750" spc="-15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follow </a:t>
            </a:r>
            <a:r>
              <a:rPr sz="2750" spc="1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sz="2750" spc="-36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1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normal</a:t>
            </a:r>
            <a:r>
              <a:rPr sz="2750" spc="13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1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distribution</a:t>
            </a:r>
            <a:r>
              <a:rPr lang="en-US" sz="2750" spc="-1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4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if </a:t>
            </a:r>
            <a:r>
              <a:rPr sz="275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750" spc="-3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value </a:t>
            </a:r>
            <a:r>
              <a:rPr sz="275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75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sz="275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scaling </a:t>
            </a:r>
            <a:r>
              <a:rPr sz="275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term </a:t>
            </a:r>
            <a:r>
              <a:rPr sz="2750" spc="-4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in  </a:t>
            </a:r>
            <a:r>
              <a:rPr sz="275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sz="275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15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test</a:t>
            </a:r>
            <a:r>
              <a:rPr sz="2750" spc="20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2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statistic</a:t>
            </a:r>
            <a:r>
              <a:rPr lang="en-US" sz="2750" spc="-2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were</a:t>
            </a:r>
            <a:r>
              <a:rPr sz="2750" spc="8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3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known.</a:t>
            </a:r>
            <a:endParaRPr sz="275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59984" y="304800"/>
            <a:ext cx="2293620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400" dirty="0"/>
              <a:t>F</a:t>
            </a:r>
            <a:r>
              <a:rPr sz="5400" spc="20" dirty="0"/>
              <a:t>o</a:t>
            </a:r>
            <a:r>
              <a:rPr sz="5400" spc="-65" dirty="0"/>
              <a:t>r</a:t>
            </a:r>
            <a:r>
              <a:rPr sz="5400" spc="-70" dirty="0"/>
              <a:t>m</a:t>
            </a:r>
            <a:r>
              <a:rPr sz="5400" spc="-30" dirty="0"/>
              <a:t>u</a:t>
            </a:r>
            <a:r>
              <a:rPr sz="5400" dirty="0"/>
              <a:t>la</a:t>
            </a:r>
            <a:endParaRPr sz="5400"/>
          </a:p>
        </p:txBody>
      </p:sp>
      <p:sp>
        <p:nvSpPr>
          <p:cNvPr id="3" name="object 3"/>
          <p:cNvSpPr/>
          <p:nvPr/>
        </p:nvSpPr>
        <p:spPr>
          <a:xfrm>
            <a:off x="2057401" y="1371600"/>
            <a:ext cx="8382000" cy="510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3265" y="521652"/>
            <a:ext cx="1595755" cy="849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400" spc="-20" dirty="0"/>
              <a:t>F-test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838200" y="1447800"/>
            <a:ext cx="10242550" cy="5005858"/>
          </a:xfrm>
          <a:prstGeom prst="rect">
            <a:avLst/>
          </a:prstGeom>
        </p:spPr>
        <p:txBody>
          <a:bodyPr vert="horz" wrap="square" lIns="0" tIns="306705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2415"/>
              </a:spcBef>
            </a:pPr>
            <a:r>
              <a:rPr sz="4400" b="1" u="heavy" spc="15" smtClean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Meaning</a:t>
            </a:r>
            <a:r>
              <a:rPr lang="en-US" sz="4400" b="1" u="heavy" spc="15" dirty="0" smtClean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:</a:t>
            </a:r>
          </a:p>
          <a:p>
            <a:pPr marL="12700" algn="just">
              <a:lnSpc>
                <a:spcPct val="150000"/>
              </a:lnSpc>
              <a:spcBef>
                <a:spcPts val="2415"/>
              </a:spcBef>
            </a:pPr>
            <a:r>
              <a:rPr lang="en-US" sz="2800" spc="25" dirty="0" smtClean="0">
                <a:solidFill>
                  <a:srgbClr val="3B4043"/>
                </a:solidFill>
                <a:latin typeface="Arial"/>
                <a:cs typeface="Arial"/>
              </a:rPr>
              <a:t>         </a:t>
            </a:r>
            <a:r>
              <a:rPr sz="2800" spc="2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sz="2800" spc="1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F-test </a:t>
            </a:r>
            <a:r>
              <a:rPr sz="2800" spc="2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800" spc="1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any statistical </a:t>
            </a:r>
            <a:r>
              <a:rPr sz="2800" spc="2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test in </a:t>
            </a:r>
            <a:r>
              <a:rPr sz="2800" spc="-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which </a:t>
            </a:r>
            <a:r>
              <a:rPr sz="2800" spc="1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800" spc="2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test  </a:t>
            </a:r>
            <a:r>
              <a:rPr sz="2800" spc="2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statistic</a:t>
            </a:r>
            <a:r>
              <a:rPr sz="2800" spc="-26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sz="2800" spc="-10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sz="2800" spc="1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F-distribution</a:t>
            </a:r>
            <a:r>
              <a:rPr sz="2800" spc="-204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under</a:t>
            </a:r>
            <a:r>
              <a:rPr sz="2800" spc="-17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sz="2800" spc="-5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null</a:t>
            </a:r>
            <a:r>
              <a:rPr sz="2800" spc="-114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2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hypothesis.</a:t>
            </a:r>
            <a:endParaRPr sz="280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 indent="1238885" algn="just">
              <a:lnSpc>
                <a:spcPct val="150000"/>
              </a:lnSpc>
              <a:spcBef>
                <a:spcPts val="1065"/>
              </a:spcBef>
            </a:pPr>
            <a:r>
              <a:rPr sz="2800" spc="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It </a:t>
            </a:r>
            <a:r>
              <a:rPr sz="2800" spc="2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is most </a:t>
            </a:r>
            <a:r>
              <a:rPr sz="2800" spc="3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often </a:t>
            </a:r>
            <a:r>
              <a:rPr sz="2800" spc="2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used </a:t>
            </a:r>
            <a:r>
              <a:rPr sz="2800" spc="-2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when </a:t>
            </a:r>
            <a:r>
              <a:rPr sz="2800" spc="2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comparing statistical  models </a:t>
            </a:r>
            <a:r>
              <a:rPr sz="2800" spc="1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that </a:t>
            </a:r>
            <a:r>
              <a:rPr sz="2800" spc="4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have </a:t>
            </a:r>
            <a:r>
              <a:rPr sz="2800" spc="1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been </a:t>
            </a:r>
            <a:r>
              <a:rPr sz="2800" spc="3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fitted </a:t>
            </a:r>
            <a:r>
              <a:rPr sz="2800" spc="1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sz="2800" spc="1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 data </a:t>
            </a:r>
            <a:r>
              <a:rPr sz="2800" spc="2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set, </a:t>
            </a:r>
            <a:r>
              <a:rPr sz="2800" spc="2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sz="2800" spc="1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order to  </a:t>
            </a:r>
            <a:r>
              <a:rPr sz="2800" spc="2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identify</a:t>
            </a:r>
            <a:r>
              <a:rPr sz="2800" spc="-25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sz="2800" spc="-5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model</a:t>
            </a:r>
            <a:r>
              <a:rPr sz="2800" spc="-10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sz="2800" spc="-12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2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best</a:t>
            </a:r>
            <a:r>
              <a:rPr sz="2800" spc="-5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3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fits</a:t>
            </a:r>
            <a:r>
              <a:rPr sz="2800" spc="-17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sz="2800" spc="-5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2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population</a:t>
            </a:r>
            <a:r>
              <a:rPr sz="2800" spc="-27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2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sz="2800" spc="-12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which  </a:t>
            </a:r>
            <a:r>
              <a:rPr sz="2800" spc="1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800" spc="1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data </a:t>
            </a:r>
            <a:r>
              <a:rPr sz="2800" spc="-3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were</a:t>
            </a:r>
            <a:r>
              <a:rPr sz="2800" spc="-5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2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sampled.</a:t>
            </a:r>
            <a:endParaRPr sz="2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521652"/>
            <a:ext cx="2466340" cy="849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400" dirty="0"/>
              <a:t>F</a:t>
            </a:r>
            <a:r>
              <a:rPr sz="5400" spc="20" dirty="0"/>
              <a:t>o</a:t>
            </a:r>
            <a:r>
              <a:rPr sz="5400" spc="-65" dirty="0"/>
              <a:t>r</a:t>
            </a:r>
            <a:r>
              <a:rPr sz="5400" spc="-70" dirty="0"/>
              <a:t>m</a:t>
            </a:r>
            <a:r>
              <a:rPr sz="5400" spc="-30" dirty="0"/>
              <a:t>u</a:t>
            </a:r>
            <a:r>
              <a:rPr sz="5400" dirty="0"/>
              <a:t>l</a:t>
            </a:r>
            <a:r>
              <a:rPr sz="5400" spc="-60" dirty="0"/>
              <a:t>a</a:t>
            </a:r>
            <a:r>
              <a:rPr sz="5400" dirty="0"/>
              <a:t>:</a:t>
            </a:r>
            <a:endParaRPr sz="5400"/>
          </a:p>
        </p:txBody>
      </p:sp>
      <p:sp>
        <p:nvSpPr>
          <p:cNvPr id="3" name="object 3"/>
          <p:cNvSpPr/>
          <p:nvPr/>
        </p:nvSpPr>
        <p:spPr>
          <a:xfrm>
            <a:off x="1752600" y="1524000"/>
            <a:ext cx="8915400" cy="4876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2800" y="609282"/>
            <a:ext cx="4475732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20" dirty="0">
                <a:latin typeface="Times New Roman" pitchFamily="18" charset="0"/>
                <a:cs typeface="Times New Roman" pitchFamily="18" charset="0"/>
              </a:rPr>
              <a:t>Chi-Square</a:t>
            </a:r>
            <a:r>
              <a:rPr spc="-3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80" dirty="0">
                <a:latin typeface="Times New Roman" pitchFamily="18" charset="0"/>
                <a:cs typeface="Times New Roman" pitchFamily="18" charset="0"/>
              </a:rPr>
              <a:t>Test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7575" y="1465827"/>
            <a:ext cx="10026650" cy="5183920"/>
          </a:xfrm>
          <a:prstGeom prst="rect">
            <a:avLst/>
          </a:prstGeom>
        </p:spPr>
        <p:txBody>
          <a:bodyPr vert="horz" wrap="square" lIns="0" tIns="306705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2415"/>
              </a:spcBef>
            </a:pPr>
            <a:r>
              <a:rPr sz="3600" u="heavy" spc="15" dirty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Meaning</a:t>
            </a:r>
            <a:r>
              <a:rPr sz="4400" b="1" u="heavy" spc="15" dirty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:</a:t>
            </a:r>
            <a:endParaRPr sz="4400">
              <a:latin typeface="Times New Roman" pitchFamily="18" charset="0"/>
              <a:cs typeface="Times New Roman" pitchFamily="18" charset="0"/>
            </a:endParaRPr>
          </a:p>
          <a:p>
            <a:pPr marL="12700" marR="5080" indent="1649095" algn="just">
              <a:lnSpc>
                <a:spcPct val="150000"/>
              </a:lnSpc>
              <a:spcBef>
                <a:spcPts val="2014"/>
              </a:spcBef>
            </a:pPr>
            <a:r>
              <a:rPr sz="320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chi-squared test, </a:t>
            </a:r>
            <a:r>
              <a:rPr sz="320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also </a:t>
            </a:r>
            <a:r>
              <a:rPr sz="3200" spc="-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written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as </a:t>
            </a:r>
            <a:r>
              <a:rPr sz="320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χ²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test, </a:t>
            </a:r>
            <a:r>
              <a:rPr sz="320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  </a:t>
            </a:r>
            <a:r>
              <a:rPr sz="320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statistical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hypothesis </a:t>
            </a:r>
            <a:r>
              <a:rPr sz="320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test </a:t>
            </a:r>
            <a:r>
              <a:rPr sz="32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that </a:t>
            </a:r>
            <a:r>
              <a:rPr sz="320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sz="3200" spc="4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valid </a:t>
            </a:r>
            <a:r>
              <a:rPr sz="32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perform </a:t>
            </a:r>
            <a:r>
              <a:rPr sz="320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when 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sz="3200" spc="-6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test</a:t>
            </a:r>
            <a:r>
              <a:rPr sz="3200" spc="-13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25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statistic</a:t>
            </a:r>
            <a:r>
              <a:rPr sz="3200" spc="-25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2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sz="3200" spc="-3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2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chi-squared</a:t>
            </a:r>
            <a:r>
              <a:rPr sz="3200" spc="-28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distributed</a:t>
            </a:r>
            <a:r>
              <a:rPr sz="3200" spc="-2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under</a:t>
            </a:r>
            <a:r>
              <a:rPr sz="3200" spc="-17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sz="3200" spc="-5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null  </a:t>
            </a:r>
            <a:r>
              <a:rPr sz="320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hypothesis,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specifically Pearson's </a:t>
            </a:r>
            <a:r>
              <a:rPr sz="320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chi-squared test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and  </a:t>
            </a:r>
            <a:r>
              <a:rPr sz="320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variants</a:t>
            </a:r>
            <a:r>
              <a:rPr sz="3200" spc="-254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thereof.</a:t>
            </a:r>
            <a:endParaRPr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2226" y="521652"/>
            <a:ext cx="807910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Calculation </a:t>
            </a:r>
            <a:r>
              <a:rPr spc="15"/>
              <a:t>of </a:t>
            </a:r>
            <a:r>
              <a:rPr spc="-25" smtClean="0"/>
              <a:t>chi-square</a:t>
            </a:r>
            <a:r>
              <a:rPr lang="en-US" spc="-25" dirty="0" smtClean="0"/>
              <a:t> </a:t>
            </a:r>
            <a:r>
              <a:rPr spc="-745" smtClean="0"/>
              <a:t> </a:t>
            </a:r>
            <a:r>
              <a:rPr spc="-15" dirty="0"/>
              <a:t>test: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1000" y="1524000"/>
            <a:ext cx="10212705" cy="4749376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170815" indent="876935" algn="just">
              <a:lnSpc>
                <a:spcPct val="150000"/>
              </a:lnSpc>
              <a:spcBef>
                <a:spcPts val="384"/>
              </a:spcBef>
              <a:tabLst>
                <a:tab pos="6400800" algn="l"/>
                <a:tab pos="9868535" algn="l"/>
              </a:tabLst>
            </a:pPr>
            <a:r>
              <a:rPr sz="2750" spc="-120" dirty="0">
                <a:solidFill>
                  <a:srgbClr val="3B4043"/>
                </a:solidFill>
                <a:latin typeface="Arial"/>
                <a:cs typeface="Arial"/>
              </a:rPr>
              <a:t>To </a:t>
            </a:r>
            <a:r>
              <a:rPr sz="2750" spc="-10" dirty="0">
                <a:solidFill>
                  <a:srgbClr val="3B4043"/>
                </a:solidFill>
                <a:latin typeface="Arial"/>
                <a:cs typeface="Arial"/>
              </a:rPr>
              <a:t>calculate </a:t>
            </a:r>
            <a:r>
              <a:rPr sz="2750" spc="30" dirty="0">
                <a:solidFill>
                  <a:srgbClr val="3B4043"/>
                </a:solidFill>
                <a:latin typeface="Arial"/>
                <a:cs typeface="Arial"/>
              </a:rPr>
              <a:t>chi </a:t>
            </a:r>
            <a:r>
              <a:rPr sz="2750" spc="-5" dirty="0">
                <a:solidFill>
                  <a:srgbClr val="3B4043"/>
                </a:solidFill>
                <a:latin typeface="Arial"/>
                <a:cs typeface="Arial"/>
              </a:rPr>
              <a:t>square, </a:t>
            </a:r>
            <a:r>
              <a:rPr sz="2750" spc="5" dirty="0">
                <a:solidFill>
                  <a:srgbClr val="3B4043"/>
                </a:solidFill>
                <a:latin typeface="Arial"/>
                <a:cs typeface="Arial"/>
              </a:rPr>
              <a:t>take </a:t>
            </a:r>
            <a:r>
              <a:rPr sz="2750" spc="15" dirty="0">
                <a:solidFill>
                  <a:srgbClr val="3B4043"/>
                </a:solidFill>
                <a:latin typeface="Arial"/>
                <a:cs typeface="Arial"/>
              </a:rPr>
              <a:t>the </a:t>
            </a:r>
            <a:r>
              <a:rPr sz="2750" spc="5" dirty="0">
                <a:solidFill>
                  <a:srgbClr val="3B4043"/>
                </a:solidFill>
                <a:latin typeface="Arial"/>
                <a:cs typeface="Arial"/>
              </a:rPr>
              <a:t>square </a:t>
            </a:r>
            <a:r>
              <a:rPr sz="2750" spc="25" dirty="0">
                <a:solidFill>
                  <a:srgbClr val="3B4043"/>
                </a:solidFill>
                <a:latin typeface="Arial"/>
                <a:cs typeface="Arial"/>
              </a:rPr>
              <a:t>of </a:t>
            </a:r>
            <a:r>
              <a:rPr sz="2750" spc="15" dirty="0">
                <a:solidFill>
                  <a:srgbClr val="3B4043"/>
                </a:solidFill>
                <a:latin typeface="Arial"/>
                <a:cs typeface="Arial"/>
              </a:rPr>
              <a:t>the </a:t>
            </a:r>
            <a:r>
              <a:rPr sz="2750" spc="-15" dirty="0">
                <a:solidFill>
                  <a:srgbClr val="3B4043"/>
                </a:solidFill>
                <a:latin typeface="Arial"/>
                <a:cs typeface="Arial"/>
              </a:rPr>
              <a:t>difference  </a:t>
            </a:r>
            <a:r>
              <a:rPr sz="2750" spc="40" dirty="0">
                <a:solidFill>
                  <a:srgbClr val="3B4043"/>
                </a:solidFill>
                <a:latin typeface="Arial"/>
                <a:cs typeface="Arial"/>
              </a:rPr>
              <a:t>b</a:t>
            </a:r>
            <a:r>
              <a:rPr sz="2750" spc="-35" dirty="0">
                <a:solidFill>
                  <a:srgbClr val="3B4043"/>
                </a:solidFill>
                <a:latin typeface="Arial"/>
                <a:cs typeface="Arial"/>
              </a:rPr>
              <a:t>e</a:t>
            </a:r>
            <a:r>
              <a:rPr sz="2750" spc="-15" dirty="0">
                <a:solidFill>
                  <a:srgbClr val="3B4043"/>
                </a:solidFill>
                <a:latin typeface="Arial"/>
                <a:cs typeface="Arial"/>
              </a:rPr>
              <a:t>t</a:t>
            </a:r>
            <a:r>
              <a:rPr sz="2750" spc="30" dirty="0">
                <a:solidFill>
                  <a:srgbClr val="3B4043"/>
                </a:solidFill>
                <a:latin typeface="Arial"/>
                <a:cs typeface="Arial"/>
              </a:rPr>
              <a:t>w</a:t>
            </a:r>
            <a:r>
              <a:rPr sz="2750" spc="-35" dirty="0">
                <a:solidFill>
                  <a:srgbClr val="3B4043"/>
                </a:solidFill>
                <a:latin typeface="Arial"/>
                <a:cs typeface="Arial"/>
              </a:rPr>
              <a:t>ee</a:t>
            </a:r>
            <a:r>
              <a:rPr sz="2750" spc="10" dirty="0">
                <a:solidFill>
                  <a:srgbClr val="3B4043"/>
                </a:solidFill>
                <a:latin typeface="Arial"/>
                <a:cs typeface="Arial"/>
              </a:rPr>
              <a:t>n</a:t>
            </a:r>
            <a:r>
              <a:rPr sz="2750" spc="240" dirty="0">
                <a:solidFill>
                  <a:srgbClr val="3B4043"/>
                </a:solidFill>
                <a:latin typeface="Arial"/>
                <a:cs typeface="Arial"/>
              </a:rPr>
              <a:t> </a:t>
            </a:r>
            <a:r>
              <a:rPr sz="2750" spc="-15" dirty="0">
                <a:solidFill>
                  <a:srgbClr val="3B4043"/>
                </a:solidFill>
                <a:latin typeface="Arial"/>
                <a:cs typeface="Arial"/>
              </a:rPr>
              <a:t>t</a:t>
            </a:r>
            <a:r>
              <a:rPr sz="2750" spc="40" dirty="0">
                <a:solidFill>
                  <a:srgbClr val="3B4043"/>
                </a:solidFill>
                <a:latin typeface="Arial"/>
                <a:cs typeface="Arial"/>
              </a:rPr>
              <a:t>h</a:t>
            </a:r>
            <a:r>
              <a:rPr sz="2750" spc="10" dirty="0">
                <a:solidFill>
                  <a:srgbClr val="3B4043"/>
                </a:solidFill>
                <a:latin typeface="Arial"/>
                <a:cs typeface="Arial"/>
              </a:rPr>
              <a:t>e</a:t>
            </a:r>
            <a:r>
              <a:rPr sz="2750" spc="15" dirty="0">
                <a:solidFill>
                  <a:srgbClr val="3B4043"/>
                </a:solidFill>
                <a:latin typeface="Arial"/>
                <a:cs typeface="Arial"/>
              </a:rPr>
              <a:t> </a:t>
            </a:r>
            <a:r>
              <a:rPr sz="2750" spc="40" dirty="0">
                <a:solidFill>
                  <a:srgbClr val="3B4043"/>
                </a:solidFill>
                <a:latin typeface="Arial"/>
                <a:cs typeface="Arial"/>
              </a:rPr>
              <a:t>ob</a:t>
            </a:r>
            <a:r>
              <a:rPr sz="2750" spc="-30" dirty="0">
                <a:solidFill>
                  <a:srgbClr val="3B4043"/>
                </a:solidFill>
                <a:latin typeface="Arial"/>
                <a:cs typeface="Arial"/>
              </a:rPr>
              <a:t>s</a:t>
            </a:r>
            <a:r>
              <a:rPr sz="2750" spc="-35" dirty="0">
                <a:solidFill>
                  <a:srgbClr val="3B4043"/>
                </a:solidFill>
                <a:latin typeface="Arial"/>
                <a:cs typeface="Arial"/>
              </a:rPr>
              <a:t>e</a:t>
            </a:r>
            <a:r>
              <a:rPr sz="2750" spc="-20" dirty="0">
                <a:solidFill>
                  <a:srgbClr val="3B4043"/>
                </a:solidFill>
                <a:latin typeface="Arial"/>
                <a:cs typeface="Arial"/>
              </a:rPr>
              <a:t>r</a:t>
            </a:r>
            <a:r>
              <a:rPr sz="2750" spc="-105" dirty="0">
                <a:solidFill>
                  <a:srgbClr val="3B4043"/>
                </a:solidFill>
                <a:latin typeface="Arial"/>
                <a:cs typeface="Arial"/>
              </a:rPr>
              <a:t>v</a:t>
            </a:r>
            <a:r>
              <a:rPr sz="2750" spc="-35" dirty="0">
                <a:solidFill>
                  <a:srgbClr val="3B4043"/>
                </a:solidFill>
                <a:latin typeface="Arial"/>
                <a:cs typeface="Arial"/>
              </a:rPr>
              <a:t>e</a:t>
            </a:r>
            <a:r>
              <a:rPr sz="2750" spc="10" dirty="0">
                <a:solidFill>
                  <a:srgbClr val="3B4043"/>
                </a:solidFill>
                <a:latin typeface="Arial"/>
                <a:cs typeface="Arial"/>
              </a:rPr>
              <a:t>d</a:t>
            </a:r>
            <a:r>
              <a:rPr sz="2750" spc="315" dirty="0">
                <a:solidFill>
                  <a:srgbClr val="3B4043"/>
                </a:solidFill>
                <a:latin typeface="Arial"/>
                <a:cs typeface="Arial"/>
              </a:rPr>
              <a:t> </a:t>
            </a:r>
            <a:r>
              <a:rPr sz="2750" spc="-20" dirty="0">
                <a:solidFill>
                  <a:srgbClr val="3B4043"/>
                </a:solidFill>
                <a:latin typeface="Arial"/>
                <a:cs typeface="Arial"/>
              </a:rPr>
              <a:t>(</a:t>
            </a:r>
            <a:r>
              <a:rPr sz="2750" spc="40" dirty="0">
                <a:solidFill>
                  <a:srgbClr val="3B4043"/>
                </a:solidFill>
                <a:latin typeface="Arial"/>
                <a:cs typeface="Arial"/>
              </a:rPr>
              <a:t>o</a:t>
            </a:r>
            <a:r>
              <a:rPr sz="2750" spc="5" dirty="0">
                <a:solidFill>
                  <a:srgbClr val="3B4043"/>
                </a:solidFill>
                <a:latin typeface="Arial"/>
                <a:cs typeface="Arial"/>
              </a:rPr>
              <a:t>)</a:t>
            </a:r>
            <a:r>
              <a:rPr sz="2750" spc="110" dirty="0">
                <a:solidFill>
                  <a:srgbClr val="3B4043"/>
                </a:solidFill>
                <a:latin typeface="Arial"/>
                <a:cs typeface="Arial"/>
              </a:rPr>
              <a:t> </a:t>
            </a:r>
            <a:r>
              <a:rPr sz="2750" spc="-35" dirty="0">
                <a:solidFill>
                  <a:srgbClr val="3B4043"/>
                </a:solidFill>
                <a:latin typeface="Arial"/>
                <a:cs typeface="Arial"/>
              </a:rPr>
              <a:t>a</a:t>
            </a:r>
            <a:r>
              <a:rPr sz="2750" spc="40" dirty="0">
                <a:solidFill>
                  <a:srgbClr val="3B4043"/>
                </a:solidFill>
                <a:latin typeface="Arial"/>
                <a:cs typeface="Arial"/>
              </a:rPr>
              <a:t>n</a:t>
            </a:r>
            <a:r>
              <a:rPr sz="2750" spc="10" dirty="0">
                <a:solidFill>
                  <a:srgbClr val="3B4043"/>
                </a:solidFill>
                <a:latin typeface="Arial"/>
                <a:cs typeface="Arial"/>
              </a:rPr>
              <a:t>d</a:t>
            </a:r>
            <a:r>
              <a:rPr sz="2750" spc="15" dirty="0">
                <a:solidFill>
                  <a:srgbClr val="3B4043"/>
                </a:solidFill>
                <a:latin typeface="Arial"/>
                <a:cs typeface="Arial"/>
              </a:rPr>
              <a:t> </a:t>
            </a:r>
            <a:r>
              <a:rPr sz="2750" spc="-35" dirty="0">
                <a:solidFill>
                  <a:srgbClr val="3B4043"/>
                </a:solidFill>
                <a:latin typeface="Arial"/>
                <a:cs typeface="Arial"/>
              </a:rPr>
              <a:t>e</a:t>
            </a:r>
            <a:r>
              <a:rPr sz="2750" spc="-105" dirty="0">
                <a:solidFill>
                  <a:srgbClr val="3B4043"/>
                </a:solidFill>
                <a:latin typeface="Arial"/>
                <a:cs typeface="Arial"/>
              </a:rPr>
              <a:t>x</a:t>
            </a:r>
            <a:r>
              <a:rPr sz="2750" spc="40" dirty="0">
                <a:solidFill>
                  <a:srgbClr val="3B4043"/>
                </a:solidFill>
                <a:latin typeface="Arial"/>
                <a:cs typeface="Arial"/>
              </a:rPr>
              <a:t>p</a:t>
            </a:r>
            <a:r>
              <a:rPr sz="2750" spc="-35" dirty="0">
                <a:solidFill>
                  <a:srgbClr val="3B4043"/>
                </a:solidFill>
                <a:latin typeface="Arial"/>
                <a:cs typeface="Arial"/>
              </a:rPr>
              <a:t>e</a:t>
            </a:r>
            <a:r>
              <a:rPr sz="2750" spc="45" dirty="0">
                <a:solidFill>
                  <a:srgbClr val="3B4043"/>
                </a:solidFill>
                <a:latin typeface="Arial"/>
                <a:cs typeface="Arial"/>
              </a:rPr>
              <a:t>c</a:t>
            </a:r>
            <a:r>
              <a:rPr sz="2750" spc="-15" dirty="0">
                <a:solidFill>
                  <a:srgbClr val="3B4043"/>
                </a:solidFill>
                <a:latin typeface="Arial"/>
                <a:cs typeface="Arial"/>
              </a:rPr>
              <a:t>t</a:t>
            </a:r>
            <a:r>
              <a:rPr sz="2750" spc="-35" dirty="0">
                <a:solidFill>
                  <a:srgbClr val="3B4043"/>
                </a:solidFill>
                <a:latin typeface="Arial"/>
                <a:cs typeface="Arial"/>
              </a:rPr>
              <a:t>e</a:t>
            </a:r>
            <a:r>
              <a:rPr sz="2750" spc="10" dirty="0">
                <a:solidFill>
                  <a:srgbClr val="3B4043"/>
                </a:solidFill>
                <a:latin typeface="Arial"/>
                <a:cs typeface="Arial"/>
              </a:rPr>
              <a:t>d</a:t>
            </a:r>
            <a:r>
              <a:rPr sz="2750" dirty="0">
                <a:solidFill>
                  <a:srgbClr val="3B4043"/>
                </a:solidFill>
                <a:latin typeface="Arial"/>
                <a:cs typeface="Arial"/>
              </a:rPr>
              <a:t>	</a:t>
            </a:r>
            <a:r>
              <a:rPr sz="2750" spc="-20" dirty="0">
                <a:solidFill>
                  <a:srgbClr val="3B4043"/>
                </a:solidFill>
                <a:latin typeface="Arial"/>
                <a:cs typeface="Arial"/>
              </a:rPr>
              <a:t>(</a:t>
            </a:r>
            <a:r>
              <a:rPr sz="2750" spc="-35" dirty="0">
                <a:solidFill>
                  <a:srgbClr val="3B4043"/>
                </a:solidFill>
                <a:latin typeface="Arial"/>
                <a:cs typeface="Arial"/>
              </a:rPr>
              <a:t>e</a:t>
            </a:r>
            <a:r>
              <a:rPr sz="2750" spc="5" dirty="0">
                <a:solidFill>
                  <a:srgbClr val="3B4043"/>
                </a:solidFill>
                <a:latin typeface="Arial"/>
                <a:cs typeface="Arial"/>
              </a:rPr>
              <a:t>)</a:t>
            </a:r>
            <a:r>
              <a:rPr sz="2750" spc="95" dirty="0">
                <a:solidFill>
                  <a:srgbClr val="3B4043"/>
                </a:solidFill>
                <a:latin typeface="Arial"/>
                <a:cs typeface="Arial"/>
              </a:rPr>
              <a:t> </a:t>
            </a:r>
            <a:r>
              <a:rPr sz="2750" b="1" spc="40" dirty="0">
                <a:solidFill>
                  <a:srgbClr val="3B4043"/>
                </a:solidFill>
                <a:latin typeface="Arial"/>
                <a:cs typeface="Arial"/>
              </a:rPr>
              <a:t>va</a:t>
            </a:r>
            <a:r>
              <a:rPr sz="2750" b="1" spc="-20" dirty="0">
                <a:solidFill>
                  <a:srgbClr val="3B4043"/>
                </a:solidFill>
                <a:latin typeface="Arial"/>
                <a:cs typeface="Arial"/>
              </a:rPr>
              <a:t>l</a:t>
            </a:r>
            <a:r>
              <a:rPr sz="2750" b="1" spc="40" dirty="0">
                <a:solidFill>
                  <a:srgbClr val="3B4043"/>
                </a:solidFill>
                <a:latin typeface="Arial"/>
                <a:cs typeface="Arial"/>
              </a:rPr>
              <a:t>ue</a:t>
            </a:r>
            <a:r>
              <a:rPr sz="2750" b="1" spc="10" dirty="0">
                <a:solidFill>
                  <a:srgbClr val="3B4043"/>
                </a:solidFill>
                <a:latin typeface="Arial"/>
                <a:cs typeface="Arial"/>
              </a:rPr>
              <a:t>s</a:t>
            </a:r>
            <a:r>
              <a:rPr sz="2750" b="1" spc="25" dirty="0">
                <a:solidFill>
                  <a:srgbClr val="3B4043"/>
                </a:solidFill>
                <a:latin typeface="Arial"/>
                <a:cs typeface="Arial"/>
              </a:rPr>
              <a:t> </a:t>
            </a:r>
            <a:r>
              <a:rPr sz="2750" spc="-35" dirty="0">
                <a:solidFill>
                  <a:srgbClr val="3B4043"/>
                </a:solidFill>
                <a:latin typeface="Arial"/>
                <a:cs typeface="Arial"/>
              </a:rPr>
              <a:t>a</a:t>
            </a:r>
            <a:r>
              <a:rPr sz="2750" spc="40" dirty="0">
                <a:solidFill>
                  <a:srgbClr val="3B4043"/>
                </a:solidFill>
                <a:latin typeface="Arial"/>
                <a:cs typeface="Arial"/>
              </a:rPr>
              <a:t>n</a:t>
            </a:r>
            <a:r>
              <a:rPr sz="2750" spc="10" dirty="0">
                <a:solidFill>
                  <a:srgbClr val="3B4043"/>
                </a:solidFill>
                <a:latin typeface="Arial"/>
                <a:cs typeface="Arial"/>
              </a:rPr>
              <a:t>d</a:t>
            </a:r>
            <a:r>
              <a:rPr sz="2750" spc="15" dirty="0">
                <a:solidFill>
                  <a:srgbClr val="3B4043"/>
                </a:solidFill>
                <a:latin typeface="Arial"/>
                <a:cs typeface="Arial"/>
              </a:rPr>
              <a:t> </a:t>
            </a:r>
            <a:r>
              <a:rPr sz="2750" spc="40" dirty="0">
                <a:solidFill>
                  <a:srgbClr val="3B4043"/>
                </a:solidFill>
                <a:latin typeface="Arial"/>
                <a:cs typeface="Arial"/>
              </a:rPr>
              <a:t>d</a:t>
            </a:r>
            <a:r>
              <a:rPr sz="2750" spc="-90" dirty="0">
                <a:solidFill>
                  <a:srgbClr val="3B4043"/>
                </a:solidFill>
                <a:latin typeface="Arial"/>
                <a:cs typeface="Arial"/>
              </a:rPr>
              <a:t>i</a:t>
            </a:r>
            <a:r>
              <a:rPr sz="2750" spc="-105" dirty="0">
                <a:solidFill>
                  <a:srgbClr val="3B4043"/>
                </a:solidFill>
                <a:latin typeface="Arial"/>
                <a:cs typeface="Arial"/>
              </a:rPr>
              <a:t>v</a:t>
            </a:r>
            <a:r>
              <a:rPr sz="2750" spc="-90" dirty="0">
                <a:solidFill>
                  <a:srgbClr val="3B4043"/>
                </a:solidFill>
                <a:latin typeface="Arial"/>
                <a:cs typeface="Arial"/>
              </a:rPr>
              <a:t>i</a:t>
            </a:r>
            <a:r>
              <a:rPr sz="2750" spc="40" dirty="0">
                <a:solidFill>
                  <a:srgbClr val="3B4043"/>
                </a:solidFill>
                <a:latin typeface="Arial"/>
                <a:cs typeface="Arial"/>
              </a:rPr>
              <a:t>d</a:t>
            </a:r>
            <a:r>
              <a:rPr sz="2750" spc="10" dirty="0">
                <a:solidFill>
                  <a:srgbClr val="3B4043"/>
                </a:solidFill>
                <a:latin typeface="Arial"/>
                <a:cs typeface="Arial"/>
              </a:rPr>
              <a:t>e</a:t>
            </a:r>
            <a:r>
              <a:rPr sz="2750" dirty="0">
                <a:solidFill>
                  <a:srgbClr val="3B4043"/>
                </a:solidFill>
                <a:latin typeface="Arial"/>
                <a:cs typeface="Arial"/>
              </a:rPr>
              <a:t>	</a:t>
            </a:r>
            <a:r>
              <a:rPr sz="2750" spc="-90" dirty="0">
                <a:solidFill>
                  <a:srgbClr val="3B4043"/>
                </a:solidFill>
                <a:latin typeface="Arial"/>
                <a:cs typeface="Arial"/>
              </a:rPr>
              <a:t>i</a:t>
            </a:r>
            <a:r>
              <a:rPr sz="2750" spc="5" dirty="0">
                <a:solidFill>
                  <a:srgbClr val="3B4043"/>
                </a:solidFill>
                <a:latin typeface="Arial"/>
                <a:cs typeface="Arial"/>
              </a:rPr>
              <a:t>t  </a:t>
            </a:r>
            <a:r>
              <a:rPr sz="2750" spc="25" dirty="0">
                <a:solidFill>
                  <a:srgbClr val="3B4043"/>
                </a:solidFill>
                <a:latin typeface="Arial"/>
                <a:cs typeface="Arial"/>
              </a:rPr>
              <a:t>by </a:t>
            </a:r>
            <a:r>
              <a:rPr sz="2750" spc="15" dirty="0">
                <a:solidFill>
                  <a:srgbClr val="3B4043"/>
                </a:solidFill>
                <a:latin typeface="Arial"/>
                <a:cs typeface="Arial"/>
              </a:rPr>
              <a:t>the </a:t>
            </a:r>
            <a:r>
              <a:rPr sz="2750" spc="-15" dirty="0">
                <a:solidFill>
                  <a:srgbClr val="3B4043"/>
                </a:solidFill>
                <a:latin typeface="Arial"/>
                <a:cs typeface="Arial"/>
              </a:rPr>
              <a:t>expected</a:t>
            </a:r>
            <a:r>
              <a:rPr sz="2750" spc="305" dirty="0">
                <a:solidFill>
                  <a:srgbClr val="3B4043"/>
                </a:solidFill>
                <a:latin typeface="Arial"/>
                <a:cs typeface="Arial"/>
              </a:rPr>
              <a:t> </a:t>
            </a:r>
            <a:r>
              <a:rPr sz="2750" spc="-35" dirty="0">
                <a:solidFill>
                  <a:srgbClr val="3B4043"/>
                </a:solidFill>
                <a:latin typeface="Arial"/>
                <a:cs typeface="Arial"/>
              </a:rPr>
              <a:t>value.</a:t>
            </a:r>
            <a:endParaRPr sz="2750">
              <a:latin typeface="Arial"/>
              <a:cs typeface="Arial"/>
            </a:endParaRPr>
          </a:p>
          <a:p>
            <a:pPr marL="12700" marR="438150" indent="886460" algn="just">
              <a:lnSpc>
                <a:spcPct val="150000"/>
              </a:lnSpc>
              <a:spcBef>
                <a:spcPts val="965"/>
              </a:spcBef>
            </a:pPr>
            <a:r>
              <a:rPr sz="2750" spc="5" dirty="0">
                <a:solidFill>
                  <a:srgbClr val="3B4043"/>
                </a:solidFill>
                <a:latin typeface="Arial"/>
                <a:cs typeface="Arial"/>
              </a:rPr>
              <a:t>Depending </a:t>
            </a:r>
            <a:r>
              <a:rPr sz="2750" spc="25" dirty="0">
                <a:solidFill>
                  <a:srgbClr val="3B4043"/>
                </a:solidFill>
                <a:latin typeface="Arial"/>
                <a:cs typeface="Arial"/>
              </a:rPr>
              <a:t>on </a:t>
            </a:r>
            <a:r>
              <a:rPr sz="2750" spc="15" dirty="0">
                <a:solidFill>
                  <a:srgbClr val="3B4043"/>
                </a:solidFill>
                <a:latin typeface="Arial"/>
                <a:cs typeface="Arial"/>
              </a:rPr>
              <a:t>the </a:t>
            </a:r>
            <a:r>
              <a:rPr sz="2750" spc="20" dirty="0">
                <a:solidFill>
                  <a:srgbClr val="3B4043"/>
                </a:solidFill>
                <a:latin typeface="Arial"/>
                <a:cs typeface="Arial"/>
              </a:rPr>
              <a:t>number </a:t>
            </a:r>
            <a:r>
              <a:rPr sz="2750" spc="25" dirty="0">
                <a:solidFill>
                  <a:srgbClr val="3B4043"/>
                </a:solidFill>
                <a:latin typeface="Arial"/>
                <a:cs typeface="Arial"/>
              </a:rPr>
              <a:t>of </a:t>
            </a:r>
            <a:r>
              <a:rPr sz="2750" spc="-10" dirty="0">
                <a:solidFill>
                  <a:srgbClr val="3B4043"/>
                </a:solidFill>
                <a:latin typeface="Arial"/>
                <a:cs typeface="Arial"/>
              </a:rPr>
              <a:t>categories </a:t>
            </a:r>
            <a:r>
              <a:rPr sz="2750" spc="25" dirty="0">
                <a:solidFill>
                  <a:srgbClr val="3B4043"/>
                </a:solidFill>
                <a:latin typeface="Arial"/>
                <a:cs typeface="Arial"/>
              </a:rPr>
              <a:t>of </a:t>
            </a:r>
            <a:r>
              <a:rPr sz="2750" spc="-5" dirty="0">
                <a:solidFill>
                  <a:srgbClr val="3B4043"/>
                </a:solidFill>
                <a:latin typeface="Arial"/>
                <a:cs typeface="Arial"/>
              </a:rPr>
              <a:t>data, </a:t>
            </a:r>
            <a:r>
              <a:rPr sz="2750" spc="25" dirty="0">
                <a:solidFill>
                  <a:srgbClr val="3B4043"/>
                </a:solidFill>
                <a:latin typeface="Arial"/>
                <a:cs typeface="Arial"/>
              </a:rPr>
              <a:t>we </a:t>
            </a:r>
            <a:r>
              <a:rPr sz="2750" spc="5" dirty="0">
                <a:solidFill>
                  <a:srgbClr val="3B4043"/>
                </a:solidFill>
                <a:latin typeface="Arial"/>
                <a:cs typeface="Arial"/>
              </a:rPr>
              <a:t>may  end </a:t>
            </a:r>
            <a:r>
              <a:rPr sz="2750" spc="25" dirty="0">
                <a:solidFill>
                  <a:srgbClr val="3B4043"/>
                </a:solidFill>
                <a:latin typeface="Arial"/>
                <a:cs typeface="Arial"/>
              </a:rPr>
              <a:t>up </a:t>
            </a:r>
            <a:r>
              <a:rPr sz="2750" spc="-15" dirty="0">
                <a:solidFill>
                  <a:srgbClr val="3B4043"/>
                </a:solidFill>
                <a:latin typeface="Arial"/>
                <a:cs typeface="Arial"/>
              </a:rPr>
              <a:t>with </a:t>
            </a:r>
            <a:r>
              <a:rPr sz="2750" spc="10" dirty="0">
                <a:solidFill>
                  <a:srgbClr val="3B4043"/>
                </a:solidFill>
                <a:latin typeface="Arial"/>
                <a:cs typeface="Arial"/>
              </a:rPr>
              <a:t>two </a:t>
            </a:r>
            <a:r>
              <a:rPr sz="2750" spc="25" dirty="0">
                <a:solidFill>
                  <a:srgbClr val="3B4043"/>
                </a:solidFill>
                <a:latin typeface="Arial"/>
                <a:cs typeface="Arial"/>
              </a:rPr>
              <a:t>or </a:t>
            </a:r>
            <a:r>
              <a:rPr sz="2750" spc="15" dirty="0">
                <a:solidFill>
                  <a:srgbClr val="3B4043"/>
                </a:solidFill>
                <a:latin typeface="Arial"/>
                <a:cs typeface="Arial"/>
              </a:rPr>
              <a:t>more</a:t>
            </a:r>
            <a:r>
              <a:rPr sz="2750" spc="285" dirty="0">
                <a:solidFill>
                  <a:srgbClr val="3B4043"/>
                </a:solidFill>
                <a:latin typeface="Arial"/>
                <a:cs typeface="Arial"/>
              </a:rPr>
              <a:t> </a:t>
            </a:r>
            <a:r>
              <a:rPr sz="2750" b="1" spc="30" dirty="0">
                <a:solidFill>
                  <a:srgbClr val="3B4043"/>
                </a:solidFill>
                <a:latin typeface="Arial"/>
                <a:cs typeface="Arial"/>
              </a:rPr>
              <a:t>values</a:t>
            </a:r>
            <a:r>
              <a:rPr sz="2750" spc="30" dirty="0">
                <a:solidFill>
                  <a:srgbClr val="3B4043"/>
                </a:solidFill>
                <a:latin typeface="Arial"/>
                <a:cs typeface="Arial"/>
              </a:rPr>
              <a:t>.</a:t>
            </a:r>
            <a:endParaRPr sz="2750">
              <a:latin typeface="Arial"/>
              <a:cs typeface="Arial"/>
            </a:endParaRPr>
          </a:p>
          <a:p>
            <a:pPr marL="12700" marR="5080" indent="886460" algn="just">
              <a:lnSpc>
                <a:spcPct val="150000"/>
              </a:lnSpc>
              <a:spcBef>
                <a:spcPts val="955"/>
              </a:spcBef>
            </a:pPr>
            <a:r>
              <a:rPr sz="2750" spc="5" dirty="0">
                <a:solidFill>
                  <a:srgbClr val="3B4043"/>
                </a:solidFill>
                <a:latin typeface="Arial"/>
                <a:cs typeface="Arial"/>
              </a:rPr>
              <a:t>Remember </a:t>
            </a:r>
            <a:r>
              <a:rPr sz="2750" dirty="0">
                <a:solidFill>
                  <a:srgbClr val="3B4043"/>
                </a:solidFill>
                <a:latin typeface="Arial"/>
                <a:cs typeface="Arial"/>
              </a:rPr>
              <a:t>that </a:t>
            </a:r>
            <a:r>
              <a:rPr sz="2750" spc="30" dirty="0">
                <a:solidFill>
                  <a:srgbClr val="3B4043"/>
                </a:solidFill>
                <a:latin typeface="Arial"/>
                <a:cs typeface="Arial"/>
              </a:rPr>
              <a:t>chi </a:t>
            </a:r>
            <a:r>
              <a:rPr sz="2750" spc="10" dirty="0">
                <a:solidFill>
                  <a:srgbClr val="3B4043"/>
                </a:solidFill>
                <a:latin typeface="Arial"/>
                <a:cs typeface="Arial"/>
              </a:rPr>
              <a:t>looks </a:t>
            </a:r>
            <a:r>
              <a:rPr sz="2750" spc="-30" dirty="0">
                <a:solidFill>
                  <a:srgbClr val="3B4043"/>
                </a:solidFill>
                <a:latin typeface="Arial"/>
                <a:cs typeface="Arial"/>
              </a:rPr>
              <a:t>like </a:t>
            </a:r>
            <a:r>
              <a:rPr sz="2750" spc="15" dirty="0">
                <a:solidFill>
                  <a:srgbClr val="3B4043"/>
                </a:solidFill>
                <a:latin typeface="Arial"/>
                <a:cs typeface="Arial"/>
              </a:rPr>
              <a:t>the </a:t>
            </a:r>
            <a:r>
              <a:rPr sz="2750" spc="-30" dirty="0">
                <a:solidFill>
                  <a:srgbClr val="3B4043"/>
                </a:solidFill>
                <a:latin typeface="Arial"/>
                <a:cs typeface="Arial"/>
              </a:rPr>
              <a:t>letter </a:t>
            </a:r>
            <a:r>
              <a:rPr sz="2750" spc="-50" dirty="0">
                <a:solidFill>
                  <a:srgbClr val="3B4043"/>
                </a:solidFill>
                <a:latin typeface="Arial"/>
                <a:cs typeface="Arial"/>
              </a:rPr>
              <a:t>x, </a:t>
            </a:r>
            <a:r>
              <a:rPr sz="2750" spc="-5" dirty="0">
                <a:solidFill>
                  <a:srgbClr val="3B4043"/>
                </a:solidFill>
                <a:latin typeface="Arial"/>
                <a:cs typeface="Arial"/>
              </a:rPr>
              <a:t>so </a:t>
            </a:r>
            <a:r>
              <a:rPr sz="2750" dirty="0">
                <a:solidFill>
                  <a:srgbClr val="3B4043"/>
                </a:solidFill>
                <a:latin typeface="Arial"/>
                <a:cs typeface="Arial"/>
              </a:rPr>
              <a:t>that's </a:t>
            </a:r>
            <a:r>
              <a:rPr sz="2750" spc="15" dirty="0">
                <a:solidFill>
                  <a:srgbClr val="3B4043"/>
                </a:solidFill>
                <a:latin typeface="Arial"/>
                <a:cs typeface="Arial"/>
              </a:rPr>
              <a:t>the </a:t>
            </a:r>
            <a:r>
              <a:rPr sz="2750" spc="-30" dirty="0">
                <a:solidFill>
                  <a:srgbClr val="3B4043"/>
                </a:solidFill>
                <a:latin typeface="Arial"/>
                <a:cs typeface="Arial"/>
              </a:rPr>
              <a:t>letter  </a:t>
            </a:r>
            <a:r>
              <a:rPr sz="2750" spc="25" dirty="0">
                <a:solidFill>
                  <a:srgbClr val="3B4043"/>
                </a:solidFill>
                <a:latin typeface="Arial"/>
                <a:cs typeface="Arial"/>
              </a:rPr>
              <a:t>we </a:t>
            </a:r>
            <a:r>
              <a:rPr sz="2750" spc="10" dirty="0">
                <a:solidFill>
                  <a:srgbClr val="3B4043"/>
                </a:solidFill>
                <a:latin typeface="Arial"/>
                <a:cs typeface="Arial"/>
              </a:rPr>
              <a:t>use </a:t>
            </a:r>
            <a:r>
              <a:rPr sz="2750" spc="-40" dirty="0">
                <a:solidFill>
                  <a:srgbClr val="3B4043"/>
                </a:solidFill>
                <a:latin typeface="Arial"/>
                <a:cs typeface="Arial"/>
              </a:rPr>
              <a:t>in </a:t>
            </a:r>
            <a:r>
              <a:rPr sz="2750" spc="15" dirty="0">
                <a:solidFill>
                  <a:srgbClr val="3B4043"/>
                </a:solidFill>
                <a:latin typeface="Arial"/>
                <a:cs typeface="Arial"/>
              </a:rPr>
              <a:t>the</a:t>
            </a:r>
            <a:r>
              <a:rPr sz="2750" spc="280" dirty="0">
                <a:solidFill>
                  <a:srgbClr val="3B4043"/>
                </a:solidFill>
                <a:latin typeface="Arial"/>
                <a:cs typeface="Arial"/>
              </a:rPr>
              <a:t> </a:t>
            </a:r>
            <a:r>
              <a:rPr sz="2750" spc="-5" dirty="0">
                <a:solidFill>
                  <a:srgbClr val="3B4043"/>
                </a:solidFill>
                <a:latin typeface="Arial"/>
                <a:cs typeface="Arial"/>
              </a:rPr>
              <a:t>formula.</a:t>
            </a:r>
            <a:endParaRPr sz="2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609282"/>
            <a:ext cx="2023110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5" dirty="0"/>
              <a:t>Formula:</a:t>
            </a:r>
          </a:p>
        </p:txBody>
      </p:sp>
      <p:sp>
        <p:nvSpPr>
          <p:cNvPr id="3" name="object 3"/>
          <p:cNvSpPr/>
          <p:nvPr/>
        </p:nvSpPr>
        <p:spPr>
          <a:xfrm>
            <a:off x="1962150" y="1438275"/>
            <a:ext cx="8585375" cy="46311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44646" y="572452"/>
            <a:ext cx="4903470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spc="-15" dirty="0"/>
              <a:t>Analysis </a:t>
            </a:r>
            <a:r>
              <a:rPr sz="4800" spc="20" dirty="0"/>
              <a:t>of</a:t>
            </a:r>
            <a:r>
              <a:rPr sz="4800" spc="-434" dirty="0"/>
              <a:t> </a:t>
            </a:r>
            <a:r>
              <a:rPr sz="4800" spc="-25" dirty="0"/>
              <a:t>variance: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533400" y="1705102"/>
            <a:ext cx="10602595" cy="4964821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655"/>
              </a:spcBef>
            </a:pPr>
            <a:r>
              <a:rPr lang="en-US" sz="3600" b="1" spc="-10" dirty="0" smtClean="0">
                <a:uFill>
                  <a:solidFill>
                    <a:srgbClr val="000000"/>
                  </a:solidFill>
                </a:uFill>
                <a:cs typeface="Calibri"/>
              </a:rPr>
              <a:t>One </a:t>
            </a:r>
            <a:r>
              <a:rPr lang="en-US" sz="3600" b="1" spc="-40" dirty="0" smtClean="0">
                <a:uFill>
                  <a:solidFill>
                    <a:srgbClr val="000000"/>
                  </a:solidFill>
                </a:uFill>
                <a:cs typeface="Calibri"/>
              </a:rPr>
              <a:t>way </a:t>
            </a:r>
            <a:r>
              <a:rPr lang="en-US" sz="3600" b="1" dirty="0" smtClean="0">
                <a:uFill>
                  <a:solidFill>
                    <a:srgbClr val="000000"/>
                  </a:solidFill>
                </a:uFill>
                <a:cs typeface="Calibri"/>
              </a:rPr>
              <a:t>classification</a:t>
            </a:r>
            <a:r>
              <a:rPr lang="en-US" sz="3600" b="1" spc="-55" dirty="0" smtClean="0">
                <a:uFill>
                  <a:solidFill>
                    <a:srgbClr val="000000"/>
                  </a:solidFill>
                </a:uFill>
                <a:cs typeface="Calibri"/>
              </a:rPr>
              <a:t> (</a:t>
            </a:r>
            <a:r>
              <a:rPr lang="en-US" sz="3600" b="1" spc="-55" dirty="0" smtClean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ANOVA)</a:t>
            </a:r>
            <a:r>
              <a:rPr sz="3600" b="1" smtClean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:</a:t>
            </a:r>
            <a:endParaRPr sz="3600">
              <a:latin typeface="Calibri"/>
              <a:cs typeface="Calibri"/>
            </a:endParaRPr>
          </a:p>
          <a:p>
            <a:pPr marL="12700" algn="just">
              <a:lnSpc>
                <a:spcPct val="150000"/>
              </a:lnSpc>
              <a:spcBef>
                <a:spcPts val="560"/>
              </a:spcBef>
            </a:pPr>
            <a:r>
              <a:rPr sz="3600" smtClean="0">
                <a:latin typeface="Calibri"/>
                <a:cs typeface="Calibri"/>
              </a:rPr>
              <a:t>Meaning</a:t>
            </a:r>
            <a:r>
              <a:rPr lang="en-US" sz="3600" dirty="0" smtClean="0">
                <a:latin typeface="Calibri"/>
                <a:cs typeface="Calibri"/>
              </a:rPr>
              <a:t>:</a:t>
            </a:r>
            <a:endParaRPr sz="3600">
              <a:latin typeface="Calibri"/>
              <a:cs typeface="Calibri"/>
            </a:endParaRPr>
          </a:p>
          <a:p>
            <a:pPr marL="1042035" algn="just">
              <a:lnSpc>
                <a:spcPct val="150000"/>
              </a:lnSpc>
              <a:spcBef>
                <a:spcPts val="1839"/>
              </a:spcBef>
            </a:pPr>
            <a:r>
              <a:rPr sz="24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sz="240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statistics, </a:t>
            </a:r>
            <a:r>
              <a:rPr sz="240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one-way </a:t>
            </a:r>
            <a:r>
              <a:rPr sz="2400" spc="-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analysis </a:t>
            </a:r>
            <a:r>
              <a:rPr sz="2400" spc="-3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40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variance </a:t>
            </a:r>
            <a:r>
              <a:rPr sz="24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is a </a:t>
            </a:r>
            <a:r>
              <a:rPr sz="240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technique </a:t>
            </a:r>
            <a:r>
              <a:rPr sz="2400" spc="-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that </a:t>
            </a:r>
            <a:r>
              <a:rPr sz="240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sz="2400" spc="28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endParaRPr sz="2400">
              <a:latin typeface="Times New Roman" pitchFamily="18" charset="0"/>
              <a:cs typeface="Times New Roman" pitchFamily="18" charset="0"/>
            </a:endParaRPr>
          </a:p>
          <a:p>
            <a:pPr marL="12700" algn="just">
              <a:lnSpc>
                <a:spcPct val="150000"/>
              </a:lnSpc>
              <a:spcBef>
                <a:spcPts val="50"/>
              </a:spcBef>
            </a:pPr>
            <a:r>
              <a:rPr sz="2400" spc="-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used </a:t>
            </a:r>
            <a:r>
              <a:rPr sz="24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sz="240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compare means </a:t>
            </a:r>
            <a:r>
              <a:rPr sz="2400" spc="-3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4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two </a:t>
            </a:r>
            <a:r>
              <a:rPr sz="2400" spc="-3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or </a:t>
            </a:r>
            <a:r>
              <a:rPr sz="240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sz="2400" spc="49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samples.</a:t>
            </a:r>
            <a:endParaRPr sz="2400">
              <a:latin typeface="Times New Roman" pitchFamily="18" charset="0"/>
              <a:cs typeface="Times New Roman" pitchFamily="18" charset="0"/>
            </a:endParaRPr>
          </a:p>
          <a:p>
            <a:pPr marL="12700" marR="278765" indent="1086485" algn="just">
              <a:lnSpc>
                <a:spcPct val="150000"/>
              </a:lnSpc>
              <a:spcBef>
                <a:spcPts val="1015"/>
              </a:spcBef>
            </a:pPr>
            <a:r>
              <a:rPr sz="2400" spc="-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This technique </a:t>
            </a:r>
            <a:r>
              <a:rPr sz="2400" spc="-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can </a:t>
            </a:r>
            <a:r>
              <a:rPr sz="2400" spc="-3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be </a:t>
            </a:r>
            <a:r>
              <a:rPr sz="2400" spc="-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used </a:t>
            </a:r>
            <a:r>
              <a:rPr sz="240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only </a:t>
            </a:r>
            <a:r>
              <a:rPr sz="24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for </a:t>
            </a:r>
            <a:r>
              <a:rPr sz="240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numerical </a:t>
            </a:r>
            <a:r>
              <a:rPr sz="240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response </a:t>
            </a:r>
            <a:r>
              <a:rPr sz="2400" spc="-4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data, </a:t>
            </a:r>
            <a:r>
              <a:rPr sz="240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 </a:t>
            </a:r>
            <a:r>
              <a:rPr sz="2400" spc="-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"Y", </a:t>
            </a:r>
            <a:r>
              <a:rPr sz="240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usually </a:t>
            </a:r>
            <a:r>
              <a:rPr sz="240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one </a:t>
            </a:r>
            <a:r>
              <a:rPr sz="2400" spc="-4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variable, </a:t>
            </a:r>
            <a:r>
              <a:rPr sz="240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sz="240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numerical </a:t>
            </a:r>
            <a:r>
              <a:rPr sz="2400" spc="-3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or </a:t>
            </a:r>
            <a:r>
              <a:rPr sz="2400" spc="-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categorical </a:t>
            </a:r>
            <a:r>
              <a:rPr sz="240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input </a:t>
            </a:r>
            <a:r>
              <a:rPr sz="2400" spc="-3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data, </a:t>
            </a:r>
            <a:r>
              <a:rPr sz="240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400" spc="-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"X",  </a:t>
            </a:r>
            <a:r>
              <a:rPr sz="2400" spc="-3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always </a:t>
            </a:r>
            <a:r>
              <a:rPr sz="240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one </a:t>
            </a:r>
            <a:r>
              <a:rPr sz="2400" spc="-3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variable, </a:t>
            </a:r>
            <a:r>
              <a:rPr sz="240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hence</a:t>
            </a:r>
            <a:r>
              <a:rPr sz="2400" spc="5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"one-way".</a:t>
            </a:r>
            <a:endParaRPr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381000"/>
            <a:ext cx="2185035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spc="-35" dirty="0"/>
              <a:t>F</a:t>
            </a:r>
            <a:r>
              <a:rPr sz="4800" spc="40" dirty="0"/>
              <a:t>o</a:t>
            </a:r>
            <a:r>
              <a:rPr sz="4800" dirty="0"/>
              <a:t>r</a:t>
            </a:r>
            <a:r>
              <a:rPr sz="4800" spc="-55" dirty="0"/>
              <a:t>m</a:t>
            </a:r>
            <a:r>
              <a:rPr sz="4800" spc="-25" dirty="0"/>
              <a:t>u</a:t>
            </a:r>
            <a:r>
              <a:rPr sz="4800" dirty="0"/>
              <a:t>l</a:t>
            </a:r>
            <a:r>
              <a:rPr sz="4800" spc="-95" dirty="0"/>
              <a:t>a</a:t>
            </a:r>
            <a:r>
              <a:rPr u="none" spc="5" dirty="0"/>
              <a:t>: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1162050" y="1219200"/>
            <a:ext cx="9953625" cy="563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200" y="304800"/>
            <a:ext cx="8150225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u="none" spc="-55" dirty="0" smtClean="0"/>
              <a:t>     </a:t>
            </a:r>
            <a:r>
              <a:rPr b="1" u="none" spc="-55" smtClean="0"/>
              <a:t>Two </a:t>
            </a:r>
            <a:r>
              <a:rPr b="1" u="none" spc="-40"/>
              <a:t>way</a:t>
            </a:r>
            <a:r>
              <a:rPr b="1" u="none" spc="-425"/>
              <a:t> </a:t>
            </a:r>
            <a:r>
              <a:rPr b="1" u="none" spc="-30" smtClean="0"/>
              <a:t>classification</a:t>
            </a:r>
            <a:r>
              <a:rPr lang="en-US" b="1" u="none" spc="-30" dirty="0" smtClean="0"/>
              <a:t> </a:t>
            </a:r>
            <a:r>
              <a:rPr b="1" u="none" spc="-30" smtClean="0"/>
              <a:t>(</a:t>
            </a:r>
            <a:r>
              <a:rPr lang="en-US" b="1" u="none" spc="-30" dirty="0" smtClean="0"/>
              <a:t>ANOVA</a:t>
            </a:r>
            <a:r>
              <a:rPr b="1" u="none" spc="-30" smtClean="0"/>
              <a:t>):</a:t>
            </a:r>
            <a:endParaRPr b="1" u="none" spc="-30" dirty="0"/>
          </a:p>
        </p:txBody>
      </p:sp>
      <p:sp>
        <p:nvSpPr>
          <p:cNvPr id="3" name="object 3"/>
          <p:cNvSpPr txBox="1"/>
          <p:nvPr/>
        </p:nvSpPr>
        <p:spPr>
          <a:xfrm>
            <a:off x="917575" y="1469090"/>
            <a:ext cx="10283190" cy="5203989"/>
          </a:xfrm>
          <a:prstGeom prst="rect">
            <a:avLst/>
          </a:prstGeom>
        </p:spPr>
        <p:txBody>
          <a:bodyPr vert="horz" wrap="square" lIns="0" tIns="322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0"/>
              </a:spcBef>
            </a:pPr>
            <a:r>
              <a:rPr sz="3950" b="1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Meaning:</a:t>
            </a:r>
            <a:endParaRPr sz="3950">
              <a:latin typeface="Calibri"/>
              <a:cs typeface="Calibri"/>
            </a:endParaRPr>
          </a:p>
          <a:p>
            <a:pPr marL="12700" marR="276225" indent="1487170" algn="just">
              <a:lnSpc>
                <a:spcPct val="150000"/>
              </a:lnSpc>
              <a:spcBef>
                <a:spcPts val="1750"/>
              </a:spcBef>
              <a:tabLst>
                <a:tab pos="2691130" algn="l"/>
              </a:tabLst>
            </a:pPr>
            <a:r>
              <a:rPr sz="2750" spc="3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750" b="1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sz="275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sz="2750" b="1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way </a:t>
            </a:r>
            <a:r>
              <a:rPr sz="2750" b="1" spc="-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ANOVA </a:t>
            </a:r>
            <a:r>
              <a:rPr sz="275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compares the </a:t>
            </a:r>
            <a:r>
              <a:rPr sz="275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mean </a:t>
            </a:r>
            <a:r>
              <a:rPr sz="275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differences  </a:t>
            </a:r>
            <a:r>
              <a:rPr sz="275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between </a:t>
            </a:r>
            <a:r>
              <a:rPr sz="275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groups </a:t>
            </a:r>
            <a:r>
              <a:rPr sz="275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that </a:t>
            </a:r>
            <a:r>
              <a:rPr sz="275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have </a:t>
            </a:r>
            <a:r>
              <a:rPr sz="275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been </a:t>
            </a:r>
            <a:r>
              <a:rPr sz="2750" spc="-35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split </a:t>
            </a:r>
            <a:r>
              <a:rPr sz="2750" spc="2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sz="2750" spc="2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b="1" spc="2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two </a:t>
            </a:r>
            <a:r>
              <a:rPr sz="275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independent  </a:t>
            </a:r>
            <a:r>
              <a:rPr sz="2750" spc="-15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variables</a:t>
            </a:r>
            <a:r>
              <a:rPr sz="2750" spc="35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3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called</a:t>
            </a:r>
            <a:r>
              <a:rPr lang="en-US" sz="2750" spc="-3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factors</a:t>
            </a:r>
            <a:r>
              <a:rPr lang="en-US" sz="2750" spc="-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2700" marR="276225" indent="1487170" algn="just">
              <a:lnSpc>
                <a:spcPct val="150000"/>
              </a:lnSpc>
              <a:spcBef>
                <a:spcPts val="1750"/>
              </a:spcBef>
              <a:tabLst>
                <a:tab pos="2691130" algn="l"/>
              </a:tabLst>
            </a:pPr>
            <a:r>
              <a:rPr sz="2750" spc="3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75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primary </a:t>
            </a:r>
            <a:r>
              <a:rPr sz="275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purpose </a:t>
            </a:r>
            <a:r>
              <a:rPr sz="275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75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sz="2750" b="1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sz="275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sz="2750" b="1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way </a:t>
            </a:r>
            <a:r>
              <a:rPr sz="2750" b="1" spc="-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ANOVA </a:t>
            </a:r>
            <a:r>
              <a:rPr sz="2750" spc="-4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75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to  </a:t>
            </a:r>
            <a:r>
              <a:rPr sz="2750" spc="5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understand </a:t>
            </a:r>
            <a:r>
              <a:rPr lang="en-US" sz="2750" spc="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4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sz="2750" spc="-4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there </a:t>
            </a:r>
            <a:r>
              <a:rPr lang="en-US" sz="275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4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750" spc="-3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sz="2750" spc="1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interaction</a:t>
            </a:r>
            <a:r>
              <a:rPr sz="2750" spc="-15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sz="2750" spc="-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betwee</a:t>
            </a:r>
            <a:r>
              <a:rPr lang="en-US" sz="2750" spc="-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sz="2750" spc="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sz="2750" spc="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b="1" spc="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two </a:t>
            </a:r>
            <a:r>
              <a:rPr sz="275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independent  </a:t>
            </a:r>
            <a:r>
              <a:rPr sz="2750" spc="-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variables </a:t>
            </a:r>
            <a:r>
              <a:rPr sz="275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on </a:t>
            </a:r>
            <a:r>
              <a:rPr sz="275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75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dependent</a:t>
            </a:r>
            <a:r>
              <a:rPr sz="2750" spc="-23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variable.</a:t>
            </a:r>
            <a:endParaRPr sz="275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04800" y="-38100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46453" y="228601"/>
            <a:ext cx="9502775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b="1" spc="25" dirty="0">
                <a:latin typeface="Tw Cen MT"/>
                <a:cs typeface="Tw Cen MT"/>
              </a:rPr>
              <a:t>Advantages </a:t>
            </a:r>
            <a:r>
              <a:rPr sz="3200" b="1" spc="20" dirty="0">
                <a:latin typeface="Tw Cen MT"/>
                <a:cs typeface="Tw Cen MT"/>
              </a:rPr>
              <a:t>and </a:t>
            </a:r>
            <a:r>
              <a:rPr sz="3200" b="1" spc="5" dirty="0">
                <a:latin typeface="Tw Cen MT"/>
                <a:cs typeface="Tw Cen MT"/>
              </a:rPr>
              <a:t>Limitations </a:t>
            </a:r>
            <a:r>
              <a:rPr sz="3200" b="1" spc="15" dirty="0">
                <a:latin typeface="Tw Cen MT"/>
                <a:cs typeface="Tw Cen MT"/>
              </a:rPr>
              <a:t>of Quantitative</a:t>
            </a:r>
            <a:r>
              <a:rPr sz="3200" b="1" spc="-335" dirty="0">
                <a:latin typeface="Tw Cen MT"/>
                <a:cs typeface="Tw Cen MT"/>
              </a:rPr>
              <a:t> </a:t>
            </a:r>
            <a:r>
              <a:rPr sz="3200" b="1" spc="5" dirty="0">
                <a:latin typeface="Tw Cen MT"/>
                <a:cs typeface="Tw Cen MT"/>
              </a:rPr>
              <a:t>Techniques</a:t>
            </a:r>
            <a:endParaRPr sz="3200">
              <a:latin typeface="Tw Cen MT"/>
              <a:cs typeface="Tw Cen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3400" y="1295400"/>
            <a:ext cx="11049000" cy="53530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572452"/>
            <a:ext cx="219773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u="none" spc="-35" dirty="0"/>
              <a:t>F</a:t>
            </a:r>
            <a:r>
              <a:rPr b="1" u="none" spc="40" dirty="0"/>
              <a:t>o</a:t>
            </a:r>
            <a:r>
              <a:rPr b="1" u="none" dirty="0"/>
              <a:t>r</a:t>
            </a:r>
            <a:r>
              <a:rPr b="1" u="none" spc="-55" dirty="0"/>
              <a:t>m</a:t>
            </a:r>
            <a:r>
              <a:rPr b="1" u="none" spc="-25" dirty="0"/>
              <a:t>u</a:t>
            </a:r>
            <a:r>
              <a:rPr b="1" u="none" dirty="0"/>
              <a:t>l</a:t>
            </a:r>
            <a:r>
              <a:rPr b="1" u="none" spc="-95" dirty="0"/>
              <a:t>a</a:t>
            </a:r>
            <a:r>
              <a:rPr u="none" dirty="0"/>
              <a:t>:</a:t>
            </a:r>
            <a:endParaRPr u="none"/>
          </a:p>
        </p:txBody>
      </p:sp>
      <p:sp>
        <p:nvSpPr>
          <p:cNvPr id="3" name="object 3"/>
          <p:cNvSpPr/>
          <p:nvPr/>
        </p:nvSpPr>
        <p:spPr>
          <a:xfrm>
            <a:off x="990600" y="1295400"/>
            <a:ext cx="10239375" cy="533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4800" y="1278862"/>
            <a:ext cx="342900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4800" b="1" spc="10" dirty="0" smtClean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     </a:t>
            </a:r>
            <a:r>
              <a:rPr sz="4800" b="1" spc="10" smtClean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Unit-</a:t>
            </a:r>
            <a:r>
              <a:rPr sz="4800" b="1" spc="-305" smtClean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 </a:t>
            </a:r>
            <a:r>
              <a:rPr lang="en-US" sz="4800" b="1" spc="-305" dirty="0" smtClean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IV</a:t>
            </a:r>
            <a:endParaRPr sz="4800" b="1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91408" y="3292157"/>
            <a:ext cx="642175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b="1" spc="5" dirty="0">
                <a:latin typeface="Calibri"/>
                <a:cs typeface="Calibri"/>
              </a:rPr>
              <a:t>Linear</a:t>
            </a:r>
            <a:r>
              <a:rPr sz="6000" b="1" spc="-50" dirty="0">
                <a:latin typeface="Calibri"/>
                <a:cs typeface="Calibri"/>
              </a:rPr>
              <a:t> </a:t>
            </a:r>
            <a:r>
              <a:rPr sz="6000" b="1" spc="-25" dirty="0">
                <a:latin typeface="Calibri"/>
                <a:cs typeface="Calibri"/>
              </a:rPr>
              <a:t>programming</a:t>
            </a:r>
            <a:endParaRPr sz="6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77869" y="609282"/>
            <a:ext cx="4653280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Linear</a:t>
            </a:r>
            <a:r>
              <a:rPr spc="-330" dirty="0"/>
              <a:t> </a:t>
            </a:r>
            <a:r>
              <a:rPr spc="-35" dirty="0"/>
              <a:t>programming: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9600" y="1465826"/>
            <a:ext cx="10515599" cy="4536498"/>
          </a:xfrm>
          <a:prstGeom prst="rect">
            <a:avLst/>
          </a:prstGeom>
        </p:spPr>
        <p:txBody>
          <a:bodyPr vert="horz" wrap="square" lIns="0" tIns="306705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2415"/>
              </a:spcBef>
            </a:pPr>
            <a:r>
              <a:rPr sz="4000" b="1" spc="15" dirty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Meaning:</a:t>
            </a:r>
            <a:endParaRPr sz="4000">
              <a:latin typeface="Times New Roman" pitchFamily="18" charset="0"/>
              <a:cs typeface="Times New Roman" pitchFamily="18" charset="0"/>
            </a:endParaRPr>
          </a:p>
          <a:p>
            <a:pPr marL="12700" marR="5080" indent="1267460" algn="just">
              <a:lnSpc>
                <a:spcPct val="150000"/>
              </a:lnSpc>
              <a:spcBef>
                <a:spcPts val="2014"/>
              </a:spcBef>
            </a:pPr>
            <a:r>
              <a:rPr sz="3200" b="1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Linear programming </a:t>
            </a:r>
            <a:r>
              <a:rPr sz="3200" spc="-8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(LP, </a:t>
            </a:r>
            <a:r>
              <a:rPr sz="3200" spc="3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also </a:t>
            </a:r>
            <a:r>
              <a:rPr sz="320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called </a:t>
            </a:r>
            <a:r>
              <a:rPr sz="3200" b="1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linear  </a:t>
            </a:r>
            <a:r>
              <a:rPr sz="3200" b="1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sz="32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sz="3200" spc="-9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sz="3200" spc="-1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sz="32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method</a:t>
            </a:r>
            <a:r>
              <a:rPr sz="3200" spc="-1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sz="3200" spc="-5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3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achieve</a:t>
            </a:r>
            <a:r>
              <a:rPr sz="3200" spc="-204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sz="3200" spc="-5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best</a:t>
            </a:r>
            <a:r>
              <a:rPr sz="3200" spc="-13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outcome  (such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as </a:t>
            </a:r>
            <a:r>
              <a:rPr sz="320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maximum profit </a:t>
            </a:r>
            <a:r>
              <a:rPr sz="32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or </a:t>
            </a:r>
            <a:r>
              <a:rPr sz="32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lowest </a:t>
            </a:r>
            <a:r>
              <a:rPr sz="320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cost) in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  mathematical model </a:t>
            </a:r>
            <a:r>
              <a:rPr sz="320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whose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requirements </a:t>
            </a:r>
            <a:r>
              <a:rPr sz="3200" spc="5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are  </a:t>
            </a:r>
            <a:r>
              <a:rPr sz="3200" spc="1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represented</a:t>
            </a:r>
            <a:r>
              <a:rPr lang="en-US" sz="3200" spc="1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sz="3200" spc="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spc="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linear</a:t>
            </a:r>
            <a:r>
              <a:rPr sz="3200" b="1" spc="-33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relationships.</a:t>
            </a:r>
            <a:endParaRPr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9606" y="533400"/>
            <a:ext cx="9418394" cy="5714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25900" y="609282"/>
            <a:ext cx="4136390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1" u="none" spc="-30" dirty="0"/>
              <a:t>Graphical</a:t>
            </a:r>
            <a:r>
              <a:rPr b="1" u="none" spc="-310" dirty="0"/>
              <a:t> </a:t>
            </a:r>
            <a:r>
              <a:rPr b="1" u="none" spc="-15" dirty="0"/>
              <a:t>method</a:t>
            </a:r>
            <a:r>
              <a:rPr u="none" spc="-15" dirty="0"/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7575" y="1756092"/>
            <a:ext cx="10217150" cy="398698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130"/>
              </a:spcBef>
            </a:pPr>
            <a:r>
              <a:rPr sz="4000" b="1" spc="15" dirty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Meaning:</a:t>
            </a:r>
            <a:endParaRPr sz="4000">
              <a:latin typeface="Times New Roman" pitchFamily="18" charset="0"/>
              <a:cs typeface="Times New Roman" pitchFamily="18" charset="0"/>
            </a:endParaRPr>
          </a:p>
          <a:p>
            <a:pPr marL="12700" marR="5080" indent="1019810" algn="just">
              <a:lnSpc>
                <a:spcPct val="150000"/>
              </a:lnSpc>
              <a:spcBef>
                <a:spcPts val="5"/>
              </a:spcBef>
            </a:pPr>
            <a:r>
              <a:rPr sz="3200" b="1" spc="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Graphic </a:t>
            </a:r>
            <a:r>
              <a:rPr sz="3200" b="1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method </a:t>
            </a:r>
            <a:r>
              <a:rPr sz="32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3200" b="1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method </a:t>
            </a:r>
            <a:r>
              <a:rPr sz="32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sz="320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scientific analysis  </a:t>
            </a:r>
            <a:r>
              <a:rPr sz="32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sz="320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investigation,</a:t>
            </a:r>
            <a:r>
              <a:rPr sz="3200" spc="-2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sz="3200" spc="-5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sz="3200" spc="-5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relations</a:t>
            </a:r>
            <a:r>
              <a:rPr sz="3200" spc="-18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sz="3200" spc="-8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laws</a:t>
            </a:r>
            <a:r>
              <a:rPr sz="3200" spc="1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involved</a:t>
            </a:r>
            <a:r>
              <a:rPr sz="3200" spc="-2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in 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tabular numbers </a:t>
            </a:r>
            <a:r>
              <a:rPr sz="320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sz="32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represented to the </a:t>
            </a:r>
            <a:r>
              <a:rPr sz="320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eye </a:t>
            </a:r>
            <a:r>
              <a:rPr sz="3200" spc="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sz="3200" spc="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spc="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means </a:t>
            </a:r>
            <a:r>
              <a:rPr sz="32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of  </a:t>
            </a:r>
            <a:r>
              <a:rPr sz="3200" spc="3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curves </a:t>
            </a:r>
            <a:r>
              <a:rPr sz="32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or </a:t>
            </a:r>
            <a:r>
              <a:rPr sz="32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other</a:t>
            </a:r>
            <a:r>
              <a:rPr sz="3200" spc="-38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figures.</a:t>
            </a:r>
            <a:endParaRPr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0675" y="572452"/>
            <a:ext cx="3954145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b="1" u="none" spc="-10" dirty="0"/>
              <a:t>Simplex</a:t>
            </a:r>
            <a:r>
              <a:rPr sz="4800" b="1" u="none" spc="-380" dirty="0"/>
              <a:t> </a:t>
            </a:r>
            <a:r>
              <a:rPr sz="4800" b="1" u="none" spc="-5" dirty="0"/>
              <a:t>method</a:t>
            </a:r>
            <a:endParaRPr sz="4800" b="1" u="none"/>
          </a:p>
        </p:txBody>
      </p:sp>
      <p:sp>
        <p:nvSpPr>
          <p:cNvPr id="3" name="object 3"/>
          <p:cNvSpPr txBox="1"/>
          <p:nvPr/>
        </p:nvSpPr>
        <p:spPr>
          <a:xfrm>
            <a:off x="917575" y="1469090"/>
            <a:ext cx="9895205" cy="4492255"/>
          </a:xfrm>
          <a:prstGeom prst="rect">
            <a:avLst/>
          </a:prstGeom>
        </p:spPr>
        <p:txBody>
          <a:bodyPr vert="horz" wrap="square" lIns="0" tIns="322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0"/>
              </a:spcBef>
            </a:pPr>
            <a:r>
              <a:rPr sz="39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Meaning:</a:t>
            </a:r>
            <a:endParaRPr sz="3950">
              <a:latin typeface="Calibri"/>
              <a:cs typeface="Calibri"/>
            </a:endParaRPr>
          </a:p>
          <a:p>
            <a:pPr marL="12700" marR="5080" indent="1257935" algn="just">
              <a:lnSpc>
                <a:spcPct val="150000"/>
              </a:lnSpc>
              <a:spcBef>
                <a:spcPts val="1839"/>
              </a:spcBef>
              <a:tabLst>
                <a:tab pos="1498600" algn="l"/>
                <a:tab pos="3938904" algn="l"/>
                <a:tab pos="6435725" algn="l"/>
                <a:tab pos="8647430" algn="l"/>
              </a:tabLst>
            </a:pPr>
            <a:r>
              <a:rPr sz="2750" b="1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Simplex </a:t>
            </a:r>
            <a:r>
              <a:rPr sz="2750" b="1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method</a:t>
            </a:r>
            <a:r>
              <a:rPr sz="275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sz="275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Standard </a:t>
            </a:r>
            <a:r>
              <a:rPr sz="275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technique </a:t>
            </a:r>
            <a:r>
              <a:rPr sz="2750" spc="-4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sz="2750" spc="-3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linear  </a:t>
            </a:r>
            <a:r>
              <a:rPr sz="275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programming</a:t>
            </a:r>
            <a:r>
              <a:rPr sz="2750" spc="27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1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sz="2750" spc="6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3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solving</a:t>
            </a:r>
            <a:r>
              <a:rPr lang="en-US" sz="2750" spc="-3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sz="2750" spc="-1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sz="2750" spc="10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optimization</a:t>
            </a:r>
            <a:r>
              <a:rPr sz="2750" spc="-1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750" spc="-1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problem</a:t>
            </a:r>
            <a:r>
              <a:rPr sz="275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sz="275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typically </a:t>
            </a:r>
            <a:r>
              <a:rPr sz="2750" spc="3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one  </a:t>
            </a:r>
            <a:r>
              <a:rPr sz="2750" spc="-2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involving	</a:t>
            </a:r>
            <a:r>
              <a:rPr sz="2750" spc="1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sz="275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function and </a:t>
            </a:r>
            <a:r>
              <a:rPr sz="2750" spc="-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several</a:t>
            </a:r>
            <a:r>
              <a:rPr sz="2750" spc="49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constraints</a:t>
            </a:r>
            <a:r>
              <a:rPr sz="2750" spc="27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1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expressed</a:t>
            </a:r>
            <a:r>
              <a:rPr lang="en-US" sz="2750" spc="-1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sz="2750" spc="-1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as  </a:t>
            </a:r>
            <a:r>
              <a:rPr sz="275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inequalities.</a:t>
            </a:r>
            <a:endParaRPr sz="2750">
              <a:latin typeface="Times New Roman" pitchFamily="18" charset="0"/>
              <a:cs typeface="Times New Roman" pitchFamily="18" charset="0"/>
            </a:endParaRPr>
          </a:p>
          <a:p>
            <a:pPr marL="12700" marR="523875" indent="1276985" algn="just">
              <a:lnSpc>
                <a:spcPct val="150000"/>
              </a:lnSpc>
              <a:spcBef>
                <a:spcPts val="1160"/>
              </a:spcBef>
              <a:tabLst>
                <a:tab pos="7245350" algn="l"/>
              </a:tabLst>
            </a:pPr>
            <a:r>
              <a:rPr sz="2750" spc="3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750" b="1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simplex </a:t>
            </a:r>
            <a:r>
              <a:rPr sz="2750" b="1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method </a:t>
            </a:r>
            <a:r>
              <a:rPr sz="2750" spc="-4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sz="2750" spc="18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15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sz="2750" spc="2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1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systematic</a:t>
            </a:r>
            <a:r>
              <a:rPr lang="en-US" sz="2750" spc="-1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1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procedure </a:t>
            </a:r>
            <a:r>
              <a:rPr sz="275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for  </a:t>
            </a:r>
            <a:r>
              <a:rPr sz="275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testing </a:t>
            </a:r>
            <a:r>
              <a:rPr sz="275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75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vertices </a:t>
            </a:r>
            <a:r>
              <a:rPr sz="275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as </a:t>
            </a:r>
            <a:r>
              <a:rPr sz="2750" spc="-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possible</a:t>
            </a:r>
            <a:r>
              <a:rPr sz="2750" spc="28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solutions.</a:t>
            </a:r>
            <a:endParaRPr sz="275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457200"/>
            <a:ext cx="11125200" cy="609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91840" y="609282"/>
            <a:ext cx="5618480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0" b="1" u="none" spc="-50" dirty="0"/>
              <a:t>Transportation</a:t>
            </a:r>
            <a:r>
              <a:rPr sz="4000" b="1" u="none" spc="-360" dirty="0"/>
              <a:t> </a:t>
            </a:r>
            <a:r>
              <a:rPr sz="4000" b="1" u="none" spc="-25" dirty="0"/>
              <a:t>problems: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7575" y="1481216"/>
            <a:ext cx="10182225" cy="4374916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1995"/>
              </a:spcBef>
            </a:pPr>
            <a:r>
              <a:rPr sz="2400" b="1" dirty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Meaning:</a:t>
            </a:r>
            <a:endParaRPr sz="2400">
              <a:latin typeface="Times New Roman" pitchFamily="18" charset="0"/>
              <a:cs typeface="Times New Roman" pitchFamily="18" charset="0"/>
            </a:endParaRPr>
          </a:p>
          <a:p>
            <a:pPr marL="12700" marR="5080" indent="1029335" algn="just">
              <a:lnSpc>
                <a:spcPct val="150000"/>
              </a:lnSpc>
              <a:spcBef>
                <a:spcPts val="1835"/>
              </a:spcBef>
              <a:tabLst>
                <a:tab pos="2986405" algn="l"/>
              </a:tabLst>
            </a:pPr>
            <a:r>
              <a:rPr sz="2000" spc="3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000" b="1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transportation </a:t>
            </a:r>
            <a:r>
              <a:rPr sz="2000" b="1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problem </a:t>
            </a:r>
            <a:r>
              <a:rPr sz="2000" spc="-3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0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sz="2000" spc="-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special type </a:t>
            </a:r>
            <a:r>
              <a:rPr sz="200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000" spc="-3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linear  </a:t>
            </a:r>
            <a:r>
              <a:rPr sz="200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programming </a:t>
            </a:r>
            <a:r>
              <a:rPr sz="2000" b="1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problem </a:t>
            </a:r>
            <a:r>
              <a:rPr sz="20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where </a:t>
            </a:r>
            <a:r>
              <a:rPr sz="20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00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objective </a:t>
            </a:r>
            <a:r>
              <a:rPr sz="2000" spc="-3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0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sz="2000" spc="-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minimise </a:t>
            </a:r>
            <a:r>
              <a:rPr sz="20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 cost</a:t>
            </a:r>
            <a:r>
              <a:rPr sz="2000" spc="6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sz="200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distributing	</a:t>
            </a:r>
            <a:r>
              <a:rPr sz="20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sz="2000" spc="3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product </a:t>
            </a:r>
            <a:r>
              <a:rPr sz="20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from a </a:t>
            </a:r>
            <a:r>
              <a:rPr sz="200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number </a:t>
            </a:r>
            <a:r>
              <a:rPr sz="200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0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sources </a:t>
            </a:r>
            <a:r>
              <a:rPr sz="200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or </a:t>
            </a:r>
            <a:r>
              <a:rPr sz="200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origins  </a:t>
            </a:r>
            <a:r>
              <a:rPr sz="20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sz="20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sz="200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number </a:t>
            </a:r>
            <a:r>
              <a:rPr sz="200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sz="2000" spc="6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destinations.</a:t>
            </a:r>
            <a:endParaRPr sz="200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35"/>
              </a:spcBef>
            </a:pPr>
            <a:endParaRPr sz="2000">
              <a:latin typeface="Times New Roman" pitchFamily="18" charset="0"/>
              <a:cs typeface="Times New Roman" pitchFamily="18" charset="0"/>
            </a:endParaRPr>
          </a:p>
          <a:p>
            <a:pPr marL="12700" algn="just">
              <a:lnSpc>
                <a:spcPct val="150000"/>
              </a:lnSpc>
            </a:pPr>
            <a:r>
              <a:rPr sz="20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There </a:t>
            </a:r>
            <a:r>
              <a:rPr sz="200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sz="20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two </a:t>
            </a:r>
            <a:r>
              <a:rPr sz="2000" b="1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types </a:t>
            </a:r>
            <a:r>
              <a:rPr sz="2000" b="1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000" b="1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Transportation </a:t>
            </a:r>
            <a:r>
              <a:rPr sz="2000" b="1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Problem </a:t>
            </a:r>
            <a:r>
              <a:rPr sz="200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namely</a:t>
            </a:r>
            <a:r>
              <a:rPr sz="20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sz="2000">
              <a:latin typeface="Times New Roman" pitchFamily="18" charset="0"/>
              <a:cs typeface="Times New Roman" pitchFamily="18" charset="0"/>
            </a:endParaRPr>
          </a:p>
          <a:p>
            <a:pPr marL="2814320" indent="-533400" algn="just">
              <a:lnSpc>
                <a:spcPct val="150000"/>
              </a:lnSpc>
              <a:spcBef>
                <a:spcPts val="380"/>
              </a:spcBef>
              <a:buAutoNum type="arabicParenBoth"/>
              <a:tabLst>
                <a:tab pos="2814955" algn="l"/>
              </a:tabLst>
            </a:pPr>
            <a:r>
              <a:rPr sz="200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Balanced </a:t>
            </a:r>
            <a:r>
              <a:rPr sz="2000" b="1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Transportation </a:t>
            </a:r>
            <a:r>
              <a:rPr sz="2000" b="1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Problem</a:t>
            </a:r>
            <a:r>
              <a:rPr sz="2000" b="1" spc="4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endParaRPr sz="2000">
              <a:latin typeface="Times New Roman" pitchFamily="18" charset="0"/>
              <a:cs typeface="Times New Roman" pitchFamily="18" charset="0"/>
            </a:endParaRPr>
          </a:p>
          <a:p>
            <a:pPr marL="2814320" indent="-533400" algn="just">
              <a:lnSpc>
                <a:spcPct val="150000"/>
              </a:lnSpc>
              <a:spcBef>
                <a:spcPts val="380"/>
              </a:spcBef>
              <a:buAutoNum type="arabicParenBoth"/>
              <a:tabLst>
                <a:tab pos="2814955" algn="l"/>
              </a:tabLst>
            </a:pPr>
            <a:r>
              <a:rPr sz="20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Unbalanced </a:t>
            </a:r>
            <a:r>
              <a:rPr sz="2000" b="1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Transportation</a:t>
            </a:r>
            <a:r>
              <a:rPr sz="2000" b="1" spc="34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Problem</a:t>
            </a:r>
            <a:r>
              <a:rPr sz="200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0650" y="579027"/>
            <a:ext cx="10115550" cy="5936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8426" y="609282"/>
            <a:ext cx="7928609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1" u="none" spc="-5" dirty="0">
                <a:solidFill>
                  <a:srgbClr val="3B4043"/>
                </a:solidFill>
                <a:latin typeface="Arial"/>
                <a:cs typeface="Arial"/>
              </a:rPr>
              <a:t>Initial </a:t>
            </a:r>
            <a:r>
              <a:rPr b="1" u="none" spc="15" dirty="0">
                <a:solidFill>
                  <a:srgbClr val="3B4043"/>
                </a:solidFill>
                <a:latin typeface="Arial"/>
                <a:cs typeface="Arial"/>
              </a:rPr>
              <a:t>Basic </a:t>
            </a:r>
            <a:r>
              <a:rPr b="1" u="none" spc="10" dirty="0">
                <a:solidFill>
                  <a:srgbClr val="3B4043"/>
                </a:solidFill>
                <a:latin typeface="Arial"/>
                <a:cs typeface="Arial"/>
              </a:rPr>
              <a:t>Feasible</a:t>
            </a:r>
            <a:r>
              <a:rPr b="1" u="none" spc="-160" dirty="0">
                <a:solidFill>
                  <a:srgbClr val="3B4043"/>
                </a:solidFill>
                <a:latin typeface="Arial"/>
                <a:cs typeface="Arial"/>
              </a:rPr>
              <a:t> </a:t>
            </a:r>
            <a:r>
              <a:rPr b="1" u="none" dirty="0">
                <a:solidFill>
                  <a:srgbClr val="3B4043"/>
                </a:solidFill>
                <a:latin typeface="Arial"/>
                <a:cs typeface="Arial"/>
              </a:rPr>
              <a:t>Solution</a:t>
            </a:r>
          </a:p>
        </p:txBody>
      </p:sp>
      <p:sp>
        <p:nvSpPr>
          <p:cNvPr id="3" name="object 3"/>
          <p:cNvSpPr/>
          <p:nvPr/>
        </p:nvSpPr>
        <p:spPr>
          <a:xfrm>
            <a:off x="2149475" y="1240536"/>
            <a:ext cx="7896225" cy="57150"/>
          </a:xfrm>
          <a:custGeom>
            <a:avLst/>
            <a:gdLst/>
            <a:ahLst/>
            <a:cxnLst/>
            <a:rect l="l" t="t" r="r" b="b"/>
            <a:pathLst>
              <a:path w="7896225" h="57150">
                <a:moveTo>
                  <a:pt x="7896225" y="0"/>
                </a:moveTo>
                <a:lnTo>
                  <a:pt x="0" y="0"/>
                </a:lnTo>
                <a:lnTo>
                  <a:pt x="0" y="57150"/>
                </a:lnTo>
                <a:lnTo>
                  <a:pt x="7896225" y="57150"/>
                </a:lnTo>
                <a:lnTo>
                  <a:pt x="7896225" y="0"/>
                </a:lnTo>
                <a:close/>
              </a:path>
            </a:pathLst>
          </a:custGeom>
          <a:solidFill>
            <a:srgbClr val="3B40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4400" y="1675556"/>
            <a:ext cx="9982199" cy="9923229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3350" b="1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Meaning:</a:t>
            </a:r>
            <a:endParaRPr sz="3350">
              <a:latin typeface="Calibri"/>
              <a:cs typeface="Calibri"/>
            </a:endParaRPr>
          </a:p>
          <a:p>
            <a:pPr marL="784860" algn="just">
              <a:lnSpc>
                <a:spcPct val="150000"/>
              </a:lnSpc>
              <a:spcBef>
                <a:spcPts val="760"/>
              </a:spcBef>
            </a:pPr>
            <a:r>
              <a:rPr sz="2000" spc="-10" dirty="0">
                <a:solidFill>
                  <a:srgbClr val="3B4043"/>
                </a:solidFill>
                <a:latin typeface="Arial"/>
                <a:cs typeface="Arial"/>
              </a:rPr>
              <a:t>The </a:t>
            </a:r>
            <a:r>
              <a:rPr sz="2000" b="1" spc="5" dirty="0">
                <a:solidFill>
                  <a:srgbClr val="3B4043"/>
                </a:solidFill>
                <a:latin typeface="Arial"/>
                <a:cs typeface="Arial"/>
              </a:rPr>
              <a:t>solution </a:t>
            </a:r>
            <a:r>
              <a:rPr sz="2000" spc="-35" dirty="0">
                <a:solidFill>
                  <a:srgbClr val="3B4043"/>
                </a:solidFill>
                <a:latin typeface="Arial"/>
                <a:cs typeface="Arial"/>
              </a:rPr>
              <a:t>of </a:t>
            </a:r>
            <a:r>
              <a:rPr sz="2000" spc="-15" dirty="0">
                <a:solidFill>
                  <a:srgbClr val="3B4043"/>
                </a:solidFill>
                <a:latin typeface="Arial"/>
                <a:cs typeface="Arial"/>
              </a:rPr>
              <a:t>Minimization </a:t>
            </a:r>
            <a:r>
              <a:rPr sz="2000" spc="-5" dirty="0">
                <a:solidFill>
                  <a:srgbClr val="3B4043"/>
                </a:solidFill>
                <a:latin typeface="Arial"/>
                <a:cs typeface="Arial"/>
              </a:rPr>
              <a:t>in </a:t>
            </a:r>
            <a:r>
              <a:rPr sz="2000" spc="-30" dirty="0">
                <a:solidFill>
                  <a:srgbClr val="3B4043"/>
                </a:solidFill>
                <a:latin typeface="Arial"/>
                <a:cs typeface="Arial"/>
              </a:rPr>
              <a:t>operations </a:t>
            </a:r>
            <a:r>
              <a:rPr sz="2000" spc="-20" dirty="0">
                <a:solidFill>
                  <a:srgbClr val="3B4043"/>
                </a:solidFill>
                <a:latin typeface="Arial"/>
                <a:cs typeface="Arial"/>
              </a:rPr>
              <a:t>research </a:t>
            </a:r>
            <a:r>
              <a:rPr sz="2000" spc="-10" dirty="0">
                <a:solidFill>
                  <a:srgbClr val="3B4043"/>
                </a:solidFill>
                <a:latin typeface="Arial"/>
                <a:cs typeface="Arial"/>
              </a:rPr>
              <a:t>(also </a:t>
            </a:r>
            <a:r>
              <a:rPr sz="2000" spc="-15" dirty="0">
                <a:solidFill>
                  <a:srgbClr val="3B4043"/>
                </a:solidFill>
                <a:latin typeface="Arial"/>
                <a:cs typeface="Arial"/>
              </a:rPr>
              <a:t>known</a:t>
            </a:r>
            <a:r>
              <a:rPr sz="2000" spc="85" dirty="0">
                <a:solidFill>
                  <a:srgbClr val="3B4043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3B4043"/>
                </a:solidFill>
                <a:latin typeface="Arial"/>
                <a:cs typeface="Arial"/>
              </a:rPr>
              <a:t>as</a:t>
            </a:r>
            <a:endParaRPr sz="2000">
              <a:latin typeface="Arial"/>
              <a:cs typeface="Arial"/>
            </a:endParaRPr>
          </a:p>
          <a:p>
            <a:pPr marL="12700" marR="467359" algn="just">
              <a:lnSpc>
                <a:spcPct val="150000"/>
              </a:lnSpc>
              <a:spcBef>
                <a:spcPts val="540"/>
              </a:spcBef>
            </a:pPr>
            <a:r>
              <a:rPr sz="2000" spc="-25" dirty="0">
                <a:solidFill>
                  <a:srgbClr val="3B4043"/>
                </a:solidFill>
                <a:latin typeface="Arial"/>
                <a:cs typeface="Arial"/>
              </a:rPr>
              <a:t>optimization) </a:t>
            </a:r>
            <a:r>
              <a:rPr sz="2000" spc="5" dirty="0">
                <a:solidFill>
                  <a:srgbClr val="3B4043"/>
                </a:solidFill>
                <a:latin typeface="Arial"/>
                <a:cs typeface="Arial"/>
              </a:rPr>
              <a:t>for </a:t>
            </a:r>
            <a:r>
              <a:rPr sz="2000" spc="-15" dirty="0">
                <a:solidFill>
                  <a:srgbClr val="3B4043"/>
                </a:solidFill>
                <a:latin typeface="Arial"/>
                <a:cs typeface="Arial"/>
              </a:rPr>
              <a:t>our </a:t>
            </a:r>
            <a:r>
              <a:rPr sz="2000" spc="-40" dirty="0">
                <a:solidFill>
                  <a:srgbClr val="3B4043"/>
                </a:solidFill>
                <a:latin typeface="Arial"/>
                <a:cs typeface="Arial"/>
              </a:rPr>
              <a:t>advantage </a:t>
            </a:r>
            <a:r>
              <a:rPr sz="2000" spc="-5" dirty="0">
                <a:solidFill>
                  <a:srgbClr val="3B4043"/>
                </a:solidFill>
                <a:latin typeface="Arial"/>
                <a:cs typeface="Arial"/>
              </a:rPr>
              <a:t>in </a:t>
            </a:r>
            <a:r>
              <a:rPr sz="2000" spc="-15" dirty="0">
                <a:solidFill>
                  <a:srgbClr val="3B4043"/>
                </a:solidFill>
                <a:latin typeface="Arial"/>
                <a:cs typeface="Arial"/>
              </a:rPr>
              <a:t>any scenario </a:t>
            </a:r>
            <a:r>
              <a:rPr sz="2000" spc="-25" dirty="0">
                <a:solidFill>
                  <a:srgbClr val="3B4043"/>
                </a:solidFill>
                <a:latin typeface="Arial"/>
                <a:cs typeface="Arial"/>
              </a:rPr>
              <a:t>let </a:t>
            </a:r>
            <a:r>
              <a:rPr sz="2000" spc="-5" dirty="0">
                <a:solidFill>
                  <a:srgbClr val="3B4043"/>
                </a:solidFill>
                <a:latin typeface="Arial"/>
                <a:cs typeface="Arial"/>
              </a:rPr>
              <a:t>it </a:t>
            </a:r>
            <a:r>
              <a:rPr sz="2000" spc="-30" dirty="0">
                <a:solidFill>
                  <a:srgbClr val="3B4043"/>
                </a:solidFill>
                <a:latin typeface="Arial"/>
                <a:cs typeface="Arial"/>
              </a:rPr>
              <a:t>be </a:t>
            </a:r>
            <a:r>
              <a:rPr sz="2000" spc="-15" dirty="0">
                <a:solidFill>
                  <a:srgbClr val="3B4043"/>
                </a:solidFill>
                <a:latin typeface="Arial"/>
                <a:cs typeface="Arial"/>
              </a:rPr>
              <a:t>transportation,  resources,</a:t>
            </a:r>
            <a:r>
              <a:rPr sz="2000" spc="80" dirty="0">
                <a:solidFill>
                  <a:srgbClr val="3B4043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3B4043"/>
                </a:solidFill>
                <a:latin typeface="Arial"/>
                <a:cs typeface="Arial"/>
              </a:rPr>
              <a:t>cost.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3795"/>
              </a:lnSpc>
            </a:pPr>
            <a:r>
              <a:rPr sz="2800" b="1" spc="-5" smtClean="0">
                <a:solidFill>
                  <a:srgbClr val="3B4043"/>
                </a:solidFill>
                <a:uFill>
                  <a:solidFill>
                    <a:srgbClr val="3B4043"/>
                  </a:solidFill>
                </a:uFill>
                <a:latin typeface="Arial"/>
                <a:cs typeface="Arial"/>
              </a:rPr>
              <a:t>Methods:</a:t>
            </a:r>
            <a:r>
              <a:rPr lang="en-US" sz="2800" b="1" spc="-5" dirty="0" smtClean="0">
                <a:solidFill>
                  <a:srgbClr val="3B4043"/>
                </a:solidFill>
                <a:uFill>
                  <a:solidFill>
                    <a:srgbClr val="3B4043"/>
                  </a:solidFill>
                </a:uFill>
                <a:latin typeface="Arial"/>
                <a:cs typeface="Arial"/>
              </a:rPr>
              <a:t>  </a:t>
            </a:r>
          </a:p>
          <a:p>
            <a:pPr marL="12700">
              <a:lnSpc>
                <a:spcPts val="3795"/>
              </a:lnSpc>
            </a:pPr>
            <a:r>
              <a:rPr lang="en-US" sz="2000" b="1" spc="-5" dirty="0" smtClean="0">
                <a:solidFill>
                  <a:srgbClr val="3B4043"/>
                </a:solidFill>
                <a:uFill>
                  <a:solidFill>
                    <a:srgbClr val="3B4043"/>
                  </a:solidFill>
                </a:uFill>
                <a:latin typeface="Arial"/>
                <a:cs typeface="Arial"/>
              </a:rPr>
              <a:t>                                </a:t>
            </a:r>
            <a:endParaRPr lang="en-US" sz="2400" spc="-15" dirty="0" smtClean="0">
              <a:latin typeface="Arial"/>
              <a:cs typeface="Arial"/>
            </a:endParaRPr>
          </a:p>
          <a:p>
            <a:pPr marL="2661285" indent="-456565">
              <a:lnSpc>
                <a:spcPct val="100000"/>
              </a:lnSpc>
              <a:spcBef>
                <a:spcPts val="350"/>
              </a:spcBef>
              <a:buAutoNum type="arabicParenBoth"/>
              <a:tabLst>
                <a:tab pos="2661920" algn="l"/>
              </a:tabLst>
            </a:pPr>
            <a:endParaRPr lang="en-US" sz="2400" spc="-15" dirty="0" smtClean="0">
              <a:latin typeface="Arial"/>
              <a:cs typeface="Arial"/>
            </a:endParaRPr>
          </a:p>
          <a:p>
            <a:pPr marL="2661285" indent="-456565">
              <a:lnSpc>
                <a:spcPct val="100000"/>
              </a:lnSpc>
              <a:spcBef>
                <a:spcPts val="350"/>
              </a:spcBef>
              <a:buAutoNum type="arabicParenBoth"/>
              <a:tabLst>
                <a:tab pos="2661920" algn="l"/>
              </a:tabLst>
            </a:pPr>
            <a:endParaRPr lang="en-US" sz="2400" spc="-15" dirty="0" smtClean="0">
              <a:latin typeface="Arial"/>
              <a:cs typeface="Arial"/>
            </a:endParaRPr>
          </a:p>
          <a:p>
            <a:pPr marL="2661285" indent="-456565">
              <a:lnSpc>
                <a:spcPct val="100000"/>
              </a:lnSpc>
              <a:spcBef>
                <a:spcPts val="350"/>
              </a:spcBef>
              <a:buAutoNum type="arabicParenBoth"/>
              <a:tabLst>
                <a:tab pos="2661920" algn="l"/>
              </a:tabLst>
            </a:pPr>
            <a:endParaRPr lang="en-US" sz="2400" spc="-15" dirty="0" smtClean="0">
              <a:latin typeface="Arial"/>
              <a:cs typeface="Arial"/>
            </a:endParaRPr>
          </a:p>
          <a:p>
            <a:pPr marL="2661285" indent="-456565">
              <a:lnSpc>
                <a:spcPct val="100000"/>
              </a:lnSpc>
              <a:spcBef>
                <a:spcPts val="350"/>
              </a:spcBef>
              <a:buAutoNum type="arabicParenBoth"/>
              <a:tabLst>
                <a:tab pos="2661920" algn="l"/>
              </a:tabLst>
            </a:pPr>
            <a:endParaRPr lang="en-US" sz="2400" spc="-15" dirty="0" smtClean="0">
              <a:latin typeface="Arial"/>
              <a:cs typeface="Arial"/>
            </a:endParaRPr>
          </a:p>
          <a:p>
            <a:pPr marL="2661285" indent="-456565">
              <a:lnSpc>
                <a:spcPct val="100000"/>
              </a:lnSpc>
              <a:spcBef>
                <a:spcPts val="350"/>
              </a:spcBef>
              <a:tabLst>
                <a:tab pos="2661920" algn="l"/>
              </a:tabLst>
            </a:pPr>
            <a:endParaRPr lang="en-US" sz="2400" spc="-15" dirty="0" smtClean="0">
              <a:latin typeface="Arial"/>
              <a:cs typeface="Arial"/>
            </a:endParaRPr>
          </a:p>
          <a:p>
            <a:pPr marL="2661285" indent="-456565">
              <a:lnSpc>
                <a:spcPct val="100000"/>
              </a:lnSpc>
              <a:spcBef>
                <a:spcPts val="350"/>
              </a:spcBef>
              <a:buAutoNum type="arabicParenBoth"/>
              <a:tabLst>
                <a:tab pos="2661920" algn="l"/>
              </a:tabLst>
            </a:pPr>
            <a:endParaRPr lang="en-US" sz="2400" spc="-15" dirty="0" smtClean="0">
              <a:latin typeface="Arial"/>
              <a:cs typeface="Arial"/>
            </a:endParaRPr>
          </a:p>
          <a:p>
            <a:pPr marL="2661285" indent="-456565">
              <a:lnSpc>
                <a:spcPct val="100000"/>
              </a:lnSpc>
              <a:spcBef>
                <a:spcPts val="350"/>
              </a:spcBef>
              <a:buAutoNum type="arabicParenBoth"/>
              <a:tabLst>
                <a:tab pos="2661920" algn="l"/>
              </a:tabLst>
            </a:pPr>
            <a:endParaRPr lang="en-US" sz="2400" spc="-15" dirty="0" smtClean="0">
              <a:latin typeface="Arial"/>
              <a:cs typeface="Arial"/>
            </a:endParaRPr>
          </a:p>
          <a:p>
            <a:pPr marL="2661285" indent="-456565">
              <a:lnSpc>
                <a:spcPct val="100000"/>
              </a:lnSpc>
              <a:spcBef>
                <a:spcPts val="350"/>
              </a:spcBef>
              <a:buAutoNum type="arabicParenBoth"/>
              <a:tabLst>
                <a:tab pos="2661920" algn="l"/>
              </a:tabLst>
            </a:pPr>
            <a:endParaRPr lang="en-US" sz="2400" spc="-15" dirty="0" smtClean="0">
              <a:latin typeface="Arial"/>
              <a:cs typeface="Arial"/>
            </a:endParaRPr>
          </a:p>
          <a:p>
            <a:pPr marL="2661285" indent="-456565">
              <a:lnSpc>
                <a:spcPct val="100000"/>
              </a:lnSpc>
              <a:spcBef>
                <a:spcPts val="350"/>
              </a:spcBef>
              <a:buAutoNum type="arabicParenBoth"/>
              <a:tabLst>
                <a:tab pos="2661920" algn="l"/>
              </a:tabLst>
            </a:pPr>
            <a:endParaRPr lang="en-US" sz="2400" spc="-15" dirty="0" smtClean="0">
              <a:latin typeface="Arial"/>
              <a:cs typeface="Arial"/>
            </a:endParaRPr>
          </a:p>
          <a:p>
            <a:pPr marL="2661285" indent="-456565">
              <a:lnSpc>
                <a:spcPct val="100000"/>
              </a:lnSpc>
              <a:spcBef>
                <a:spcPts val="350"/>
              </a:spcBef>
              <a:buAutoNum type="arabicParenBoth"/>
              <a:tabLst>
                <a:tab pos="2661920" algn="l"/>
              </a:tabLst>
            </a:pPr>
            <a:endParaRPr lang="en-US" sz="2400" spc="-15" dirty="0" smtClean="0">
              <a:latin typeface="Arial"/>
              <a:cs typeface="Arial"/>
            </a:endParaRPr>
          </a:p>
          <a:p>
            <a:pPr marL="2661285" indent="-456565">
              <a:lnSpc>
                <a:spcPct val="100000"/>
              </a:lnSpc>
              <a:spcBef>
                <a:spcPts val="350"/>
              </a:spcBef>
              <a:tabLst>
                <a:tab pos="2661920" algn="l"/>
              </a:tabLst>
            </a:pPr>
            <a:r>
              <a:rPr lang="en-US" sz="2400" spc="-15" dirty="0" smtClean="0">
                <a:latin typeface="Arial"/>
                <a:cs typeface="Arial"/>
              </a:rPr>
              <a:t>  </a:t>
            </a:r>
          </a:p>
          <a:p>
            <a:pPr marL="2661285" indent="-456565">
              <a:lnSpc>
                <a:spcPct val="100000"/>
              </a:lnSpc>
              <a:spcBef>
                <a:spcPts val="350"/>
              </a:spcBef>
              <a:buAutoNum type="arabicParenBoth"/>
              <a:tabLst>
                <a:tab pos="2661920" algn="l"/>
              </a:tabLst>
            </a:pPr>
            <a:endParaRPr lang="en-US" sz="2400" dirty="0" smtClean="0">
              <a:latin typeface="Arial"/>
              <a:cs typeface="Arial"/>
            </a:endParaRPr>
          </a:p>
          <a:p>
            <a:pPr marL="2661285" indent="-456565">
              <a:lnSpc>
                <a:spcPct val="100000"/>
              </a:lnSpc>
              <a:spcBef>
                <a:spcPts val="350"/>
              </a:spcBef>
              <a:buAutoNum type="arabicParenBoth"/>
              <a:tabLst>
                <a:tab pos="2661920" algn="l"/>
              </a:tabLst>
            </a:pPr>
            <a:endParaRPr lang="en-US" sz="2400" dirty="0" smtClean="0">
              <a:latin typeface="Arial"/>
              <a:cs typeface="Arial"/>
            </a:endParaRPr>
          </a:p>
          <a:p>
            <a:pPr marL="2661285" indent="-456565">
              <a:lnSpc>
                <a:spcPct val="100000"/>
              </a:lnSpc>
              <a:spcBef>
                <a:spcPts val="350"/>
              </a:spcBef>
              <a:buAutoNum type="arabicParenBoth"/>
              <a:tabLst>
                <a:tab pos="2661920" algn="l"/>
              </a:tabLst>
            </a:pPr>
            <a:endParaRPr lang="en-US" sz="2400" dirty="0" smtClean="0">
              <a:latin typeface="Arial"/>
              <a:cs typeface="Arial"/>
            </a:endParaRPr>
          </a:p>
          <a:p>
            <a:pPr marL="2661285" indent="-456565">
              <a:lnSpc>
                <a:spcPct val="100000"/>
              </a:lnSpc>
              <a:spcBef>
                <a:spcPts val="350"/>
              </a:spcBef>
              <a:buAutoNum type="arabicParenBoth"/>
              <a:tabLst>
                <a:tab pos="2661920" algn="l"/>
              </a:tabLst>
            </a:pPr>
            <a:endParaRPr lang="en-US" sz="2400" dirty="0" smtClean="0">
              <a:latin typeface="Arial"/>
              <a:cs typeface="Arial"/>
            </a:endParaRPr>
          </a:p>
          <a:p>
            <a:pPr marL="2661285" indent="-456565">
              <a:lnSpc>
                <a:spcPct val="100000"/>
              </a:lnSpc>
              <a:spcBef>
                <a:spcPts val="350"/>
              </a:spcBef>
              <a:buAutoNum type="arabicParenBoth"/>
              <a:tabLst>
                <a:tab pos="2661920" algn="l"/>
              </a:tabLst>
            </a:pP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7575" y="4607814"/>
            <a:ext cx="110489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90800" y="4038600"/>
            <a:ext cx="7315199" cy="23718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265" marR="5080" indent="-457200">
              <a:lnSpc>
                <a:spcPct val="150000"/>
              </a:lnSpc>
              <a:spcBef>
                <a:spcPts val="95"/>
              </a:spcBef>
              <a:buAutoNum type="arabicParenBoth"/>
            </a:pPr>
            <a:r>
              <a:rPr lang="en-US" sz="2000" spc="5" dirty="0" smtClean="0">
                <a:latin typeface="Arial"/>
                <a:cs typeface="Arial"/>
              </a:rPr>
              <a:t>North West Corner Rule</a:t>
            </a:r>
          </a:p>
          <a:p>
            <a:pPr marL="469265" marR="5080" indent="-457200">
              <a:lnSpc>
                <a:spcPct val="150000"/>
              </a:lnSpc>
              <a:spcBef>
                <a:spcPts val="95"/>
              </a:spcBef>
            </a:pPr>
            <a:r>
              <a:rPr lang="en-US" sz="2000" spc="5" dirty="0" smtClean="0">
                <a:latin typeface="Arial"/>
                <a:cs typeface="Arial"/>
              </a:rPr>
              <a:t>(2) VAM </a:t>
            </a:r>
          </a:p>
          <a:p>
            <a:pPr marL="19050" marR="5080" indent="-6985">
              <a:lnSpc>
                <a:spcPct val="150000"/>
              </a:lnSpc>
              <a:spcBef>
                <a:spcPts val="95"/>
              </a:spcBef>
            </a:pPr>
            <a:r>
              <a:rPr lang="en-US" sz="2000" spc="5" dirty="0" smtClean="0">
                <a:latin typeface="Arial"/>
                <a:cs typeface="Arial"/>
              </a:rPr>
              <a:t>(3) </a:t>
            </a:r>
            <a:r>
              <a:rPr sz="2000" spc="5" smtClean="0">
                <a:latin typeface="Arial"/>
                <a:cs typeface="Arial"/>
              </a:rPr>
              <a:t>Row Minima </a:t>
            </a:r>
            <a:r>
              <a:rPr sz="2000" b="1" spc="-10" smtClean="0">
                <a:latin typeface="Arial"/>
                <a:cs typeface="Arial"/>
              </a:rPr>
              <a:t>Method </a:t>
            </a:r>
            <a:r>
              <a:rPr sz="2000" spc="10" smtClean="0">
                <a:latin typeface="Arial"/>
                <a:cs typeface="Arial"/>
              </a:rPr>
              <a:t>(RMM)</a:t>
            </a:r>
            <a:endParaRPr lang="en-US" sz="2000" spc="10" dirty="0" smtClean="0">
              <a:latin typeface="Arial"/>
              <a:cs typeface="Arial"/>
            </a:endParaRPr>
          </a:p>
          <a:p>
            <a:pPr marL="19050" marR="5080" indent="-6985">
              <a:lnSpc>
                <a:spcPct val="150000"/>
              </a:lnSpc>
              <a:spcBef>
                <a:spcPts val="95"/>
              </a:spcBef>
            </a:pPr>
            <a:r>
              <a:rPr sz="2000" spc="10" smtClean="0">
                <a:latin typeface="Arial"/>
                <a:cs typeface="Arial"/>
              </a:rPr>
              <a:t> </a:t>
            </a:r>
            <a:r>
              <a:rPr sz="2000" smtClean="0">
                <a:latin typeface="Arial"/>
                <a:cs typeface="Arial"/>
              </a:rPr>
              <a:t>(4)Column </a:t>
            </a:r>
            <a:r>
              <a:rPr sz="2000" spc="5" smtClean="0">
                <a:latin typeface="Arial"/>
                <a:cs typeface="Arial"/>
              </a:rPr>
              <a:t>Minima </a:t>
            </a:r>
            <a:r>
              <a:rPr sz="2000" b="1" spc="-10" smtClean="0">
                <a:latin typeface="Arial"/>
                <a:cs typeface="Arial"/>
              </a:rPr>
              <a:t>Method </a:t>
            </a:r>
            <a:r>
              <a:rPr sz="2000" spc="10" smtClean="0">
                <a:latin typeface="Arial"/>
                <a:cs typeface="Arial"/>
              </a:rPr>
              <a:t>(CMM) </a:t>
            </a:r>
            <a:endParaRPr lang="en-US" sz="2000" spc="10" dirty="0" smtClean="0">
              <a:latin typeface="Arial"/>
              <a:cs typeface="Arial"/>
            </a:endParaRPr>
          </a:p>
          <a:p>
            <a:pPr marL="19050" marR="5080" indent="-6985">
              <a:lnSpc>
                <a:spcPct val="150000"/>
              </a:lnSpc>
              <a:spcBef>
                <a:spcPts val="95"/>
              </a:spcBef>
            </a:pPr>
            <a:r>
              <a:rPr sz="2000" spc="10" smtClean="0">
                <a:latin typeface="Arial"/>
                <a:cs typeface="Arial"/>
              </a:rPr>
              <a:t> </a:t>
            </a:r>
            <a:r>
              <a:rPr sz="2000" smtClean="0">
                <a:latin typeface="Arial"/>
                <a:cs typeface="Arial"/>
              </a:rPr>
              <a:t>(5)Matrix </a:t>
            </a:r>
            <a:r>
              <a:rPr sz="2000" spc="5" smtClean="0">
                <a:latin typeface="Arial"/>
                <a:cs typeface="Arial"/>
              </a:rPr>
              <a:t>Minima </a:t>
            </a:r>
            <a:r>
              <a:rPr sz="2000" b="1" spc="-10" smtClean="0">
                <a:latin typeface="Arial"/>
                <a:cs typeface="Arial"/>
              </a:rPr>
              <a:t>Method </a:t>
            </a:r>
            <a:r>
              <a:rPr sz="2000" spc="15" smtClean="0">
                <a:latin typeface="Arial"/>
                <a:cs typeface="Arial"/>
              </a:rPr>
              <a:t>(MMM) </a:t>
            </a:r>
            <a:r>
              <a:rPr sz="2000" spc="-30" smtClean="0">
                <a:latin typeface="Arial"/>
                <a:cs typeface="Arial"/>
              </a:rPr>
              <a:t>or</a:t>
            </a:r>
            <a:r>
              <a:rPr sz="2000" spc="-185" smtClean="0">
                <a:latin typeface="Arial"/>
                <a:cs typeface="Arial"/>
              </a:rPr>
              <a:t> </a:t>
            </a:r>
            <a:r>
              <a:rPr sz="2000" spc="-20" smtClean="0">
                <a:latin typeface="Arial"/>
                <a:cs typeface="Arial"/>
              </a:rPr>
              <a:t>Least</a:t>
            </a:r>
            <a:r>
              <a:rPr lang="en-US" sz="2000" spc="-20" dirty="0" smtClean="0">
                <a:latin typeface="Arial"/>
                <a:cs typeface="Arial"/>
              </a:rPr>
              <a:t>  cost   Method. 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 flipV="1">
            <a:off x="914400" y="6172200"/>
            <a:ext cx="8140383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spc="-10" smtClean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2179" y="731202"/>
            <a:ext cx="5259705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b="1" spc="25" dirty="0">
                <a:latin typeface="Tw Cen MT"/>
                <a:cs typeface="Tw Cen MT"/>
              </a:rPr>
              <a:t>Correlation</a:t>
            </a:r>
            <a:r>
              <a:rPr sz="4800" b="1" spc="-45" dirty="0">
                <a:latin typeface="Tw Cen MT"/>
                <a:cs typeface="Tw Cen MT"/>
              </a:rPr>
              <a:t> </a:t>
            </a:r>
            <a:r>
              <a:rPr sz="4800" b="1" spc="5" dirty="0">
                <a:latin typeface="Tw Cen MT"/>
                <a:cs typeface="Tw Cen MT"/>
              </a:rPr>
              <a:t>Analysis</a:t>
            </a:r>
            <a:endParaRPr sz="4800">
              <a:latin typeface="Tw Cen MT"/>
              <a:cs typeface="Tw Cen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5800" y="2362200"/>
            <a:ext cx="5355590" cy="2968761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136525">
              <a:lnSpc>
                <a:spcPct val="150000"/>
              </a:lnSpc>
              <a:spcBef>
                <a:spcPts val="1370"/>
              </a:spcBef>
            </a:pPr>
            <a:r>
              <a:rPr sz="2000" b="1" u="heavy" spc="15" dirty="0">
                <a:solidFill>
                  <a:srgbClr val="3B4043"/>
                </a:solidFill>
                <a:uFill>
                  <a:solidFill>
                    <a:srgbClr val="3B4043"/>
                  </a:solidFill>
                </a:uFill>
                <a:latin typeface="Arial"/>
                <a:cs typeface="Arial"/>
              </a:rPr>
              <a:t>Meaning</a:t>
            </a:r>
            <a:r>
              <a:rPr sz="2000" b="1" spc="15" dirty="0">
                <a:solidFill>
                  <a:srgbClr val="3B4043"/>
                </a:solidFill>
                <a:latin typeface="Latha"/>
                <a:cs typeface="Latha"/>
              </a:rPr>
              <a:t>:</a:t>
            </a:r>
            <a:endParaRPr sz="2000">
              <a:latin typeface="Latha"/>
              <a:cs typeface="Latha"/>
            </a:endParaRPr>
          </a:p>
          <a:p>
            <a:pPr marL="12700" marR="5080" indent="1019810">
              <a:lnSpc>
                <a:spcPct val="150000"/>
              </a:lnSpc>
              <a:spcBef>
                <a:spcPts val="880"/>
              </a:spcBef>
            </a:pPr>
            <a:r>
              <a:rPr sz="2400" b="1" spc="10" smtClean="0">
                <a:solidFill>
                  <a:srgbClr val="3B4043"/>
                </a:solidFill>
                <a:latin typeface="Arial"/>
                <a:cs typeface="Arial"/>
              </a:rPr>
              <a:t>correlation </a:t>
            </a:r>
            <a:r>
              <a:rPr sz="2400" b="1" spc="5" smtClean="0">
                <a:solidFill>
                  <a:srgbClr val="3B4043"/>
                </a:solidFill>
                <a:latin typeface="Arial"/>
                <a:cs typeface="Arial"/>
              </a:rPr>
              <a:t>analysis </a:t>
            </a:r>
            <a:r>
              <a:rPr sz="2400" spc="-5" smtClean="0">
                <a:solidFill>
                  <a:srgbClr val="3B4043"/>
                </a:solidFill>
                <a:latin typeface="Arial"/>
                <a:cs typeface="Arial"/>
              </a:rPr>
              <a:t>is </a:t>
            </a:r>
            <a:r>
              <a:rPr sz="2400" smtClean="0">
                <a:solidFill>
                  <a:srgbClr val="3B4043"/>
                </a:solidFill>
                <a:latin typeface="Arial"/>
                <a:cs typeface="Arial"/>
              </a:rPr>
              <a:t>a  </a:t>
            </a:r>
            <a:r>
              <a:rPr sz="2400" spc="-15" smtClean="0">
                <a:solidFill>
                  <a:srgbClr val="3B4043"/>
                </a:solidFill>
                <a:latin typeface="Arial"/>
                <a:cs typeface="Arial"/>
              </a:rPr>
              <a:t>statistical method used </a:t>
            </a:r>
            <a:r>
              <a:rPr sz="2400" smtClean="0">
                <a:solidFill>
                  <a:srgbClr val="3B4043"/>
                </a:solidFill>
                <a:latin typeface="Arial"/>
                <a:cs typeface="Arial"/>
              </a:rPr>
              <a:t>to </a:t>
            </a:r>
            <a:r>
              <a:rPr sz="2400" spc="-35" smtClean="0">
                <a:solidFill>
                  <a:srgbClr val="3B4043"/>
                </a:solidFill>
                <a:latin typeface="Arial"/>
                <a:cs typeface="Arial"/>
              </a:rPr>
              <a:t>evaluate  </a:t>
            </a:r>
            <a:r>
              <a:rPr sz="2400" spc="5" smtClean="0">
                <a:solidFill>
                  <a:srgbClr val="3B4043"/>
                </a:solidFill>
                <a:latin typeface="Arial"/>
                <a:cs typeface="Arial"/>
              </a:rPr>
              <a:t>the </a:t>
            </a:r>
            <a:r>
              <a:rPr sz="2400" spc="-15" smtClean="0">
                <a:solidFill>
                  <a:srgbClr val="3B4043"/>
                </a:solidFill>
                <a:latin typeface="Arial"/>
                <a:cs typeface="Arial"/>
              </a:rPr>
              <a:t>strength </a:t>
            </a:r>
            <a:r>
              <a:rPr sz="2400" spc="-35" smtClean="0">
                <a:solidFill>
                  <a:srgbClr val="3B4043"/>
                </a:solidFill>
                <a:latin typeface="Arial"/>
                <a:cs typeface="Arial"/>
              </a:rPr>
              <a:t>of </a:t>
            </a:r>
            <a:r>
              <a:rPr sz="2400" spc="-15" smtClean="0">
                <a:solidFill>
                  <a:srgbClr val="3B4043"/>
                </a:solidFill>
                <a:latin typeface="Arial"/>
                <a:cs typeface="Arial"/>
              </a:rPr>
              <a:t>relationship </a:t>
            </a:r>
            <a:r>
              <a:rPr sz="2400" spc="-40" dirty="0">
                <a:solidFill>
                  <a:srgbClr val="3B4043"/>
                </a:solidFill>
                <a:latin typeface="Arial"/>
                <a:cs typeface="Arial"/>
              </a:rPr>
              <a:t>between  </a:t>
            </a:r>
            <a:r>
              <a:rPr sz="2400">
                <a:solidFill>
                  <a:srgbClr val="3B4043"/>
                </a:solidFill>
                <a:latin typeface="Arial"/>
                <a:cs typeface="Arial"/>
              </a:rPr>
              <a:t>two </a:t>
            </a:r>
            <a:r>
              <a:rPr sz="2400" spc="-20" smtClean="0">
                <a:solidFill>
                  <a:srgbClr val="3B4043"/>
                </a:solidFill>
                <a:latin typeface="Arial"/>
                <a:cs typeface="Arial"/>
              </a:rPr>
              <a:t>quantitative</a:t>
            </a:r>
            <a:r>
              <a:rPr sz="2400" spc="175" smtClean="0">
                <a:solidFill>
                  <a:srgbClr val="3B4043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3B4043"/>
                </a:solidFill>
                <a:latin typeface="Arial"/>
                <a:cs typeface="Arial"/>
              </a:rPr>
              <a:t>variables.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0" y="2286000"/>
            <a:ext cx="4530090" cy="3341299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2400" u="heavy" spc="-5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Definition</a:t>
            </a:r>
            <a:r>
              <a:rPr sz="2400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Latha"/>
                <a:cs typeface="Latha"/>
              </a:rPr>
              <a:t>:</a:t>
            </a:r>
            <a:endParaRPr sz="2400">
              <a:solidFill>
                <a:schemeClr val="tx1">
                  <a:lumMod val="95000"/>
                  <a:lumOff val="5000"/>
                </a:schemeClr>
              </a:solidFill>
              <a:latin typeface="Latha"/>
              <a:cs typeface="Latha"/>
            </a:endParaRPr>
          </a:p>
          <a:p>
            <a:pPr marL="12700" marR="5080" indent="523875">
              <a:lnSpc>
                <a:spcPct val="150000"/>
              </a:lnSpc>
              <a:spcBef>
                <a:spcPts val="580"/>
              </a:spcBef>
            </a:pPr>
            <a:r>
              <a:rPr sz="2400" dirty="0">
                <a:solidFill>
                  <a:srgbClr val="3B4043"/>
                </a:solidFill>
                <a:latin typeface="Arial"/>
                <a:cs typeface="Arial"/>
              </a:rPr>
              <a:t>A </a:t>
            </a:r>
            <a:r>
              <a:rPr sz="2400" spc="-20" dirty="0">
                <a:solidFill>
                  <a:srgbClr val="3B4043"/>
                </a:solidFill>
                <a:latin typeface="Arial"/>
                <a:cs typeface="Arial"/>
              </a:rPr>
              <a:t>correlation </a:t>
            </a:r>
            <a:r>
              <a:rPr sz="2400" spc="-10" dirty="0">
                <a:solidFill>
                  <a:srgbClr val="3B4043"/>
                </a:solidFill>
                <a:latin typeface="Arial"/>
                <a:cs typeface="Arial"/>
              </a:rPr>
              <a:t>coefficient </a:t>
            </a:r>
            <a:r>
              <a:rPr sz="2400" spc="-5" dirty="0">
                <a:solidFill>
                  <a:srgbClr val="3B4043"/>
                </a:solidFill>
                <a:latin typeface="Arial"/>
                <a:cs typeface="Arial"/>
              </a:rPr>
              <a:t>is  </a:t>
            </a:r>
            <a:r>
              <a:rPr sz="2400" dirty="0">
                <a:solidFill>
                  <a:srgbClr val="3B4043"/>
                </a:solidFill>
                <a:latin typeface="Arial"/>
                <a:cs typeface="Arial"/>
              </a:rPr>
              <a:t>a </a:t>
            </a:r>
            <a:r>
              <a:rPr sz="2400" spc="-10" dirty="0">
                <a:solidFill>
                  <a:srgbClr val="3B4043"/>
                </a:solidFill>
                <a:latin typeface="Arial"/>
                <a:cs typeface="Arial"/>
              </a:rPr>
              <a:t>numerical measure </a:t>
            </a:r>
            <a:r>
              <a:rPr sz="2400" spc="-35" dirty="0">
                <a:solidFill>
                  <a:srgbClr val="3B4043"/>
                </a:solidFill>
                <a:latin typeface="Arial"/>
                <a:cs typeface="Arial"/>
              </a:rPr>
              <a:t>of </a:t>
            </a:r>
            <a:r>
              <a:rPr sz="2400" spc="-10" dirty="0">
                <a:solidFill>
                  <a:srgbClr val="3B4043"/>
                </a:solidFill>
                <a:latin typeface="Arial"/>
                <a:cs typeface="Arial"/>
              </a:rPr>
              <a:t>some  </a:t>
            </a:r>
            <a:r>
              <a:rPr sz="2400" spc="-35" dirty="0">
                <a:solidFill>
                  <a:srgbClr val="3B4043"/>
                </a:solidFill>
                <a:latin typeface="Arial"/>
                <a:cs typeface="Arial"/>
              </a:rPr>
              <a:t>type of </a:t>
            </a:r>
            <a:r>
              <a:rPr sz="2400" spc="-20" dirty="0">
                <a:solidFill>
                  <a:srgbClr val="3B4043"/>
                </a:solidFill>
                <a:latin typeface="Arial"/>
                <a:cs typeface="Arial"/>
              </a:rPr>
              <a:t>correlation, </a:t>
            </a:r>
            <a:r>
              <a:rPr sz="2400" spc="-15" dirty="0">
                <a:solidFill>
                  <a:srgbClr val="3B4043"/>
                </a:solidFill>
                <a:latin typeface="Arial"/>
                <a:cs typeface="Arial"/>
              </a:rPr>
              <a:t>meaning </a:t>
            </a:r>
            <a:r>
              <a:rPr sz="2400" dirty="0">
                <a:solidFill>
                  <a:srgbClr val="3B4043"/>
                </a:solidFill>
                <a:latin typeface="Arial"/>
                <a:cs typeface="Arial"/>
              </a:rPr>
              <a:t>a  </a:t>
            </a:r>
            <a:r>
              <a:rPr sz="2400" spc="-15" dirty="0">
                <a:solidFill>
                  <a:srgbClr val="3B4043"/>
                </a:solidFill>
                <a:latin typeface="Arial"/>
                <a:cs typeface="Arial"/>
              </a:rPr>
              <a:t>statistical relationship  </a:t>
            </a:r>
            <a:r>
              <a:rPr sz="2400" spc="-40" dirty="0">
                <a:solidFill>
                  <a:srgbClr val="3B4043"/>
                </a:solidFill>
                <a:latin typeface="Arial"/>
                <a:cs typeface="Arial"/>
              </a:rPr>
              <a:t>between </a:t>
            </a:r>
            <a:r>
              <a:rPr sz="2400" dirty="0">
                <a:solidFill>
                  <a:srgbClr val="3B4043"/>
                </a:solidFill>
                <a:latin typeface="Arial"/>
                <a:cs typeface="Arial"/>
              </a:rPr>
              <a:t>two</a:t>
            </a:r>
            <a:r>
              <a:rPr sz="2400" spc="-350" dirty="0">
                <a:solidFill>
                  <a:srgbClr val="3B4043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3B4043"/>
                </a:solidFill>
                <a:latin typeface="Arial"/>
                <a:cs typeface="Arial"/>
              </a:rPr>
              <a:t>variables.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887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381000"/>
            <a:ext cx="9858703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7300" y="228600"/>
            <a:ext cx="10401300" cy="662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381001"/>
            <a:ext cx="11963400" cy="647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04800" y="152400"/>
            <a:ext cx="12801600" cy="761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67200" y="838200"/>
            <a:ext cx="3909060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1" u="none" spc="5" smtClean="0"/>
              <a:t>Modi</a:t>
            </a:r>
            <a:r>
              <a:rPr lang="en-US" b="1" u="none" spc="5" dirty="0" smtClean="0"/>
              <a:t> </a:t>
            </a:r>
            <a:r>
              <a:rPr b="1" u="none" spc="-310" smtClean="0"/>
              <a:t> </a:t>
            </a:r>
            <a:r>
              <a:rPr lang="en-US" b="1" u="none" spc="-5" dirty="0" smtClean="0"/>
              <a:t>M</a:t>
            </a:r>
            <a:r>
              <a:rPr b="1" u="none" spc="-5" smtClean="0"/>
              <a:t>ethod</a:t>
            </a:r>
            <a:r>
              <a:rPr b="1" u="none" spc="-5" dirty="0"/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7575" y="1469090"/>
            <a:ext cx="10048875" cy="4289636"/>
          </a:xfrm>
          <a:prstGeom prst="rect">
            <a:avLst/>
          </a:prstGeom>
        </p:spPr>
        <p:txBody>
          <a:bodyPr vert="horz" wrap="square" lIns="0" tIns="322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0"/>
              </a:spcBef>
            </a:pPr>
            <a:r>
              <a:rPr sz="2800" b="1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Meaning:</a:t>
            </a:r>
            <a:endParaRPr sz="2800">
              <a:latin typeface="Calibri"/>
              <a:cs typeface="Calibri"/>
            </a:endParaRPr>
          </a:p>
          <a:p>
            <a:pPr marL="12700" marR="5080" indent="1029335" algn="just">
              <a:lnSpc>
                <a:spcPct val="150000"/>
              </a:lnSpc>
              <a:spcBef>
                <a:spcPts val="1750"/>
              </a:spcBef>
              <a:tabLst>
                <a:tab pos="2882265" algn="l"/>
                <a:tab pos="5018405" algn="l"/>
              </a:tabLst>
            </a:pPr>
            <a:r>
              <a:rPr sz="2750" spc="3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sz="275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modified</a:t>
            </a:r>
            <a:r>
              <a:rPr sz="2750" spc="33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distribution	</a:t>
            </a:r>
            <a:r>
              <a:rPr sz="275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method, </a:t>
            </a:r>
            <a:r>
              <a:rPr sz="2750" spc="-4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750" spc="-3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also </a:t>
            </a:r>
            <a:r>
              <a:rPr sz="2750" spc="3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known </a:t>
            </a:r>
            <a:r>
              <a:rPr sz="275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as </a:t>
            </a:r>
            <a:r>
              <a:rPr sz="275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MODI  </a:t>
            </a:r>
            <a:r>
              <a:rPr sz="275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method </a:t>
            </a:r>
            <a:r>
              <a:rPr sz="275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or </a:t>
            </a:r>
            <a:r>
              <a:rPr sz="275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(u </a:t>
            </a:r>
            <a:r>
              <a:rPr sz="275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sz="2750" spc="-5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v) </a:t>
            </a:r>
            <a:r>
              <a:rPr sz="275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method </a:t>
            </a:r>
            <a:r>
              <a:rPr sz="2750" spc="-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provides </a:t>
            </a:r>
            <a:r>
              <a:rPr sz="275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sz="275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minimum </a:t>
            </a:r>
            <a:r>
              <a:rPr sz="275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cost </a:t>
            </a:r>
            <a:r>
              <a:rPr sz="2750" b="1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solution </a:t>
            </a:r>
            <a:r>
              <a:rPr sz="275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to  </a:t>
            </a:r>
            <a:r>
              <a:rPr sz="2750" spc="15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sz="2750" spc="2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transportation</a:t>
            </a:r>
            <a:r>
              <a:rPr lang="en-US" sz="2750" spc="-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sz="275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problems</a:t>
            </a:r>
            <a:r>
              <a:rPr sz="275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sz="2750">
              <a:latin typeface="Times New Roman" pitchFamily="18" charset="0"/>
              <a:cs typeface="Times New Roman" pitchFamily="18" charset="0"/>
            </a:endParaRPr>
          </a:p>
          <a:p>
            <a:pPr marL="12700" marR="318135" indent="1276985" algn="just">
              <a:lnSpc>
                <a:spcPct val="150000"/>
              </a:lnSpc>
              <a:spcBef>
                <a:spcPts val="1035"/>
              </a:spcBef>
            </a:pPr>
            <a:r>
              <a:rPr sz="275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MODI </a:t>
            </a:r>
            <a:r>
              <a:rPr sz="275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method </a:t>
            </a:r>
            <a:r>
              <a:rPr sz="2750" spc="-4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75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sz="275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improvement </a:t>
            </a:r>
            <a:r>
              <a:rPr sz="2750" spc="-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over </a:t>
            </a:r>
            <a:r>
              <a:rPr sz="275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stepping </a:t>
            </a:r>
            <a:r>
              <a:rPr sz="275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stone  </a:t>
            </a:r>
            <a:r>
              <a:rPr sz="275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method.</a:t>
            </a:r>
            <a:endParaRPr sz="275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0"/>
            <a:ext cx="11277600" cy="662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1828" y="609282"/>
            <a:ext cx="4768342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1115">
              <a:lnSpc>
                <a:spcPct val="100000"/>
              </a:lnSpc>
              <a:spcBef>
                <a:spcPts val="130"/>
              </a:spcBef>
            </a:pPr>
            <a:r>
              <a:rPr sz="4000" b="1" u="none" spc="-20" dirty="0"/>
              <a:t>Assignment</a:t>
            </a:r>
            <a:r>
              <a:rPr sz="4000" b="1" u="none" spc="-330" dirty="0"/>
              <a:t> </a:t>
            </a:r>
            <a:r>
              <a:rPr sz="4000" b="1" u="none" spc="-20" dirty="0"/>
              <a:t>problem: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0600" y="1447800"/>
            <a:ext cx="10143490" cy="4842351"/>
          </a:xfrm>
          <a:prstGeom prst="rect">
            <a:avLst/>
          </a:prstGeom>
        </p:spPr>
        <p:txBody>
          <a:bodyPr vert="horz" wrap="square" lIns="0" tIns="322580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2540"/>
              </a:spcBef>
            </a:pPr>
            <a:r>
              <a:rPr sz="2400" b="1" smtClean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Meaning</a:t>
            </a:r>
            <a:endParaRPr lang="en-US" sz="2400" b="1" dirty="0" smtClean="0">
              <a:uFill>
                <a:solidFill>
                  <a:srgbClr val="000000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marL="12700" algn="just">
              <a:lnSpc>
                <a:spcPct val="150000"/>
              </a:lnSpc>
              <a:spcBef>
                <a:spcPts val="2540"/>
              </a:spcBef>
            </a:pPr>
            <a:r>
              <a:rPr lang="en-US" sz="2400" b="1" spc="30" dirty="0" smtClean="0">
                <a:solidFill>
                  <a:srgbClr val="3B4043"/>
                </a:solidFill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sz="2600" spc="3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60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assignment </a:t>
            </a:r>
            <a:r>
              <a:rPr sz="26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problem </a:t>
            </a:r>
            <a:r>
              <a:rPr sz="2600" spc="-4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600" spc="1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sz="2600" spc="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fundamental</a:t>
            </a:r>
            <a:r>
              <a:rPr lang="en-US" sz="2600" spc="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combinatorial  </a:t>
            </a:r>
            <a:r>
              <a:rPr sz="2600" spc="-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optimization	</a:t>
            </a:r>
            <a:r>
              <a:rPr sz="260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problem. </a:t>
            </a:r>
            <a:r>
              <a:rPr sz="2600" spc="-4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sz="2600" spc="-3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its </a:t>
            </a:r>
            <a:r>
              <a:rPr sz="26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most </a:t>
            </a:r>
            <a:r>
              <a:rPr sz="260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general </a:t>
            </a:r>
            <a:r>
              <a:rPr sz="26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form, </a:t>
            </a:r>
            <a:r>
              <a:rPr sz="26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6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problem </a:t>
            </a:r>
            <a:r>
              <a:rPr sz="2600" spc="-4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600" spc="-1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as  </a:t>
            </a:r>
            <a:r>
              <a:rPr sz="2600" spc="-1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follows:</a:t>
            </a:r>
            <a:endParaRPr lang="en-US" sz="2600" spc="-15" dirty="0" smtClean="0">
              <a:solidFill>
                <a:srgbClr val="3B40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algn="just">
              <a:lnSpc>
                <a:spcPct val="150000"/>
              </a:lnSpc>
              <a:spcBef>
                <a:spcPts val="2540"/>
              </a:spcBef>
            </a:pPr>
            <a:r>
              <a:rPr lang="en-US" sz="2600" spc="-15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sz="2600" spc="3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6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problem </a:t>
            </a:r>
            <a:r>
              <a:rPr sz="260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instance </a:t>
            </a:r>
            <a:r>
              <a:rPr sz="260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has </a:t>
            </a:r>
            <a:r>
              <a:rPr sz="26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sz="260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number of </a:t>
            </a:r>
            <a:r>
              <a:rPr sz="26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agents </a:t>
            </a:r>
            <a:r>
              <a:rPr sz="260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sz="2600" spc="1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  </a:t>
            </a:r>
            <a:r>
              <a:rPr sz="2600" spc="2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number </a:t>
            </a:r>
            <a:r>
              <a:rPr sz="2600" spc="25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sz="2600" spc="5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spc="-1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tasks.</a:t>
            </a:r>
            <a:endParaRPr lang="en-US" sz="2600" spc="-10" dirty="0" smtClean="0">
              <a:solidFill>
                <a:srgbClr val="3B4043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algn="just">
              <a:lnSpc>
                <a:spcPct val="150000"/>
              </a:lnSpc>
              <a:spcBef>
                <a:spcPts val="2540"/>
              </a:spcBef>
            </a:pPr>
            <a:r>
              <a:rPr lang="en-US" sz="2600" spc="-10" dirty="0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sz="2600" spc="25" smtClean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Any </a:t>
            </a:r>
            <a:r>
              <a:rPr sz="260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agent can </a:t>
            </a:r>
            <a:r>
              <a:rPr sz="260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be </a:t>
            </a:r>
            <a:r>
              <a:rPr sz="2600" spc="-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assigned </a:t>
            </a:r>
            <a:r>
              <a:rPr sz="260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sz="26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perform </a:t>
            </a:r>
            <a:r>
              <a:rPr sz="260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any </a:t>
            </a:r>
            <a:r>
              <a:rPr sz="260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task,  incurring </a:t>
            </a:r>
            <a:r>
              <a:rPr sz="26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some cost </a:t>
            </a:r>
            <a:r>
              <a:rPr sz="2600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that </a:t>
            </a:r>
            <a:r>
              <a:rPr sz="260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may </a:t>
            </a:r>
            <a:r>
              <a:rPr sz="2600" spc="-3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vary </a:t>
            </a:r>
            <a:r>
              <a:rPr sz="2600" spc="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depending </a:t>
            </a:r>
            <a:r>
              <a:rPr sz="2600" spc="2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on </a:t>
            </a:r>
            <a:r>
              <a:rPr sz="2600" spc="1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600" spc="-5" dirty="0">
                <a:solidFill>
                  <a:srgbClr val="3B4043"/>
                </a:solidFill>
                <a:latin typeface="Times New Roman" pitchFamily="18" charset="0"/>
                <a:cs typeface="Times New Roman" pitchFamily="18" charset="0"/>
              </a:rPr>
              <a:t>agent-task  assignment.</a:t>
            </a:r>
            <a:endParaRPr sz="2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685800"/>
            <a:ext cx="10820400" cy="617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4495801" y="1951989"/>
            <a:ext cx="3505200" cy="102976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10"/>
              </a:spcBef>
            </a:pPr>
            <a:r>
              <a:rPr spc="5">
                <a:latin typeface="Times New Roman" pitchFamily="18" charset="0"/>
                <a:cs typeface="Times New Roman" pitchFamily="18" charset="0"/>
              </a:rPr>
              <a:t>UNIT</a:t>
            </a:r>
            <a:r>
              <a:rPr spc="-415">
                <a:latin typeface="Times New Roman" pitchFamily="18" charset="0"/>
                <a:cs typeface="Times New Roman" pitchFamily="18" charset="0"/>
              </a:rPr>
              <a:t> </a:t>
            </a:r>
            <a:r>
              <a:rPr spc="4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pc="40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spc="4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xfrm>
            <a:off x="1981200" y="3649916"/>
            <a:ext cx="8373109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5"/>
              </a:spcBef>
            </a:pPr>
            <a:r>
              <a:rPr sz="4800" spc="-35" dirty="0">
                <a:latin typeface="Times New Roman" pitchFamily="18" charset="0"/>
                <a:cs typeface="Times New Roman" pitchFamily="18" charset="0"/>
              </a:rPr>
              <a:t>Interpolation </a:t>
            </a:r>
            <a:r>
              <a:rPr sz="4800" spc="15" dirty="0">
                <a:latin typeface="Times New Roman" pitchFamily="18" charset="0"/>
                <a:cs typeface="Times New Roman" pitchFamily="18" charset="0"/>
              </a:rPr>
              <a:t>and</a:t>
            </a:r>
            <a:r>
              <a:rPr sz="4800" spc="-4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800" spc="-35" dirty="0">
                <a:latin typeface="Times New Roman" pitchFamily="18" charset="0"/>
                <a:cs typeface="Times New Roman" pitchFamily="18" charset="0"/>
              </a:rPr>
              <a:t>Extrapolation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38095" y="381000"/>
            <a:ext cx="7118984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b="0" spc="-50" dirty="0">
                <a:latin typeface="Tw Cen MT"/>
                <a:cs typeface="Tw Cen MT"/>
              </a:rPr>
              <a:t>Types </a:t>
            </a:r>
            <a:r>
              <a:rPr sz="4800" b="0" dirty="0">
                <a:latin typeface="Tw Cen MT"/>
                <a:cs typeface="Tw Cen MT"/>
              </a:rPr>
              <a:t>of </a:t>
            </a:r>
            <a:r>
              <a:rPr sz="4800" b="0" spc="-10" dirty="0">
                <a:latin typeface="Tw Cen MT"/>
                <a:cs typeface="Tw Cen MT"/>
              </a:rPr>
              <a:t>Correlation</a:t>
            </a:r>
            <a:r>
              <a:rPr sz="4800" b="0" spc="260" dirty="0">
                <a:latin typeface="Tw Cen MT"/>
                <a:cs typeface="Tw Cen MT"/>
              </a:rPr>
              <a:t> </a:t>
            </a:r>
            <a:r>
              <a:rPr sz="4800" b="0" spc="-10" dirty="0">
                <a:latin typeface="Tw Cen MT"/>
                <a:cs typeface="Tw Cen MT"/>
              </a:rPr>
              <a:t>Analysis</a:t>
            </a:r>
            <a:endParaRPr sz="4800">
              <a:latin typeface="Tw Cen MT"/>
              <a:cs typeface="Tw Cen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1143000"/>
            <a:ext cx="11506200" cy="609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2800" y="609600"/>
            <a:ext cx="5635625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157855" algn="l"/>
              </a:tabLst>
            </a:pPr>
            <a:r>
              <a:rPr sz="4000" b="1" spc="5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4000" b="1" spc="-4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4000" b="1" spc="-25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4000" b="1" spc="-5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sz="4000" b="1" spc="-2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4000" b="1" spc="-4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sz="4000" b="1" spc="-45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4000" b="1" spc="5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sz="4000" b="1" spc="-135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4000" b="1" spc="-25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4000" b="1" spc="5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sz="4000" b="1" spc="-5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sz="4000" b="1" spc="15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sz="4000" b="1" u="none">
                <a:latin typeface="Times New Roman" pitchFamily="18" charset="0"/>
                <a:cs typeface="Times New Roman" pitchFamily="18" charset="0"/>
              </a:rPr>
              <a:t>	</a:t>
            </a:r>
            <a:endParaRPr sz="4000" b="1" u="none" spc="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0600" y="1828800"/>
            <a:ext cx="9688195" cy="4200509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855"/>
              </a:spcBef>
              <a:tabLst>
                <a:tab pos="1490345" algn="l"/>
              </a:tabLst>
            </a:pPr>
            <a:r>
              <a:rPr sz="2750" u="heavy" dirty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Meaning</a:t>
            </a:r>
            <a:r>
              <a:rPr sz="275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sz="2750" spc="5" dirty="0">
                <a:latin typeface="Times New Roman" pitchFamily="18" charset="0"/>
                <a:cs typeface="Times New Roman" pitchFamily="18" charset="0"/>
              </a:rPr>
              <a:t>:</a:t>
            </a:r>
            <a:endParaRPr sz="2750">
              <a:latin typeface="Times New Roman" pitchFamily="18" charset="0"/>
              <a:cs typeface="Times New Roman" pitchFamily="18" charset="0"/>
            </a:endParaRPr>
          </a:p>
          <a:p>
            <a:pPr marL="12700" marR="7620" indent="1430020" algn="just">
              <a:lnSpc>
                <a:spcPct val="150000"/>
              </a:lnSpc>
              <a:spcBef>
                <a:spcPts val="1105"/>
              </a:spcBef>
            </a:pPr>
            <a:r>
              <a:rPr sz="2750" b="1" spc="10" dirty="0">
                <a:latin typeface="Times New Roman" pitchFamily="18" charset="0"/>
                <a:cs typeface="Times New Roman" pitchFamily="18" charset="0"/>
              </a:rPr>
              <a:t>Interpolation </a:t>
            </a:r>
            <a:r>
              <a:rPr sz="2750" spc="-15" dirty="0"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750" spc="1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sz="2750" spc="-20" dirty="0">
                <a:latin typeface="Times New Roman" pitchFamily="18" charset="0"/>
                <a:cs typeface="Times New Roman" pitchFamily="18" charset="0"/>
              </a:rPr>
              <a:t>useful </a:t>
            </a:r>
            <a:r>
              <a:rPr sz="2750" spc="5" dirty="0">
                <a:latin typeface="Times New Roman" pitchFamily="18" charset="0"/>
                <a:cs typeface="Times New Roman" pitchFamily="18" charset="0"/>
              </a:rPr>
              <a:t>mathematical and 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statistical </a:t>
            </a:r>
            <a:r>
              <a:rPr sz="2750" spc="15" dirty="0">
                <a:latin typeface="Times New Roman" pitchFamily="18" charset="0"/>
                <a:cs typeface="Times New Roman" pitchFamily="18" charset="0"/>
              </a:rPr>
              <a:t>tool  </a:t>
            </a:r>
            <a:r>
              <a:rPr sz="2750" spc="-15" dirty="0">
                <a:latin typeface="Times New Roman" pitchFamily="18" charset="0"/>
                <a:cs typeface="Times New Roman" pitchFamily="18" charset="0"/>
              </a:rPr>
              <a:t>used </a:t>
            </a:r>
            <a:r>
              <a:rPr sz="2750" spc="-5" dirty="0">
                <a:latin typeface="Times New Roman" pitchFamily="18" charset="0"/>
                <a:cs typeface="Times New Roman" pitchFamily="18" charset="0"/>
              </a:rPr>
              <a:t>to estimate </a:t>
            </a:r>
            <a:r>
              <a:rPr sz="2750" spc="-15" dirty="0">
                <a:latin typeface="Times New Roman" pitchFamily="18" charset="0"/>
                <a:cs typeface="Times New Roman" pitchFamily="18" charset="0"/>
              </a:rPr>
              <a:t>values between 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two</a:t>
            </a:r>
            <a:r>
              <a:rPr sz="2750" spc="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10">
                <a:latin typeface="Times New Roman" pitchFamily="18" charset="0"/>
                <a:cs typeface="Times New Roman" pitchFamily="18" charset="0"/>
              </a:rPr>
              <a:t>points</a:t>
            </a:r>
            <a:r>
              <a:rPr sz="2750" spc="-10" smtClean="0">
                <a:latin typeface="Times New Roman" pitchFamily="18" charset="0"/>
                <a:cs typeface="Times New Roman" pitchFamily="18" charset="0"/>
              </a:rPr>
              <a:t>.</a:t>
            </a:r>
            <a:endParaRPr sz="3800">
              <a:latin typeface="Times New Roman" pitchFamily="18" charset="0"/>
              <a:cs typeface="Times New Roman" pitchFamily="18" charset="0"/>
            </a:endParaRPr>
          </a:p>
          <a:p>
            <a:pPr marL="12700" algn="just">
              <a:lnSpc>
                <a:spcPct val="150000"/>
              </a:lnSpc>
              <a:tabLst>
                <a:tab pos="1059815" algn="l"/>
                <a:tab pos="1471295" algn="l"/>
              </a:tabLst>
            </a:pPr>
            <a:r>
              <a:rPr sz="2750" spc="5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50" u="sng" dirty="0" smtClean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Uses</a:t>
            </a:r>
            <a:r>
              <a:rPr lang="en-US" sz="2750" dirty="0" smtClean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750" spc="5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sz="2750" spc="30" smtClean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endParaRPr sz="2750">
              <a:latin typeface="Times New Roman" pitchFamily="18" charset="0"/>
              <a:cs typeface="Times New Roman" pitchFamily="18" charset="0"/>
            </a:endParaRPr>
          </a:p>
          <a:p>
            <a:pPr marL="12700" marR="5080" indent="562610" algn="just">
              <a:lnSpc>
                <a:spcPct val="150000"/>
              </a:lnSpc>
              <a:spcBef>
                <a:spcPts val="1105"/>
              </a:spcBef>
              <a:tabLst>
                <a:tab pos="946785" algn="l"/>
                <a:tab pos="4013200" algn="l"/>
              </a:tabLst>
            </a:pPr>
            <a:r>
              <a:rPr sz="2750" spc="-5" dirty="0">
                <a:latin typeface="Times New Roman" pitchFamily="18" charset="0"/>
                <a:cs typeface="Times New Roman" pitchFamily="18" charset="0"/>
              </a:rPr>
              <a:t>It	</a:t>
            </a:r>
            <a:r>
              <a:rPr sz="2750" spc="-10">
                <a:latin typeface="Times New Roman" pitchFamily="18" charset="0"/>
                <a:cs typeface="Times New Roman" pitchFamily="18" charset="0"/>
              </a:rPr>
              <a:t>provides  </a:t>
            </a:r>
            <a:r>
              <a:rPr sz="2750" spc="1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75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365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10" dirty="0">
                <a:latin typeface="Times New Roman" pitchFamily="18" charset="0"/>
                <a:cs typeface="Times New Roman" pitchFamily="18" charset="0"/>
              </a:rPr>
              <a:t>means</a:t>
            </a:r>
            <a:r>
              <a:rPr sz="2750"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25" dirty="0">
                <a:latin typeface="Times New Roman" pitchFamily="18" charset="0"/>
                <a:cs typeface="Times New Roman" pitchFamily="18" charset="0"/>
              </a:rPr>
              <a:t>of	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estimating the </a:t>
            </a:r>
            <a:r>
              <a:rPr sz="2750" spc="-5" dirty="0">
                <a:latin typeface="Times New Roman" pitchFamily="18" charset="0"/>
                <a:cs typeface="Times New Roman" pitchFamily="18" charset="0"/>
              </a:rPr>
              <a:t>function </a:t>
            </a:r>
            <a:r>
              <a:rPr sz="2750" spc="15" dirty="0">
                <a:latin typeface="Times New Roman" pitchFamily="18" charset="0"/>
                <a:cs typeface="Times New Roman" pitchFamily="18" charset="0"/>
              </a:rPr>
              <a:t>at 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intermediate  points.</a:t>
            </a:r>
            <a:endParaRPr sz="275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591819"/>
            <a:ext cx="618172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268855" algn="l"/>
                <a:tab pos="3129280" algn="l"/>
              </a:tabLst>
            </a:pPr>
            <a:r>
              <a:rPr spc="-5" dirty="0"/>
              <a:t>Methods</a:t>
            </a:r>
            <a:r>
              <a:rPr u="none" spc="-5" dirty="0"/>
              <a:t>	</a:t>
            </a:r>
            <a:r>
              <a:rPr spc="-5" dirty="0"/>
              <a:t> </a:t>
            </a:r>
            <a:r>
              <a:rPr spc="15" dirty="0"/>
              <a:t>of</a:t>
            </a:r>
            <a:r>
              <a:rPr u="none" spc="15" dirty="0"/>
              <a:t>	</a:t>
            </a:r>
            <a:r>
              <a:rPr spc="-25" dirty="0"/>
              <a:t>Interpolation</a:t>
            </a:r>
            <a:r>
              <a:rPr b="1" u="none" spc="-25" dirty="0">
                <a:latin typeface="Latha"/>
                <a:cs typeface="Latha"/>
              </a:rPr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05479" y="2481516"/>
            <a:ext cx="5024755" cy="32359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25"/>
              </a:spcBef>
              <a:buAutoNum type="arabicPeriod"/>
              <a:tabLst>
                <a:tab pos="356235" algn="l"/>
              </a:tabLst>
            </a:pPr>
            <a:r>
              <a:rPr sz="3200" spc="10" dirty="0">
                <a:latin typeface="Calibri"/>
                <a:cs typeface="Calibri"/>
              </a:rPr>
              <a:t>Binomial </a:t>
            </a:r>
            <a:r>
              <a:rPr sz="3200" spc="25" dirty="0">
                <a:latin typeface="Calibri"/>
                <a:cs typeface="Calibri"/>
              </a:rPr>
              <a:t>Expansion</a:t>
            </a:r>
            <a:r>
              <a:rPr sz="3200" spc="-375" dirty="0">
                <a:latin typeface="Calibri"/>
                <a:cs typeface="Calibri"/>
              </a:rPr>
              <a:t> </a:t>
            </a:r>
            <a:r>
              <a:rPr sz="3200" spc="10" dirty="0">
                <a:latin typeface="Calibri"/>
                <a:cs typeface="Calibri"/>
              </a:rPr>
              <a:t>Method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AutoNum type="arabicPeriod"/>
            </a:pPr>
            <a:endParaRPr sz="270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AutoNum type="arabicPeriod"/>
              <a:tabLst>
                <a:tab pos="356235" algn="l"/>
              </a:tabLst>
            </a:pPr>
            <a:r>
              <a:rPr sz="3200" spc="-15" dirty="0">
                <a:latin typeface="Calibri"/>
                <a:cs typeface="Calibri"/>
              </a:rPr>
              <a:t>Newton’s</a:t>
            </a:r>
            <a:r>
              <a:rPr sz="3200" spc="-190" dirty="0">
                <a:latin typeface="Calibri"/>
                <a:cs typeface="Calibri"/>
              </a:rPr>
              <a:t> </a:t>
            </a:r>
            <a:r>
              <a:rPr sz="3200" spc="10" dirty="0">
                <a:latin typeface="Calibri"/>
                <a:cs typeface="Calibri"/>
              </a:rPr>
              <a:t>Method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Calibri"/>
              <a:buAutoNum type="arabicPeriod"/>
            </a:pPr>
            <a:endParaRPr sz="265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6235" algn="l"/>
              </a:tabLst>
            </a:pPr>
            <a:r>
              <a:rPr sz="3200" spc="-20" dirty="0">
                <a:latin typeface="Calibri"/>
                <a:cs typeface="Calibri"/>
              </a:rPr>
              <a:t>Lagrange’s</a:t>
            </a:r>
            <a:r>
              <a:rPr sz="3200" spc="-110" dirty="0">
                <a:latin typeface="Calibri"/>
                <a:cs typeface="Calibri"/>
              </a:rPr>
              <a:t> </a:t>
            </a:r>
            <a:r>
              <a:rPr sz="3200" spc="10" dirty="0">
                <a:latin typeface="Calibri"/>
                <a:cs typeface="Calibri"/>
              </a:rPr>
              <a:t>Method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Calibri"/>
              <a:buAutoNum type="arabicPeriod"/>
            </a:pPr>
            <a:endParaRPr sz="265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6235" algn="l"/>
                <a:tab pos="3100705" algn="l"/>
              </a:tabLst>
            </a:pPr>
            <a:r>
              <a:rPr sz="3200" spc="5" dirty="0">
                <a:latin typeface="Calibri"/>
                <a:cs typeface="Calibri"/>
              </a:rPr>
              <a:t>Parabolic</a:t>
            </a:r>
            <a:r>
              <a:rPr sz="3200" spc="-200" dirty="0">
                <a:latin typeface="Calibri"/>
                <a:cs typeface="Calibri"/>
              </a:rPr>
              <a:t> </a:t>
            </a:r>
            <a:r>
              <a:rPr sz="3200" spc="10" dirty="0">
                <a:latin typeface="Calibri"/>
                <a:cs typeface="Calibri"/>
              </a:rPr>
              <a:t>Curve	</a:t>
            </a:r>
            <a:r>
              <a:rPr sz="3200" spc="15" dirty="0">
                <a:latin typeface="Calibri"/>
                <a:cs typeface="Calibri"/>
              </a:rPr>
              <a:t>Method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0" y="591819"/>
            <a:ext cx="5562599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234055" algn="l"/>
              </a:tabLst>
            </a:pPr>
            <a:r>
              <a:rPr b="1" u="none" spc="20" dirty="0"/>
              <a:t>E</a:t>
            </a:r>
            <a:r>
              <a:rPr b="1" u="none" spc="30" dirty="0"/>
              <a:t>x</a:t>
            </a:r>
            <a:r>
              <a:rPr b="1" u="none" spc="45" dirty="0"/>
              <a:t>t</a:t>
            </a:r>
            <a:r>
              <a:rPr b="1" u="none" spc="-95" dirty="0"/>
              <a:t>r</a:t>
            </a:r>
            <a:r>
              <a:rPr b="1" u="none" spc="-50" dirty="0"/>
              <a:t>a</a:t>
            </a:r>
            <a:r>
              <a:rPr b="1" u="none" spc="-40" dirty="0"/>
              <a:t>p</a:t>
            </a:r>
            <a:r>
              <a:rPr b="1" u="none" spc="-45" dirty="0"/>
              <a:t>o</a:t>
            </a:r>
            <a:r>
              <a:rPr b="1" u="none" spc="5" dirty="0"/>
              <a:t>l</a:t>
            </a:r>
            <a:r>
              <a:rPr b="1" u="none" spc="-55" dirty="0"/>
              <a:t>a</a:t>
            </a:r>
            <a:r>
              <a:rPr b="1" u="none" spc="-25" dirty="0"/>
              <a:t>t</a:t>
            </a:r>
            <a:r>
              <a:rPr b="1" u="none" spc="-75" dirty="0"/>
              <a:t>i</a:t>
            </a:r>
            <a:r>
              <a:rPr b="1" u="none" spc="-45" dirty="0"/>
              <a:t>o</a:t>
            </a:r>
            <a:r>
              <a:rPr b="1" u="none" spc="15" dirty="0"/>
              <a:t>n</a:t>
            </a:r>
            <a:r>
              <a:rPr u="none"/>
              <a:t>	</a:t>
            </a:r>
            <a:endParaRPr b="1" u="none" spc="5" dirty="0">
              <a:latin typeface="Latha"/>
              <a:cs typeface="Lath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4000" y="1752600"/>
            <a:ext cx="9390380" cy="4164602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775"/>
              </a:spcBef>
              <a:tabLst>
                <a:tab pos="1489710" algn="l"/>
              </a:tabLst>
            </a:pPr>
            <a:r>
              <a:rPr sz="2750" u="heavy" dirty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Meaning</a:t>
            </a:r>
            <a:r>
              <a:rPr sz="275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12700" marR="5080" indent="1229360" algn="just">
              <a:lnSpc>
                <a:spcPct val="150000"/>
              </a:lnSpc>
              <a:spcBef>
                <a:spcPts val="935"/>
              </a:spcBef>
            </a:pPr>
            <a:r>
              <a:rPr sz="2750" b="1" dirty="0">
                <a:latin typeface="Times New Roman" pitchFamily="18" charset="0"/>
                <a:cs typeface="Times New Roman" pitchFamily="18" charset="0"/>
              </a:rPr>
              <a:t>Extrapolation </a:t>
            </a:r>
            <a:r>
              <a:rPr sz="2750" spc="-15" dirty="0"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the process </a:t>
            </a:r>
            <a:r>
              <a:rPr sz="2750" spc="25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estimating </a:t>
            </a:r>
            <a:r>
              <a:rPr sz="2750" spc="5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750" dirty="0">
                <a:latin typeface="Times New Roman" pitchFamily="18" charset="0"/>
                <a:cs typeface="Times New Roman" pitchFamily="18" charset="0"/>
              </a:rPr>
              <a:t>beyond 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the  </a:t>
            </a:r>
            <a:r>
              <a:rPr sz="2750" spc="-5" dirty="0">
                <a:latin typeface="Times New Roman" pitchFamily="18" charset="0"/>
                <a:cs typeface="Times New Roman" pitchFamily="18" charset="0"/>
              </a:rPr>
              <a:t>original Observation </a:t>
            </a:r>
            <a:r>
              <a:rPr sz="2750" spc="-15" dirty="0">
                <a:latin typeface="Times New Roman" pitchFamily="18" charset="0"/>
                <a:cs typeface="Times New Roman" pitchFamily="18" charset="0"/>
              </a:rPr>
              <a:t>range, 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the value </a:t>
            </a:r>
            <a:r>
              <a:rPr sz="2750" spc="25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750" spc="1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sz="2750" spc="-5" dirty="0">
                <a:latin typeface="Times New Roman" pitchFamily="18" charset="0"/>
                <a:cs typeface="Times New Roman" pitchFamily="18" charset="0"/>
              </a:rPr>
              <a:t>variable </a:t>
            </a:r>
            <a:r>
              <a:rPr sz="2750" spc="30" dirty="0">
                <a:latin typeface="Times New Roman" pitchFamily="18" charset="0"/>
                <a:cs typeface="Times New Roman" pitchFamily="18" charset="0"/>
              </a:rPr>
              <a:t>on 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the basis </a:t>
            </a:r>
            <a:r>
              <a:rPr sz="2750" spc="25" dirty="0">
                <a:latin typeface="Times New Roman" pitchFamily="18" charset="0"/>
                <a:cs typeface="Times New Roman" pitchFamily="18" charset="0"/>
              </a:rPr>
              <a:t>of  </a:t>
            </a:r>
            <a:r>
              <a:rPr sz="2750" spc="-20" dirty="0">
                <a:latin typeface="Times New Roman" pitchFamily="18" charset="0"/>
                <a:cs typeface="Times New Roman" pitchFamily="18" charset="0"/>
              </a:rPr>
              <a:t>its 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relationship </a:t>
            </a:r>
            <a:r>
              <a:rPr sz="2750" spc="-20" dirty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sz="2750" spc="-5" dirty="0">
                <a:latin typeface="Times New Roman" pitchFamily="18" charset="0"/>
                <a:cs typeface="Times New Roman" pitchFamily="18" charset="0"/>
              </a:rPr>
              <a:t>another</a:t>
            </a:r>
            <a:r>
              <a:rPr sz="2750" spc="1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variable.</a:t>
            </a:r>
            <a:endParaRPr sz="2750">
              <a:latin typeface="Times New Roman" pitchFamily="18" charset="0"/>
              <a:cs typeface="Times New Roman" pitchFamily="18" charset="0"/>
            </a:endParaRPr>
          </a:p>
          <a:p>
            <a:pPr marL="12700" marR="405130" indent="1296035" algn="just">
              <a:lnSpc>
                <a:spcPct val="150000"/>
              </a:lnSpc>
              <a:spcBef>
                <a:spcPts val="1095"/>
              </a:spcBef>
            </a:pPr>
            <a:r>
              <a:rPr sz="2750" spc="-5" dirty="0">
                <a:latin typeface="Times New Roman" pitchFamily="18" charset="0"/>
                <a:cs typeface="Times New Roman" pitchFamily="18" charset="0"/>
              </a:rPr>
              <a:t>Extrapolation </a:t>
            </a:r>
            <a:r>
              <a:rPr sz="2750" spc="5" dirty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sz="2750" spc="-5" dirty="0">
                <a:latin typeface="Times New Roman" pitchFamily="18" charset="0"/>
                <a:cs typeface="Times New Roman" pitchFamily="18" charset="0"/>
              </a:rPr>
              <a:t>also </a:t>
            </a:r>
            <a:r>
              <a:rPr sz="2750" spc="15" dirty="0">
                <a:latin typeface="Times New Roman" pitchFamily="18" charset="0"/>
                <a:cs typeface="Times New Roman" pitchFamily="18" charset="0"/>
              </a:rPr>
              <a:t>mean </a:t>
            </a:r>
            <a:r>
              <a:rPr sz="2750" spc="-20" dirty="0">
                <a:latin typeface="Times New Roman" pitchFamily="18" charset="0"/>
                <a:cs typeface="Times New Roman" pitchFamily="18" charset="0"/>
              </a:rPr>
              <a:t>extension </a:t>
            </a:r>
            <a:r>
              <a:rPr sz="2750" spc="25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750" spc="1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sz="2750" spc="5" dirty="0">
                <a:latin typeface="Times New Roman" pitchFamily="18" charset="0"/>
                <a:cs typeface="Times New Roman" pitchFamily="18" charset="0"/>
              </a:rPr>
              <a:t>method ,  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assuming similar </a:t>
            </a:r>
            <a:r>
              <a:rPr sz="2750" dirty="0">
                <a:latin typeface="Times New Roman" pitchFamily="18" charset="0"/>
                <a:cs typeface="Times New Roman" pitchFamily="18" charset="0"/>
              </a:rPr>
              <a:t>methods </a:t>
            </a:r>
            <a:r>
              <a:rPr sz="2750" spc="-25" dirty="0">
                <a:latin typeface="Times New Roman" pitchFamily="18" charset="0"/>
                <a:cs typeface="Times New Roman" pitchFamily="18" charset="0"/>
              </a:rPr>
              <a:t>will </a:t>
            </a:r>
            <a:r>
              <a:rPr sz="2750" spc="-5" dirty="0">
                <a:latin typeface="Times New Roman" pitchFamily="18" charset="0"/>
                <a:cs typeface="Times New Roman" pitchFamily="18" charset="0"/>
              </a:rPr>
              <a:t>be</a:t>
            </a:r>
            <a:r>
              <a:rPr sz="2750" spc="1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applicable.</a:t>
            </a:r>
            <a:endParaRPr sz="275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591819"/>
            <a:ext cx="515175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40" dirty="0"/>
              <a:t>Types </a:t>
            </a:r>
            <a:r>
              <a:rPr spc="25" dirty="0"/>
              <a:t>Of</a:t>
            </a:r>
            <a:r>
              <a:rPr spc="-395" dirty="0"/>
              <a:t> </a:t>
            </a:r>
            <a:r>
              <a:rPr spc="-25" dirty="0"/>
              <a:t>Extrapolation</a:t>
            </a:r>
            <a:r>
              <a:rPr b="1" u="none" spc="-25" dirty="0">
                <a:latin typeface="Latha"/>
                <a:cs typeface="Latha"/>
              </a:rPr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05479" y="2728849"/>
            <a:ext cx="4146550" cy="31394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30"/>
              </a:spcBef>
              <a:buFont typeface="Arial"/>
              <a:buChar char="•"/>
              <a:tabLst>
                <a:tab pos="241300" algn="l"/>
              </a:tabLst>
            </a:pPr>
            <a:r>
              <a:rPr sz="2750" dirty="0">
                <a:latin typeface="Calibri"/>
                <a:cs typeface="Calibri"/>
              </a:rPr>
              <a:t>Linear</a:t>
            </a:r>
            <a:r>
              <a:rPr sz="2750" spc="130" dirty="0">
                <a:latin typeface="Calibri"/>
                <a:cs typeface="Calibri"/>
              </a:rPr>
              <a:t> </a:t>
            </a:r>
            <a:r>
              <a:rPr sz="2750" spc="-5" dirty="0">
                <a:latin typeface="Calibri"/>
                <a:cs typeface="Calibri"/>
              </a:rPr>
              <a:t>Extrapolation</a:t>
            </a:r>
            <a:endParaRPr sz="27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0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750" dirty="0">
                <a:latin typeface="Calibri"/>
                <a:cs typeface="Calibri"/>
              </a:rPr>
              <a:t>Polynomial</a:t>
            </a:r>
            <a:r>
              <a:rPr sz="2750" spc="100" dirty="0">
                <a:latin typeface="Calibri"/>
                <a:cs typeface="Calibri"/>
              </a:rPr>
              <a:t> </a:t>
            </a:r>
            <a:r>
              <a:rPr sz="2750" spc="-5" dirty="0">
                <a:latin typeface="Calibri"/>
                <a:cs typeface="Calibri"/>
              </a:rPr>
              <a:t>Extrapolation</a:t>
            </a:r>
            <a:endParaRPr sz="27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0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750" spc="5" dirty="0">
                <a:latin typeface="Calibri"/>
                <a:cs typeface="Calibri"/>
              </a:rPr>
              <a:t>Conic</a:t>
            </a:r>
            <a:r>
              <a:rPr sz="2750" spc="65" dirty="0">
                <a:latin typeface="Calibri"/>
                <a:cs typeface="Calibri"/>
              </a:rPr>
              <a:t> </a:t>
            </a:r>
            <a:r>
              <a:rPr sz="2750" spc="-5" dirty="0">
                <a:latin typeface="Calibri"/>
                <a:cs typeface="Calibri"/>
              </a:rPr>
              <a:t>Extrapolation</a:t>
            </a:r>
            <a:endParaRPr sz="27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30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750" spc="5" dirty="0">
                <a:latin typeface="Calibri"/>
                <a:cs typeface="Calibri"/>
              </a:rPr>
              <a:t>French </a:t>
            </a:r>
            <a:r>
              <a:rPr sz="2750" spc="10" dirty="0">
                <a:latin typeface="Calibri"/>
                <a:cs typeface="Calibri"/>
              </a:rPr>
              <a:t>Curve</a:t>
            </a:r>
            <a:r>
              <a:rPr sz="2750" spc="90" dirty="0">
                <a:latin typeface="Calibri"/>
                <a:cs typeface="Calibri"/>
              </a:rPr>
              <a:t> </a:t>
            </a:r>
            <a:r>
              <a:rPr sz="2750" spc="-5" dirty="0">
                <a:latin typeface="Calibri"/>
                <a:cs typeface="Calibri"/>
              </a:rPr>
              <a:t>Extrapolation</a:t>
            </a:r>
            <a:endParaRPr sz="2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643636"/>
            <a:ext cx="7187565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b="1" u="none" spc="-50"/>
              <a:t>Newton’s</a:t>
            </a:r>
            <a:r>
              <a:rPr sz="2800" b="1" u="none" spc="-335"/>
              <a:t> </a:t>
            </a:r>
            <a:r>
              <a:rPr lang="en-US" sz="2800" b="1" u="none" spc="-335" dirty="0" smtClean="0"/>
              <a:t> </a:t>
            </a:r>
            <a:r>
              <a:rPr sz="2800" b="1" u="none" spc="-25" smtClean="0"/>
              <a:t>forward</a:t>
            </a:r>
            <a:r>
              <a:rPr sz="2800" b="1" u="none" spc="-385" smtClean="0"/>
              <a:t> </a:t>
            </a:r>
            <a:r>
              <a:rPr lang="en-US" sz="2800" b="1" u="none" spc="-385" dirty="0" smtClean="0"/>
              <a:t> </a:t>
            </a:r>
            <a:r>
              <a:rPr sz="2800" b="1" u="none" spc="-20" smtClean="0"/>
              <a:t>interpolation</a:t>
            </a:r>
            <a:r>
              <a:rPr sz="2800" b="1" u="none" spc="-320" smtClean="0"/>
              <a:t> </a:t>
            </a:r>
            <a:endParaRPr sz="2800" b="1" u="none" spc="5" dirty="0"/>
          </a:p>
        </p:txBody>
      </p:sp>
      <p:sp>
        <p:nvSpPr>
          <p:cNvPr id="3" name="object 3"/>
          <p:cNvSpPr txBox="1"/>
          <p:nvPr/>
        </p:nvSpPr>
        <p:spPr>
          <a:xfrm>
            <a:off x="1142999" y="1702288"/>
            <a:ext cx="9703435" cy="143764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12725">
              <a:lnSpc>
                <a:spcPct val="100000"/>
              </a:lnSpc>
              <a:spcBef>
                <a:spcPts val="855"/>
              </a:spcBef>
            </a:pPr>
            <a:r>
              <a:rPr sz="275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Problem</a:t>
            </a:r>
            <a:r>
              <a:rPr sz="2750" spc="-5" dirty="0">
                <a:latin typeface="Latha"/>
                <a:cs typeface="Latha"/>
              </a:rPr>
              <a:t>:</a:t>
            </a:r>
            <a:endParaRPr sz="2750">
              <a:latin typeface="Latha"/>
              <a:cs typeface="Latha"/>
            </a:endParaRPr>
          </a:p>
          <a:p>
            <a:pPr marL="12700" marR="5080" indent="323850">
              <a:lnSpc>
                <a:spcPts val="3000"/>
              </a:lnSpc>
              <a:spcBef>
                <a:spcPts val="1105"/>
              </a:spcBef>
              <a:tabLst>
                <a:tab pos="1032510" algn="l"/>
              </a:tabLst>
            </a:pPr>
            <a:r>
              <a:rPr sz="2750" dirty="0">
                <a:latin typeface="Calibri"/>
                <a:cs typeface="Calibri"/>
              </a:rPr>
              <a:t>The	</a:t>
            </a:r>
            <a:r>
              <a:rPr sz="2750" spc="-5" dirty="0">
                <a:latin typeface="Calibri"/>
                <a:cs typeface="Calibri"/>
              </a:rPr>
              <a:t>population </a:t>
            </a:r>
            <a:r>
              <a:rPr sz="2750" spc="25" dirty="0">
                <a:latin typeface="Calibri"/>
                <a:cs typeface="Calibri"/>
              </a:rPr>
              <a:t>of </a:t>
            </a:r>
            <a:r>
              <a:rPr sz="2750" spc="5" dirty="0">
                <a:latin typeface="Calibri"/>
                <a:cs typeface="Calibri"/>
              </a:rPr>
              <a:t>town </a:t>
            </a:r>
            <a:r>
              <a:rPr sz="2750" spc="-10" dirty="0">
                <a:latin typeface="Calibri"/>
                <a:cs typeface="Calibri"/>
              </a:rPr>
              <a:t>in </a:t>
            </a:r>
            <a:r>
              <a:rPr sz="2750" spc="5" dirty="0">
                <a:latin typeface="Calibri"/>
                <a:cs typeface="Calibri"/>
              </a:rPr>
              <a:t>decimal </a:t>
            </a:r>
            <a:r>
              <a:rPr sz="2750" spc="-10" dirty="0">
                <a:latin typeface="Calibri"/>
                <a:cs typeface="Calibri"/>
              </a:rPr>
              <a:t>censes </a:t>
            </a:r>
            <a:r>
              <a:rPr sz="2750" spc="15" dirty="0">
                <a:latin typeface="Calibri"/>
                <a:cs typeface="Calibri"/>
              </a:rPr>
              <a:t>as </a:t>
            </a:r>
            <a:r>
              <a:rPr sz="2750" spc="-10" dirty="0">
                <a:latin typeface="Calibri"/>
                <a:cs typeface="Calibri"/>
              </a:rPr>
              <a:t>given </a:t>
            </a:r>
            <a:r>
              <a:rPr sz="2750" spc="-20" dirty="0">
                <a:latin typeface="Calibri"/>
                <a:cs typeface="Calibri"/>
              </a:rPr>
              <a:t>below.Estimate  </a:t>
            </a:r>
            <a:r>
              <a:rPr sz="2750" spc="-10" dirty="0">
                <a:latin typeface="Calibri"/>
                <a:cs typeface="Calibri"/>
              </a:rPr>
              <a:t>the </a:t>
            </a:r>
            <a:r>
              <a:rPr sz="2750" spc="-5" dirty="0">
                <a:latin typeface="Calibri"/>
                <a:cs typeface="Calibri"/>
              </a:rPr>
              <a:t>population </a:t>
            </a:r>
            <a:r>
              <a:rPr sz="2750" spc="-10" dirty="0">
                <a:latin typeface="Calibri"/>
                <a:cs typeface="Calibri"/>
              </a:rPr>
              <a:t>for</a:t>
            </a:r>
            <a:r>
              <a:rPr sz="2750" spc="-285" dirty="0">
                <a:latin typeface="Calibri"/>
                <a:cs typeface="Calibri"/>
              </a:rPr>
              <a:t> </a:t>
            </a:r>
            <a:r>
              <a:rPr sz="2750" spc="20" dirty="0">
                <a:latin typeface="Calibri"/>
                <a:cs typeface="Calibri"/>
              </a:rPr>
              <a:t>1895?</a:t>
            </a:r>
            <a:endParaRPr sz="275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209800" y="3962397"/>
          <a:ext cx="8126727" cy="23622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4455"/>
                <a:gridCol w="1354455"/>
                <a:gridCol w="1354455"/>
                <a:gridCol w="1354454"/>
                <a:gridCol w="1354454"/>
                <a:gridCol w="1354454"/>
              </a:tblGrid>
              <a:tr h="787402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1891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1901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1911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1921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1931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</a:tr>
              <a:tr h="787398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f(x)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46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66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81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93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101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7874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0"/>
            <a:ext cx="2005964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spc="-10" smtClean="0"/>
              <a:t>S</a:t>
            </a:r>
            <a:r>
              <a:rPr lang="en-US" sz="3600" b="1" spc="-10" dirty="0" err="1" smtClean="0"/>
              <a:t>olution</a:t>
            </a:r>
            <a:endParaRPr sz="3600" b="1" spc="-10" dirty="0">
              <a:latin typeface="Latha"/>
              <a:cs typeface="Lath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1000" y="838201"/>
            <a:ext cx="11811000" cy="5848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6734" y="0"/>
            <a:ext cx="5950585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0" b="1" u="none" spc="-10" dirty="0"/>
              <a:t>Xo </a:t>
            </a:r>
            <a:r>
              <a:rPr sz="4000" b="1" u="none" spc="15" dirty="0"/>
              <a:t>= 1891 </a:t>
            </a:r>
            <a:r>
              <a:rPr sz="4000" b="1" u="none" spc="5" dirty="0"/>
              <a:t>, </a:t>
            </a:r>
            <a:r>
              <a:rPr sz="4000" b="1" u="none" spc="20" dirty="0"/>
              <a:t>h= </a:t>
            </a:r>
            <a:r>
              <a:rPr sz="4000" b="1" u="none" spc="10" dirty="0"/>
              <a:t>10, </a:t>
            </a:r>
            <a:r>
              <a:rPr sz="4000" b="1" u="none" spc="20" dirty="0"/>
              <a:t>x=</a:t>
            </a:r>
            <a:r>
              <a:rPr sz="4000" b="1" u="none" spc="-395" dirty="0"/>
              <a:t> </a:t>
            </a:r>
            <a:r>
              <a:rPr sz="4000" b="1" u="none" spc="15" dirty="0"/>
              <a:t>1895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0" y="990600"/>
            <a:ext cx="5791200" cy="5488041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842135" algn="just">
              <a:lnSpc>
                <a:spcPct val="150000"/>
              </a:lnSpc>
              <a:spcBef>
                <a:spcPts val="615"/>
              </a:spcBef>
            </a:pPr>
            <a:r>
              <a:rPr sz="2750" spc="15">
                <a:latin typeface="Calibri"/>
                <a:cs typeface="Calibri"/>
              </a:rPr>
              <a:t>Now</a:t>
            </a:r>
            <a:r>
              <a:rPr sz="2750" spc="15" smtClean="0">
                <a:latin typeface="Latha"/>
                <a:cs typeface="Latha"/>
              </a:rPr>
              <a:t>,</a:t>
            </a:r>
            <a:endParaRPr lang="en-US" sz="2750" spc="15" dirty="0" smtClean="0">
              <a:latin typeface="Latha"/>
              <a:cs typeface="Latha"/>
            </a:endParaRPr>
          </a:p>
          <a:p>
            <a:pPr marL="1842135" algn="just">
              <a:lnSpc>
                <a:spcPct val="150000"/>
              </a:lnSpc>
              <a:spcBef>
                <a:spcPts val="615"/>
              </a:spcBef>
            </a:pPr>
            <a:r>
              <a:rPr sz="3200" u="heavy" spc="-785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u="heavy" spc="35" dirty="0">
                <a:uFill>
                  <a:solidFill>
                    <a:srgbClr val="000000"/>
                  </a:solidFill>
                </a:uFill>
                <a:latin typeface="Latha"/>
                <a:cs typeface="Latha"/>
              </a:rPr>
              <a:t>1895</a:t>
            </a:r>
            <a:r>
              <a:rPr sz="2800" b="1" u="heavy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= </a:t>
            </a:r>
            <a:r>
              <a:rPr sz="2800"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Xo </a:t>
            </a:r>
            <a:r>
              <a:rPr sz="2800" b="1" u="heavy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+</a:t>
            </a:r>
            <a:r>
              <a:rPr sz="2800" b="1" u="heavy" spc="-3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u="heavy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nh</a:t>
            </a:r>
            <a:endParaRPr sz="2800">
              <a:latin typeface="Calibri"/>
              <a:cs typeface="Calibri"/>
            </a:endParaRPr>
          </a:p>
          <a:p>
            <a:pPr marL="2528570" algn="just">
              <a:lnSpc>
                <a:spcPct val="150000"/>
              </a:lnSpc>
              <a:spcBef>
                <a:spcPts val="2240"/>
              </a:spcBef>
            </a:pPr>
            <a:r>
              <a:rPr sz="2000" spc="15" dirty="0">
                <a:latin typeface="Calibri"/>
                <a:cs typeface="Calibri"/>
              </a:rPr>
              <a:t>=1891 </a:t>
            </a:r>
            <a:r>
              <a:rPr sz="2000" spc="10" dirty="0">
                <a:latin typeface="Calibri"/>
                <a:cs typeface="Calibri"/>
              </a:rPr>
              <a:t>+ </a:t>
            </a:r>
            <a:r>
              <a:rPr sz="2000" spc="5" dirty="0">
                <a:latin typeface="Calibri"/>
                <a:cs typeface="Calibri"/>
              </a:rPr>
              <a:t>n×</a:t>
            </a:r>
            <a:r>
              <a:rPr sz="2000" spc="-195" dirty="0">
                <a:latin typeface="Calibri"/>
                <a:cs typeface="Calibri"/>
              </a:rPr>
              <a:t> </a:t>
            </a:r>
            <a:r>
              <a:rPr sz="2000" spc="20" dirty="0">
                <a:latin typeface="Calibri"/>
                <a:cs typeface="Calibri"/>
              </a:rPr>
              <a:t>10</a:t>
            </a:r>
            <a:endParaRPr sz="2000">
              <a:latin typeface="Calibri"/>
              <a:cs typeface="Calibri"/>
            </a:endParaRPr>
          </a:p>
          <a:p>
            <a:pPr marR="998219" algn="just">
              <a:lnSpc>
                <a:spcPct val="150000"/>
              </a:lnSpc>
              <a:spcBef>
                <a:spcPts val="830"/>
              </a:spcBef>
            </a:pPr>
            <a:r>
              <a:rPr lang="en-US" sz="2000" spc="35" dirty="0" smtClean="0">
                <a:latin typeface="Latha"/>
                <a:cs typeface="Latha"/>
              </a:rPr>
              <a:t>                 </a:t>
            </a:r>
            <a:r>
              <a:rPr sz="2000" spc="35" smtClean="0">
                <a:latin typeface="Latha"/>
                <a:cs typeface="Latha"/>
              </a:rPr>
              <a:t>1895</a:t>
            </a:r>
            <a:r>
              <a:rPr sz="2000" spc="35" smtClean="0">
                <a:latin typeface="Calibri"/>
                <a:cs typeface="Calibri"/>
              </a:rPr>
              <a:t>-</a:t>
            </a:r>
            <a:r>
              <a:rPr sz="2000" spc="-190" smtClean="0">
                <a:latin typeface="Calibri"/>
                <a:cs typeface="Calibri"/>
              </a:rPr>
              <a:t> </a:t>
            </a:r>
            <a:r>
              <a:rPr sz="2000" spc="25" dirty="0">
                <a:latin typeface="Calibri"/>
                <a:cs typeface="Calibri"/>
              </a:rPr>
              <a:t>1891</a:t>
            </a:r>
            <a:r>
              <a:rPr sz="2000" spc="-150" dirty="0">
                <a:latin typeface="Calibri"/>
                <a:cs typeface="Calibri"/>
              </a:rPr>
              <a:t> </a:t>
            </a:r>
            <a:r>
              <a:rPr sz="2000" spc="10" dirty="0">
                <a:latin typeface="Calibri"/>
                <a:cs typeface="Calibri"/>
              </a:rPr>
              <a:t>=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25" dirty="0">
                <a:latin typeface="Calibri"/>
                <a:cs typeface="Calibri"/>
              </a:rPr>
              <a:t>10n</a:t>
            </a:r>
            <a:endParaRPr sz="2000">
              <a:latin typeface="Calibri"/>
              <a:cs typeface="Calibri"/>
            </a:endParaRPr>
          </a:p>
          <a:p>
            <a:pPr marL="2471420" algn="just">
              <a:lnSpc>
                <a:spcPct val="150000"/>
              </a:lnSpc>
              <a:spcBef>
                <a:spcPts val="229"/>
              </a:spcBef>
            </a:pPr>
            <a:r>
              <a:rPr lang="en-US" sz="2000" spc="20" dirty="0" smtClean="0">
                <a:latin typeface="Calibri"/>
                <a:cs typeface="Calibri"/>
              </a:rPr>
              <a:t>     </a:t>
            </a:r>
            <a:r>
              <a:rPr sz="2000" spc="20" smtClean="0">
                <a:latin typeface="Calibri"/>
                <a:cs typeface="Calibri"/>
              </a:rPr>
              <a:t>4=</a:t>
            </a:r>
            <a:r>
              <a:rPr sz="2000" spc="-125" smtClean="0">
                <a:latin typeface="Calibri"/>
                <a:cs typeface="Calibri"/>
              </a:rPr>
              <a:t> </a:t>
            </a:r>
            <a:r>
              <a:rPr sz="2000" spc="25" dirty="0">
                <a:latin typeface="Calibri"/>
                <a:cs typeface="Calibri"/>
              </a:rPr>
              <a:t>10n</a:t>
            </a:r>
            <a:endParaRPr sz="2000">
              <a:latin typeface="Calibri"/>
              <a:cs typeface="Calibri"/>
            </a:endParaRPr>
          </a:p>
          <a:p>
            <a:pPr marL="1842135" algn="just">
              <a:lnSpc>
                <a:spcPct val="150000"/>
              </a:lnSpc>
              <a:spcBef>
                <a:spcPts val="305"/>
              </a:spcBef>
            </a:pPr>
            <a:r>
              <a:rPr lang="en-US" sz="2000" b="1" spc="10" dirty="0" smtClean="0">
                <a:latin typeface="Calibri"/>
                <a:cs typeface="Calibri"/>
              </a:rPr>
              <a:t>                </a:t>
            </a:r>
            <a:r>
              <a:rPr sz="2000" b="1" spc="10" smtClean="0">
                <a:latin typeface="Calibri"/>
                <a:cs typeface="Calibri"/>
              </a:rPr>
              <a:t>n </a:t>
            </a:r>
            <a:r>
              <a:rPr sz="2000" b="1" spc="10" dirty="0">
                <a:latin typeface="Calibri"/>
                <a:cs typeface="Calibri"/>
              </a:rPr>
              <a:t>= </a:t>
            </a:r>
            <a:r>
              <a:rPr sz="2000" b="1" spc="25" dirty="0">
                <a:latin typeface="Calibri"/>
                <a:cs typeface="Calibri"/>
              </a:rPr>
              <a:t>4/10 </a:t>
            </a:r>
            <a:r>
              <a:rPr sz="2000" b="1" spc="10" dirty="0">
                <a:latin typeface="Calibri"/>
                <a:cs typeface="Calibri"/>
              </a:rPr>
              <a:t>=</a:t>
            </a:r>
            <a:r>
              <a:rPr sz="2000" b="1" spc="-225" dirty="0">
                <a:latin typeface="Calibri"/>
                <a:cs typeface="Calibri"/>
              </a:rPr>
              <a:t> </a:t>
            </a:r>
            <a:r>
              <a:rPr sz="2000" b="1" spc="10" dirty="0">
                <a:latin typeface="Calibri"/>
                <a:cs typeface="Calibri"/>
              </a:rPr>
              <a:t>0.4</a:t>
            </a:r>
            <a:endParaRPr sz="2000">
              <a:latin typeface="Calibri"/>
              <a:cs typeface="Calibri"/>
            </a:endParaRPr>
          </a:p>
          <a:p>
            <a:pPr marL="12700" algn="just">
              <a:lnSpc>
                <a:spcPct val="150000"/>
              </a:lnSpc>
              <a:spcBef>
                <a:spcPts val="750"/>
              </a:spcBef>
            </a:pPr>
            <a:r>
              <a:rPr sz="2000" spc="-5" dirty="0">
                <a:latin typeface="Calibri"/>
                <a:cs typeface="Calibri"/>
              </a:rPr>
              <a:t>Newton </a:t>
            </a:r>
            <a:r>
              <a:rPr sz="2000" dirty="0">
                <a:latin typeface="Calibri"/>
                <a:cs typeface="Calibri"/>
              </a:rPr>
              <a:t>gregory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forward</a:t>
            </a:r>
            <a:endParaRPr sz="2000">
              <a:latin typeface="Calibri"/>
              <a:cs typeface="Calibri"/>
            </a:endParaRPr>
          </a:p>
          <a:p>
            <a:pPr marR="1000760" algn="just">
              <a:lnSpc>
                <a:spcPct val="150000"/>
              </a:lnSpc>
              <a:spcBef>
                <a:spcPts val="755"/>
              </a:spcBef>
            </a:pPr>
            <a:r>
              <a:rPr sz="2000" spc="-20" dirty="0">
                <a:latin typeface="Calibri"/>
                <a:cs typeface="Calibri"/>
              </a:rPr>
              <a:t>difference </a:t>
            </a:r>
            <a:r>
              <a:rPr sz="2000" spc="-10" dirty="0">
                <a:latin typeface="Calibri"/>
                <a:cs typeface="Calibri"/>
              </a:rPr>
              <a:t>formula </a:t>
            </a:r>
            <a:r>
              <a:rPr sz="2000" spc="-5" dirty="0">
                <a:latin typeface="Calibri"/>
                <a:cs typeface="Calibri"/>
              </a:rPr>
              <a:t>is </a:t>
            </a:r>
            <a:r>
              <a:rPr sz="2000" dirty="0">
                <a:latin typeface="Calibri"/>
                <a:cs typeface="Calibri"/>
              </a:rPr>
              <a:t>given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by</a:t>
            </a:r>
            <a:r>
              <a:rPr sz="2000" spc="5" dirty="0">
                <a:latin typeface="Latha"/>
                <a:cs typeface="Latha"/>
              </a:rPr>
              <a:t>,</a:t>
            </a:r>
            <a:endParaRPr sz="2000">
              <a:latin typeface="Latha"/>
              <a:cs typeface="Latha"/>
            </a:endParaRPr>
          </a:p>
          <a:p>
            <a:pPr marL="2299970" algn="just">
              <a:lnSpc>
                <a:spcPct val="150000"/>
              </a:lnSpc>
              <a:spcBef>
                <a:spcPts val="305"/>
              </a:spcBef>
            </a:pPr>
            <a:r>
              <a:rPr sz="2150" b="1" spc="5" dirty="0">
                <a:latin typeface="Calibri"/>
                <a:cs typeface="Calibri"/>
              </a:rPr>
              <a:t>f(X)=</a:t>
            </a:r>
            <a:r>
              <a:rPr sz="2150" b="1" spc="65" dirty="0">
                <a:latin typeface="Calibri"/>
                <a:cs typeface="Calibri"/>
              </a:rPr>
              <a:t> </a:t>
            </a:r>
            <a:r>
              <a:rPr sz="2150" b="1" spc="5" dirty="0">
                <a:latin typeface="Calibri"/>
                <a:cs typeface="Calibri"/>
              </a:rPr>
              <a:t>f(Xo+nh)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67400" y="914400"/>
            <a:ext cx="6096000" cy="594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5755" y="749935"/>
            <a:ext cx="7640320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357120" algn="l"/>
              </a:tabLst>
            </a:pPr>
            <a:r>
              <a:rPr b="1" u="none" spc="-50" dirty="0"/>
              <a:t>Newton’s	</a:t>
            </a:r>
            <a:r>
              <a:rPr b="1" u="none" spc="-30"/>
              <a:t>backward</a:t>
            </a:r>
            <a:r>
              <a:rPr b="1" u="none" spc="-330"/>
              <a:t> </a:t>
            </a:r>
            <a:r>
              <a:rPr b="1" u="none" spc="-30" smtClean="0"/>
              <a:t>Interpolation</a:t>
            </a:r>
            <a:endParaRPr b="1" spc="-30" dirty="0">
              <a:latin typeface="Latha"/>
              <a:cs typeface="Lath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7575" y="2473642"/>
            <a:ext cx="9808210" cy="106118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3155"/>
              </a:lnSpc>
              <a:spcBef>
                <a:spcPts val="125"/>
              </a:spcBef>
            </a:pPr>
            <a:r>
              <a:rPr sz="2750" spc="-10" dirty="0">
                <a:latin typeface="Calibri"/>
                <a:cs typeface="Calibri"/>
              </a:rPr>
              <a:t>Using</a:t>
            </a:r>
            <a:r>
              <a:rPr sz="2750" spc="175" dirty="0">
                <a:latin typeface="Calibri"/>
                <a:cs typeface="Calibri"/>
              </a:rPr>
              <a:t> </a:t>
            </a:r>
            <a:r>
              <a:rPr sz="2750" spc="-20" dirty="0">
                <a:latin typeface="Calibri"/>
                <a:cs typeface="Calibri"/>
              </a:rPr>
              <a:t>Newton’s</a:t>
            </a:r>
            <a:r>
              <a:rPr sz="2750" spc="170" dirty="0">
                <a:latin typeface="Calibri"/>
                <a:cs typeface="Calibri"/>
              </a:rPr>
              <a:t> </a:t>
            </a:r>
            <a:r>
              <a:rPr sz="2750" spc="5" dirty="0">
                <a:latin typeface="Calibri"/>
                <a:cs typeface="Calibri"/>
              </a:rPr>
              <a:t>Gregory</a:t>
            </a:r>
            <a:r>
              <a:rPr sz="2750" spc="80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backward</a:t>
            </a:r>
            <a:r>
              <a:rPr sz="2750" spc="100" dirty="0">
                <a:latin typeface="Calibri"/>
                <a:cs typeface="Calibri"/>
              </a:rPr>
              <a:t> </a:t>
            </a:r>
            <a:r>
              <a:rPr sz="2750" spc="-5" dirty="0">
                <a:latin typeface="Calibri"/>
                <a:cs typeface="Calibri"/>
              </a:rPr>
              <a:t>form</a:t>
            </a:r>
            <a:r>
              <a:rPr sz="2750" spc="20" dirty="0">
                <a:latin typeface="Calibri"/>
                <a:cs typeface="Calibri"/>
              </a:rPr>
              <a:t> </a:t>
            </a:r>
            <a:r>
              <a:rPr sz="2750" spc="-5" dirty="0">
                <a:latin typeface="Calibri"/>
                <a:cs typeface="Calibri"/>
              </a:rPr>
              <a:t>estimate</a:t>
            </a:r>
            <a:r>
              <a:rPr sz="2750" spc="100" dirty="0">
                <a:latin typeface="Calibri"/>
                <a:cs typeface="Calibri"/>
              </a:rPr>
              <a:t> </a:t>
            </a:r>
            <a:r>
              <a:rPr sz="2750" spc="-10" dirty="0">
                <a:latin typeface="Calibri"/>
                <a:cs typeface="Calibri"/>
              </a:rPr>
              <a:t>the</a:t>
            </a:r>
            <a:r>
              <a:rPr sz="2750" spc="175" dirty="0">
                <a:latin typeface="Calibri"/>
                <a:cs typeface="Calibri"/>
              </a:rPr>
              <a:t> </a:t>
            </a:r>
            <a:r>
              <a:rPr sz="2750" spc="-5" dirty="0">
                <a:latin typeface="Calibri"/>
                <a:cs typeface="Calibri"/>
              </a:rPr>
              <a:t>population</a:t>
            </a:r>
            <a:r>
              <a:rPr sz="2750" spc="180" dirty="0">
                <a:latin typeface="Calibri"/>
                <a:cs typeface="Calibri"/>
              </a:rPr>
              <a:t> </a:t>
            </a:r>
            <a:r>
              <a:rPr sz="2750" spc="-10" dirty="0">
                <a:latin typeface="Calibri"/>
                <a:cs typeface="Calibri"/>
              </a:rPr>
              <a:t>for</a:t>
            </a:r>
            <a:endParaRPr sz="2750">
              <a:latin typeface="Calibri"/>
              <a:cs typeface="Calibri"/>
            </a:endParaRPr>
          </a:p>
          <a:p>
            <a:pPr marL="12700" algn="just">
              <a:lnSpc>
                <a:spcPct val="150000"/>
              </a:lnSpc>
            </a:pPr>
            <a:r>
              <a:rPr sz="2750" spc="40" dirty="0">
                <a:latin typeface="Latha"/>
                <a:cs typeface="Latha"/>
              </a:rPr>
              <a:t>1925</a:t>
            </a:r>
            <a:r>
              <a:rPr sz="2750" spc="-55" dirty="0">
                <a:latin typeface="Latha"/>
                <a:cs typeface="Latha"/>
              </a:rPr>
              <a:t> </a:t>
            </a:r>
            <a:r>
              <a:rPr sz="2750" spc="-10" dirty="0">
                <a:latin typeface="Calibri"/>
                <a:cs typeface="Calibri"/>
              </a:rPr>
              <a:t>where</a:t>
            </a:r>
            <a:endParaRPr sz="275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905000" y="3733800"/>
          <a:ext cx="8126727" cy="1905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4455"/>
                <a:gridCol w="1354455"/>
                <a:gridCol w="1354455"/>
                <a:gridCol w="1354454"/>
                <a:gridCol w="1354454"/>
                <a:gridCol w="1354454"/>
              </a:tblGrid>
              <a:tr h="952498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1891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1901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1911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1921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1931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</a:tr>
              <a:tr h="952502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f(x)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dirty="0">
                          <a:latin typeface="Latha"/>
                          <a:cs typeface="Latha"/>
                        </a:rPr>
                        <a:t>46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dirty="0">
                          <a:latin typeface="Latha"/>
                          <a:cs typeface="Latha"/>
                        </a:rPr>
                        <a:t>66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dirty="0">
                          <a:latin typeface="Latha"/>
                          <a:cs typeface="Latha"/>
                        </a:rPr>
                        <a:t>81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dirty="0">
                          <a:latin typeface="Latha"/>
                          <a:cs typeface="Latha"/>
                        </a:rPr>
                        <a:t>93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dirty="0">
                          <a:latin typeface="Latha"/>
                          <a:cs typeface="Latha"/>
                        </a:rPr>
                        <a:t>101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6781800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034030" algn="l"/>
                <a:tab pos="4787900" algn="l"/>
                <a:tab pos="6246495" algn="l"/>
              </a:tabLst>
            </a:pPr>
            <a:r>
              <a:rPr sz="2800" b="1" u="none" spc="-30" smtClean="0"/>
              <a:t>Newton’s</a:t>
            </a:r>
            <a:r>
              <a:rPr lang="en-US" sz="2800" b="1" u="none" spc="-30" dirty="0" smtClean="0"/>
              <a:t> </a:t>
            </a:r>
            <a:r>
              <a:rPr sz="2800" b="1" u="none" smtClean="0"/>
              <a:t>grego</a:t>
            </a:r>
            <a:r>
              <a:rPr lang="en-US" sz="2800" b="1" u="none" dirty="0" err="1" smtClean="0"/>
              <a:t>ry</a:t>
            </a:r>
            <a:r>
              <a:rPr lang="en-US" sz="2800" b="1" u="none" dirty="0" smtClean="0"/>
              <a:t> </a:t>
            </a:r>
            <a:r>
              <a:rPr sz="2800" b="1" u="none" spc="-10" smtClean="0"/>
              <a:t>backward</a:t>
            </a:r>
            <a:r>
              <a:rPr lang="en-US" sz="2800" b="1" u="none" spc="-10" dirty="0" smtClean="0"/>
              <a:t> </a:t>
            </a:r>
            <a:r>
              <a:rPr sz="2800" b="1" u="none" spc="-15" smtClean="0"/>
              <a:t>formula</a:t>
            </a:r>
            <a:r>
              <a:rPr lang="en-US" sz="2800" b="1" u="none" spc="-15" dirty="0" smtClean="0"/>
              <a:t> </a:t>
            </a:r>
            <a:r>
              <a:rPr sz="2800" b="1" u="none" spc="20" smtClean="0"/>
              <a:t>is </a:t>
            </a:r>
            <a:r>
              <a:rPr sz="2800" b="1" u="none" spc="25"/>
              <a:t>given</a:t>
            </a:r>
            <a:r>
              <a:rPr sz="2800" b="1" u="none" spc="-495"/>
              <a:t> </a:t>
            </a:r>
            <a:r>
              <a:rPr sz="2800" b="1" u="none" spc="-50" smtClean="0"/>
              <a:t>by</a:t>
            </a:r>
            <a:endParaRPr sz="2800" b="1"/>
          </a:p>
        </p:txBody>
      </p:sp>
      <p:sp>
        <p:nvSpPr>
          <p:cNvPr id="3" name="object 3"/>
          <p:cNvSpPr/>
          <p:nvPr/>
        </p:nvSpPr>
        <p:spPr>
          <a:xfrm>
            <a:off x="0" y="2133600"/>
            <a:ext cx="6981825" cy="2495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53200" y="762000"/>
            <a:ext cx="5638801" cy="6095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28570" y="591819"/>
            <a:ext cx="452310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576195" algn="l"/>
              </a:tabLst>
            </a:pPr>
            <a:r>
              <a:rPr b="1" u="none" spc="30" dirty="0"/>
              <a:t>L</a:t>
            </a:r>
            <a:r>
              <a:rPr b="1" u="none" spc="20" dirty="0"/>
              <a:t>a</a:t>
            </a:r>
            <a:r>
              <a:rPr b="1" u="none" spc="25" dirty="0"/>
              <a:t>g</a:t>
            </a:r>
            <a:r>
              <a:rPr b="1" u="none" spc="-95" dirty="0"/>
              <a:t>r</a:t>
            </a:r>
            <a:r>
              <a:rPr b="1" u="none" spc="-55" dirty="0"/>
              <a:t>a</a:t>
            </a:r>
            <a:r>
              <a:rPr b="1" u="none" spc="-45" dirty="0"/>
              <a:t>ng</a:t>
            </a:r>
            <a:r>
              <a:rPr b="1" u="none" spc="-80" dirty="0"/>
              <a:t>e</a:t>
            </a:r>
            <a:r>
              <a:rPr b="1" u="none" spc="-254" dirty="0"/>
              <a:t>’</a:t>
            </a:r>
            <a:r>
              <a:rPr b="1" u="none" spc="10" dirty="0"/>
              <a:t>s</a:t>
            </a:r>
            <a:r>
              <a:rPr b="1" u="none" dirty="0"/>
              <a:t>	</a:t>
            </a:r>
            <a:r>
              <a:rPr b="1" u="none" spc="35" dirty="0"/>
              <a:t>M</a:t>
            </a:r>
            <a:r>
              <a:rPr b="1" u="none" spc="-5" dirty="0"/>
              <a:t>e</a:t>
            </a:r>
            <a:r>
              <a:rPr b="1" u="none" spc="-25" dirty="0"/>
              <a:t>t</a:t>
            </a:r>
            <a:r>
              <a:rPr b="1" u="none" spc="-40" dirty="0"/>
              <a:t>h</a:t>
            </a:r>
            <a:r>
              <a:rPr b="1" u="none" spc="-45" dirty="0"/>
              <a:t>o</a:t>
            </a:r>
            <a:r>
              <a:rPr b="1" u="none" spc="-35" dirty="0"/>
              <a:t>d</a:t>
            </a:r>
            <a:r>
              <a:rPr b="0" u="none" spc="5" dirty="0">
                <a:latin typeface="Latha"/>
                <a:cs typeface="Latha"/>
              </a:rPr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7200" y="2286000"/>
            <a:ext cx="11277600" cy="330731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69900" algn="just">
              <a:lnSpc>
                <a:spcPct val="150000"/>
              </a:lnSpc>
              <a:spcBef>
                <a:spcPts val="130"/>
              </a:spcBef>
            </a:pPr>
            <a:r>
              <a:rPr sz="3200" spc="15" smtClean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Meaning</a:t>
            </a:r>
            <a:r>
              <a:rPr lang="en-US" sz="2400" spc="15" dirty="0" smtClean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spc="15" dirty="0">
              <a:uFill>
                <a:solidFill>
                  <a:srgbClr val="000000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marL="469900" algn="just">
              <a:lnSpc>
                <a:spcPct val="150000"/>
              </a:lnSpc>
              <a:spcBef>
                <a:spcPts val="130"/>
              </a:spcBef>
            </a:pPr>
            <a:r>
              <a:rPr lang="en-US" sz="2400" spc="15" dirty="0" smtClean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sz="2750" spc="-10" smtClean="0">
                <a:latin typeface="Times New Roman" pitchFamily="18" charset="0"/>
                <a:cs typeface="Times New Roman" pitchFamily="18" charset="0"/>
              </a:rPr>
              <a:t>This </a:t>
            </a:r>
            <a:r>
              <a:rPr sz="2750" spc="5" dirty="0">
                <a:latin typeface="Times New Roman" pitchFamily="18" charset="0"/>
                <a:cs typeface="Times New Roman" pitchFamily="18" charset="0"/>
              </a:rPr>
              <a:t>method</a:t>
            </a:r>
            <a:r>
              <a:rPr sz="2750" spc="2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5" dirty="0">
                <a:latin typeface="Times New Roman" pitchFamily="18" charset="0"/>
                <a:cs typeface="Times New Roman" pitchFamily="18" charset="0"/>
              </a:rPr>
              <a:t>has</a:t>
            </a:r>
            <a:r>
              <a:rPr sz="2750" spc="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15" dirty="0">
                <a:latin typeface="Times New Roman" pitchFamily="18" charset="0"/>
                <a:cs typeface="Times New Roman" pitchFamily="18" charset="0"/>
              </a:rPr>
              <a:t>been</a:t>
            </a:r>
            <a:r>
              <a:rPr sz="2750" spc="-15">
                <a:latin typeface="Times New Roman" pitchFamily="18" charset="0"/>
                <a:cs typeface="Times New Roman" pitchFamily="18" charset="0"/>
              </a:rPr>
              <a:t>	</a:t>
            </a:r>
            <a:r>
              <a:rPr sz="2750" spc="-15" smtClean="0">
                <a:latin typeface="Times New Roman" pitchFamily="18" charset="0"/>
                <a:cs typeface="Times New Roman" pitchFamily="18" charset="0"/>
              </a:rPr>
              <a:t>devised</a:t>
            </a:r>
            <a:r>
              <a:rPr lang="en-US" sz="2750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5" smtClean="0"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sz="275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1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sz="2750" dirty="0">
                <a:latin typeface="Times New Roman" pitchFamily="18" charset="0"/>
                <a:cs typeface="Times New Roman" pitchFamily="18" charset="0"/>
              </a:rPr>
              <a:t>famous </a:t>
            </a:r>
            <a:r>
              <a:rPr sz="2750" b="1" spc="10">
                <a:latin typeface="Times New Roman" pitchFamily="18" charset="0"/>
                <a:cs typeface="Times New Roman" pitchFamily="18" charset="0"/>
              </a:rPr>
              <a:t>French  </a:t>
            </a:r>
            <a:r>
              <a:rPr sz="2750" b="1" spc="5" smtClean="0">
                <a:latin typeface="Times New Roman" pitchFamily="18" charset="0"/>
                <a:cs typeface="Times New Roman" pitchFamily="18" charset="0"/>
              </a:rPr>
              <a:t>mathematician</a:t>
            </a:r>
            <a:r>
              <a:rPr lang="en-US" sz="2750" b="1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b="1" spc="10" smtClean="0">
                <a:latin typeface="Times New Roman" pitchFamily="18" charset="0"/>
                <a:cs typeface="Times New Roman" pitchFamily="18" charset="0"/>
              </a:rPr>
              <a:t>Lagrange</a:t>
            </a:r>
            <a:r>
              <a:rPr sz="2750" spc="1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sz="2750" spc="15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sz="2750" spc="-5" dirty="0">
                <a:latin typeface="Times New Roman" pitchFamily="18" charset="0"/>
                <a:cs typeface="Times New Roman" pitchFamily="18" charset="0"/>
              </a:rPr>
              <a:t>peculiar </a:t>
            </a:r>
            <a:r>
              <a:rPr sz="2750" spc="-15" dirty="0">
                <a:latin typeface="Times New Roman" pitchFamily="18" charset="0"/>
                <a:cs typeface="Times New Roman" pitchFamily="18" charset="0"/>
              </a:rPr>
              <a:t>feature </a:t>
            </a:r>
            <a:r>
              <a:rPr sz="2750" spc="25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750" spc="-15" dirty="0">
                <a:latin typeface="Times New Roman" pitchFamily="18" charset="0"/>
                <a:cs typeface="Times New Roman" pitchFamily="18" charset="0"/>
              </a:rPr>
              <a:t>this </a:t>
            </a:r>
            <a:r>
              <a:rPr sz="2750" spc="5" dirty="0">
                <a:latin typeface="Times New Roman" pitchFamily="18" charset="0"/>
                <a:cs typeface="Times New Roman" pitchFamily="18" charset="0"/>
              </a:rPr>
              <a:t>method </a:t>
            </a:r>
            <a:r>
              <a:rPr sz="2750" spc="-5" dirty="0"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750" dirty="0">
                <a:latin typeface="Times New Roman" pitchFamily="18" charset="0"/>
                <a:cs typeface="Times New Roman" pitchFamily="18" charset="0"/>
              </a:rPr>
              <a:t>that 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it is  applicable for </a:t>
            </a:r>
            <a:r>
              <a:rPr sz="2750" spc="-20" dirty="0">
                <a:latin typeface="Times New Roman" pitchFamily="18" charset="0"/>
                <a:cs typeface="Times New Roman" pitchFamily="18" charset="0"/>
              </a:rPr>
              <a:t>any </a:t>
            </a:r>
            <a:r>
              <a:rPr sz="2750" dirty="0">
                <a:latin typeface="Times New Roman" pitchFamily="18" charset="0"/>
                <a:cs typeface="Times New Roman" pitchFamily="18" charset="0"/>
              </a:rPr>
              <a:t>data, </a:t>
            </a:r>
            <a:r>
              <a:rPr sz="2750" spc="-15" dirty="0">
                <a:latin typeface="Times New Roman" pitchFamily="18" charset="0"/>
                <a:cs typeface="Times New Roman" pitchFamily="18" charset="0"/>
              </a:rPr>
              <a:t>whether </a:t>
            </a:r>
            <a:r>
              <a:rPr sz="2750" spc="10" dirty="0">
                <a:latin typeface="Times New Roman" pitchFamily="18" charset="0"/>
                <a:cs typeface="Times New Roman" pitchFamily="18" charset="0"/>
              </a:rPr>
              <a:t>our 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series </a:t>
            </a:r>
            <a:r>
              <a:rPr sz="2750" dirty="0">
                <a:latin typeface="Times New Roman" pitchFamily="18" charset="0"/>
                <a:cs typeface="Times New Roman" pitchFamily="18" charset="0"/>
              </a:rPr>
              <a:t>advances </a:t>
            </a:r>
            <a:r>
              <a:rPr sz="2750" spc="-5" dirty="0">
                <a:latin typeface="Times New Roman" pitchFamily="18" charset="0"/>
                <a:cs typeface="Times New Roman" pitchFamily="18" charset="0"/>
              </a:rPr>
              <a:t>by regular </a:t>
            </a:r>
            <a:r>
              <a:rPr sz="2750" spc="25" dirty="0">
                <a:latin typeface="Times New Roman" pitchFamily="18" charset="0"/>
                <a:cs typeface="Times New Roman" pitchFamily="18" charset="0"/>
              </a:rPr>
              <a:t>or  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irregular </a:t>
            </a:r>
            <a:r>
              <a:rPr sz="2750" spc="-15" dirty="0">
                <a:latin typeface="Times New Roman" pitchFamily="18" charset="0"/>
                <a:cs typeface="Times New Roman" pitchFamily="18" charset="0"/>
              </a:rPr>
              <a:t>intervals </a:t>
            </a:r>
            <a:r>
              <a:rPr sz="2750" spc="25" dirty="0">
                <a:latin typeface="Times New Roman" pitchFamily="18" charset="0"/>
                <a:cs typeface="Times New Roman" pitchFamily="18" charset="0"/>
              </a:rPr>
              <a:t>or </a:t>
            </a:r>
            <a:r>
              <a:rPr sz="2750" spc="-15" dirty="0">
                <a:latin typeface="Times New Roman" pitchFamily="18" charset="0"/>
                <a:cs typeface="Times New Roman" pitchFamily="18" charset="0"/>
              </a:rPr>
              <a:t>whether 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the value </a:t>
            </a:r>
            <a:r>
              <a:rPr sz="2750" spc="-5" dirty="0">
                <a:latin typeface="Times New Roman" pitchFamily="18" charset="0"/>
                <a:cs typeface="Times New Roman" pitchFamily="18" charset="0"/>
              </a:rPr>
              <a:t>to be 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interpolated </a:t>
            </a:r>
            <a:r>
              <a:rPr sz="2750" spc="-15" dirty="0"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sz="2750" spc="-10">
                <a:latin typeface="Times New Roman" pitchFamily="18" charset="0"/>
                <a:cs typeface="Times New Roman" pitchFamily="18" charset="0"/>
              </a:rPr>
              <a:t>the  </a:t>
            </a:r>
            <a:r>
              <a:rPr sz="2750" spc="-20" smtClean="0">
                <a:latin typeface="Times New Roman" pitchFamily="18" charset="0"/>
                <a:cs typeface="Times New Roman" pitchFamily="18" charset="0"/>
              </a:rPr>
              <a:t>beginning</a:t>
            </a:r>
            <a:r>
              <a:rPr lang="en-US" sz="275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25" smtClean="0">
                <a:latin typeface="Times New Roman" pitchFamily="18" charset="0"/>
                <a:cs typeface="Times New Roman" pitchFamily="18" charset="0"/>
              </a:rPr>
              <a:t>or </a:t>
            </a:r>
            <a:r>
              <a:rPr sz="2750" spc="-10" dirty="0">
                <a:latin typeface="Times New Roman" pitchFamily="18" charset="0"/>
                <a:cs typeface="Times New Roman" pitchFamily="18" charset="0"/>
              </a:rPr>
              <a:t>in the</a:t>
            </a:r>
            <a:r>
              <a:rPr sz="2750" spc="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50" spc="-15" dirty="0">
                <a:latin typeface="Times New Roman" pitchFamily="18" charset="0"/>
                <a:cs typeface="Times New Roman" pitchFamily="18" charset="0"/>
              </a:rPr>
              <a:t>end.</a:t>
            </a:r>
            <a:endParaRPr sz="275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68875" y="967105"/>
            <a:ext cx="2262505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b="1" spc="20" dirty="0">
                <a:latin typeface="Tw Cen MT"/>
                <a:cs typeface="Tw Cen MT"/>
              </a:rPr>
              <a:t>M</a:t>
            </a:r>
            <a:r>
              <a:rPr sz="4800" b="1" spc="15" dirty="0">
                <a:latin typeface="Tw Cen MT"/>
                <a:cs typeface="Tw Cen MT"/>
              </a:rPr>
              <a:t>e</a:t>
            </a:r>
            <a:r>
              <a:rPr sz="4800" b="1" spc="10" dirty="0">
                <a:latin typeface="Tw Cen MT"/>
                <a:cs typeface="Tw Cen MT"/>
              </a:rPr>
              <a:t>a</a:t>
            </a:r>
            <a:r>
              <a:rPr sz="4800" b="1" dirty="0">
                <a:latin typeface="Tw Cen MT"/>
                <a:cs typeface="Tw Cen MT"/>
              </a:rPr>
              <a:t>n</a:t>
            </a:r>
            <a:r>
              <a:rPr sz="4800" b="1" spc="25" dirty="0">
                <a:latin typeface="Tw Cen MT"/>
                <a:cs typeface="Tw Cen MT"/>
              </a:rPr>
              <a:t>i</a:t>
            </a:r>
            <a:r>
              <a:rPr sz="4800" b="1" dirty="0">
                <a:latin typeface="Tw Cen MT"/>
                <a:cs typeface="Tw Cen MT"/>
              </a:rPr>
              <a:t>ng</a:t>
            </a:r>
            <a:endParaRPr sz="4800">
              <a:latin typeface="Tw Cen MT"/>
              <a:cs typeface="Tw Cen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00" y="2324055"/>
            <a:ext cx="3886201" cy="3559308"/>
          </a:xfrm>
          <a:prstGeom prst="rect">
            <a:avLst/>
          </a:prstGeom>
        </p:spPr>
        <p:txBody>
          <a:bodyPr vert="horz" wrap="square" lIns="0" tIns="189865" rIns="0" bIns="0" rtlCol="0">
            <a:spAutoFit/>
          </a:bodyPr>
          <a:lstStyle/>
          <a:p>
            <a:pPr marL="470534">
              <a:lnSpc>
                <a:spcPct val="150000"/>
              </a:lnSpc>
              <a:spcBef>
                <a:spcPts val="1495"/>
              </a:spcBef>
            </a:pPr>
            <a:r>
              <a:rPr sz="2400" u="heavy" spc="-5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Simple</a:t>
            </a:r>
            <a:r>
              <a:rPr sz="2400" u="heavy" spc="-1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 </a:t>
            </a:r>
            <a:r>
              <a:rPr sz="2400" u="heavy" spc="5" smtClean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correlation</a:t>
            </a:r>
            <a:endParaRPr lang="en-US" sz="2400" u="heavy" spc="5" dirty="0" smtClean="0">
              <a:uFill>
                <a:solidFill>
                  <a:srgbClr val="000000"/>
                </a:solidFill>
              </a:uFill>
              <a:latin typeface="Tw Cen MT"/>
              <a:cs typeface="Tw Cen MT"/>
            </a:endParaRPr>
          </a:p>
          <a:p>
            <a:pPr marL="470534" algn="just">
              <a:lnSpc>
                <a:spcPct val="150000"/>
              </a:lnSpc>
              <a:spcBef>
                <a:spcPts val="1495"/>
              </a:spcBef>
            </a:pPr>
            <a:r>
              <a:rPr sz="1800" spc="-45" smtClean="0">
                <a:solidFill>
                  <a:srgbClr val="333333"/>
                </a:solidFill>
                <a:latin typeface="Times New Roman"/>
                <a:cs typeface="Times New Roman"/>
              </a:rPr>
              <a:t>Simple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correlation </a:t>
            </a:r>
            <a:r>
              <a:rPr sz="1800" spc="-30" dirty="0">
                <a:solidFill>
                  <a:srgbClr val="333333"/>
                </a:solidFill>
                <a:latin typeface="Times New Roman"/>
                <a:cs typeface="Times New Roman"/>
              </a:rPr>
              <a:t>is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a  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measure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used </a:t>
            </a:r>
            <a:r>
              <a:rPr sz="1800" spc="10" dirty="0">
                <a:solidFill>
                  <a:srgbClr val="333333"/>
                </a:solidFill>
                <a:latin typeface="Times New Roman"/>
                <a:cs typeface="Times New Roman"/>
              </a:rPr>
              <a:t>to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determine </a:t>
            </a:r>
            <a:r>
              <a:rPr sz="1800" spc="5" dirty="0">
                <a:solidFill>
                  <a:srgbClr val="333333"/>
                </a:solidFill>
                <a:latin typeface="Times New Roman"/>
                <a:cs typeface="Times New Roman"/>
              </a:rPr>
              <a:t>the  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strength </a:t>
            </a:r>
            <a:r>
              <a:rPr sz="1800" spc="5" dirty="0">
                <a:solidFill>
                  <a:srgbClr val="333333"/>
                </a:solidFill>
                <a:latin typeface="Times New Roman"/>
                <a:cs typeface="Times New Roman"/>
              </a:rPr>
              <a:t>and the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direction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of </a:t>
            </a:r>
            <a:r>
              <a:rPr sz="1800" spc="5" dirty="0">
                <a:solidFill>
                  <a:srgbClr val="333333"/>
                </a:solidFill>
                <a:latin typeface="Times New Roman"/>
                <a:cs typeface="Times New Roman"/>
              </a:rPr>
              <a:t>the  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relationship </a:t>
            </a:r>
            <a:r>
              <a:rPr sz="1800" spc="5" dirty="0">
                <a:solidFill>
                  <a:srgbClr val="333333"/>
                </a:solidFill>
                <a:latin typeface="Times New Roman"/>
                <a:cs typeface="Times New Roman"/>
              </a:rPr>
              <a:t>between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two  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variables, </a:t>
            </a:r>
            <a:r>
              <a:rPr sz="1800" i="1" dirty="0">
                <a:solidFill>
                  <a:srgbClr val="333333"/>
                </a:solidFill>
                <a:latin typeface="Times New Roman"/>
                <a:cs typeface="Times New Roman"/>
              </a:rPr>
              <a:t>x </a:t>
            </a:r>
            <a:r>
              <a:rPr sz="1800" spc="5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z="1800" spc="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i="1" spc="10" dirty="0">
                <a:solidFill>
                  <a:srgbClr val="333333"/>
                </a:solidFill>
                <a:latin typeface="Times New Roman"/>
                <a:cs typeface="Times New Roman"/>
              </a:rPr>
              <a:t>y</a:t>
            </a:r>
            <a:r>
              <a:rPr sz="1800" spc="10" dirty="0">
                <a:solidFill>
                  <a:srgbClr val="333333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marL="12700" marR="5080" indent="389890" algn="just">
              <a:lnSpc>
                <a:spcPct val="150000"/>
              </a:lnSpc>
              <a:spcBef>
                <a:spcPts val="1015"/>
              </a:spcBef>
            </a:pP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sz="1800" spc="-35" dirty="0">
                <a:solidFill>
                  <a:srgbClr val="333333"/>
                </a:solidFill>
                <a:latin typeface="Times New Roman"/>
                <a:cs typeface="Times New Roman"/>
              </a:rPr>
              <a:t>simple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correlation  coefficient </a:t>
            </a:r>
            <a:r>
              <a:rPr sz="1800" spc="10" dirty="0">
                <a:solidFill>
                  <a:srgbClr val="333333"/>
                </a:solidFill>
                <a:latin typeface="Times New Roman"/>
                <a:cs typeface="Times New Roman"/>
              </a:rPr>
              <a:t>can </a:t>
            </a:r>
            <a:r>
              <a:rPr sz="1800" spc="-15" dirty="0">
                <a:solidFill>
                  <a:srgbClr val="333333"/>
                </a:solidFill>
                <a:latin typeface="Times New Roman"/>
                <a:cs typeface="Times New Roman"/>
              </a:rPr>
              <a:t>range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from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–1 </a:t>
            </a:r>
            <a:r>
              <a:rPr sz="1800" spc="10" dirty="0">
                <a:solidFill>
                  <a:srgbClr val="333333"/>
                </a:solidFill>
                <a:latin typeface="Times New Roman"/>
                <a:cs typeface="Times New Roman"/>
              </a:rPr>
              <a:t>to  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1.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8959" y="2500947"/>
            <a:ext cx="22713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Partial</a:t>
            </a:r>
            <a:r>
              <a:rPr sz="2400" u="heavy" spc="-165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Correlation</a:t>
            </a:r>
            <a:endParaRPr sz="2400">
              <a:latin typeface="Tw Cen MT"/>
              <a:cs typeface="Tw Cen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23104" y="3048000"/>
            <a:ext cx="2994025" cy="279243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9525" algn="ctr">
              <a:lnSpc>
                <a:spcPct val="150000"/>
              </a:lnSpc>
              <a:spcBef>
                <a:spcPts val="75"/>
              </a:spcBef>
            </a:pPr>
            <a:r>
              <a:rPr sz="2000" b="1" spc="5" smtClean="0">
                <a:solidFill>
                  <a:srgbClr val="3B4043"/>
                </a:solidFill>
                <a:latin typeface="Times New Roman"/>
                <a:cs typeface="Times New Roman"/>
              </a:rPr>
              <a:t>Partialcorrelation</a:t>
            </a:r>
            <a:endParaRPr lang="en-US" sz="2000" b="1" spc="5" dirty="0" smtClean="0">
              <a:solidFill>
                <a:srgbClr val="3B4043"/>
              </a:solidFill>
              <a:latin typeface="Times New Roman"/>
              <a:cs typeface="Times New Roman"/>
            </a:endParaRPr>
          </a:p>
          <a:p>
            <a:pPr marL="12700" marR="5080" indent="9525" algn="just">
              <a:lnSpc>
                <a:spcPct val="150000"/>
              </a:lnSpc>
              <a:spcBef>
                <a:spcPts val="75"/>
              </a:spcBef>
            </a:pPr>
            <a:r>
              <a:rPr sz="2000" b="1" spc="-200" smtClean="0">
                <a:solidFill>
                  <a:srgbClr val="3B4043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3B4043"/>
                </a:solidFill>
                <a:latin typeface="Times New Roman"/>
                <a:cs typeface="Times New Roman"/>
              </a:rPr>
              <a:t>measures  </a:t>
            </a:r>
            <a:r>
              <a:rPr sz="2000" spc="30" dirty="0">
                <a:solidFill>
                  <a:srgbClr val="3B4043"/>
                </a:solidFill>
                <a:latin typeface="Times New Roman"/>
                <a:cs typeface="Times New Roman"/>
              </a:rPr>
              <a:t>the </a:t>
            </a:r>
            <a:r>
              <a:rPr sz="2000" dirty="0">
                <a:solidFill>
                  <a:srgbClr val="3B4043"/>
                </a:solidFill>
                <a:latin typeface="Times New Roman"/>
                <a:cs typeface="Times New Roman"/>
              </a:rPr>
              <a:t>strength </a:t>
            </a:r>
            <a:r>
              <a:rPr sz="2000" spc="25" dirty="0">
                <a:solidFill>
                  <a:srgbClr val="3B4043"/>
                </a:solidFill>
                <a:latin typeface="Times New Roman"/>
                <a:cs typeface="Times New Roman"/>
              </a:rPr>
              <a:t>of </a:t>
            </a:r>
            <a:r>
              <a:rPr sz="2000" spc="10" dirty="0">
                <a:solidFill>
                  <a:srgbClr val="3B4043"/>
                </a:solidFill>
                <a:latin typeface="Times New Roman"/>
                <a:cs typeface="Times New Roman"/>
              </a:rPr>
              <a:t>a</a:t>
            </a:r>
            <a:r>
              <a:rPr sz="2000" spc="-340" dirty="0">
                <a:solidFill>
                  <a:srgbClr val="3B4043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3B4043"/>
                </a:solidFill>
                <a:latin typeface="Times New Roman"/>
                <a:cs typeface="Times New Roman"/>
              </a:rPr>
              <a:t>relationship  </a:t>
            </a:r>
            <a:r>
              <a:rPr sz="2000" spc="15" dirty="0">
                <a:solidFill>
                  <a:srgbClr val="3B4043"/>
                </a:solidFill>
                <a:latin typeface="Times New Roman"/>
                <a:cs typeface="Times New Roman"/>
              </a:rPr>
              <a:t>between </a:t>
            </a:r>
            <a:r>
              <a:rPr sz="2000" spc="10" dirty="0">
                <a:solidFill>
                  <a:srgbClr val="3B4043"/>
                </a:solidFill>
                <a:latin typeface="Times New Roman"/>
                <a:cs typeface="Times New Roman"/>
              </a:rPr>
              <a:t>two </a:t>
            </a:r>
            <a:r>
              <a:rPr sz="2000" spc="-5" dirty="0">
                <a:solidFill>
                  <a:srgbClr val="3B4043"/>
                </a:solidFill>
                <a:latin typeface="Times New Roman"/>
                <a:cs typeface="Times New Roman"/>
              </a:rPr>
              <a:t>variables,</a:t>
            </a:r>
            <a:r>
              <a:rPr sz="2000" spc="-305" dirty="0">
                <a:solidFill>
                  <a:srgbClr val="3B4043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3B4043"/>
                </a:solidFill>
                <a:latin typeface="Times New Roman"/>
                <a:cs typeface="Times New Roman"/>
              </a:rPr>
              <a:t>while  </a:t>
            </a:r>
            <a:r>
              <a:rPr sz="2000" spc="10" dirty="0">
                <a:solidFill>
                  <a:srgbClr val="3B4043"/>
                </a:solidFill>
                <a:latin typeface="Times New Roman"/>
                <a:cs typeface="Times New Roman"/>
              </a:rPr>
              <a:t>controlling </a:t>
            </a:r>
            <a:r>
              <a:rPr sz="2000" spc="-5" dirty="0">
                <a:solidFill>
                  <a:srgbClr val="3B4043"/>
                </a:solidFill>
                <a:latin typeface="Times New Roman"/>
                <a:cs typeface="Times New Roman"/>
              </a:rPr>
              <a:t>for </a:t>
            </a:r>
            <a:r>
              <a:rPr sz="2000" spc="30" dirty="0">
                <a:solidFill>
                  <a:srgbClr val="3B4043"/>
                </a:solidFill>
                <a:latin typeface="Times New Roman"/>
                <a:cs typeface="Times New Roman"/>
              </a:rPr>
              <a:t>the </a:t>
            </a:r>
            <a:r>
              <a:rPr sz="2000" spc="-15" dirty="0">
                <a:solidFill>
                  <a:srgbClr val="3B4043"/>
                </a:solidFill>
                <a:latin typeface="Times New Roman"/>
                <a:cs typeface="Times New Roman"/>
              </a:rPr>
              <a:t>effect </a:t>
            </a:r>
            <a:r>
              <a:rPr sz="2000" spc="25" dirty="0">
                <a:solidFill>
                  <a:srgbClr val="3B4043"/>
                </a:solidFill>
                <a:latin typeface="Times New Roman"/>
                <a:cs typeface="Times New Roman"/>
              </a:rPr>
              <a:t>of  </a:t>
            </a:r>
            <a:r>
              <a:rPr sz="2000" spc="30" dirty="0">
                <a:solidFill>
                  <a:srgbClr val="3B4043"/>
                </a:solidFill>
                <a:latin typeface="Times New Roman"/>
                <a:cs typeface="Times New Roman"/>
              </a:rPr>
              <a:t>one</a:t>
            </a:r>
            <a:r>
              <a:rPr sz="2000" spc="-145" dirty="0">
                <a:solidFill>
                  <a:srgbClr val="3B4043"/>
                </a:solidFill>
                <a:latin typeface="Times New Roman"/>
                <a:cs typeface="Times New Roman"/>
              </a:rPr>
              <a:t> </a:t>
            </a:r>
            <a:r>
              <a:rPr sz="2000" spc="25" dirty="0">
                <a:solidFill>
                  <a:srgbClr val="3B4043"/>
                </a:solidFill>
                <a:latin typeface="Times New Roman"/>
                <a:cs typeface="Times New Roman"/>
              </a:rPr>
              <a:t>or</a:t>
            </a:r>
            <a:r>
              <a:rPr sz="2000" spc="-65" dirty="0">
                <a:solidFill>
                  <a:srgbClr val="3B4043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3B4043"/>
                </a:solidFill>
                <a:latin typeface="Times New Roman"/>
                <a:cs typeface="Times New Roman"/>
              </a:rPr>
              <a:t>more</a:t>
            </a:r>
            <a:r>
              <a:rPr sz="2000" spc="-70" dirty="0">
                <a:solidFill>
                  <a:srgbClr val="3B4043"/>
                </a:solidFill>
                <a:latin typeface="Times New Roman"/>
                <a:cs typeface="Times New Roman"/>
              </a:rPr>
              <a:t> </a:t>
            </a:r>
            <a:r>
              <a:rPr sz="2000" spc="30" dirty="0">
                <a:solidFill>
                  <a:srgbClr val="3B4043"/>
                </a:solidFill>
                <a:latin typeface="Times New Roman"/>
                <a:cs typeface="Times New Roman"/>
              </a:rPr>
              <a:t>other</a:t>
            </a:r>
            <a:r>
              <a:rPr sz="2000" spc="-140" dirty="0">
                <a:solidFill>
                  <a:srgbClr val="3B4043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3B4043"/>
                </a:solidFill>
                <a:latin typeface="Times New Roman"/>
                <a:cs typeface="Times New Roman"/>
              </a:rPr>
              <a:t>variables</a:t>
            </a:r>
            <a:r>
              <a:rPr sz="1400" dirty="0">
                <a:solidFill>
                  <a:srgbClr val="3B4043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58150" y="2330644"/>
            <a:ext cx="3600450" cy="4446730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 indent="497205">
              <a:lnSpc>
                <a:spcPct val="100000"/>
              </a:lnSpc>
              <a:spcBef>
                <a:spcPts val="1395"/>
              </a:spcBef>
            </a:pPr>
            <a:r>
              <a:rPr sz="2400" u="heavy" spc="5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Multiple</a:t>
            </a:r>
            <a:r>
              <a:rPr sz="2400" u="heavy" spc="-85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Tw Cen MT"/>
                <a:cs typeface="Tw Cen MT"/>
              </a:rPr>
              <a:t>correaltion</a:t>
            </a:r>
            <a:endParaRPr sz="2400">
              <a:latin typeface="Tw Cen MT"/>
              <a:cs typeface="Tw Cen MT"/>
            </a:endParaRPr>
          </a:p>
          <a:p>
            <a:pPr marL="12700" marR="104775" algn="just">
              <a:lnSpc>
                <a:spcPct val="150000"/>
              </a:lnSpc>
              <a:spcBef>
                <a:spcPts val="645"/>
              </a:spcBef>
            </a:pPr>
            <a:r>
              <a:rPr sz="2000" spc="-30" dirty="0">
                <a:solidFill>
                  <a:srgbClr val="1F2021"/>
                </a:solidFill>
                <a:latin typeface="Times New Roman"/>
                <a:cs typeface="Times New Roman"/>
              </a:rPr>
              <a:t>It </a:t>
            </a:r>
            <a:r>
              <a:rPr sz="2000" spc="-15" dirty="0">
                <a:solidFill>
                  <a:srgbClr val="1F2021"/>
                </a:solidFill>
                <a:latin typeface="Times New Roman"/>
                <a:cs typeface="Times New Roman"/>
              </a:rPr>
              <a:t>is </a:t>
            </a:r>
            <a:r>
              <a:rPr sz="2000" spc="30" dirty="0">
                <a:solidFill>
                  <a:srgbClr val="1F2021"/>
                </a:solidFill>
                <a:latin typeface="Times New Roman"/>
                <a:cs typeface="Times New Roman"/>
              </a:rPr>
              <a:t>the </a:t>
            </a:r>
            <a:r>
              <a:rPr sz="2000" u="sng" spc="15" dirty="0">
                <a:solidFill>
                  <a:srgbClr val="55BBFD"/>
                </a:solidFill>
                <a:uFill>
                  <a:solidFill>
                    <a:srgbClr val="55BBFD"/>
                  </a:solidFill>
                </a:uFill>
                <a:latin typeface="Times New Roman"/>
                <a:cs typeface="Times New Roman"/>
                <a:hlinkClick r:id="rId3"/>
              </a:rPr>
              <a:t>correlation</a:t>
            </a:r>
            <a:r>
              <a:rPr sz="2000" spc="-325" dirty="0">
                <a:solidFill>
                  <a:srgbClr val="55BBFD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sz="2000" spc="15" dirty="0">
                <a:solidFill>
                  <a:srgbClr val="1F2021"/>
                </a:solidFill>
                <a:latin typeface="Times New Roman"/>
                <a:cs typeface="Times New Roman"/>
              </a:rPr>
              <a:t>between  </a:t>
            </a:r>
            <a:r>
              <a:rPr sz="2000" spc="30" dirty="0">
                <a:solidFill>
                  <a:srgbClr val="1F2021"/>
                </a:solidFill>
                <a:latin typeface="Times New Roman"/>
                <a:cs typeface="Times New Roman"/>
              </a:rPr>
              <a:t>the </a:t>
            </a:r>
            <a:r>
              <a:rPr sz="2000" spc="-5" dirty="0">
                <a:solidFill>
                  <a:srgbClr val="1F2021"/>
                </a:solidFill>
                <a:latin typeface="Times New Roman"/>
                <a:cs typeface="Times New Roman"/>
              </a:rPr>
              <a:t>variable's </a:t>
            </a:r>
            <a:r>
              <a:rPr sz="2000" dirty="0">
                <a:solidFill>
                  <a:srgbClr val="1F2021"/>
                </a:solidFill>
                <a:latin typeface="Times New Roman"/>
                <a:cs typeface="Times New Roman"/>
              </a:rPr>
              <a:t>values </a:t>
            </a:r>
            <a:r>
              <a:rPr sz="2000" spc="20" dirty="0">
                <a:solidFill>
                  <a:srgbClr val="1F2021"/>
                </a:solidFill>
                <a:latin typeface="Times New Roman"/>
                <a:cs typeface="Times New Roman"/>
              </a:rPr>
              <a:t>and</a:t>
            </a:r>
            <a:r>
              <a:rPr sz="2000" spc="-290" dirty="0">
                <a:solidFill>
                  <a:srgbClr val="1F2021"/>
                </a:solidFill>
                <a:latin typeface="Times New Roman"/>
                <a:cs typeface="Times New Roman"/>
              </a:rPr>
              <a:t> </a:t>
            </a:r>
            <a:r>
              <a:rPr sz="2000" spc="30" dirty="0">
                <a:solidFill>
                  <a:srgbClr val="1F2021"/>
                </a:solidFill>
                <a:latin typeface="Times New Roman"/>
                <a:cs typeface="Times New Roman"/>
              </a:rPr>
              <a:t>the  </a:t>
            </a:r>
            <a:r>
              <a:rPr sz="2000" spc="10" dirty="0">
                <a:solidFill>
                  <a:srgbClr val="1F2021"/>
                </a:solidFill>
                <a:latin typeface="Times New Roman"/>
                <a:cs typeface="Times New Roman"/>
              </a:rPr>
              <a:t>best </a:t>
            </a:r>
            <a:r>
              <a:rPr sz="2000" spc="20" dirty="0">
                <a:solidFill>
                  <a:srgbClr val="1F2021"/>
                </a:solidFill>
                <a:latin typeface="Times New Roman"/>
                <a:cs typeface="Times New Roman"/>
              </a:rPr>
              <a:t>predictions </a:t>
            </a:r>
            <a:r>
              <a:rPr sz="2000" spc="25" dirty="0">
                <a:solidFill>
                  <a:srgbClr val="1F2021"/>
                </a:solidFill>
                <a:latin typeface="Times New Roman"/>
                <a:cs typeface="Times New Roman"/>
              </a:rPr>
              <a:t>that </a:t>
            </a:r>
            <a:r>
              <a:rPr sz="2000" spc="10" dirty="0">
                <a:solidFill>
                  <a:srgbClr val="1F2021"/>
                </a:solidFill>
                <a:latin typeface="Times New Roman"/>
                <a:cs typeface="Times New Roman"/>
              </a:rPr>
              <a:t>can </a:t>
            </a:r>
            <a:r>
              <a:rPr sz="2000" spc="30" dirty="0">
                <a:solidFill>
                  <a:srgbClr val="1F2021"/>
                </a:solidFill>
                <a:latin typeface="Times New Roman"/>
                <a:cs typeface="Times New Roman"/>
              </a:rPr>
              <a:t>be  </a:t>
            </a:r>
            <a:r>
              <a:rPr sz="2000" spc="20" dirty="0">
                <a:solidFill>
                  <a:srgbClr val="1F2021"/>
                </a:solidFill>
                <a:latin typeface="Times New Roman"/>
                <a:cs typeface="Times New Roman"/>
              </a:rPr>
              <a:t>computed </a:t>
            </a:r>
            <a:r>
              <a:rPr sz="2000" u="sng" spc="15" dirty="0">
                <a:solidFill>
                  <a:srgbClr val="55BBFD"/>
                </a:solidFill>
                <a:uFill>
                  <a:solidFill>
                    <a:srgbClr val="55BBFD"/>
                  </a:solidFill>
                </a:uFill>
                <a:latin typeface="Times New Roman"/>
                <a:cs typeface="Times New Roman"/>
                <a:hlinkClick r:id="rId4"/>
              </a:rPr>
              <a:t>linearly</a:t>
            </a:r>
            <a:r>
              <a:rPr sz="2000" spc="15" dirty="0">
                <a:solidFill>
                  <a:srgbClr val="55BBFD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2000" dirty="0">
                <a:solidFill>
                  <a:srgbClr val="1F2021"/>
                </a:solidFill>
                <a:latin typeface="Times New Roman"/>
                <a:cs typeface="Times New Roman"/>
              </a:rPr>
              <a:t>from </a:t>
            </a:r>
            <a:r>
              <a:rPr sz="2000" spc="30" dirty="0">
                <a:solidFill>
                  <a:srgbClr val="1F2021"/>
                </a:solidFill>
                <a:latin typeface="Times New Roman"/>
                <a:cs typeface="Times New Roman"/>
              </a:rPr>
              <a:t>the  </a:t>
            </a:r>
            <a:r>
              <a:rPr sz="2000" dirty="0">
                <a:solidFill>
                  <a:srgbClr val="1F2021"/>
                </a:solidFill>
                <a:latin typeface="Times New Roman"/>
                <a:cs typeface="Times New Roman"/>
              </a:rPr>
              <a:t>predictive</a:t>
            </a:r>
            <a:r>
              <a:rPr sz="2000" spc="-55" dirty="0">
                <a:solidFill>
                  <a:srgbClr val="1F2021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1F2021"/>
                </a:solidFill>
                <a:latin typeface="Times New Roman"/>
                <a:cs typeface="Times New Roman"/>
              </a:rPr>
              <a:t>variables</a:t>
            </a:r>
            <a:r>
              <a:rPr sz="2000" spc="-5" dirty="0">
                <a:solidFill>
                  <a:srgbClr val="1F2021"/>
                </a:solidFill>
                <a:latin typeface="Latha"/>
                <a:cs typeface="Latha"/>
              </a:rPr>
              <a:t>.</a:t>
            </a:r>
            <a:endParaRPr sz="2000">
              <a:latin typeface="Latha"/>
              <a:cs typeface="Latha"/>
            </a:endParaRPr>
          </a:p>
          <a:p>
            <a:pPr marL="12700" marR="5080" indent="886460" algn="just">
              <a:lnSpc>
                <a:spcPct val="150000"/>
              </a:lnSpc>
              <a:spcBef>
                <a:spcPts val="1015"/>
              </a:spcBef>
            </a:pPr>
            <a:r>
              <a:rPr sz="2000" spc="10" dirty="0">
                <a:solidFill>
                  <a:srgbClr val="1F2021"/>
                </a:solidFill>
                <a:latin typeface="Times New Roman"/>
                <a:cs typeface="Times New Roman"/>
              </a:rPr>
              <a:t>The </a:t>
            </a:r>
            <a:r>
              <a:rPr sz="2000" spc="-5" dirty="0">
                <a:solidFill>
                  <a:srgbClr val="1F2021"/>
                </a:solidFill>
                <a:latin typeface="Times New Roman"/>
                <a:cs typeface="Times New Roman"/>
              </a:rPr>
              <a:t>coefficient </a:t>
            </a:r>
            <a:r>
              <a:rPr sz="2000" spc="25" dirty="0">
                <a:solidFill>
                  <a:srgbClr val="1F2021"/>
                </a:solidFill>
                <a:latin typeface="Times New Roman"/>
                <a:cs typeface="Times New Roman"/>
              </a:rPr>
              <a:t>of  </a:t>
            </a:r>
            <a:r>
              <a:rPr sz="2000" spc="15" dirty="0">
                <a:solidFill>
                  <a:srgbClr val="1F2021"/>
                </a:solidFill>
                <a:latin typeface="Times New Roman"/>
                <a:cs typeface="Times New Roman"/>
              </a:rPr>
              <a:t>multiple correlation </a:t>
            </a:r>
            <a:r>
              <a:rPr sz="2000" spc="10" dirty="0">
                <a:solidFill>
                  <a:srgbClr val="1F2021"/>
                </a:solidFill>
                <a:latin typeface="Times New Roman"/>
                <a:cs typeface="Times New Roman"/>
              </a:rPr>
              <a:t>takes  </a:t>
            </a:r>
            <a:r>
              <a:rPr sz="2000" dirty="0">
                <a:solidFill>
                  <a:srgbClr val="1F2021"/>
                </a:solidFill>
                <a:latin typeface="Times New Roman"/>
                <a:cs typeface="Times New Roman"/>
              </a:rPr>
              <a:t>values</a:t>
            </a:r>
            <a:r>
              <a:rPr sz="2000" spc="-20" dirty="0">
                <a:solidFill>
                  <a:srgbClr val="1F2021"/>
                </a:solidFill>
                <a:latin typeface="Times New Roman"/>
                <a:cs typeface="Times New Roman"/>
              </a:rPr>
              <a:t> </a:t>
            </a:r>
            <a:r>
              <a:rPr sz="2000" spc="15" dirty="0">
                <a:solidFill>
                  <a:srgbClr val="1F2021"/>
                </a:solidFill>
                <a:latin typeface="Times New Roman"/>
                <a:cs typeface="Times New Roman"/>
              </a:rPr>
              <a:t>between</a:t>
            </a:r>
            <a:r>
              <a:rPr sz="2000" spc="-160" dirty="0">
                <a:solidFill>
                  <a:srgbClr val="1F2021"/>
                </a:solidFill>
                <a:latin typeface="Times New Roman"/>
                <a:cs typeface="Times New Roman"/>
              </a:rPr>
              <a:t> </a:t>
            </a:r>
            <a:r>
              <a:rPr sz="2000" spc="25" dirty="0">
                <a:solidFill>
                  <a:srgbClr val="1F2021"/>
                </a:solidFill>
                <a:latin typeface="Times New Roman"/>
                <a:cs typeface="Times New Roman"/>
              </a:rPr>
              <a:t>.00</a:t>
            </a:r>
            <a:r>
              <a:rPr sz="2000" spc="-95" dirty="0">
                <a:solidFill>
                  <a:srgbClr val="1F2021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1F2021"/>
                </a:solidFill>
                <a:latin typeface="Times New Roman"/>
                <a:cs typeface="Times New Roman"/>
              </a:rPr>
              <a:t>and</a:t>
            </a:r>
            <a:r>
              <a:rPr sz="2000" spc="-95" dirty="0">
                <a:solidFill>
                  <a:srgbClr val="1F2021"/>
                </a:solidFill>
                <a:latin typeface="Times New Roman"/>
                <a:cs typeface="Times New Roman"/>
              </a:rPr>
              <a:t> </a:t>
            </a:r>
            <a:r>
              <a:rPr sz="2000" spc="30" dirty="0">
                <a:solidFill>
                  <a:srgbClr val="1F2021"/>
                </a:solidFill>
                <a:latin typeface="Times New Roman"/>
                <a:cs typeface="Times New Roman"/>
              </a:rPr>
              <a:t>1.00</a:t>
            </a:r>
            <a:r>
              <a:rPr sz="2000" spc="30" dirty="0">
                <a:solidFill>
                  <a:srgbClr val="1F2021"/>
                </a:solidFill>
                <a:latin typeface="Latha"/>
                <a:cs typeface="Latha"/>
              </a:rPr>
              <a:t>.</a:t>
            </a:r>
            <a:endParaRPr sz="2000">
              <a:latin typeface="Latha"/>
              <a:cs typeface="Lath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631190"/>
            <a:ext cx="2063750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u="none" spc="-60" smtClean="0"/>
              <a:t>P</a:t>
            </a:r>
            <a:r>
              <a:rPr u="none" spc="-95" smtClean="0"/>
              <a:t>r</a:t>
            </a:r>
            <a:r>
              <a:rPr u="none" spc="25" smtClean="0"/>
              <a:t>o</a:t>
            </a:r>
            <a:r>
              <a:rPr u="none" spc="30" smtClean="0"/>
              <a:t>b</a:t>
            </a:r>
            <a:r>
              <a:rPr u="none" spc="5" smtClean="0"/>
              <a:t>l</a:t>
            </a:r>
            <a:r>
              <a:rPr u="none" spc="-5" smtClean="0"/>
              <a:t>e</a:t>
            </a:r>
            <a:r>
              <a:rPr u="none" spc="50" smtClean="0"/>
              <a:t>m</a:t>
            </a:r>
            <a:endParaRPr b="0" u="none" spc="5" dirty="0">
              <a:latin typeface="Latha"/>
              <a:cs typeface="Lath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775" y="1794255"/>
            <a:ext cx="8873490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dirty="0">
                <a:latin typeface="Calibri"/>
                <a:cs typeface="Calibri"/>
              </a:rPr>
              <a:t>Determine </a:t>
            </a:r>
            <a:r>
              <a:rPr sz="2750" spc="-10" dirty="0">
                <a:latin typeface="Calibri"/>
                <a:cs typeface="Calibri"/>
              </a:rPr>
              <a:t>the percentage </a:t>
            </a:r>
            <a:r>
              <a:rPr sz="2750" spc="25" dirty="0">
                <a:latin typeface="Calibri"/>
                <a:cs typeface="Calibri"/>
              </a:rPr>
              <a:t>of </a:t>
            </a:r>
            <a:r>
              <a:rPr sz="2750" dirty="0">
                <a:latin typeface="Calibri"/>
                <a:cs typeface="Calibri"/>
              </a:rPr>
              <a:t>criminals </a:t>
            </a:r>
            <a:r>
              <a:rPr sz="2750" spc="-15" dirty="0">
                <a:latin typeface="Calibri"/>
                <a:cs typeface="Calibri"/>
              </a:rPr>
              <a:t>under </a:t>
            </a:r>
            <a:r>
              <a:rPr sz="2750" spc="20" dirty="0">
                <a:latin typeface="Calibri"/>
                <a:cs typeface="Calibri"/>
              </a:rPr>
              <a:t>35 </a:t>
            </a:r>
            <a:r>
              <a:rPr sz="2750" spc="-5" dirty="0">
                <a:latin typeface="Calibri"/>
                <a:cs typeface="Calibri"/>
              </a:rPr>
              <a:t>years </a:t>
            </a:r>
            <a:r>
              <a:rPr sz="2750" spc="25" dirty="0">
                <a:latin typeface="Calibri"/>
                <a:cs typeface="Calibri"/>
              </a:rPr>
              <a:t>of</a:t>
            </a:r>
            <a:r>
              <a:rPr sz="2750" spc="310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age.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30475" y="3079013"/>
            <a:ext cx="6210300" cy="3324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27300" y="4081779"/>
            <a:ext cx="6216650" cy="0"/>
          </a:xfrm>
          <a:custGeom>
            <a:avLst/>
            <a:gdLst/>
            <a:ahLst/>
            <a:cxnLst/>
            <a:rect l="l" t="t" r="r" b="b"/>
            <a:pathLst>
              <a:path w="6216650">
                <a:moveTo>
                  <a:pt x="0" y="0"/>
                </a:moveTo>
                <a:lnTo>
                  <a:pt x="621652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447797" y="2514600"/>
          <a:ext cx="9067802" cy="43433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33901"/>
                <a:gridCol w="4533901"/>
              </a:tblGrid>
              <a:tr h="1309318">
                <a:tc gridSpan="2"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45"/>
                        </a:spcBef>
                        <a:tabLst>
                          <a:tab pos="3200400" algn="l"/>
                        </a:tabLst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AGE	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PERCENTAGE</a:t>
                      </a:r>
                      <a:r>
                        <a:rPr sz="1800" b="1" spc="-1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OFCRIMINALS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solidFill>
                      <a:srgbClr val="5B9B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758533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Under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25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years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BDD7ED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52.0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BDD7ED"/>
                    </a:solidFill>
                  </a:tcPr>
                </a:tc>
              </a:tr>
              <a:tr h="758433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Under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30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years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67.3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</a:tr>
              <a:tr h="758582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Under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40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years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BDD7ED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84.1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BDD7ED"/>
                    </a:solidFill>
                  </a:tcPr>
                </a:tc>
              </a:tr>
              <a:tr h="758533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Under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years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94.4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317880"/>
            <a:ext cx="10268585" cy="11468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spc="15" smtClean="0"/>
              <a:t>Solution</a:t>
            </a:r>
            <a:endParaRPr sz="3950">
              <a:latin typeface="Latha"/>
              <a:cs typeface="Latha"/>
            </a:endParaRPr>
          </a:p>
          <a:p>
            <a:pPr marL="1480820">
              <a:lnSpc>
                <a:spcPct val="100000"/>
              </a:lnSpc>
              <a:spcBef>
                <a:spcPts val="215"/>
              </a:spcBef>
            </a:pPr>
            <a:r>
              <a:rPr sz="3200" u="none" spc="-10" dirty="0"/>
              <a:t>Estimating </a:t>
            </a:r>
            <a:r>
              <a:rPr sz="3200" u="none" spc="-5" dirty="0"/>
              <a:t>the </a:t>
            </a:r>
            <a:r>
              <a:rPr sz="3200" u="none" spc="-20" dirty="0"/>
              <a:t>percentage </a:t>
            </a:r>
            <a:r>
              <a:rPr sz="3200" u="none" spc="-10" dirty="0"/>
              <a:t>of </a:t>
            </a:r>
            <a:r>
              <a:rPr sz="3200" u="none" spc="-15" dirty="0"/>
              <a:t>criminals </a:t>
            </a:r>
            <a:r>
              <a:rPr sz="3200" u="none" spc="-10" dirty="0"/>
              <a:t>under </a:t>
            </a:r>
            <a:r>
              <a:rPr sz="3200" u="none" spc="20" dirty="0"/>
              <a:t>35</a:t>
            </a:r>
            <a:r>
              <a:rPr sz="3200" u="none" spc="200" dirty="0"/>
              <a:t> </a:t>
            </a:r>
            <a:r>
              <a:rPr sz="3200" u="none" spc="-25" dirty="0"/>
              <a:t>years</a:t>
            </a:r>
            <a:endParaRPr sz="32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28827" y="2090166"/>
          <a:ext cx="10983592" cy="44630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5789"/>
                <a:gridCol w="3035935"/>
                <a:gridCol w="3035934"/>
                <a:gridCol w="3035934"/>
              </a:tblGrid>
              <a:tr h="892607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AGE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PERCENTAGE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b="1" spc="2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CRIMINALS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</a:tr>
              <a:tr h="892606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Under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25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years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40" dirty="0">
                          <a:latin typeface="Calibri"/>
                          <a:cs typeface="Calibri"/>
                        </a:rPr>
                        <a:t>Xo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52.0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130" dirty="0">
                          <a:latin typeface="Calibri"/>
                          <a:cs typeface="Calibri"/>
                        </a:rPr>
                        <a:t>Yo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892607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Under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30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years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40" dirty="0">
                          <a:latin typeface="Calibri"/>
                          <a:cs typeface="Calibri"/>
                        </a:rPr>
                        <a:t>X1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67.3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20" dirty="0">
                          <a:latin typeface="Calibri"/>
                          <a:cs typeface="Calibri"/>
                        </a:rPr>
                        <a:t>Y1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892607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Under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40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years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-40" dirty="0">
                          <a:latin typeface="Calibri"/>
                          <a:cs typeface="Calibri"/>
                        </a:rPr>
                        <a:t>X2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84.1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20" dirty="0">
                          <a:latin typeface="Calibri"/>
                          <a:cs typeface="Calibri"/>
                        </a:rPr>
                        <a:t>Y2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892607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Under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years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spc="-40" dirty="0">
                          <a:latin typeface="Calibri"/>
                          <a:cs typeface="Calibri"/>
                        </a:rPr>
                        <a:t>X3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94.4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spc="20" dirty="0">
                          <a:latin typeface="Calibri"/>
                          <a:cs typeface="Calibri"/>
                        </a:rPr>
                        <a:t>Y3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0" y="0"/>
            <a:ext cx="6318566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4664075" algn="l"/>
              </a:tabLst>
            </a:pPr>
            <a:r>
              <a:rPr sz="3600" b="1" u="none" spc="15"/>
              <a:t>Applying</a:t>
            </a:r>
            <a:r>
              <a:rPr sz="3600" b="1" u="none" spc="-125"/>
              <a:t> </a:t>
            </a:r>
            <a:r>
              <a:rPr sz="3600" b="1" u="none" spc="-55" smtClean="0"/>
              <a:t>Lagrange’s</a:t>
            </a:r>
            <a:r>
              <a:rPr lang="en-US" sz="3600" b="1" u="none" spc="-55" dirty="0" smtClean="0"/>
              <a:t> </a:t>
            </a:r>
            <a:r>
              <a:rPr sz="3600" b="1" u="none" spc="-5" smtClean="0"/>
              <a:t>method</a:t>
            </a:r>
            <a:endParaRPr b="1" u="none" spc="-5" dirty="0">
              <a:latin typeface="Latha"/>
              <a:cs typeface="Lath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00" y="838200"/>
            <a:ext cx="11430000" cy="6019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591819"/>
            <a:ext cx="5409565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0" b="1" u="none" spc="-30" dirty="0"/>
              <a:t>Parabolic </a:t>
            </a:r>
            <a:r>
              <a:rPr sz="4000" b="1" u="none" spc="5"/>
              <a:t>curve</a:t>
            </a:r>
            <a:r>
              <a:rPr sz="4000" b="1" u="none" spc="-509"/>
              <a:t> </a:t>
            </a:r>
            <a:r>
              <a:rPr sz="4000" b="1" u="none" spc="-15" smtClean="0"/>
              <a:t>method</a:t>
            </a:r>
            <a:endParaRPr b="1" spc="-15" dirty="0">
              <a:latin typeface="Latha"/>
              <a:cs typeface="Lath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7575" y="2309812"/>
            <a:ext cx="10512425" cy="427617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125"/>
              </a:spcBef>
            </a:pPr>
            <a:r>
              <a:rPr sz="2750" u="heavy" spc="-5" smtClean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Meaning</a:t>
            </a:r>
            <a:endParaRPr sz="275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70"/>
              </a:spcBef>
            </a:pPr>
            <a:endParaRPr sz="2700">
              <a:latin typeface="Times New Roman" pitchFamily="18" charset="0"/>
              <a:cs typeface="Times New Roman" pitchFamily="18" charset="0"/>
            </a:endParaRPr>
          </a:p>
          <a:p>
            <a:pPr marL="469900" marR="5080" indent="886460" algn="just">
              <a:lnSpc>
                <a:spcPct val="150000"/>
              </a:lnSpc>
            </a:pPr>
            <a:r>
              <a:rPr sz="2400" dirty="0">
                <a:latin typeface="Times New Roman" pitchFamily="18" charset="0"/>
                <a:cs typeface="Times New Roman" pitchFamily="18" charset="0"/>
              </a:rPr>
              <a:t>This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method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400" b="1" spc="-10" dirty="0">
                <a:latin typeface="Times New Roman" pitchFamily="18" charset="0"/>
                <a:cs typeface="Times New Roman" pitchFamily="18" charset="0"/>
              </a:rPr>
              <a:t>interpolation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also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known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as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400" b="1" spc="-10" dirty="0">
                <a:latin typeface="Times New Roman" pitchFamily="18" charset="0"/>
                <a:cs typeface="Times New Roman" pitchFamily="18" charset="0"/>
              </a:rPr>
              <a:t>method of  </a:t>
            </a:r>
            <a:r>
              <a:rPr sz="2400" b="1" spc="-5" dirty="0">
                <a:latin typeface="Times New Roman" pitchFamily="18" charset="0"/>
                <a:cs typeface="Times New Roman" pitchFamily="18" charset="0"/>
              </a:rPr>
              <a:t>simultaneous equations,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though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bit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tedious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has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advantage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universal 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application,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i.e.,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it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can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be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applied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all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types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problem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on</a:t>
            </a:r>
            <a:r>
              <a:rPr sz="2400" spc="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interpolation.</a:t>
            </a:r>
            <a:endParaRPr sz="240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40"/>
              </a:spcBef>
            </a:pPr>
            <a:endParaRPr sz="2550">
              <a:latin typeface="Times New Roman" pitchFamily="18" charset="0"/>
              <a:cs typeface="Times New Roman" pitchFamily="18" charset="0"/>
            </a:endParaRPr>
          </a:p>
          <a:p>
            <a:pPr marR="554355" algn="just">
              <a:lnSpc>
                <a:spcPct val="150000"/>
              </a:lnSpc>
            </a:pPr>
            <a:r>
              <a:rPr lang="en-US" sz="3200" b="1" spc="15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sz="3200" b="1" spc="15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sz="3200" b="1" spc="1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sz="3200" b="1" dirty="0">
                <a:latin typeface="Times New Roman" pitchFamily="18" charset="0"/>
                <a:cs typeface="Times New Roman" pitchFamily="18" charset="0"/>
              </a:rPr>
              <a:t>a+ </a:t>
            </a:r>
            <a:r>
              <a:rPr sz="3200" b="1" spc="-15" dirty="0">
                <a:latin typeface="Times New Roman" pitchFamily="18" charset="0"/>
                <a:cs typeface="Times New Roman" pitchFamily="18" charset="0"/>
              </a:rPr>
              <a:t>bx+</a:t>
            </a:r>
            <a:r>
              <a:rPr sz="3200" b="1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spc="-5" dirty="0">
                <a:latin typeface="Times New Roman" pitchFamily="18" charset="0"/>
                <a:cs typeface="Times New Roman" pitchFamily="18" charset="0"/>
              </a:rPr>
              <a:t>Cx2+dx3+.....+nXn</a:t>
            </a:r>
            <a:endParaRPr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640715"/>
            <a:ext cx="2044700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0" b="1" u="none" spc="-25" smtClean="0"/>
              <a:t>Problem</a:t>
            </a:r>
            <a:endParaRPr sz="4000" b="1" u="none" spc="-25" dirty="0">
              <a:latin typeface="Latha"/>
              <a:cs typeface="Lath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7575" y="1794255"/>
            <a:ext cx="10219055" cy="1265539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480"/>
              </a:spcBef>
            </a:pPr>
            <a:r>
              <a:rPr sz="2750" dirty="0">
                <a:latin typeface="Calibri"/>
                <a:cs typeface="Calibri"/>
              </a:rPr>
              <a:t>The </a:t>
            </a:r>
            <a:r>
              <a:rPr sz="2750" spc="-15" dirty="0">
                <a:latin typeface="Calibri"/>
                <a:cs typeface="Calibri"/>
              </a:rPr>
              <a:t>following </a:t>
            </a:r>
            <a:r>
              <a:rPr sz="2750" spc="-10" dirty="0">
                <a:latin typeface="Calibri"/>
                <a:cs typeface="Calibri"/>
              </a:rPr>
              <a:t>table </a:t>
            </a:r>
            <a:r>
              <a:rPr sz="2750" spc="-5" dirty="0">
                <a:latin typeface="Calibri"/>
                <a:cs typeface="Calibri"/>
              </a:rPr>
              <a:t>gives </a:t>
            </a:r>
            <a:r>
              <a:rPr sz="2750" spc="-10" dirty="0">
                <a:latin typeface="Calibri"/>
                <a:cs typeface="Calibri"/>
              </a:rPr>
              <a:t>the </a:t>
            </a:r>
            <a:r>
              <a:rPr sz="2750" dirty="0">
                <a:latin typeface="Calibri"/>
                <a:cs typeface="Calibri"/>
              </a:rPr>
              <a:t>cube </a:t>
            </a:r>
            <a:r>
              <a:rPr sz="2750" spc="25" dirty="0">
                <a:latin typeface="Calibri"/>
                <a:cs typeface="Calibri"/>
              </a:rPr>
              <a:t>of </a:t>
            </a:r>
            <a:r>
              <a:rPr sz="2750" spc="-10" dirty="0">
                <a:latin typeface="Calibri"/>
                <a:cs typeface="Calibri"/>
              </a:rPr>
              <a:t>the </a:t>
            </a:r>
            <a:r>
              <a:rPr sz="2750" spc="-15" dirty="0">
                <a:latin typeface="Calibri"/>
                <a:cs typeface="Calibri"/>
              </a:rPr>
              <a:t>values. </a:t>
            </a:r>
            <a:r>
              <a:rPr sz="2750" spc="-10" dirty="0">
                <a:latin typeface="Calibri"/>
                <a:cs typeface="Calibri"/>
              </a:rPr>
              <a:t>Find </a:t>
            </a:r>
            <a:r>
              <a:rPr sz="2750" spc="10" dirty="0">
                <a:latin typeface="Calibri"/>
                <a:cs typeface="Calibri"/>
              </a:rPr>
              <a:t>out </a:t>
            </a:r>
            <a:r>
              <a:rPr sz="2750" spc="-10" dirty="0">
                <a:latin typeface="Calibri"/>
                <a:cs typeface="Calibri"/>
              </a:rPr>
              <a:t>the </a:t>
            </a:r>
            <a:r>
              <a:rPr sz="2750" dirty="0">
                <a:latin typeface="Calibri"/>
                <a:cs typeface="Calibri"/>
              </a:rPr>
              <a:t>cube </a:t>
            </a:r>
            <a:r>
              <a:rPr sz="2750" spc="25" dirty="0">
                <a:latin typeface="Calibri"/>
                <a:cs typeface="Calibri"/>
              </a:rPr>
              <a:t>of </a:t>
            </a:r>
            <a:r>
              <a:rPr sz="2750" spc="15" dirty="0">
                <a:latin typeface="Calibri"/>
                <a:cs typeface="Calibri"/>
              </a:rPr>
              <a:t>5  </a:t>
            </a:r>
            <a:r>
              <a:rPr sz="2750" spc="-5" dirty="0">
                <a:latin typeface="Calibri"/>
                <a:cs typeface="Calibri"/>
              </a:rPr>
              <a:t>by </a:t>
            </a:r>
            <a:r>
              <a:rPr sz="2750" spc="-10" dirty="0">
                <a:latin typeface="Calibri"/>
                <a:cs typeface="Calibri"/>
              </a:rPr>
              <a:t>applying </a:t>
            </a:r>
            <a:r>
              <a:rPr sz="2750" b="1" spc="-5" dirty="0">
                <a:latin typeface="Calibri"/>
                <a:cs typeface="Calibri"/>
              </a:rPr>
              <a:t>parabolic </a:t>
            </a:r>
            <a:r>
              <a:rPr sz="2750" b="1" spc="10" dirty="0">
                <a:latin typeface="Calibri"/>
                <a:cs typeface="Calibri"/>
              </a:rPr>
              <a:t>curve</a:t>
            </a:r>
            <a:r>
              <a:rPr sz="2750" b="1" spc="484" dirty="0">
                <a:latin typeface="Calibri"/>
                <a:cs typeface="Calibri"/>
              </a:rPr>
              <a:t> </a:t>
            </a:r>
            <a:r>
              <a:rPr sz="2750" b="1" spc="15" dirty="0">
                <a:latin typeface="Calibri"/>
                <a:cs typeface="Calibri"/>
              </a:rPr>
              <a:t>method.</a:t>
            </a:r>
            <a:endParaRPr sz="275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371600" y="3657600"/>
          <a:ext cx="10062208" cy="2636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7035"/>
                <a:gridCol w="1677035"/>
                <a:gridCol w="1598930"/>
                <a:gridCol w="1755140"/>
                <a:gridCol w="1677034"/>
                <a:gridCol w="1677034"/>
              </a:tblGrid>
              <a:tr h="1318358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ITEMS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3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4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5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6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7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</a:tr>
              <a:tr h="1318542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CUBE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VALUE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27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Latha"/>
                          <a:cs typeface="Latha"/>
                        </a:rPr>
                        <a:t>64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dirty="0">
                          <a:latin typeface="Latha"/>
                          <a:cs typeface="Latha"/>
                        </a:rPr>
                        <a:t>?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216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343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152400"/>
            <a:ext cx="2034539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5" dirty="0"/>
              <a:t>Solution</a:t>
            </a:r>
            <a:r>
              <a:rPr b="0" spc="15" dirty="0">
                <a:latin typeface="Latha"/>
                <a:cs typeface="Latha"/>
              </a:rPr>
              <a:t>: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990600" y="892264"/>
            <a:ext cx="9968865" cy="4857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55"/>
              </a:lnSpc>
              <a:spcBef>
                <a:spcPts val="100"/>
              </a:spcBef>
            </a:pPr>
            <a:r>
              <a:rPr lang="en-US" spc="15" dirty="0" smtClean="0"/>
              <a:t> </a:t>
            </a:r>
            <a:r>
              <a:rPr spc="15" smtClean="0"/>
              <a:t>As </a:t>
            </a:r>
            <a:r>
              <a:rPr dirty="0"/>
              <a:t>there </a:t>
            </a:r>
            <a:r>
              <a:rPr spc="-15" dirty="0"/>
              <a:t>are </a:t>
            </a:r>
            <a:r>
              <a:rPr dirty="0"/>
              <a:t>4 </a:t>
            </a:r>
            <a:r>
              <a:rPr spc="10" dirty="0"/>
              <a:t>known </a:t>
            </a:r>
            <a:r>
              <a:rPr spc="-5" dirty="0"/>
              <a:t>values,we </a:t>
            </a:r>
            <a:r>
              <a:rPr spc="-10" dirty="0"/>
              <a:t>fit </a:t>
            </a:r>
            <a:r>
              <a:rPr dirty="0"/>
              <a:t>a </a:t>
            </a:r>
            <a:r>
              <a:rPr spc="-20" dirty="0"/>
              <a:t>parabola </a:t>
            </a:r>
            <a:r>
              <a:rPr dirty="0"/>
              <a:t>of </a:t>
            </a:r>
            <a:r>
              <a:rPr spc="5" dirty="0"/>
              <a:t>the </a:t>
            </a:r>
            <a:r>
              <a:rPr spc="-5" dirty="0"/>
              <a:t>third </a:t>
            </a:r>
            <a:r>
              <a:rPr spc="-40" dirty="0"/>
              <a:t>order. </a:t>
            </a:r>
            <a:r>
              <a:rPr spc="10" dirty="0"/>
              <a:t>The </a:t>
            </a:r>
            <a:r>
              <a:rPr spc="-5" dirty="0"/>
              <a:t>equation</a:t>
            </a:r>
            <a:r>
              <a:rPr spc="-305" dirty="0"/>
              <a:t> </a:t>
            </a:r>
            <a:r>
              <a:rPr dirty="0"/>
              <a:t>of</a:t>
            </a:r>
          </a:p>
          <a:p>
            <a:pPr marL="12700">
              <a:lnSpc>
                <a:spcPts val="2340"/>
              </a:lnSpc>
            </a:pPr>
            <a:r>
              <a:rPr spc="5" dirty="0"/>
              <a:t>the </a:t>
            </a:r>
            <a:r>
              <a:rPr spc="-20" dirty="0"/>
              <a:t>parabola </a:t>
            </a:r>
            <a:r>
              <a:rPr spc="-5" dirty="0"/>
              <a:t>would</a:t>
            </a:r>
            <a:r>
              <a:rPr spc="10" dirty="0"/>
              <a:t> </a:t>
            </a:r>
            <a:r>
              <a:rPr spc="5" dirty="0"/>
              <a:t>be</a:t>
            </a:r>
          </a:p>
          <a:p>
            <a:pPr marL="2757805">
              <a:lnSpc>
                <a:spcPts val="2175"/>
              </a:lnSpc>
            </a:pPr>
            <a:endParaRPr lang="en-US" sz="2000" spc="15" dirty="0" smtClean="0">
              <a:latin typeface="Arial Black"/>
              <a:cs typeface="Arial Black"/>
            </a:endParaRPr>
          </a:p>
          <a:p>
            <a:pPr marL="2757805">
              <a:lnSpc>
                <a:spcPts val="2175"/>
              </a:lnSpc>
            </a:pPr>
            <a:r>
              <a:rPr sz="2000" spc="15" smtClean="0">
                <a:latin typeface="Arial Black"/>
                <a:cs typeface="Arial Black"/>
              </a:rPr>
              <a:t>Y</a:t>
            </a:r>
            <a:r>
              <a:rPr sz="2000" spc="15" dirty="0">
                <a:latin typeface="Arial Black"/>
                <a:cs typeface="Arial Black"/>
              </a:rPr>
              <a:t>= a+ bx+ Cx2</a:t>
            </a:r>
            <a:r>
              <a:rPr sz="2000" spc="-210" dirty="0">
                <a:latin typeface="Arial Black"/>
                <a:cs typeface="Arial Black"/>
              </a:rPr>
              <a:t> </a:t>
            </a:r>
            <a:r>
              <a:rPr sz="2000" spc="20" dirty="0">
                <a:latin typeface="Arial Black"/>
                <a:cs typeface="Arial Black"/>
              </a:rPr>
              <a:t>+dx3</a:t>
            </a:r>
            <a:endParaRPr sz="2000">
              <a:latin typeface="Arial Black"/>
              <a:cs typeface="Arial Black"/>
            </a:endParaRPr>
          </a:p>
          <a:p>
            <a:pPr marL="927735">
              <a:lnSpc>
                <a:spcPts val="2090"/>
              </a:lnSpc>
            </a:pPr>
            <a:endParaRPr lang="en-US" sz="2000" spc="-25" dirty="0" smtClean="0"/>
          </a:p>
          <a:p>
            <a:pPr marL="927735">
              <a:lnSpc>
                <a:spcPts val="2090"/>
              </a:lnSpc>
            </a:pPr>
            <a:r>
              <a:rPr sz="2000" spc="-25" smtClean="0"/>
              <a:t>We </a:t>
            </a:r>
            <a:r>
              <a:rPr sz="2000" spc="5" dirty="0"/>
              <a:t>have </a:t>
            </a:r>
            <a:r>
              <a:rPr sz="2000" spc="10" dirty="0"/>
              <a:t>to </a:t>
            </a:r>
            <a:r>
              <a:rPr sz="2000" spc="-5" dirty="0"/>
              <a:t>determine </a:t>
            </a:r>
            <a:r>
              <a:rPr sz="2000" spc="5" dirty="0"/>
              <a:t>the </a:t>
            </a:r>
            <a:r>
              <a:rPr sz="2000" spc="-5" dirty="0"/>
              <a:t>values </a:t>
            </a:r>
            <a:r>
              <a:rPr sz="2000" dirty="0"/>
              <a:t>of </a:t>
            </a:r>
            <a:r>
              <a:rPr sz="2000" spc="10" dirty="0"/>
              <a:t>a, </a:t>
            </a:r>
            <a:r>
              <a:rPr sz="2000" dirty="0"/>
              <a:t>b, </a:t>
            </a:r>
            <a:r>
              <a:rPr sz="2000" spc="10" dirty="0"/>
              <a:t>c </a:t>
            </a:r>
            <a:r>
              <a:rPr sz="2000" spc="5" dirty="0"/>
              <a:t>and</a:t>
            </a:r>
            <a:r>
              <a:rPr sz="2000" spc="-254" dirty="0"/>
              <a:t> </a:t>
            </a:r>
            <a:r>
              <a:rPr sz="2000" dirty="0"/>
              <a:t>d.</a:t>
            </a:r>
            <a:endParaRPr sz="2000"/>
          </a:p>
          <a:p>
            <a:pPr marL="469900">
              <a:lnSpc>
                <a:spcPts val="2680"/>
              </a:lnSpc>
            </a:pPr>
            <a:endParaRPr lang="en-US" spc="-25" dirty="0" smtClean="0"/>
          </a:p>
          <a:p>
            <a:pPr marL="469900">
              <a:lnSpc>
                <a:spcPts val="2680"/>
              </a:lnSpc>
            </a:pPr>
            <a:r>
              <a:rPr spc="-25" smtClean="0"/>
              <a:t>Taking </a:t>
            </a:r>
            <a:r>
              <a:rPr spc="-10" dirty="0"/>
              <a:t>deviation </a:t>
            </a:r>
            <a:r>
              <a:rPr dirty="0"/>
              <a:t>of X </a:t>
            </a:r>
            <a:r>
              <a:rPr spc="-10" dirty="0"/>
              <a:t>(i.e., </a:t>
            </a:r>
            <a:r>
              <a:rPr spc="-15" dirty="0"/>
              <a:t>size </a:t>
            </a:r>
            <a:r>
              <a:rPr dirty="0"/>
              <a:t>of </a:t>
            </a:r>
            <a:r>
              <a:rPr spc="5" dirty="0"/>
              <a:t>items) </a:t>
            </a:r>
            <a:r>
              <a:rPr spc="-20" dirty="0"/>
              <a:t>from</a:t>
            </a:r>
            <a:r>
              <a:rPr spc="-160" dirty="0"/>
              <a:t> </a:t>
            </a:r>
            <a:r>
              <a:rPr dirty="0"/>
              <a:t>5</a:t>
            </a:r>
          </a:p>
          <a:p>
            <a:pPr marL="12700">
              <a:lnSpc>
                <a:spcPct val="100000"/>
              </a:lnSpc>
            </a:pPr>
            <a:endParaRPr lang="en-US" sz="2100" spc="10" dirty="0" smtClean="0"/>
          </a:p>
          <a:p>
            <a:pPr marL="12700">
              <a:lnSpc>
                <a:spcPct val="100000"/>
              </a:lnSpc>
            </a:pPr>
            <a:r>
              <a:rPr sz="2700" spc="10" smtClean="0"/>
              <a:t>X</a:t>
            </a:r>
            <a:r>
              <a:rPr sz="2700" spc="10" dirty="0"/>
              <a:t>=</a:t>
            </a:r>
            <a:endParaRPr sz="2700"/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10" dirty="0"/>
              <a:t>Y</a:t>
            </a:r>
            <a:r>
              <a:rPr spc="10" dirty="0">
                <a:latin typeface="Latha"/>
                <a:cs typeface="Latha"/>
              </a:rPr>
              <a:t>=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3650">
              <a:latin typeface="Latha"/>
              <a:cs typeface="Lath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en-US" spc="-65" dirty="0" smtClean="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65" smtClean="0"/>
              <a:t>Yo</a:t>
            </a:r>
            <a:r>
              <a:rPr spc="-90" smtClean="0"/>
              <a:t> </a:t>
            </a:r>
            <a:r>
              <a:rPr spc="-15" dirty="0"/>
              <a:t>is</a:t>
            </a:r>
            <a:r>
              <a:rPr spc="15" dirty="0"/>
              <a:t> </a:t>
            </a:r>
            <a:r>
              <a:rPr spc="5" dirty="0"/>
              <a:t>the</a:t>
            </a:r>
            <a:r>
              <a:rPr spc="-10" dirty="0"/>
              <a:t> </a:t>
            </a:r>
            <a:r>
              <a:rPr spc="-5" dirty="0"/>
              <a:t>figure</a:t>
            </a:r>
            <a:r>
              <a:rPr spc="-20" dirty="0"/>
              <a:t> </a:t>
            </a:r>
            <a:r>
              <a:rPr spc="5" dirty="0"/>
              <a:t>to</a:t>
            </a:r>
            <a:r>
              <a:rPr spc="-85" dirty="0"/>
              <a:t> </a:t>
            </a:r>
            <a:r>
              <a:rPr spc="5" dirty="0"/>
              <a:t>be</a:t>
            </a:r>
            <a:r>
              <a:rPr spc="-15" dirty="0"/>
              <a:t> </a:t>
            </a:r>
            <a:r>
              <a:rPr spc="-5" dirty="0"/>
              <a:t>interpolated</a:t>
            </a:r>
            <a:r>
              <a:rPr spc="-75" dirty="0"/>
              <a:t> </a:t>
            </a:r>
            <a:r>
              <a:rPr spc="5" dirty="0"/>
              <a:t>.Substituting</a:t>
            </a:r>
            <a:r>
              <a:rPr spc="-175" dirty="0"/>
              <a:t> </a:t>
            </a:r>
            <a:r>
              <a:rPr spc="5" dirty="0"/>
              <a:t>the</a:t>
            </a:r>
            <a:r>
              <a:rPr spc="-90" dirty="0"/>
              <a:t> </a:t>
            </a:r>
            <a:r>
              <a:rPr spc="-15" dirty="0"/>
              <a:t>values</a:t>
            </a:r>
            <a:r>
              <a:rPr spc="95" dirty="0"/>
              <a:t> </a:t>
            </a:r>
            <a:r>
              <a:rPr spc="-15" dirty="0"/>
              <a:t>in</a:t>
            </a:r>
            <a:r>
              <a:rPr spc="-10" dirty="0"/>
              <a:t> </a:t>
            </a:r>
            <a:r>
              <a:rPr spc="5" dirty="0"/>
              <a:t>the</a:t>
            </a:r>
            <a:r>
              <a:rPr spc="-10" dirty="0"/>
              <a:t> </a:t>
            </a:r>
            <a:r>
              <a:rPr dirty="0"/>
              <a:t>equation,we</a:t>
            </a:r>
            <a:r>
              <a:rPr spc="-85" dirty="0"/>
              <a:t> </a:t>
            </a:r>
            <a:r>
              <a:rPr dirty="0"/>
              <a:t>get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600200" y="3352800"/>
          <a:ext cx="8464549" cy="1295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2910"/>
                <a:gridCol w="1692910"/>
                <a:gridCol w="1692910"/>
                <a:gridCol w="1692910"/>
                <a:gridCol w="1692909"/>
              </a:tblGrid>
              <a:tr h="750064">
                <a:tc>
                  <a:txBody>
                    <a:bodyPr/>
                    <a:lstStyle/>
                    <a:p>
                      <a:pPr marL="75946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-2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7607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-1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0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800" b="1" spc="10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+1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R="709295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800" b="1" spc="2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+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2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</a:tr>
              <a:tr h="545336">
                <a:tc>
                  <a:txBody>
                    <a:bodyPr/>
                    <a:lstStyle/>
                    <a:p>
                      <a:pPr marL="73088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27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7321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dirty="0">
                          <a:latin typeface="Latha"/>
                          <a:cs typeface="Latha"/>
                        </a:rPr>
                        <a:t>64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-130" dirty="0">
                          <a:latin typeface="Calibri"/>
                          <a:cs typeface="Calibri"/>
                        </a:rPr>
                        <a:t>Yo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dirty="0">
                          <a:latin typeface="Latha"/>
                          <a:cs typeface="Latha"/>
                        </a:rPr>
                        <a:t>216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R="662305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343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855344"/>
            <a:ext cx="738695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u="none" spc="5" dirty="0"/>
              <a:t>Substituting </a:t>
            </a:r>
            <a:r>
              <a:rPr u="none" spc="10" dirty="0"/>
              <a:t>in </a:t>
            </a:r>
            <a:r>
              <a:rPr u="none" spc="5" dirty="0"/>
              <a:t>equations, </a:t>
            </a:r>
            <a:r>
              <a:rPr u="none" spc="-30" dirty="0"/>
              <a:t>we</a:t>
            </a:r>
            <a:r>
              <a:rPr u="none" spc="-290" dirty="0"/>
              <a:t> </a:t>
            </a:r>
            <a:r>
              <a:rPr u="none" spc="15" dirty="0"/>
              <a:t>get</a:t>
            </a:r>
          </a:p>
        </p:txBody>
      </p:sp>
      <p:sp>
        <p:nvSpPr>
          <p:cNvPr id="3" name="object 3"/>
          <p:cNvSpPr/>
          <p:nvPr/>
        </p:nvSpPr>
        <p:spPr>
          <a:xfrm>
            <a:off x="1819275" y="2019300"/>
            <a:ext cx="8553450" cy="4162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610869"/>
            <a:ext cx="313118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25" dirty="0"/>
              <a:t>Extrapolation</a:t>
            </a:r>
            <a:r>
              <a:rPr b="1" u="none" spc="-25" dirty="0">
                <a:latin typeface="Latha"/>
                <a:cs typeface="Latha"/>
              </a:rPr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7575" y="1769744"/>
            <a:ext cx="9563100" cy="92201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2750" spc="-5" dirty="0">
                <a:latin typeface="Calibri"/>
                <a:cs typeface="Calibri"/>
              </a:rPr>
              <a:t>Problem</a:t>
            </a:r>
            <a:r>
              <a:rPr sz="2750" spc="-5" dirty="0">
                <a:latin typeface="Latha"/>
                <a:cs typeface="Latha"/>
              </a:rPr>
              <a:t>:</a:t>
            </a:r>
            <a:endParaRPr sz="2750">
              <a:latin typeface="Latha"/>
              <a:cs typeface="Latha"/>
            </a:endParaRPr>
          </a:p>
          <a:p>
            <a:pPr marL="469900">
              <a:lnSpc>
                <a:spcPct val="100000"/>
              </a:lnSpc>
              <a:spcBef>
                <a:spcPts val="229"/>
              </a:spcBef>
            </a:pPr>
            <a:r>
              <a:rPr sz="2750" spc="-5" dirty="0">
                <a:latin typeface="Calibri"/>
                <a:cs typeface="Calibri"/>
              </a:rPr>
              <a:t>Extrapolate </a:t>
            </a:r>
            <a:r>
              <a:rPr sz="2750" spc="-10" dirty="0">
                <a:latin typeface="Calibri"/>
                <a:cs typeface="Calibri"/>
              </a:rPr>
              <a:t>the </a:t>
            </a:r>
            <a:r>
              <a:rPr sz="2750" spc="-20" dirty="0">
                <a:latin typeface="Calibri"/>
                <a:cs typeface="Calibri"/>
              </a:rPr>
              <a:t>business </a:t>
            </a:r>
            <a:r>
              <a:rPr sz="2750" spc="5" dirty="0">
                <a:latin typeface="Calibri"/>
                <a:cs typeface="Calibri"/>
              </a:rPr>
              <a:t>done </a:t>
            </a:r>
            <a:r>
              <a:rPr sz="2750" spc="-10" dirty="0">
                <a:latin typeface="Calibri"/>
                <a:cs typeface="Calibri"/>
              </a:rPr>
              <a:t>in </a:t>
            </a:r>
            <a:r>
              <a:rPr sz="2750" spc="20" dirty="0">
                <a:latin typeface="Calibri"/>
                <a:cs typeface="Calibri"/>
              </a:rPr>
              <a:t>1999 </a:t>
            </a:r>
            <a:r>
              <a:rPr sz="2750" spc="-5" dirty="0">
                <a:latin typeface="Calibri"/>
                <a:cs typeface="Calibri"/>
              </a:rPr>
              <a:t>from </a:t>
            </a:r>
            <a:r>
              <a:rPr sz="2750" spc="-10" dirty="0">
                <a:latin typeface="Calibri"/>
                <a:cs typeface="Calibri"/>
              </a:rPr>
              <a:t>the </a:t>
            </a:r>
            <a:r>
              <a:rPr sz="2750" spc="-15" dirty="0">
                <a:latin typeface="Calibri"/>
                <a:cs typeface="Calibri"/>
              </a:rPr>
              <a:t>following</a:t>
            </a:r>
            <a:r>
              <a:rPr sz="2750" spc="55" dirty="0">
                <a:latin typeface="Calibri"/>
                <a:cs typeface="Calibri"/>
              </a:rPr>
              <a:t> </a:t>
            </a:r>
            <a:r>
              <a:rPr sz="2750" spc="5" dirty="0">
                <a:latin typeface="Calibri"/>
                <a:cs typeface="Calibri"/>
              </a:rPr>
              <a:t>data:</a:t>
            </a:r>
            <a:endParaRPr sz="275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335658" y="3260725"/>
          <a:ext cx="10012677" cy="14683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8780"/>
                <a:gridCol w="1668780"/>
                <a:gridCol w="1668780"/>
                <a:gridCol w="1668779"/>
                <a:gridCol w="1668779"/>
                <a:gridCol w="1668779"/>
              </a:tblGrid>
              <a:tr h="553974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YEAR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1994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1995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1996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1997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1998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92710" marR="635000">
                        <a:lnSpc>
                          <a:spcPct val="100800"/>
                        </a:lnSpc>
                        <a:spcBef>
                          <a:spcPts val="23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BUSINESS  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DONE</a:t>
                      </a:r>
                      <a:r>
                        <a:rPr sz="1800" spc="-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(Rs.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ts val="210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Lakhs)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150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dirty="0">
                          <a:latin typeface="Latha"/>
                          <a:cs typeface="Latha"/>
                        </a:rPr>
                        <a:t>235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365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525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780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591819"/>
            <a:ext cx="203517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5" dirty="0"/>
              <a:t>Solution</a:t>
            </a:r>
            <a:r>
              <a:rPr b="0" u="none" spc="15" dirty="0">
                <a:latin typeface="Latha"/>
                <a:cs typeface="Latha"/>
              </a:rPr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7575" y="1775777"/>
            <a:ext cx="10285730" cy="241363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 algn="just">
              <a:lnSpc>
                <a:spcPct val="89900"/>
              </a:lnSpc>
              <a:spcBef>
                <a:spcPts val="515"/>
              </a:spcBef>
            </a:pPr>
            <a:r>
              <a:rPr sz="2750" spc="-20" dirty="0">
                <a:latin typeface="Calibri"/>
                <a:cs typeface="Calibri"/>
              </a:rPr>
              <a:t>We</a:t>
            </a:r>
            <a:r>
              <a:rPr sz="2750" spc="100" dirty="0">
                <a:latin typeface="Calibri"/>
                <a:cs typeface="Calibri"/>
              </a:rPr>
              <a:t> </a:t>
            </a:r>
            <a:r>
              <a:rPr sz="3200" spc="10" dirty="0">
                <a:latin typeface="Calibri"/>
                <a:cs typeface="Calibri"/>
              </a:rPr>
              <a:t>can</a:t>
            </a:r>
            <a:r>
              <a:rPr sz="3200" spc="-1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extrapolate</a:t>
            </a:r>
            <a:r>
              <a:rPr sz="3200" spc="-150" dirty="0">
                <a:latin typeface="Calibri"/>
                <a:cs typeface="Calibri"/>
              </a:rPr>
              <a:t> </a:t>
            </a:r>
            <a:r>
              <a:rPr sz="3200" spc="5" dirty="0">
                <a:latin typeface="Calibri"/>
                <a:cs typeface="Calibri"/>
              </a:rPr>
              <a:t>the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15" dirty="0">
                <a:latin typeface="Calibri"/>
                <a:cs typeface="Calibri"/>
              </a:rPr>
              <a:t>business</a:t>
            </a:r>
            <a:r>
              <a:rPr sz="3200" spc="-185" dirty="0">
                <a:latin typeface="Calibri"/>
                <a:cs typeface="Calibri"/>
              </a:rPr>
              <a:t> </a:t>
            </a:r>
            <a:r>
              <a:rPr sz="3200" spc="25" dirty="0">
                <a:latin typeface="Calibri"/>
                <a:cs typeface="Calibri"/>
              </a:rPr>
              <a:t>done</a:t>
            </a:r>
            <a:r>
              <a:rPr sz="3200" spc="-150" dirty="0">
                <a:latin typeface="Calibri"/>
                <a:cs typeface="Calibri"/>
              </a:rPr>
              <a:t> </a:t>
            </a:r>
            <a:r>
              <a:rPr sz="3200" spc="10" dirty="0">
                <a:latin typeface="Calibri"/>
                <a:cs typeface="Calibri"/>
              </a:rPr>
              <a:t>in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20" dirty="0">
                <a:latin typeface="Calibri"/>
                <a:cs typeface="Calibri"/>
              </a:rPr>
              <a:t>1999</a:t>
            </a:r>
            <a:r>
              <a:rPr sz="3200" spc="-110" dirty="0">
                <a:latin typeface="Calibri"/>
                <a:cs typeface="Calibri"/>
              </a:rPr>
              <a:t> </a:t>
            </a:r>
            <a:r>
              <a:rPr sz="3200" spc="20" dirty="0">
                <a:latin typeface="Calibri"/>
                <a:cs typeface="Calibri"/>
              </a:rPr>
              <a:t>by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5" dirty="0">
                <a:latin typeface="Calibri"/>
                <a:cs typeface="Calibri"/>
              </a:rPr>
              <a:t>the</a:t>
            </a:r>
            <a:r>
              <a:rPr sz="3200" spc="75" dirty="0">
                <a:latin typeface="Calibri"/>
                <a:cs typeface="Calibri"/>
              </a:rPr>
              <a:t> </a:t>
            </a:r>
            <a:r>
              <a:rPr sz="3200" b="1" spc="10" dirty="0">
                <a:latin typeface="Calibri"/>
                <a:cs typeface="Calibri"/>
              </a:rPr>
              <a:t>binomial  </a:t>
            </a:r>
            <a:r>
              <a:rPr sz="3200" b="1" spc="5" dirty="0">
                <a:latin typeface="Calibri"/>
                <a:cs typeface="Calibri"/>
              </a:rPr>
              <a:t>expansion </a:t>
            </a:r>
            <a:r>
              <a:rPr sz="3200" b="1" spc="15" dirty="0">
                <a:latin typeface="Calibri"/>
                <a:cs typeface="Calibri"/>
              </a:rPr>
              <a:t>method. </a:t>
            </a:r>
            <a:r>
              <a:rPr sz="3200" spc="20" dirty="0">
                <a:latin typeface="Calibri"/>
                <a:cs typeface="Calibri"/>
              </a:rPr>
              <a:t>Since </a:t>
            </a:r>
            <a:r>
              <a:rPr sz="3200" spc="10" dirty="0">
                <a:latin typeface="Calibri"/>
                <a:cs typeface="Calibri"/>
              </a:rPr>
              <a:t>the </a:t>
            </a:r>
            <a:r>
              <a:rPr sz="3200" spc="30" dirty="0">
                <a:latin typeface="Calibri"/>
                <a:cs typeface="Calibri"/>
              </a:rPr>
              <a:t>known </a:t>
            </a:r>
            <a:r>
              <a:rPr sz="3200" spc="-5" dirty="0">
                <a:latin typeface="Calibri"/>
                <a:cs typeface="Calibri"/>
              </a:rPr>
              <a:t>values are five, </a:t>
            </a:r>
            <a:r>
              <a:rPr sz="3200" spc="1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fifth  </a:t>
            </a:r>
            <a:r>
              <a:rPr sz="3200" spc="20" dirty="0">
                <a:latin typeface="Calibri"/>
                <a:cs typeface="Calibri"/>
              </a:rPr>
              <a:t>leading </a:t>
            </a:r>
            <a:r>
              <a:rPr sz="3200" spc="-10" dirty="0">
                <a:latin typeface="Calibri"/>
                <a:cs typeface="Calibri"/>
              </a:rPr>
              <a:t>differences </a:t>
            </a:r>
            <a:r>
              <a:rPr sz="3200" spc="15" dirty="0">
                <a:latin typeface="Calibri"/>
                <a:cs typeface="Calibri"/>
              </a:rPr>
              <a:t>will </a:t>
            </a:r>
            <a:r>
              <a:rPr sz="3200" spc="25" dirty="0">
                <a:latin typeface="Calibri"/>
                <a:cs typeface="Calibri"/>
              </a:rPr>
              <a:t>be </a:t>
            </a:r>
            <a:r>
              <a:rPr sz="3200" spc="-35" dirty="0">
                <a:latin typeface="Calibri"/>
                <a:cs typeface="Calibri"/>
              </a:rPr>
              <a:t>zero, </a:t>
            </a:r>
            <a:r>
              <a:rPr sz="3200" spc="5" dirty="0">
                <a:latin typeface="Calibri"/>
                <a:cs typeface="Calibri"/>
              </a:rPr>
              <a:t>i.e,. </a:t>
            </a:r>
            <a:r>
              <a:rPr sz="3200" b="1" spc="5" dirty="0">
                <a:latin typeface="Calibri"/>
                <a:cs typeface="Calibri"/>
              </a:rPr>
              <a:t>( </a:t>
            </a:r>
            <a:r>
              <a:rPr sz="3200" b="1" spc="-5" dirty="0">
                <a:latin typeface="Calibri"/>
                <a:cs typeface="Calibri"/>
              </a:rPr>
              <a:t>y-1 </a:t>
            </a:r>
            <a:r>
              <a:rPr sz="3200" b="1" dirty="0">
                <a:latin typeface="Calibri"/>
                <a:cs typeface="Calibri"/>
              </a:rPr>
              <a:t>)5= </a:t>
            </a:r>
            <a:r>
              <a:rPr sz="3200" b="1" spc="15" dirty="0">
                <a:latin typeface="Calibri"/>
                <a:cs typeface="Calibri"/>
              </a:rPr>
              <a:t>0 </a:t>
            </a:r>
            <a:r>
              <a:rPr sz="3200" b="1" spc="5" dirty="0">
                <a:latin typeface="Calibri"/>
                <a:cs typeface="Calibri"/>
              </a:rPr>
              <a:t>or</a:t>
            </a:r>
            <a:r>
              <a:rPr sz="3200" b="1" spc="-484" dirty="0">
                <a:latin typeface="Calibri"/>
                <a:cs typeface="Calibri"/>
              </a:rPr>
              <a:t> </a:t>
            </a:r>
            <a:r>
              <a:rPr sz="3200" b="1" spc="5" dirty="0">
                <a:latin typeface="Calibri"/>
                <a:cs typeface="Calibri"/>
              </a:rPr>
              <a:t>∆5o=0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850">
              <a:latin typeface="Calibri"/>
              <a:cs typeface="Calibri"/>
            </a:endParaRPr>
          </a:p>
          <a:p>
            <a:pPr marL="2757805">
              <a:lnSpc>
                <a:spcPct val="100000"/>
              </a:lnSpc>
            </a:pPr>
            <a:r>
              <a:rPr sz="2750" b="1" spc="5" dirty="0">
                <a:latin typeface="Calibri"/>
                <a:cs typeface="Calibri"/>
              </a:rPr>
              <a:t>∆5o= </a:t>
            </a:r>
            <a:r>
              <a:rPr sz="2750" b="1" spc="30" dirty="0">
                <a:latin typeface="Calibri"/>
                <a:cs typeface="Calibri"/>
              </a:rPr>
              <a:t>y5- </a:t>
            </a:r>
            <a:r>
              <a:rPr sz="2750" b="1" spc="25" dirty="0">
                <a:latin typeface="Calibri"/>
                <a:cs typeface="Calibri"/>
              </a:rPr>
              <a:t>5y4+ 10y3- </a:t>
            </a:r>
            <a:r>
              <a:rPr sz="2750" b="1" spc="20" dirty="0">
                <a:latin typeface="Calibri"/>
                <a:cs typeface="Calibri"/>
              </a:rPr>
              <a:t>10 </a:t>
            </a:r>
            <a:r>
              <a:rPr sz="2750" b="1" spc="25" dirty="0">
                <a:latin typeface="Calibri"/>
                <a:cs typeface="Calibri"/>
              </a:rPr>
              <a:t>y2+ 5y1-</a:t>
            </a:r>
            <a:r>
              <a:rPr sz="2750" b="1" spc="5" dirty="0">
                <a:latin typeface="Calibri"/>
                <a:cs typeface="Calibri"/>
              </a:rPr>
              <a:t> </a:t>
            </a:r>
            <a:r>
              <a:rPr sz="2750" b="1" spc="10" dirty="0">
                <a:latin typeface="Calibri"/>
                <a:cs typeface="Calibri"/>
              </a:rPr>
              <a:t>yo=0</a:t>
            </a:r>
            <a:endParaRPr sz="275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081646" y="4545710"/>
          <a:ext cx="10708003" cy="22119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9715"/>
                <a:gridCol w="1529715"/>
                <a:gridCol w="1529715"/>
                <a:gridCol w="1529714"/>
                <a:gridCol w="1529714"/>
                <a:gridCol w="1529715"/>
                <a:gridCol w="1529715"/>
              </a:tblGrid>
              <a:tr h="737361">
                <a:tc>
                  <a:txBody>
                    <a:bodyPr/>
                    <a:lstStyle/>
                    <a:p>
                      <a:pPr marL="70231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1994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1995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1996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1997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1998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Latha"/>
                          <a:cs typeface="Latha"/>
                        </a:rPr>
                        <a:t>1999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</a:tr>
              <a:tr h="737298">
                <a:tc>
                  <a:txBody>
                    <a:bodyPr/>
                    <a:lstStyle/>
                    <a:p>
                      <a:pPr marL="70231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150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235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spc="-5" dirty="0">
                          <a:latin typeface="Latha"/>
                          <a:cs typeface="Latha"/>
                        </a:rPr>
                        <a:t>365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latin typeface="Latha"/>
                          <a:cs typeface="Latha"/>
                        </a:rPr>
                        <a:t>525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latin typeface="Latha"/>
                          <a:cs typeface="Latha"/>
                        </a:rPr>
                        <a:t>780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latin typeface="Latha"/>
                          <a:cs typeface="Latha"/>
                        </a:rPr>
                        <a:t>?</a:t>
                      </a:r>
                      <a:endParaRPr sz="1800">
                        <a:latin typeface="Latha"/>
                        <a:cs typeface="Latha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7373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130" dirty="0">
                          <a:latin typeface="Calibri"/>
                          <a:cs typeface="Calibri"/>
                        </a:rPr>
                        <a:t>Yo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20" dirty="0">
                          <a:latin typeface="Calibri"/>
                          <a:cs typeface="Calibri"/>
                        </a:rPr>
                        <a:t>Y1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20" dirty="0">
                          <a:latin typeface="Calibri"/>
                          <a:cs typeface="Calibri"/>
                        </a:rPr>
                        <a:t>Y2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20" dirty="0">
                          <a:latin typeface="Calibri"/>
                          <a:cs typeface="Calibri"/>
                        </a:rPr>
                        <a:t>Y3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20" dirty="0">
                          <a:latin typeface="Calibri"/>
                          <a:cs typeface="Calibri"/>
                        </a:rPr>
                        <a:t>Y4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20" dirty="0">
                          <a:latin typeface="Calibri"/>
                          <a:cs typeface="Calibri"/>
                        </a:rPr>
                        <a:t>Y5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609282"/>
            <a:ext cx="7291070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6588759" algn="l"/>
              </a:tabLst>
            </a:pPr>
            <a:r>
              <a:rPr u="none" spc="-130" dirty="0"/>
              <a:t>W</a:t>
            </a:r>
            <a:r>
              <a:rPr u="none" spc="15" dirty="0"/>
              <a:t>e</a:t>
            </a:r>
            <a:r>
              <a:rPr u="none" spc="-30" dirty="0"/>
              <a:t> </a:t>
            </a:r>
            <a:r>
              <a:rPr u="none" spc="30" dirty="0"/>
              <a:t>h</a:t>
            </a:r>
            <a:r>
              <a:rPr u="none" spc="-50" dirty="0"/>
              <a:t>a</a:t>
            </a:r>
            <a:r>
              <a:rPr u="none" spc="-65" dirty="0"/>
              <a:t>v</a:t>
            </a:r>
            <a:r>
              <a:rPr u="none" spc="15" dirty="0"/>
              <a:t>e</a:t>
            </a:r>
            <a:r>
              <a:rPr u="none" spc="-30" dirty="0"/>
              <a:t> </a:t>
            </a:r>
            <a:r>
              <a:rPr u="none" spc="-95" dirty="0"/>
              <a:t>t</a:t>
            </a:r>
            <a:r>
              <a:rPr u="none" spc="15" dirty="0"/>
              <a:t>o</a:t>
            </a:r>
            <a:r>
              <a:rPr u="none" spc="-5" dirty="0"/>
              <a:t> </a:t>
            </a:r>
            <a:r>
              <a:rPr u="none" spc="25" dirty="0"/>
              <a:t>f</a:t>
            </a:r>
            <a:r>
              <a:rPr u="none" spc="5" dirty="0"/>
              <a:t>i</a:t>
            </a:r>
            <a:r>
              <a:rPr u="none" spc="30" dirty="0"/>
              <a:t>n</a:t>
            </a:r>
            <a:r>
              <a:rPr u="none" spc="15" dirty="0"/>
              <a:t>d</a:t>
            </a:r>
            <a:r>
              <a:rPr u="none" spc="-75" dirty="0"/>
              <a:t> </a:t>
            </a:r>
            <a:r>
              <a:rPr u="none" spc="-20" dirty="0"/>
              <a:t>t</a:t>
            </a:r>
            <a:r>
              <a:rPr u="none" spc="30" dirty="0"/>
              <a:t>h</a:t>
            </a:r>
            <a:r>
              <a:rPr u="none" spc="15" dirty="0"/>
              <a:t>e</a:t>
            </a:r>
            <a:r>
              <a:rPr u="none" spc="-30" dirty="0"/>
              <a:t> </a:t>
            </a:r>
            <a:r>
              <a:rPr u="none" spc="-65" dirty="0"/>
              <a:t>v</a:t>
            </a:r>
            <a:r>
              <a:rPr u="none" spc="25" dirty="0"/>
              <a:t>a</a:t>
            </a:r>
            <a:r>
              <a:rPr u="none" spc="5" dirty="0"/>
              <a:t>l</a:t>
            </a:r>
            <a:r>
              <a:rPr u="none" spc="30" dirty="0"/>
              <a:t>u</a:t>
            </a:r>
            <a:r>
              <a:rPr u="none" spc="15" dirty="0"/>
              <a:t>e</a:t>
            </a:r>
            <a:r>
              <a:rPr u="none" spc="-30" dirty="0"/>
              <a:t> </a:t>
            </a:r>
            <a:r>
              <a:rPr u="none" spc="25" dirty="0"/>
              <a:t>o</a:t>
            </a:r>
            <a:r>
              <a:rPr u="none" spc="5" dirty="0"/>
              <a:t>f</a:t>
            </a:r>
            <a:r>
              <a:rPr u="none" dirty="0"/>
              <a:t>	</a:t>
            </a:r>
            <a:r>
              <a:rPr u="none" spc="30" dirty="0"/>
              <a:t>Y</a:t>
            </a:r>
            <a:r>
              <a:rPr u="none" spc="10" dirty="0"/>
              <a:t>5,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32991" y="2217800"/>
            <a:ext cx="8725535" cy="305879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1212850" algn="l"/>
              </a:tabLst>
            </a:pPr>
            <a:r>
              <a:rPr sz="2750" spc="5" dirty="0">
                <a:latin typeface="Calibri"/>
                <a:cs typeface="Calibri"/>
              </a:rPr>
              <a:t>(Y-1)5=	</a:t>
            </a:r>
            <a:r>
              <a:rPr sz="2750" spc="20" dirty="0">
                <a:latin typeface="Calibri"/>
                <a:cs typeface="Calibri"/>
              </a:rPr>
              <a:t>y5- </a:t>
            </a:r>
            <a:r>
              <a:rPr sz="2750" spc="10" dirty="0">
                <a:latin typeface="Calibri"/>
                <a:cs typeface="Calibri"/>
              </a:rPr>
              <a:t>5(780)+ </a:t>
            </a:r>
            <a:r>
              <a:rPr sz="2750" spc="15" dirty="0">
                <a:latin typeface="Calibri"/>
                <a:cs typeface="Calibri"/>
              </a:rPr>
              <a:t>10(525) </a:t>
            </a:r>
            <a:r>
              <a:rPr sz="2750" spc="5" dirty="0">
                <a:latin typeface="Calibri"/>
                <a:cs typeface="Calibri"/>
              </a:rPr>
              <a:t>- </a:t>
            </a:r>
            <a:r>
              <a:rPr sz="2750" spc="10" dirty="0">
                <a:latin typeface="Calibri"/>
                <a:cs typeface="Calibri"/>
              </a:rPr>
              <a:t>10(365)+ </a:t>
            </a:r>
            <a:r>
              <a:rPr sz="2750" spc="15" dirty="0">
                <a:latin typeface="Calibri"/>
                <a:cs typeface="Calibri"/>
              </a:rPr>
              <a:t>5(235)- </a:t>
            </a:r>
            <a:r>
              <a:rPr sz="2750" spc="20" dirty="0">
                <a:latin typeface="Calibri"/>
                <a:cs typeface="Calibri"/>
              </a:rPr>
              <a:t>150</a:t>
            </a:r>
            <a:r>
              <a:rPr sz="2750" spc="320" dirty="0">
                <a:latin typeface="Calibri"/>
                <a:cs typeface="Calibri"/>
              </a:rPr>
              <a:t> </a:t>
            </a:r>
            <a:r>
              <a:rPr sz="2750" spc="-5" dirty="0">
                <a:latin typeface="Calibri"/>
                <a:cs typeface="Calibri"/>
              </a:rPr>
              <a:t>=0</a:t>
            </a:r>
            <a:endParaRPr sz="2750">
              <a:latin typeface="Calibri"/>
              <a:cs typeface="Calibri"/>
            </a:endParaRPr>
          </a:p>
          <a:p>
            <a:pPr marL="822325">
              <a:lnSpc>
                <a:spcPct val="100000"/>
              </a:lnSpc>
              <a:spcBef>
                <a:spcPts val="229"/>
              </a:spcBef>
            </a:pPr>
            <a:r>
              <a:rPr sz="2750" spc="10" dirty="0">
                <a:latin typeface="Calibri"/>
                <a:cs typeface="Calibri"/>
              </a:rPr>
              <a:t>= Y5 -3900 +5250 -3650 +1175 -150</a:t>
            </a:r>
            <a:r>
              <a:rPr sz="2750" spc="385" dirty="0">
                <a:latin typeface="Calibri"/>
                <a:cs typeface="Calibri"/>
              </a:rPr>
              <a:t> </a:t>
            </a:r>
            <a:r>
              <a:rPr sz="2750" spc="-5" dirty="0">
                <a:latin typeface="Calibri"/>
                <a:cs typeface="Calibri"/>
              </a:rPr>
              <a:t>=0</a:t>
            </a:r>
            <a:endParaRPr sz="2750">
              <a:latin typeface="Calibri"/>
              <a:cs typeface="Calibri"/>
            </a:endParaRPr>
          </a:p>
          <a:p>
            <a:pPr marL="174625">
              <a:lnSpc>
                <a:spcPct val="100000"/>
              </a:lnSpc>
              <a:spcBef>
                <a:spcPts val="229"/>
              </a:spcBef>
              <a:tabLst>
                <a:tab pos="783590" algn="l"/>
              </a:tabLst>
            </a:pPr>
            <a:r>
              <a:rPr sz="2750" spc="5" dirty="0">
                <a:latin typeface="Calibri"/>
                <a:cs typeface="Calibri"/>
              </a:rPr>
              <a:t>-y5	</a:t>
            </a:r>
            <a:r>
              <a:rPr sz="2750" spc="10" dirty="0">
                <a:latin typeface="Calibri"/>
                <a:cs typeface="Calibri"/>
              </a:rPr>
              <a:t>= </a:t>
            </a:r>
            <a:r>
              <a:rPr sz="2750" spc="20" dirty="0">
                <a:latin typeface="Calibri"/>
                <a:cs typeface="Calibri"/>
              </a:rPr>
              <a:t>3900 </a:t>
            </a:r>
            <a:r>
              <a:rPr sz="2750" spc="10" dirty="0">
                <a:latin typeface="Calibri"/>
                <a:cs typeface="Calibri"/>
              </a:rPr>
              <a:t>-5250 + </a:t>
            </a:r>
            <a:r>
              <a:rPr sz="2750" spc="20" dirty="0">
                <a:latin typeface="Calibri"/>
                <a:cs typeface="Calibri"/>
              </a:rPr>
              <a:t>3650 </a:t>
            </a:r>
            <a:r>
              <a:rPr sz="2750" spc="10" dirty="0">
                <a:latin typeface="Calibri"/>
                <a:cs typeface="Calibri"/>
              </a:rPr>
              <a:t>– </a:t>
            </a:r>
            <a:r>
              <a:rPr sz="2750" spc="20" dirty="0">
                <a:latin typeface="Calibri"/>
                <a:cs typeface="Calibri"/>
              </a:rPr>
              <a:t>1175</a:t>
            </a:r>
            <a:r>
              <a:rPr sz="2750" spc="200" dirty="0">
                <a:latin typeface="Calibri"/>
                <a:cs typeface="Calibri"/>
              </a:rPr>
              <a:t> </a:t>
            </a:r>
            <a:r>
              <a:rPr sz="2750" spc="10" dirty="0">
                <a:latin typeface="Calibri"/>
                <a:cs typeface="Calibri"/>
              </a:rPr>
              <a:t>+150</a:t>
            </a:r>
            <a:endParaRPr sz="2750">
              <a:latin typeface="Calibri"/>
              <a:cs typeface="Calibri"/>
            </a:endParaRPr>
          </a:p>
          <a:p>
            <a:pPr marL="174625">
              <a:lnSpc>
                <a:spcPct val="100000"/>
              </a:lnSpc>
              <a:spcBef>
                <a:spcPts val="229"/>
              </a:spcBef>
              <a:tabLst>
                <a:tab pos="783590" algn="l"/>
                <a:tab pos="2040255" algn="l"/>
              </a:tabLst>
            </a:pPr>
            <a:r>
              <a:rPr sz="2750" spc="5" dirty="0">
                <a:latin typeface="Calibri"/>
                <a:cs typeface="Calibri"/>
              </a:rPr>
              <a:t>-y5	</a:t>
            </a:r>
            <a:r>
              <a:rPr sz="2750" spc="10" dirty="0">
                <a:latin typeface="Calibri"/>
                <a:cs typeface="Calibri"/>
              </a:rPr>
              <a:t>=</a:t>
            </a:r>
            <a:r>
              <a:rPr sz="2750" spc="30" dirty="0">
                <a:latin typeface="Calibri"/>
                <a:cs typeface="Calibri"/>
              </a:rPr>
              <a:t> </a:t>
            </a:r>
            <a:r>
              <a:rPr sz="2750" spc="10" dirty="0">
                <a:latin typeface="Calibri"/>
                <a:cs typeface="Calibri"/>
              </a:rPr>
              <a:t>-1275	</a:t>
            </a:r>
            <a:r>
              <a:rPr sz="2750" spc="25" dirty="0">
                <a:latin typeface="Calibri"/>
                <a:cs typeface="Calibri"/>
              </a:rPr>
              <a:t>or </a:t>
            </a:r>
            <a:r>
              <a:rPr sz="2750" spc="20" dirty="0">
                <a:latin typeface="Calibri"/>
                <a:cs typeface="Calibri"/>
              </a:rPr>
              <a:t>y5 </a:t>
            </a:r>
            <a:r>
              <a:rPr sz="2750" spc="10" dirty="0">
                <a:latin typeface="Calibri"/>
                <a:cs typeface="Calibri"/>
              </a:rPr>
              <a:t>=</a:t>
            </a:r>
            <a:r>
              <a:rPr sz="2750" spc="20" dirty="0">
                <a:latin typeface="Calibri"/>
                <a:cs typeface="Calibri"/>
              </a:rPr>
              <a:t> 1275</a:t>
            </a:r>
            <a:endParaRPr sz="27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00">
              <a:latin typeface="Calibri"/>
              <a:cs typeface="Calibri"/>
            </a:endParaRPr>
          </a:p>
          <a:p>
            <a:pPr marL="1233170" indent="-306705">
              <a:lnSpc>
                <a:spcPct val="100000"/>
              </a:lnSpc>
              <a:buSzPct val="95833"/>
              <a:buFont typeface="MS Gothic"/>
              <a:buChar char="◆"/>
              <a:tabLst>
                <a:tab pos="1233805" algn="l"/>
                <a:tab pos="6846570" algn="l"/>
              </a:tabLst>
            </a:pPr>
            <a:r>
              <a:rPr sz="2400" spc="5" dirty="0">
                <a:latin typeface="Calibri"/>
                <a:cs typeface="Calibri"/>
              </a:rPr>
              <a:t>Hence the </a:t>
            </a:r>
            <a:r>
              <a:rPr sz="2400" dirty="0">
                <a:latin typeface="Calibri"/>
                <a:cs typeface="Calibri"/>
              </a:rPr>
              <a:t>estimate </a:t>
            </a:r>
            <a:r>
              <a:rPr sz="2400" spc="5" dirty="0">
                <a:latin typeface="Calibri"/>
                <a:cs typeface="Calibri"/>
              </a:rPr>
              <a:t>business done </a:t>
            </a:r>
            <a:r>
              <a:rPr sz="2400" spc="-15" dirty="0">
                <a:latin typeface="Calibri"/>
                <a:cs typeface="Calibri"/>
              </a:rPr>
              <a:t>in</a:t>
            </a:r>
            <a:r>
              <a:rPr sz="2400" spc="-229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Latha"/>
                <a:cs typeface="Latha"/>
              </a:rPr>
              <a:t>1999</a:t>
            </a:r>
            <a:r>
              <a:rPr sz="2400" b="1" spc="-670" dirty="0">
                <a:latin typeface="Latha"/>
                <a:cs typeface="Latha"/>
              </a:rPr>
              <a:t> </a:t>
            </a:r>
            <a:r>
              <a:rPr sz="2400" spc="-15" dirty="0">
                <a:latin typeface="Calibri"/>
                <a:cs typeface="Calibri"/>
              </a:rPr>
              <a:t>is	</a:t>
            </a:r>
            <a:r>
              <a:rPr sz="2400" b="1" spc="5" dirty="0">
                <a:latin typeface="Calibri"/>
                <a:cs typeface="Calibri"/>
              </a:rPr>
              <a:t>Rs. </a:t>
            </a:r>
            <a:r>
              <a:rPr sz="2400" b="1" spc="-10" dirty="0">
                <a:latin typeface="Calibri"/>
                <a:cs typeface="Calibri"/>
              </a:rPr>
              <a:t>1275</a:t>
            </a:r>
            <a:r>
              <a:rPr sz="2400" b="1" spc="-9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lakhs.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40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89835" y="533400"/>
            <a:ext cx="7205980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10" dirty="0">
                <a:latin typeface="Tw Cen MT"/>
                <a:cs typeface="Tw Cen MT"/>
              </a:rPr>
              <a:t>Correlation </a:t>
            </a:r>
            <a:r>
              <a:rPr b="0" spc="20" dirty="0">
                <a:latin typeface="Tw Cen MT"/>
                <a:cs typeface="Tw Cen MT"/>
              </a:rPr>
              <a:t>Co-efficient</a:t>
            </a:r>
            <a:r>
              <a:rPr b="0" spc="-495" dirty="0">
                <a:latin typeface="Tw Cen MT"/>
                <a:cs typeface="Tw Cen MT"/>
              </a:rPr>
              <a:t> </a:t>
            </a:r>
            <a:r>
              <a:rPr b="0" spc="25" dirty="0">
                <a:latin typeface="Tw Cen MT"/>
                <a:cs typeface="Tw Cen MT"/>
              </a:rPr>
              <a:t>Formula</a:t>
            </a:r>
          </a:p>
        </p:txBody>
      </p:sp>
      <p:sp>
        <p:nvSpPr>
          <p:cNvPr id="4" name="object 4"/>
          <p:cNvSpPr/>
          <p:nvPr/>
        </p:nvSpPr>
        <p:spPr>
          <a:xfrm>
            <a:off x="2362200" y="1447800"/>
            <a:ext cx="7391399" cy="3162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14625" y="4610100"/>
            <a:ext cx="7134225" cy="22193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29634" y="381000"/>
            <a:ext cx="4326890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0" spc="5" dirty="0">
                <a:latin typeface="Tw Cen MT"/>
                <a:cs typeface="Tw Cen MT"/>
              </a:rPr>
              <a:t>Regression</a:t>
            </a:r>
            <a:r>
              <a:rPr b="0" spc="-285" dirty="0">
                <a:latin typeface="Tw Cen MT"/>
                <a:cs typeface="Tw Cen MT"/>
              </a:rPr>
              <a:t> </a:t>
            </a:r>
            <a:r>
              <a:rPr b="0" spc="20" dirty="0">
                <a:latin typeface="Tw Cen MT"/>
                <a:cs typeface="Tw Cen MT"/>
              </a:rPr>
              <a:t>Analysis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3456" y="1775460"/>
            <a:ext cx="10512743" cy="468589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130"/>
              </a:spcBef>
            </a:pPr>
            <a:r>
              <a:rPr sz="3200" b="1" u="heavy" spc="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Meaning:</a:t>
            </a:r>
            <a:endParaRPr sz="3200">
              <a:latin typeface="Times New Roman"/>
              <a:cs typeface="Times New Roman"/>
            </a:endParaRPr>
          </a:p>
          <a:p>
            <a:pPr marL="12700" marR="335915" indent="885825" algn="just">
              <a:lnSpc>
                <a:spcPct val="150000"/>
              </a:lnSpc>
              <a:spcBef>
                <a:spcPts val="1260"/>
              </a:spcBef>
            </a:pPr>
            <a:r>
              <a:rPr sz="2000" b="1" spc="15" dirty="0">
                <a:solidFill>
                  <a:srgbClr val="1F2021"/>
                </a:solidFill>
                <a:latin typeface="Times New Roman"/>
                <a:cs typeface="Times New Roman"/>
              </a:rPr>
              <a:t>Regression </a:t>
            </a:r>
            <a:r>
              <a:rPr sz="2000" b="1" spc="25" dirty="0">
                <a:solidFill>
                  <a:srgbClr val="1F2021"/>
                </a:solidFill>
                <a:latin typeface="Times New Roman"/>
                <a:cs typeface="Times New Roman"/>
              </a:rPr>
              <a:t>analysis </a:t>
            </a:r>
            <a:r>
              <a:rPr sz="2000" spc="-15" dirty="0">
                <a:solidFill>
                  <a:srgbClr val="1F2021"/>
                </a:solidFill>
                <a:latin typeface="Times New Roman"/>
                <a:cs typeface="Times New Roman"/>
              </a:rPr>
              <a:t>is </a:t>
            </a:r>
            <a:r>
              <a:rPr sz="2000" spc="10" dirty="0">
                <a:solidFill>
                  <a:srgbClr val="1F2021"/>
                </a:solidFill>
                <a:latin typeface="Times New Roman"/>
                <a:cs typeface="Times New Roman"/>
              </a:rPr>
              <a:t>a </a:t>
            </a:r>
            <a:r>
              <a:rPr sz="2000" spc="-5" dirty="0">
                <a:solidFill>
                  <a:srgbClr val="1F2021"/>
                </a:solidFill>
                <a:latin typeface="Times New Roman"/>
                <a:cs typeface="Times New Roman"/>
              </a:rPr>
              <a:t>set </a:t>
            </a:r>
            <a:r>
              <a:rPr sz="2000" spc="25" dirty="0">
                <a:solidFill>
                  <a:srgbClr val="1F2021"/>
                </a:solidFill>
                <a:latin typeface="Times New Roman"/>
                <a:cs typeface="Times New Roman"/>
              </a:rPr>
              <a:t>of </a:t>
            </a:r>
            <a:r>
              <a:rPr sz="2000" dirty="0">
                <a:solidFill>
                  <a:srgbClr val="1F2021"/>
                </a:solidFill>
                <a:latin typeface="Times New Roman"/>
                <a:cs typeface="Times New Roman"/>
              </a:rPr>
              <a:t>statistical </a:t>
            </a:r>
            <a:r>
              <a:rPr sz="2000" spc="5" dirty="0">
                <a:solidFill>
                  <a:srgbClr val="1F2021"/>
                </a:solidFill>
                <a:latin typeface="Times New Roman"/>
                <a:cs typeface="Times New Roman"/>
              </a:rPr>
              <a:t>processes </a:t>
            </a:r>
            <a:r>
              <a:rPr sz="2000" spc="-5" dirty="0">
                <a:solidFill>
                  <a:srgbClr val="1F2021"/>
                </a:solidFill>
                <a:latin typeface="Times New Roman"/>
                <a:cs typeface="Times New Roman"/>
              </a:rPr>
              <a:t>for </a:t>
            </a:r>
            <a:r>
              <a:rPr sz="2000" u="sng" dirty="0">
                <a:solidFill>
                  <a:srgbClr val="55BBFD"/>
                </a:solidFill>
                <a:uFill>
                  <a:solidFill>
                    <a:srgbClr val="55BBFD"/>
                  </a:solidFill>
                </a:uFill>
                <a:latin typeface="Times New Roman"/>
                <a:cs typeface="Times New Roman"/>
                <a:hlinkClick r:id="rId3"/>
              </a:rPr>
              <a:t>estimating</a:t>
            </a:r>
            <a:r>
              <a:rPr sz="2000" dirty="0">
                <a:solidFill>
                  <a:srgbClr val="55BBFD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sz="2000" spc="30" dirty="0">
                <a:solidFill>
                  <a:srgbClr val="1F2021"/>
                </a:solidFill>
                <a:latin typeface="Times New Roman"/>
                <a:cs typeface="Times New Roman"/>
              </a:rPr>
              <a:t>the </a:t>
            </a:r>
            <a:r>
              <a:rPr sz="2000" spc="15" dirty="0">
                <a:solidFill>
                  <a:srgbClr val="1F2021"/>
                </a:solidFill>
                <a:latin typeface="Times New Roman"/>
                <a:cs typeface="Times New Roman"/>
              </a:rPr>
              <a:t>relationships  </a:t>
            </a:r>
            <a:r>
              <a:rPr sz="2000" spc="15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between</a:t>
            </a:r>
            <a:r>
              <a:rPr sz="2000" spc="-165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2000" spc="10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a</a:t>
            </a:r>
            <a:r>
              <a:rPr sz="2000" spc="45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2000" u="sng" spc="20" dirty="0">
                <a:solidFill>
                  <a:srgbClr val="55BBFD"/>
                </a:solidFill>
                <a:uFill>
                  <a:solidFill>
                    <a:srgbClr val="55BBFD"/>
                  </a:solidFill>
                </a:uFill>
                <a:latin typeface="Times New Roman"/>
                <a:cs typeface="Times New Roman"/>
                <a:hlinkClick r:id="rId4"/>
              </a:rPr>
              <a:t>dependent</a:t>
            </a:r>
            <a:r>
              <a:rPr sz="2000" u="sng" spc="-235" dirty="0">
                <a:solidFill>
                  <a:srgbClr val="55BBFD"/>
                </a:solidFill>
                <a:uFill>
                  <a:solidFill>
                    <a:srgbClr val="55BBFD"/>
                  </a:solidFill>
                </a:uFill>
                <a:latin typeface="Times New Roman"/>
                <a:cs typeface="Times New Roman"/>
                <a:hlinkClick r:id="rId4"/>
              </a:rPr>
              <a:t> </a:t>
            </a:r>
            <a:r>
              <a:rPr sz="2000" u="sng" spc="-5" dirty="0">
                <a:solidFill>
                  <a:srgbClr val="55BBFD"/>
                </a:solidFill>
                <a:uFill>
                  <a:solidFill>
                    <a:srgbClr val="55BBFD"/>
                  </a:solidFill>
                </a:uFill>
                <a:latin typeface="Times New Roman"/>
                <a:cs typeface="Times New Roman"/>
                <a:hlinkClick r:id="rId4"/>
              </a:rPr>
              <a:t>variable</a:t>
            </a:r>
            <a:r>
              <a:rPr sz="2000" spc="-20" dirty="0">
                <a:solidFill>
                  <a:srgbClr val="55BBFD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2000" spc="5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(often</a:t>
            </a:r>
            <a:r>
              <a:rPr sz="2000" spc="-5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2000" spc="20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called</a:t>
            </a:r>
            <a:r>
              <a:rPr sz="2000" spc="-165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2000" spc="30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the</a:t>
            </a:r>
            <a:r>
              <a:rPr sz="2000" spc="-114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2000" spc="5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'outcome</a:t>
            </a:r>
            <a:r>
              <a:rPr sz="2000" spc="-114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2000" spc="-10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variable')</a:t>
            </a:r>
            <a:r>
              <a:rPr sz="2000" spc="35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2000" spc="20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and</a:t>
            </a:r>
            <a:r>
              <a:rPr sz="2000" spc="-85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2000" spc="30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one</a:t>
            </a:r>
            <a:r>
              <a:rPr sz="2000" spc="-120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2000" spc="25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or</a:t>
            </a:r>
            <a:r>
              <a:rPr sz="2000" spc="-35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2000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more</a:t>
            </a:r>
            <a:r>
              <a:rPr sz="2000" spc="100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2000" u="sng" spc="10" dirty="0">
                <a:solidFill>
                  <a:srgbClr val="55BBFD"/>
                </a:solidFill>
                <a:uFill>
                  <a:solidFill>
                    <a:srgbClr val="55BBFD"/>
                  </a:solidFill>
                </a:uFill>
                <a:latin typeface="Times New Roman"/>
                <a:cs typeface="Times New Roman"/>
                <a:hlinkClick r:id="rId4"/>
              </a:rPr>
              <a:t>independent </a:t>
            </a:r>
            <a:r>
              <a:rPr sz="2000" spc="10" dirty="0">
                <a:solidFill>
                  <a:srgbClr val="55BBFD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2000" u="sng" dirty="0">
                <a:solidFill>
                  <a:srgbClr val="55BBFD"/>
                </a:solidFill>
                <a:uFill>
                  <a:solidFill>
                    <a:srgbClr val="55BBFD"/>
                  </a:solidFill>
                </a:uFill>
                <a:latin typeface="Times New Roman"/>
                <a:cs typeface="Times New Roman"/>
                <a:hlinkClick r:id="rId4"/>
              </a:rPr>
              <a:t>variables</a:t>
            </a:r>
            <a:r>
              <a:rPr sz="2000" dirty="0">
                <a:solidFill>
                  <a:srgbClr val="55BBFD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2000" spc="5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(often </a:t>
            </a:r>
            <a:r>
              <a:rPr sz="2000" spc="20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called </a:t>
            </a:r>
            <a:r>
              <a:rPr sz="2000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'predictors', </a:t>
            </a:r>
            <a:r>
              <a:rPr sz="2000" spc="-15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'covariates', </a:t>
            </a:r>
            <a:r>
              <a:rPr sz="2000" spc="25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or</a:t>
            </a:r>
            <a:r>
              <a:rPr sz="2000" spc="-330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2000" spc="-5" dirty="0">
                <a:solidFill>
                  <a:srgbClr val="1F2021"/>
                </a:solidFill>
                <a:latin typeface="Times New Roman"/>
                <a:cs typeface="Times New Roman"/>
                <a:hlinkClick r:id="rId4"/>
              </a:rPr>
              <a:t>'features’).</a:t>
            </a:r>
            <a:endParaRPr sz="2000">
              <a:latin typeface="Times New Roman"/>
              <a:cs typeface="Times New Roman"/>
            </a:endParaRPr>
          </a:p>
          <a:p>
            <a:pPr marL="12700" algn="just">
              <a:lnSpc>
                <a:spcPct val="150000"/>
              </a:lnSpc>
              <a:spcBef>
                <a:spcPts val="1655"/>
              </a:spcBef>
            </a:pPr>
            <a:r>
              <a:rPr sz="2750" b="1" u="heavy" spc="5" dirty="0">
                <a:solidFill>
                  <a:srgbClr val="1F2021"/>
                </a:solidFill>
                <a:uFill>
                  <a:solidFill>
                    <a:srgbClr val="1F2021"/>
                  </a:solidFill>
                </a:uFill>
                <a:latin typeface="Times New Roman"/>
                <a:cs typeface="Times New Roman"/>
              </a:rPr>
              <a:t>Definition:</a:t>
            </a:r>
            <a:endParaRPr sz="2750">
              <a:latin typeface="Times New Roman"/>
              <a:cs typeface="Times New Roman"/>
            </a:endParaRPr>
          </a:p>
          <a:p>
            <a:pPr marL="12700" marR="5080" indent="1019810" algn="just">
              <a:lnSpc>
                <a:spcPct val="150000"/>
              </a:lnSpc>
              <a:spcBef>
                <a:spcPts val="1090"/>
              </a:spcBef>
            </a:pPr>
            <a:r>
              <a:rPr sz="2000" spc="-10" dirty="0">
                <a:solidFill>
                  <a:srgbClr val="111111"/>
                </a:solidFill>
                <a:latin typeface="Times New Roman"/>
                <a:cs typeface="Times New Roman"/>
              </a:rPr>
              <a:t>Regression </a:t>
            </a:r>
            <a:r>
              <a:rPr sz="2000" spc="-15" dirty="0">
                <a:solidFill>
                  <a:srgbClr val="111111"/>
                </a:solidFill>
                <a:latin typeface="Times New Roman"/>
                <a:cs typeface="Times New Roman"/>
              </a:rPr>
              <a:t>is </a:t>
            </a:r>
            <a:r>
              <a:rPr sz="2000" spc="10" dirty="0">
                <a:solidFill>
                  <a:srgbClr val="111111"/>
                </a:solidFill>
                <a:latin typeface="Times New Roman"/>
                <a:cs typeface="Times New Roman"/>
              </a:rPr>
              <a:t>a </a:t>
            </a:r>
            <a:r>
              <a:rPr sz="2000" spc="5" dirty="0">
                <a:solidFill>
                  <a:srgbClr val="111111"/>
                </a:solidFill>
                <a:latin typeface="Times New Roman"/>
                <a:cs typeface="Times New Roman"/>
              </a:rPr>
              <a:t>statistical </a:t>
            </a:r>
            <a:r>
              <a:rPr sz="2000" spc="15" dirty="0">
                <a:solidFill>
                  <a:srgbClr val="111111"/>
                </a:solidFill>
                <a:latin typeface="Times New Roman"/>
                <a:cs typeface="Times New Roman"/>
              </a:rPr>
              <a:t>method </a:t>
            </a:r>
            <a:r>
              <a:rPr sz="2000" spc="10" dirty="0">
                <a:solidFill>
                  <a:srgbClr val="111111"/>
                </a:solidFill>
                <a:latin typeface="Times New Roman"/>
                <a:cs typeface="Times New Roman"/>
              </a:rPr>
              <a:t>used </a:t>
            </a:r>
            <a:r>
              <a:rPr sz="2000" spc="-10" dirty="0">
                <a:solidFill>
                  <a:srgbClr val="111111"/>
                </a:solidFill>
                <a:latin typeface="Times New Roman"/>
                <a:cs typeface="Times New Roman"/>
              </a:rPr>
              <a:t>in </a:t>
            </a:r>
            <a:r>
              <a:rPr sz="2000" spc="5" dirty="0">
                <a:solidFill>
                  <a:srgbClr val="111111"/>
                </a:solidFill>
                <a:latin typeface="Times New Roman"/>
                <a:cs typeface="Times New Roman"/>
              </a:rPr>
              <a:t>finance, </a:t>
            </a:r>
            <a:r>
              <a:rPr sz="2000" spc="-15" dirty="0">
                <a:solidFill>
                  <a:srgbClr val="111111"/>
                </a:solidFill>
                <a:latin typeface="Times New Roman"/>
                <a:cs typeface="Times New Roman"/>
              </a:rPr>
              <a:t>investing, </a:t>
            </a:r>
            <a:r>
              <a:rPr sz="2000" spc="25" dirty="0">
                <a:solidFill>
                  <a:srgbClr val="111111"/>
                </a:solidFill>
                <a:latin typeface="Times New Roman"/>
                <a:cs typeface="Times New Roman"/>
              </a:rPr>
              <a:t>and </a:t>
            </a:r>
            <a:r>
              <a:rPr sz="2000" spc="30" dirty="0">
                <a:solidFill>
                  <a:srgbClr val="111111"/>
                </a:solidFill>
                <a:latin typeface="Times New Roman"/>
                <a:cs typeface="Times New Roman"/>
              </a:rPr>
              <a:t>other </a:t>
            </a:r>
            <a:r>
              <a:rPr sz="2000" spc="5" dirty="0">
                <a:solidFill>
                  <a:srgbClr val="111111"/>
                </a:solidFill>
                <a:latin typeface="Times New Roman"/>
                <a:cs typeface="Times New Roman"/>
              </a:rPr>
              <a:t>disciplines </a:t>
            </a:r>
            <a:r>
              <a:rPr sz="2000" spc="25" dirty="0">
                <a:solidFill>
                  <a:srgbClr val="111111"/>
                </a:solidFill>
                <a:latin typeface="Times New Roman"/>
                <a:cs typeface="Times New Roman"/>
              </a:rPr>
              <a:t>that  </a:t>
            </a:r>
            <a:r>
              <a:rPr sz="2000" spc="15" dirty="0">
                <a:solidFill>
                  <a:srgbClr val="111111"/>
                </a:solidFill>
                <a:latin typeface="Times New Roman"/>
                <a:cs typeface="Times New Roman"/>
              </a:rPr>
              <a:t>attempts</a:t>
            </a:r>
            <a:r>
              <a:rPr sz="2000" spc="-16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25" dirty="0">
                <a:solidFill>
                  <a:srgbClr val="111111"/>
                </a:solidFill>
                <a:latin typeface="Times New Roman"/>
                <a:cs typeface="Times New Roman"/>
              </a:rPr>
              <a:t>to</a:t>
            </a:r>
            <a:r>
              <a:rPr sz="2000" spc="-8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111111"/>
                </a:solidFill>
                <a:latin typeface="Times New Roman"/>
                <a:cs typeface="Times New Roman"/>
              </a:rPr>
              <a:t>determine</a:t>
            </a:r>
            <a:r>
              <a:rPr sz="2000" spc="-114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30" dirty="0">
                <a:solidFill>
                  <a:srgbClr val="111111"/>
                </a:solidFill>
                <a:latin typeface="Times New Roman"/>
                <a:cs typeface="Times New Roman"/>
              </a:rPr>
              <a:t>the</a:t>
            </a:r>
            <a:r>
              <a:rPr sz="2000" spc="-12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111111"/>
                </a:solidFill>
                <a:latin typeface="Times New Roman"/>
                <a:cs typeface="Times New Roman"/>
              </a:rPr>
              <a:t>strength</a:t>
            </a:r>
            <a:r>
              <a:rPr sz="2000" spc="-8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111111"/>
                </a:solidFill>
                <a:latin typeface="Times New Roman"/>
                <a:cs typeface="Times New Roman"/>
              </a:rPr>
              <a:t>and</a:t>
            </a:r>
            <a:r>
              <a:rPr sz="2000" spc="-1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15" dirty="0">
                <a:solidFill>
                  <a:srgbClr val="111111"/>
                </a:solidFill>
                <a:latin typeface="Times New Roman"/>
                <a:cs typeface="Times New Roman"/>
              </a:rPr>
              <a:t>character</a:t>
            </a:r>
            <a:r>
              <a:rPr sz="2000" spc="-19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25" dirty="0">
                <a:solidFill>
                  <a:srgbClr val="111111"/>
                </a:solidFill>
                <a:latin typeface="Times New Roman"/>
                <a:cs typeface="Times New Roman"/>
              </a:rPr>
              <a:t>of</a:t>
            </a:r>
            <a:r>
              <a:rPr sz="2000" spc="-4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30" dirty="0">
                <a:solidFill>
                  <a:srgbClr val="111111"/>
                </a:solidFill>
                <a:latin typeface="Times New Roman"/>
                <a:cs typeface="Times New Roman"/>
              </a:rPr>
              <a:t>the</a:t>
            </a:r>
            <a:r>
              <a:rPr sz="2000" spc="-114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111111"/>
                </a:solidFill>
                <a:latin typeface="Times New Roman"/>
                <a:cs typeface="Times New Roman"/>
              </a:rPr>
              <a:t>relationship</a:t>
            </a:r>
            <a:r>
              <a:rPr sz="2000" spc="-23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15" dirty="0">
                <a:solidFill>
                  <a:srgbClr val="111111"/>
                </a:solidFill>
                <a:latin typeface="Times New Roman"/>
                <a:cs typeface="Times New Roman"/>
              </a:rPr>
              <a:t>between</a:t>
            </a:r>
            <a:r>
              <a:rPr sz="2000" spc="-16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30" dirty="0">
                <a:solidFill>
                  <a:srgbClr val="111111"/>
                </a:solidFill>
                <a:latin typeface="Times New Roman"/>
                <a:cs typeface="Times New Roman"/>
              </a:rPr>
              <a:t>one</a:t>
            </a:r>
            <a:r>
              <a:rPr sz="2000" spc="-4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111111"/>
                </a:solidFill>
                <a:latin typeface="Times New Roman"/>
                <a:cs typeface="Times New Roman"/>
              </a:rPr>
              <a:t>dependent</a:t>
            </a:r>
            <a:r>
              <a:rPr sz="2000" spc="-23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111111"/>
                </a:solidFill>
                <a:latin typeface="Times New Roman"/>
                <a:cs typeface="Times New Roman"/>
              </a:rPr>
              <a:t>variable  </a:t>
            </a:r>
            <a:r>
              <a:rPr sz="2000" spc="20" dirty="0">
                <a:solidFill>
                  <a:srgbClr val="111111"/>
                </a:solidFill>
                <a:latin typeface="Times New Roman"/>
                <a:cs typeface="Times New Roman"/>
              </a:rPr>
              <a:t>(usually</a:t>
            </a:r>
            <a:r>
              <a:rPr sz="2000" spc="-24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25" dirty="0">
                <a:solidFill>
                  <a:srgbClr val="111111"/>
                </a:solidFill>
                <a:latin typeface="Times New Roman"/>
                <a:cs typeface="Times New Roman"/>
              </a:rPr>
              <a:t>denoted</a:t>
            </a:r>
            <a:r>
              <a:rPr sz="2000" spc="-17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25" dirty="0">
                <a:solidFill>
                  <a:srgbClr val="111111"/>
                </a:solidFill>
                <a:latin typeface="Times New Roman"/>
                <a:cs typeface="Times New Roman"/>
              </a:rPr>
              <a:t>by</a:t>
            </a:r>
            <a:r>
              <a:rPr sz="2000" spc="-8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111111"/>
                </a:solidFill>
                <a:latin typeface="Times New Roman"/>
                <a:cs typeface="Times New Roman"/>
              </a:rPr>
              <a:t>y)</a:t>
            </a:r>
            <a:r>
              <a:rPr sz="2000" spc="-5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20" dirty="0">
                <a:solidFill>
                  <a:srgbClr val="111111"/>
                </a:solidFill>
                <a:latin typeface="Times New Roman"/>
                <a:cs typeface="Times New Roman"/>
              </a:rPr>
              <a:t>and</a:t>
            </a:r>
            <a:r>
              <a:rPr sz="2000" spc="-1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111111"/>
                </a:solidFill>
                <a:latin typeface="Times New Roman"/>
                <a:cs typeface="Times New Roman"/>
              </a:rPr>
              <a:t>a</a:t>
            </a:r>
            <a:r>
              <a:rPr sz="2000" spc="-5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111111"/>
                </a:solidFill>
                <a:latin typeface="Times New Roman"/>
                <a:cs typeface="Times New Roman"/>
              </a:rPr>
              <a:t>series</a:t>
            </a:r>
            <a:r>
              <a:rPr sz="2000" spc="-1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25" dirty="0">
                <a:solidFill>
                  <a:srgbClr val="111111"/>
                </a:solidFill>
                <a:latin typeface="Times New Roman"/>
                <a:cs typeface="Times New Roman"/>
              </a:rPr>
              <a:t>of</a:t>
            </a:r>
            <a:r>
              <a:rPr sz="2000" spc="-5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25" dirty="0">
                <a:solidFill>
                  <a:srgbClr val="111111"/>
                </a:solidFill>
                <a:latin typeface="Times New Roman"/>
                <a:cs typeface="Times New Roman"/>
              </a:rPr>
              <a:t>other</a:t>
            </a:r>
            <a:r>
              <a:rPr sz="2000" spc="-19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111111"/>
                </a:solidFill>
                <a:latin typeface="Times New Roman"/>
                <a:cs typeface="Times New Roman"/>
              </a:rPr>
              <a:t>variables</a:t>
            </a:r>
            <a:r>
              <a:rPr sz="2000" spc="-2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111111"/>
                </a:solidFill>
                <a:latin typeface="Times New Roman"/>
                <a:cs typeface="Times New Roman"/>
              </a:rPr>
              <a:t>(known</a:t>
            </a:r>
            <a:r>
              <a:rPr sz="2000" spc="-9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111111"/>
                </a:solidFill>
                <a:latin typeface="Times New Roman"/>
                <a:cs typeface="Times New Roman"/>
              </a:rPr>
              <a:t>as</a:t>
            </a:r>
            <a:r>
              <a:rPr sz="2000" spc="-2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15" dirty="0">
                <a:solidFill>
                  <a:srgbClr val="111111"/>
                </a:solidFill>
                <a:latin typeface="Times New Roman"/>
                <a:cs typeface="Times New Roman"/>
              </a:rPr>
              <a:t>independent</a:t>
            </a:r>
            <a:r>
              <a:rPr sz="2000" spc="-24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111111"/>
                </a:solidFill>
                <a:latin typeface="Times New Roman"/>
                <a:cs typeface="Times New Roman"/>
              </a:rPr>
              <a:t>variables).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170</TotalTime>
  <Words>1827</Words>
  <Application>Microsoft Office PowerPoint</Application>
  <PresentationFormat>Custom</PresentationFormat>
  <Paragraphs>378</Paragraphs>
  <Slides>79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1" baseType="lpstr">
      <vt:lpstr>Arial</vt:lpstr>
      <vt:lpstr>Calibri</vt:lpstr>
      <vt:lpstr>Times New Roman</vt:lpstr>
      <vt:lpstr>Copperplate Gothic Bold</vt:lpstr>
      <vt:lpstr>Arial Rounded MT Bold</vt:lpstr>
      <vt:lpstr>Tw Cen MT</vt:lpstr>
      <vt:lpstr>Latha</vt:lpstr>
      <vt:lpstr>Calibri Light</vt:lpstr>
      <vt:lpstr>Segoe UI</vt:lpstr>
      <vt:lpstr>Arial Black</vt:lpstr>
      <vt:lpstr>MS Gothic</vt:lpstr>
      <vt:lpstr>Office Theme</vt:lpstr>
      <vt:lpstr>Slide 1</vt:lpstr>
      <vt:lpstr>Unit - I</vt:lpstr>
      <vt:lpstr>Role Of Quantitative Techniques</vt:lpstr>
      <vt:lpstr>Advantages and Limitations of Quantitative Techniques</vt:lpstr>
      <vt:lpstr>Correlation Analysis</vt:lpstr>
      <vt:lpstr>Types of Correlation Analysis</vt:lpstr>
      <vt:lpstr>Meaning</vt:lpstr>
      <vt:lpstr>Correlation Co-efficient Formula</vt:lpstr>
      <vt:lpstr>Regression Analysis</vt:lpstr>
      <vt:lpstr>Formula</vt:lpstr>
      <vt:lpstr>Time Series</vt:lpstr>
      <vt:lpstr>Components of Time Series</vt:lpstr>
      <vt:lpstr>Meaning</vt:lpstr>
      <vt:lpstr>Slide 14</vt:lpstr>
      <vt:lpstr>Irregular Variations :</vt:lpstr>
      <vt:lpstr>Measurement of Trend</vt:lpstr>
      <vt:lpstr>Slide 17</vt:lpstr>
      <vt:lpstr>Probability Meaning &amp; Definition</vt:lpstr>
      <vt:lpstr>Probability Addition Theorem</vt:lpstr>
      <vt:lpstr>Slide 20</vt:lpstr>
      <vt:lpstr>Probability Multiplication Theorem</vt:lpstr>
      <vt:lpstr>Slide 22</vt:lpstr>
      <vt:lpstr>Binomial Distribution</vt:lpstr>
      <vt:lpstr>Formula:</vt:lpstr>
      <vt:lpstr>POISSON DISTRIBUTION</vt:lpstr>
      <vt:lpstr>Formula:</vt:lpstr>
      <vt:lpstr>Normal Distribution</vt:lpstr>
      <vt:lpstr>Formula:</vt:lpstr>
      <vt:lpstr>Unit-III</vt:lpstr>
      <vt:lpstr>t – test:</vt:lpstr>
      <vt:lpstr>Formula</vt:lpstr>
      <vt:lpstr>F-test</vt:lpstr>
      <vt:lpstr>Formula:</vt:lpstr>
      <vt:lpstr>Chi-Square Test</vt:lpstr>
      <vt:lpstr>Calculation of chi-square  test:</vt:lpstr>
      <vt:lpstr>Formula:</vt:lpstr>
      <vt:lpstr>Analysis of variance:</vt:lpstr>
      <vt:lpstr>Formula:</vt:lpstr>
      <vt:lpstr>     Two way classification (ANOVA):</vt:lpstr>
      <vt:lpstr>Formula:</vt:lpstr>
      <vt:lpstr>Slide 41</vt:lpstr>
      <vt:lpstr>Linear programming:</vt:lpstr>
      <vt:lpstr>Slide 43</vt:lpstr>
      <vt:lpstr>Graphical method:</vt:lpstr>
      <vt:lpstr>Simplex method</vt:lpstr>
      <vt:lpstr>Slide 46</vt:lpstr>
      <vt:lpstr>Transportation problems:</vt:lpstr>
      <vt:lpstr>Slide 48</vt:lpstr>
      <vt:lpstr>Initial Basic Feasible Solution</vt:lpstr>
      <vt:lpstr>Slide 50</vt:lpstr>
      <vt:lpstr>Slide 51</vt:lpstr>
      <vt:lpstr>Slide 52</vt:lpstr>
      <vt:lpstr>Slide 53</vt:lpstr>
      <vt:lpstr>Slide 54</vt:lpstr>
      <vt:lpstr>Modi  Method:</vt:lpstr>
      <vt:lpstr>Slide 56</vt:lpstr>
      <vt:lpstr>Assignment problem:</vt:lpstr>
      <vt:lpstr>Slide 58</vt:lpstr>
      <vt:lpstr>UNIT -V</vt:lpstr>
      <vt:lpstr>Interpolation </vt:lpstr>
      <vt:lpstr>Methods  of Interpolation:</vt:lpstr>
      <vt:lpstr>Extrapolation </vt:lpstr>
      <vt:lpstr>Types Of Extrapolation:</vt:lpstr>
      <vt:lpstr>Newton’s  forward  interpolation </vt:lpstr>
      <vt:lpstr>Solution</vt:lpstr>
      <vt:lpstr>Xo = 1891 , h= 10, x= 1895</vt:lpstr>
      <vt:lpstr>Newton’s backward Interpolation</vt:lpstr>
      <vt:lpstr>Newton’s gregory backward formula is given by</vt:lpstr>
      <vt:lpstr>Lagrange’s Method:</vt:lpstr>
      <vt:lpstr>Problem</vt:lpstr>
      <vt:lpstr>Solution Estimating the percentage of criminals under 35 years</vt:lpstr>
      <vt:lpstr>Applying Lagrange’s method</vt:lpstr>
      <vt:lpstr>Parabolic curve method</vt:lpstr>
      <vt:lpstr>Problem</vt:lpstr>
      <vt:lpstr>Solution:</vt:lpstr>
      <vt:lpstr>Substituting in equations, we get</vt:lpstr>
      <vt:lpstr>Extrapolation:</vt:lpstr>
      <vt:lpstr>Solution:</vt:lpstr>
      <vt:lpstr>We have to find the value of Y5,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Dell</cp:lastModifiedBy>
  <cp:revision>20</cp:revision>
  <dcterms:created xsi:type="dcterms:W3CDTF">2020-03-19T23:55:51Z</dcterms:created>
  <dcterms:modified xsi:type="dcterms:W3CDTF">2020-06-04T11:50:17Z</dcterms:modified>
</cp:coreProperties>
</file>