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4" r:id="rId7"/>
    <p:sldId id="263" r:id="rId8"/>
    <p:sldId id="265" r:id="rId9"/>
    <p:sldId id="266" r:id="rId10"/>
    <p:sldId id="267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E1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14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9C0ED-6623-489A-87D8-33AF69AABE91}" type="datetimeFigureOut">
              <a:rPr lang="en-US" smtClean="0"/>
              <a:pPr/>
              <a:t>5/23/2020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69700-4977-4B5F-A3C2-91D0B7437806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69700-4977-4B5F-A3C2-91D0B7437806}" type="slidenum">
              <a:rPr lang="en-IN" smtClean="0"/>
              <a:pPr/>
              <a:t>1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56E8-915D-44F8-9B05-EF2C37DCE072}" type="datetimeFigureOut">
              <a:rPr lang="en-US" smtClean="0"/>
              <a:pPr/>
              <a:t>5/23/2020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88F2-13A7-436F-A58A-F98D0F1129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56E8-915D-44F8-9B05-EF2C37DCE072}" type="datetimeFigureOut">
              <a:rPr lang="en-US" smtClean="0"/>
              <a:pPr/>
              <a:t>5/23/2020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88F2-13A7-436F-A58A-F98D0F1129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56E8-915D-44F8-9B05-EF2C37DCE072}" type="datetimeFigureOut">
              <a:rPr lang="en-US" smtClean="0"/>
              <a:pPr/>
              <a:t>5/23/2020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88F2-13A7-436F-A58A-F98D0F1129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56E8-915D-44F8-9B05-EF2C37DCE072}" type="datetimeFigureOut">
              <a:rPr lang="en-US" smtClean="0"/>
              <a:pPr/>
              <a:t>5/23/2020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88F2-13A7-436F-A58A-F98D0F1129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56E8-915D-44F8-9B05-EF2C37DCE072}" type="datetimeFigureOut">
              <a:rPr lang="en-US" smtClean="0"/>
              <a:pPr/>
              <a:t>5/23/2020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88F2-13A7-436F-A58A-F98D0F1129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56E8-915D-44F8-9B05-EF2C37DCE072}" type="datetimeFigureOut">
              <a:rPr lang="en-US" smtClean="0"/>
              <a:pPr/>
              <a:t>5/23/2020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88F2-13A7-436F-A58A-F98D0F1129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56E8-915D-44F8-9B05-EF2C37DCE072}" type="datetimeFigureOut">
              <a:rPr lang="en-US" smtClean="0"/>
              <a:pPr/>
              <a:t>5/23/2020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88F2-13A7-436F-A58A-F98D0F1129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56E8-915D-44F8-9B05-EF2C37DCE072}" type="datetimeFigureOut">
              <a:rPr lang="en-US" smtClean="0"/>
              <a:pPr/>
              <a:t>5/23/2020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88F2-13A7-436F-A58A-F98D0F1129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56E8-915D-44F8-9B05-EF2C37DCE072}" type="datetimeFigureOut">
              <a:rPr lang="en-US" smtClean="0"/>
              <a:pPr/>
              <a:t>5/23/2020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88F2-13A7-436F-A58A-F98D0F1129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56E8-915D-44F8-9B05-EF2C37DCE072}" type="datetimeFigureOut">
              <a:rPr lang="en-US" smtClean="0"/>
              <a:pPr/>
              <a:t>5/23/2020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88F2-13A7-436F-A58A-F98D0F1129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756E8-915D-44F8-9B05-EF2C37DCE072}" type="datetimeFigureOut">
              <a:rPr lang="en-US" smtClean="0"/>
              <a:pPr/>
              <a:t>5/23/2020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588F2-13A7-436F-A58A-F98D0F1129D7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E119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756E8-915D-44F8-9B05-EF2C37DCE072}" type="datetimeFigureOut">
              <a:rPr lang="en-US" smtClean="0"/>
              <a:pPr/>
              <a:t>5/23/2020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588F2-13A7-436F-A58A-F98D0F1129D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Early and Late Childhood</a:t>
            </a:r>
            <a:endParaRPr lang="en-IN" b="1" spc="50" dirty="0">
              <a:ln w="1143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214818"/>
            <a:ext cx="6400800" cy="1752600"/>
          </a:xfrm>
        </p:spPr>
        <p:txBody>
          <a:bodyPr>
            <a:normAutofit fontScale="62500" lnSpcReduction="20000"/>
          </a:bodyPr>
          <a:lstStyle/>
          <a:p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  <a:cs typeface="Courier New" pitchFamily="49" charset="0"/>
              </a:rPr>
              <a:t>PRESENTED BY, </a:t>
            </a:r>
          </a:p>
          <a:p>
            <a:r>
              <a:rPr lang="en-US" b="1" i="1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  <a:cs typeface="Courier New" pitchFamily="49" charset="0"/>
              </a:rPr>
              <a:t>S.YAAZHINEE, MSW., (UGC-NET)</a:t>
            </a:r>
            <a:endParaRPr lang="en-US" b="1" i="1" dirty="0" smtClean="0">
              <a:solidFill>
                <a:schemeClr val="accent4">
                  <a:lumMod val="50000"/>
                </a:schemeClr>
              </a:solidFill>
              <a:latin typeface="Century Gothic" pitchFamily="34" charset="0"/>
              <a:cs typeface="Courier New" pitchFamily="49" charset="0"/>
            </a:endParaRPr>
          </a:p>
          <a:p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  <a:cs typeface="Courier New" pitchFamily="49" charset="0"/>
              </a:rPr>
              <a:t>ASSISTANT PROFESSOR,</a:t>
            </a:r>
          </a:p>
          <a:p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  <a:cs typeface="Courier New" pitchFamily="49" charset="0"/>
              </a:rPr>
              <a:t>PG &amp; RESEARCH DEPARTMENT </a:t>
            </a:r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  <a:cs typeface="Courier New" pitchFamily="49" charset="0"/>
              </a:rPr>
              <a:t>OF SOCIAL WORK,</a:t>
            </a:r>
          </a:p>
          <a:p>
            <a:r>
              <a:rPr lang="en-US" b="1" i="1" dirty="0" smtClean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  <a:cs typeface="Courier New" pitchFamily="49" charset="0"/>
              </a:rPr>
              <a:t>BON SECOURS COLLEGE FOR WOMEN.</a:t>
            </a:r>
            <a:endParaRPr lang="en-IN" b="1" i="1" dirty="0">
              <a:solidFill>
                <a:schemeClr val="accent4">
                  <a:lumMod val="50000"/>
                </a:schemeClr>
              </a:solidFill>
              <a:latin typeface="Century Gothic" pitchFamily="34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These children will often reject parental standards, develop antagonistic attitude towards persons of the opposite sex</a:t>
            </a:r>
            <a:r>
              <a:rPr lang="en-IN" dirty="0" smtClean="0"/>
              <a:t>.</a:t>
            </a:r>
          </a:p>
          <a:p>
            <a:endParaRPr lang="en-US" dirty="0" smtClean="0"/>
          </a:p>
          <a:p>
            <a:pPr lvl="0"/>
            <a:r>
              <a:rPr lang="en-IN" dirty="0" smtClean="0"/>
              <a:t>The interests of older children are broader than those of younger children and include many new subjects like clothes, human body, sex, school, future vocation, status symbol and autonomy.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571744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 Rounded MT Bold" pitchFamily="34" charset="0"/>
              </a:rPr>
              <a:t>THANK YOU</a:t>
            </a:r>
            <a:endParaRPr lang="en-IN" dirty="0">
              <a:latin typeface="Arial Rounded MT Bold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2511420"/>
          </a:xfrm>
        </p:spPr>
        <p:txBody>
          <a:bodyPr>
            <a:normAutofit/>
          </a:bodyPr>
          <a:lstStyle/>
          <a:p>
            <a:r>
              <a:rPr lang="en-IN" b="1" dirty="0" smtClean="0"/>
              <a:t>The Early Childhood Stage </a:t>
            </a:r>
            <a:endParaRPr lang="en-IN" dirty="0"/>
          </a:p>
        </p:txBody>
      </p:sp>
      <p:pic>
        <p:nvPicPr>
          <p:cNvPr id="1027" name="Picture 3" descr="D:\YOUTUBE\ammai\dbcda1cccd4c3cc4a8a3532ee401224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3500438"/>
            <a:ext cx="2043108" cy="304292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14546" y="2285992"/>
            <a:ext cx="41434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400" b="1" dirty="0" smtClean="0">
                <a:latin typeface="Comic Sans MS" pitchFamily="66" charset="0"/>
              </a:rPr>
              <a:t>[3 </a:t>
            </a:r>
            <a:r>
              <a:rPr lang="en-IN" sz="4400" b="1" dirty="0" smtClean="0">
                <a:latin typeface="Comic Sans MS" pitchFamily="66" charset="0"/>
              </a:rPr>
              <a:t>to 6 </a:t>
            </a:r>
            <a:r>
              <a:rPr lang="en-IN" sz="4400" b="1" dirty="0" smtClean="0">
                <a:latin typeface="Comic Sans MS" pitchFamily="66" charset="0"/>
              </a:rPr>
              <a:t>years]</a:t>
            </a:r>
            <a:endParaRPr lang="en-IN" sz="4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endParaRPr lang="en-IN" dirty="0">
              <a:latin typeface="Arial Rounded MT Bold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The stage of early childhood extends from 3 to 6 years.</a:t>
            </a:r>
          </a:p>
          <a:p>
            <a:endParaRPr lang="en-IN" dirty="0" smtClean="0"/>
          </a:p>
          <a:p>
            <a:r>
              <a:rPr lang="en-IN" dirty="0" smtClean="0"/>
              <a:t>Different names as the toy age, preschool</a:t>
            </a:r>
            <a:r>
              <a:rPr lang="en-IN" b="1" dirty="0" smtClean="0"/>
              <a:t> </a:t>
            </a:r>
            <a:r>
              <a:rPr lang="en-IN" dirty="0" smtClean="0"/>
              <a:t>age, troublesome age or the pre-gang age.</a:t>
            </a:r>
          </a:p>
          <a:p>
            <a:endParaRPr lang="en-IN" dirty="0" smtClean="0"/>
          </a:p>
          <a:p>
            <a:pPr lvl="0"/>
            <a:r>
              <a:rPr lang="en-IN" dirty="0" smtClean="0"/>
              <a:t>Physical</a:t>
            </a:r>
            <a:r>
              <a:rPr lang="en-IN" b="1" dirty="0" smtClean="0"/>
              <a:t> </a:t>
            </a:r>
            <a:r>
              <a:rPr lang="en-IN" dirty="0" smtClean="0"/>
              <a:t>development proceeds at a slow rate in early childhood;</a:t>
            </a:r>
            <a:r>
              <a:rPr lang="en-IN" b="1" dirty="0" smtClean="0"/>
              <a:t> </a:t>
            </a:r>
            <a:r>
              <a:rPr lang="en-IN" dirty="0" smtClean="0"/>
              <a:t> </a:t>
            </a:r>
            <a:endParaRPr lang="en-IN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en-IN" dirty="0" smtClean="0"/>
              <a:t>This period is also the skill</a:t>
            </a:r>
            <a:r>
              <a:rPr lang="en-IN" b="1" dirty="0" smtClean="0"/>
              <a:t> </a:t>
            </a:r>
            <a:r>
              <a:rPr lang="en-IN" dirty="0" smtClean="0"/>
              <a:t>acquiring period as the child easily repeats and picks up</a:t>
            </a:r>
            <a:r>
              <a:rPr lang="en-IN" b="1" dirty="0" smtClean="0"/>
              <a:t> </a:t>
            </a:r>
            <a:r>
              <a:rPr lang="en-IN" dirty="0" smtClean="0"/>
              <a:t>skills. Speech development improves quickly as also in</a:t>
            </a:r>
            <a:r>
              <a:rPr lang="en-IN" b="1" dirty="0" smtClean="0"/>
              <a:t> </a:t>
            </a:r>
            <a:r>
              <a:rPr lang="en-IN" dirty="0" smtClean="0"/>
              <a:t>comprehension.</a:t>
            </a:r>
          </a:p>
          <a:p>
            <a:pPr algn="just"/>
            <a:endParaRPr lang="en-US" dirty="0" smtClean="0"/>
          </a:p>
          <a:p>
            <a:pPr algn="just"/>
            <a:r>
              <a:rPr lang="en-IN" dirty="0" smtClean="0"/>
              <a:t>Play is important for the overall development</a:t>
            </a:r>
            <a:r>
              <a:rPr lang="en-IN" b="1" dirty="0" smtClean="0"/>
              <a:t> </a:t>
            </a:r>
            <a:r>
              <a:rPr lang="en-IN" dirty="0" smtClean="0"/>
              <a:t>of the child. Play is influenced by the motor skills acquired</a:t>
            </a:r>
            <a:r>
              <a:rPr lang="en-IN" b="1" dirty="0" smtClean="0"/>
              <a:t> </a:t>
            </a:r>
            <a:r>
              <a:rPr lang="en-IN" dirty="0" smtClean="0"/>
              <a:t>by the child.</a:t>
            </a:r>
            <a:endParaRPr lang="en-IN" dirty="0"/>
          </a:p>
        </p:txBody>
      </p:sp>
      <p:pic>
        <p:nvPicPr>
          <p:cNvPr id="5123" name="Picture 3" descr="C:\Users\INTEL\Downloads\NicePng_kids-background-frame-png_266635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050813"/>
            <a:ext cx="6091235" cy="2807187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14382" y="1428736"/>
            <a:ext cx="7929618" cy="4286280"/>
          </a:xfrm>
        </p:spPr>
        <p:txBody>
          <a:bodyPr/>
          <a:lstStyle/>
          <a:p>
            <a:r>
              <a:rPr lang="en-IN" dirty="0" smtClean="0"/>
              <a:t>Parents influence</a:t>
            </a:r>
            <a:r>
              <a:rPr lang="en-IN" b="1" dirty="0" smtClean="0"/>
              <a:t> </a:t>
            </a:r>
            <a:r>
              <a:rPr lang="en-IN" dirty="0" smtClean="0"/>
              <a:t>children’s behaviour through discipline, ways of teaching</a:t>
            </a:r>
            <a:r>
              <a:rPr lang="en-IN" dirty="0" smtClean="0"/>
              <a:t>.</a:t>
            </a:r>
          </a:p>
          <a:p>
            <a:endParaRPr lang="en-US" dirty="0" smtClean="0"/>
          </a:p>
          <a:p>
            <a:pPr lvl="0"/>
            <a:r>
              <a:rPr lang="en-IN" dirty="0" smtClean="0"/>
              <a:t>Parents,</a:t>
            </a:r>
            <a:r>
              <a:rPr lang="en-IN" b="1" dirty="0" smtClean="0"/>
              <a:t> </a:t>
            </a:r>
            <a:r>
              <a:rPr lang="en-IN" dirty="0" smtClean="0"/>
              <a:t>companions and different family relationship play an</a:t>
            </a:r>
            <a:r>
              <a:rPr lang="en-IN" b="1" dirty="0" smtClean="0"/>
              <a:t> </a:t>
            </a:r>
            <a:r>
              <a:rPr lang="en-IN" dirty="0" smtClean="0"/>
              <a:t>important role in the socialization process and in</a:t>
            </a:r>
            <a:r>
              <a:rPr lang="en-IN" b="1" dirty="0" smtClean="0"/>
              <a:t> </a:t>
            </a:r>
            <a:r>
              <a:rPr lang="en-IN" dirty="0" smtClean="0"/>
              <a:t>developing the self-concept of the child. </a:t>
            </a:r>
          </a:p>
          <a:p>
            <a:endParaRPr lang="en-IN" dirty="0"/>
          </a:p>
        </p:txBody>
      </p:sp>
      <p:pic>
        <p:nvPicPr>
          <p:cNvPr id="2050" name="Picture 2" descr="D:\YOUTUBE\png\hiclipart.co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929066"/>
            <a:ext cx="2050253" cy="292893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107154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IN" b="1" dirty="0" smtClean="0"/>
              <a:t>The Late Childhood </a:t>
            </a:r>
            <a:r>
              <a:rPr lang="en-IN" b="1" dirty="0" smtClean="0"/>
              <a:t>Stage</a:t>
            </a:r>
            <a:br>
              <a:rPr lang="en-IN" b="1" dirty="0" smtClean="0"/>
            </a:br>
            <a:r>
              <a:rPr lang="en-IN" b="1" dirty="0" smtClean="0">
                <a:latin typeface="Comic Sans MS" pitchFamily="66" charset="0"/>
              </a:rPr>
              <a:t>[7 to 12 Years]</a:t>
            </a:r>
            <a:r>
              <a:rPr lang="en-IN" b="1" dirty="0" smtClean="0"/>
              <a:t> 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INTEL\Downloads\FAVPNG_student-national-primary-school-illustration_QPbZ0kZ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3530" y="1928802"/>
            <a:ext cx="6310283" cy="4808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 smtClean="0"/>
              <a:t>Late childhood extends </a:t>
            </a:r>
            <a:r>
              <a:rPr lang="en-IN" dirty="0" smtClean="0"/>
              <a:t>from 7 </a:t>
            </a:r>
            <a:r>
              <a:rPr lang="en-IN" dirty="0" smtClean="0"/>
              <a:t>years to </a:t>
            </a:r>
            <a:r>
              <a:rPr lang="en-IN" dirty="0" smtClean="0"/>
              <a:t>12 </a:t>
            </a:r>
            <a:r>
              <a:rPr lang="en-IN" dirty="0" smtClean="0"/>
              <a:t>years. </a:t>
            </a:r>
            <a:endParaRPr lang="en-IN" dirty="0" smtClean="0"/>
          </a:p>
          <a:p>
            <a:pPr lvl="0"/>
            <a:endParaRPr lang="en-IN" dirty="0" smtClean="0"/>
          </a:p>
          <a:p>
            <a:r>
              <a:rPr lang="en-IN" dirty="0" smtClean="0"/>
              <a:t>This period is before the period when the child is sexually </a:t>
            </a:r>
            <a:r>
              <a:rPr lang="en-IN" dirty="0" smtClean="0"/>
              <a:t>mature</a:t>
            </a:r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The physical growth in this period is relatively at an even rate and is influenced by health, nutrition, immunization, sex and intelligence. </a:t>
            </a:r>
            <a:endParaRPr lang="en-IN" dirty="0" smtClean="0"/>
          </a:p>
          <a:p>
            <a:pPr lvl="0"/>
            <a:endParaRPr lang="en-IN" dirty="0" smtClean="0"/>
          </a:p>
          <a:p>
            <a:pPr lvl="0"/>
            <a:r>
              <a:rPr lang="en-IN" dirty="0" smtClean="0"/>
              <a:t>All areas of </a:t>
            </a:r>
            <a:r>
              <a:rPr lang="en-IN" dirty="0" smtClean="0"/>
              <a:t>speech-pronunciation, vocabulary, and sentence structure improve rapidly. 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INTEL\Downloads\e-friendship-28817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32" y="3500438"/>
            <a:ext cx="2571768" cy="313949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525963"/>
          </a:xfrm>
        </p:spPr>
        <p:txBody>
          <a:bodyPr/>
          <a:lstStyle/>
          <a:p>
            <a:pPr lvl="0"/>
            <a:r>
              <a:rPr lang="en-IN" dirty="0" smtClean="0"/>
              <a:t>Older children learn to control the overt expressions of their emotions and </a:t>
            </a:r>
            <a:r>
              <a:rPr lang="en-IN" dirty="0" smtClean="0"/>
              <a:t>to use </a:t>
            </a:r>
            <a:r>
              <a:rPr lang="en-IN" dirty="0" smtClean="0"/>
              <a:t>emotional catharsis to clear pent up emotions caused by social pressures. </a:t>
            </a:r>
            <a:endParaRPr lang="en-IN" dirty="0" smtClean="0"/>
          </a:p>
          <a:p>
            <a:pPr lvl="0"/>
            <a:endParaRPr lang="en-US" dirty="0" smtClean="0"/>
          </a:p>
          <a:p>
            <a:r>
              <a:rPr lang="en-IN" dirty="0" smtClean="0"/>
              <a:t>Older children are interested </a:t>
            </a:r>
            <a:r>
              <a:rPr lang="en-IN" dirty="0" smtClean="0"/>
              <a:t>in</a:t>
            </a:r>
          </a:p>
          <a:p>
            <a:pPr>
              <a:buNone/>
            </a:pPr>
            <a:r>
              <a:rPr lang="en-IN" dirty="0" smtClean="0"/>
              <a:t> </a:t>
            </a:r>
            <a:r>
              <a:rPr lang="en-IN" dirty="0" smtClean="0"/>
              <a:t>   activities </a:t>
            </a:r>
            <a:r>
              <a:rPr lang="en-IN" dirty="0" smtClean="0"/>
              <a:t>with their peer and want to belong to a group or gang. </a:t>
            </a:r>
          </a:p>
          <a:p>
            <a:pPr lvl="0"/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128</TotalTime>
  <Words>333</Words>
  <Application>Microsoft Office PowerPoint</Application>
  <PresentationFormat>On-screen Show (4:3)</PresentationFormat>
  <Paragraphs>35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Early and Late Childhood</vt:lpstr>
      <vt:lpstr>The Early Childhood Stage </vt:lpstr>
      <vt:lpstr>Slide 3</vt:lpstr>
      <vt:lpstr>Slide 4</vt:lpstr>
      <vt:lpstr>Slide 5</vt:lpstr>
      <vt:lpstr>The Late Childhood Stage [7 to 12 Years]  </vt:lpstr>
      <vt:lpstr>Slide 7</vt:lpstr>
      <vt:lpstr>Slide 8</vt:lpstr>
      <vt:lpstr>Slide 9</vt:lpstr>
      <vt:lpstr>Slide 10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 COURSE</dc:title>
  <dc:creator>INTEL</dc:creator>
  <cp:lastModifiedBy>INTEL</cp:lastModifiedBy>
  <cp:revision>21</cp:revision>
  <dcterms:created xsi:type="dcterms:W3CDTF">2019-06-27T13:17:13Z</dcterms:created>
  <dcterms:modified xsi:type="dcterms:W3CDTF">2020-05-23T12:44:17Z</dcterms:modified>
</cp:coreProperties>
</file>