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7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72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B64C-79FF-4C11-BE47-193346BA87D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0AD5-A482-4C59-A13B-16A72DFEA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B64C-79FF-4C11-BE47-193346BA87D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0AD5-A482-4C59-A13B-16A72DFEA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B64C-79FF-4C11-BE47-193346BA87D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0AD5-A482-4C59-A13B-16A72DFEA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B64C-79FF-4C11-BE47-193346BA87D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0AD5-A482-4C59-A13B-16A72DFEA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B64C-79FF-4C11-BE47-193346BA87D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0AD5-A482-4C59-A13B-16A72DFEA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B64C-79FF-4C11-BE47-193346BA87D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0AD5-A482-4C59-A13B-16A72DFEA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B64C-79FF-4C11-BE47-193346BA87D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0AD5-A482-4C59-A13B-16A72DFEA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B64C-79FF-4C11-BE47-193346BA87D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0AD5-A482-4C59-A13B-16A72DFEA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B64C-79FF-4C11-BE47-193346BA87D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0AD5-A482-4C59-A13B-16A72DFEA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B64C-79FF-4C11-BE47-193346BA87D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0AD5-A482-4C59-A13B-16A72DFEA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B64C-79FF-4C11-BE47-193346BA87D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0AD5-A482-4C59-A13B-16A72DFEA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3B64C-79FF-4C11-BE47-193346BA87D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80AD5-A482-4C59-A13B-16A72DFEA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en-IN" sz="43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43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4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INCOME TAX LAW AND PRACTICE</a:t>
            </a:r>
            <a:endParaRPr lang="en-IN" sz="4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43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			 				    </a:t>
            </a:r>
            <a:endParaRPr lang="en-IN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				   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HOSTED BY</a:t>
            </a:r>
          </a:p>
          <a:p>
            <a:pPr>
              <a:buNone/>
            </a:pPr>
            <a:r>
              <a:rPr lang="en-IN" sz="4000" b="1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I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C. SAFFINA</a:t>
            </a:r>
            <a:endParaRPr lang="en-I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ASUAL INCOME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 Mr. B received the following incomes during the year 2018-19.Calculate income from other sources. </a:t>
            </a:r>
          </a:p>
          <a:p>
            <a:pPr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a) Winnings received from Sikkim lottery	 – 70000</a:t>
            </a:r>
          </a:p>
          <a:p>
            <a:pPr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Winnings from horse races		 – 2000</a:t>
            </a:r>
          </a:p>
          <a:p>
            <a:pPr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	Winnings from crossword puzzles 	  - 4000</a:t>
            </a:r>
          </a:p>
          <a:p>
            <a:pPr>
              <a:buNone/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	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b="1" dirty="0" smtClean="0">
                <a:latin typeface="Times New Roman" pitchFamily="18" charset="0"/>
                <a:cs typeface="Times New Roman" pitchFamily="18" charset="0"/>
              </a:rPr>
              <a:t>COMPUTATION OF INCOME FROM OTHER SOURCES OF MR.B FOR THE AY2019-20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5043510"/>
          </a:xfrm>
        </p:spPr>
        <p:txBody>
          <a:bodyPr/>
          <a:lstStyle/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	Particulars 					Rs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Winnings received from Sikkim lottery(Rs.70,000)	1,00,000</a:t>
            </a:r>
          </a:p>
          <a:p>
            <a:pPr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gross: 70,000  x         100</a:t>
            </a:r>
          </a:p>
          <a:p>
            <a:pPr>
              <a:buNone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		100-30	</a:t>
            </a:r>
          </a:p>
          <a:p>
            <a:pPr>
              <a:buNone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Winnings from horse races (&lt; Rs.5,000 , No TDS)		2000</a:t>
            </a:r>
          </a:p>
          <a:p>
            <a:pPr>
              <a:buNone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Winnings from crossword puzzles(&lt; Rs.10000, No TDS)	4000</a:t>
            </a:r>
          </a:p>
          <a:p>
            <a:pPr>
              <a:buNone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Income from other sources				1,06,000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42910" y="1928802"/>
            <a:ext cx="80010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14348" y="2786058"/>
            <a:ext cx="792961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4393405" y="4107661"/>
            <a:ext cx="442915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-1535949" y="4179099"/>
            <a:ext cx="45005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6357950" y="4143380"/>
            <a:ext cx="45720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4348" y="6429396"/>
            <a:ext cx="79296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214678" y="3643314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643702" y="5357826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EXPLANATION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When amount received is given it represents net amount . Grossing up is required.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Race winnings are subject to TDS @ 30% if the income exceeds Rs. 5000.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Lottery winnings and winnings from crossword puzzles are subject to TDS @ 30% if the income exceeds Rs. 10,000.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Gross amount = Net amount x 100/100-tax rate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51" y="0"/>
            <a:ext cx="9127050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Illustration 3.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Kanagasabapathy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of Salem constructed a factory with building, plant, machinery, furniture.. Etc. However he decided to lease out the factory on a hire charge  of Rs. 25,000 per month.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During the previous year 2018-19, he spent Rs. 15,000 for repairs and Rs. 10,000 for insurance on the assets. Allowable depreciation is Rs. 35,000 P.A. Ascertain his ‘Income from other sources’ from the above details.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Solution: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Computation of income from other sources of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Kanagasabapathy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for the previous year 2018-19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	Particulars			           Rs.	          Rs.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Income from letting out on hire of plants, machinery,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Furniture along with building.  25,000 x 12				     3,00,000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Less: 	Deductions: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Repairs					           15,000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Insurance					           10,000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Depreciation				           35,000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							      60,000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Income from other sources 						    2,40,000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300037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0" y="3357562"/>
            <a:ext cx="914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679819" y="4822041"/>
            <a:ext cx="364254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608645" y="4822041"/>
            <a:ext cx="349966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664371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358082" y="6000768"/>
            <a:ext cx="17859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786446" y="5857892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  <a:solidFill>
            <a:srgbClr val="002060"/>
          </a:solidFill>
        </p:spPr>
        <p:txBody>
          <a:bodyPr>
            <a:normAutofit/>
          </a:bodyPr>
          <a:lstStyle/>
          <a:p>
            <a:pPr lvl="2">
              <a:buNone/>
            </a:pPr>
            <a:endParaRPr lang="en-IN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r>
              <a:rPr lang="en-IN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	THANK YOU </a:t>
            </a:r>
          </a:p>
          <a:p>
            <a:pPr lvl="2">
              <a:buNone/>
            </a:pPr>
            <a:r>
              <a:rPr lang="en-IN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en-IN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r>
              <a:rPr lang="en-IN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	suggestions can be send to </a:t>
            </a:r>
          </a:p>
          <a:p>
            <a:pPr lvl="2">
              <a:buNone/>
            </a:pPr>
            <a:r>
              <a:rPr lang="en-IN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IN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dr.</a:t>
            </a:r>
            <a:r>
              <a:rPr lang="en-IN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saffina@gmail.com</a:t>
            </a:r>
            <a:endParaRPr 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I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5" y="214290"/>
            <a:ext cx="8373471" cy="6215106"/>
          </a:xfrm>
        </p:spPr>
      </p:pic>
      <p:sp>
        <p:nvSpPr>
          <p:cNvPr id="5" name="TextBox 4"/>
          <p:cNvSpPr txBox="1"/>
          <p:nvPr/>
        </p:nvSpPr>
        <p:spPr>
          <a:xfrm>
            <a:off x="571473" y="5357826"/>
            <a:ext cx="428628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Dr.C.Saffina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Assistant Professor of Commerce (CA)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Bon Secours College For Women</a:t>
            </a:r>
          </a:p>
          <a:p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Thanjavur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928825"/>
          </a:xfrm>
        </p:spPr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INCOME FROM OTHER SOURCES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2357430"/>
            <a:ext cx="75009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It includes incomes which are not taxable in other heads of income.</a:t>
            </a:r>
          </a:p>
          <a:p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Income from other sources is one of the heads of income chargeable to tax under the Income Tax Act.1961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511288"/>
          </a:xfrm>
        </p:spPr>
        <p:txBody>
          <a:bodyPr>
            <a:normAutofit fontScale="90000"/>
          </a:bodyPr>
          <a:lstStyle/>
          <a:p>
            <a:r>
              <a:rPr lang="en-IN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IN" sz="4000" b="1" dirty="0" smtClean="0">
                <a:latin typeface="Times New Roman" pitchFamily="18" charset="0"/>
                <a:cs typeface="Times New Roman" pitchFamily="18" charset="0"/>
              </a:rPr>
              <a:t>The following income shall be chargeable under the head income from other sources under section 56(2)</a:t>
            </a: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IN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214554"/>
            <a:ext cx="8186766" cy="391160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Dividend from cooperative societies and foreign companies.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Interest on  securities.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Winnings from lotteries, crossword puzzles, other games of any sort of gambling or betting .</a:t>
            </a:r>
          </a:p>
          <a:p>
            <a:pPr>
              <a:buFont typeface="Wingdings" pitchFamily="2" charset="2"/>
              <a:buChar char="Ø"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Income from machinery, plant or furniture let on hire.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Any sum received by the </a:t>
            </a:r>
            <a:r>
              <a:rPr lang="en-IN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ssessee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from his employees as contribution to any welfare scheme.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Any sum received under “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Keyman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insurance policy” including bonus .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Any sum of money received by an individual or HUF exceeding Rs.50000 is taxable.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DIVIDEND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refers to the sum receive by a shareholder of a company distributed out of the profits, where distributed out of taxable income or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axfree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income.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PROBLEM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Mr. A furnishes the following particulars of his income for the previous year 2018-19. Compute his income from other sources for the assessment year 2019-20.</a:t>
            </a:r>
          </a:p>
          <a:p>
            <a:pPr marL="514350" indent="-514350">
              <a:buAutoNum type="alphaLcParenR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Dividend(gross) from Ashok Leyland Ltd 	-  25000</a:t>
            </a:r>
          </a:p>
          <a:p>
            <a:pPr marL="514350" indent="-514350">
              <a:buAutoNum type="alphaLcParenR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Dividend from an cooperative society 		-  5000</a:t>
            </a:r>
          </a:p>
          <a:p>
            <a:pPr marL="514350" indent="-514350">
              <a:buAutoNum type="alphaLcParenR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Divided from a foreign company			-  26000</a:t>
            </a:r>
          </a:p>
          <a:p>
            <a:pPr marL="514350" indent="-514350">
              <a:buAutoNum type="alphaLcParenR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Divided from UTI				-  3000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b="1" dirty="0" smtClean="0">
                <a:latin typeface="Times New Roman" pitchFamily="18" charset="0"/>
                <a:cs typeface="Times New Roman" pitchFamily="18" charset="0"/>
              </a:rPr>
              <a:t>COMPUTATION OF INCOME FROM OTHER SOURCES OF MR.A FOR THE AY2019-20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5043510"/>
          </a:xfrm>
        </p:spPr>
        <p:txBody>
          <a:bodyPr/>
          <a:lstStyle/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	Particulars 					Rs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b="1" u="sng" dirty="0" smtClean="0">
                <a:latin typeface="Times New Roman" pitchFamily="18" charset="0"/>
                <a:cs typeface="Times New Roman" pitchFamily="18" charset="0"/>
              </a:rPr>
              <a:t>Dividend </a:t>
            </a:r>
            <a:r>
              <a:rPr lang="en-IN" sz="2800" b="1" u="sng" dirty="0" smtClean="0">
                <a:latin typeface="Times New Roman" pitchFamily="18" charset="0"/>
                <a:cs typeface="Times New Roman" pitchFamily="18" charset="0"/>
              </a:rPr>
              <a:t>Income</a:t>
            </a:r>
            <a:r>
              <a:rPr lang="en-IN" sz="28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Dividend from a cooperative </a:t>
            </a:r>
          </a:p>
          <a:p>
            <a:pPr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society						 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5,000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Dividend from a foreign company		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26,000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Income from other sources			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31,000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42910" y="1928802"/>
            <a:ext cx="80010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14348" y="2786058"/>
            <a:ext cx="792961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4107653" y="4107661"/>
            <a:ext cx="442915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57950" y="5643578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-1535949" y="4179099"/>
            <a:ext cx="45005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6357950" y="4143380"/>
            <a:ext cx="45720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4348" y="6429396"/>
            <a:ext cx="79296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Notes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Dividend from Indian companies and UTI are not taxable.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Dividend from Foreign company and cooperative society are taxable.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376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INCOME FROM OTHER SOURCES</vt:lpstr>
      <vt:lpstr>  The following income shall be chargeable under the head income from other sources under section 56(2). </vt:lpstr>
      <vt:lpstr>Slide 5</vt:lpstr>
      <vt:lpstr>DIVIDEND</vt:lpstr>
      <vt:lpstr>PROBLEM 1</vt:lpstr>
      <vt:lpstr>COMPUTATION OF INCOME FROM OTHER SOURCES OF MR.A FOR THE AY2019-20</vt:lpstr>
      <vt:lpstr>Notes</vt:lpstr>
      <vt:lpstr>CASUAL INCOME</vt:lpstr>
      <vt:lpstr>COMPUTATION OF INCOME FROM OTHER SOURCES OF MR.B FOR THE AY2019-20</vt:lpstr>
      <vt:lpstr>EXPLANATION</vt:lpstr>
      <vt:lpstr>Slide 13</vt:lpstr>
      <vt:lpstr>Slide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INCOME FROM OTHER SOURCES</dc:title>
  <dc:creator>Anton</dc:creator>
  <cp:lastModifiedBy>Anton</cp:lastModifiedBy>
  <cp:revision>12</cp:revision>
  <dcterms:created xsi:type="dcterms:W3CDTF">2020-04-14T12:22:08Z</dcterms:created>
  <dcterms:modified xsi:type="dcterms:W3CDTF">2020-04-16T08:46:50Z</dcterms:modified>
</cp:coreProperties>
</file>