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3"/>
    <p:sldId id="295" r:id="rId4"/>
    <p:sldId id="280" r:id="rId5"/>
    <p:sldId id="279" r:id="rId6"/>
    <p:sldId id="257" r:id="rId7"/>
    <p:sldId id="258" r:id="rId8"/>
    <p:sldId id="259" r:id="rId9"/>
    <p:sldId id="277" r:id="rId10"/>
    <p:sldId id="260" r:id="rId11"/>
    <p:sldId id="261" r:id="rId12"/>
    <p:sldId id="263" r:id="rId13"/>
    <p:sldId id="264" r:id="rId14"/>
    <p:sldId id="265" r:id="rId15"/>
    <p:sldId id="271" r:id="rId16"/>
    <p:sldId id="293"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7" d="100"/>
          <a:sy n="57" d="100"/>
        </p:scale>
        <p:origin x="7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8">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7BD3"/>
            </a:gs>
            <a:gs pos="100000">
              <a:schemeClr val="bg1"/>
            </a:gs>
          </a:gsLst>
          <a:lin ang="5400000" scaled="0"/>
        </a:gradFill>
        <a:effectLst/>
      </p:bgPr>
    </p:bg>
    <p:spTree>
      <p:nvGrpSpPr>
        <p:cNvPr id="1" name=""/>
        <p:cNvGrpSpPr/>
        <p:nvPr/>
      </p:nvGrpSpPr>
      <p:grpSpPr/>
      <p:pic>
        <p:nvPicPr>
          <p:cNvPr id="5" name="Picture 4"/>
          <p:cNvPicPr>
            <a:picLocks noChangeAspect="1"/>
          </p:cNvPicPr>
          <p:nvPr/>
        </p:nvPicPr>
        <p:blipFill>
          <a:blip r:embed="rId1"/>
          <a:srcRect l="42342" t="1498" r="-140" b="771"/>
          <a:stretch>
            <a:fillRect/>
          </a:stretch>
        </p:blipFill>
        <p:spPr>
          <a:xfrm>
            <a:off x="2676525" y="916305"/>
            <a:ext cx="6539230" cy="5025390"/>
          </a:xfrm>
          <a:prstGeom prst="rect">
            <a:avLst/>
          </a:prstGeom>
          <a:solidFill>
            <a:schemeClr val="accent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E4444"/>
            </a:gs>
            <a:gs pos="100000">
              <a:srgbClr val="832B2B">
                <a:lumMod val="48000"/>
                <a:lumOff val="52000"/>
              </a:srgb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8815" y="524510"/>
            <a:ext cx="10763885" cy="505460"/>
          </a:xfrm>
          <a:gradFill>
            <a:gsLst>
              <a:gs pos="77000">
                <a:srgbClr val="9EE256"/>
              </a:gs>
              <a:gs pos="40000">
                <a:srgbClr val="00B0F0"/>
              </a:gs>
            </a:gsLst>
            <a:lin ang="10800000" scaled="0"/>
          </a:gradFill>
        </p:spPr>
        <p:txBody>
          <a:bodyPr>
            <a:normAutofit fontScale="90000"/>
          </a:bodyPr>
          <a:lstStyle/>
          <a:p>
            <a:pPr algn="l"/>
            <a:r>
              <a:rPr lang="en-US" dirty="0" err="1" smtClean="0"/>
              <a:t>RadioActivity</a:t>
            </a:r>
            <a:r>
              <a:rPr lang="en-US" dirty="0" smtClean="0"/>
              <a:t> – GAMMA WAVES</a:t>
            </a:r>
            <a:endParaRPr lang="en-US" dirty="0"/>
          </a:p>
        </p:txBody>
      </p:sp>
      <p:sp>
        <p:nvSpPr>
          <p:cNvPr id="4" name="Text Box 3"/>
          <p:cNvSpPr txBox="1"/>
          <p:nvPr/>
        </p:nvSpPr>
        <p:spPr>
          <a:xfrm>
            <a:off x="678815" y="1582420"/>
            <a:ext cx="10920730" cy="4154170"/>
          </a:xfrm>
          <a:prstGeom prst="rect">
            <a:avLst/>
          </a:prstGeom>
          <a:noFill/>
        </p:spPr>
        <p:txBody>
          <a:bodyPr wrap="square" rtlCol="0" anchor="t">
            <a:spAutoFit/>
          </a:bodyPr>
          <a:p>
            <a:pPr marL="342900" indent="-342900">
              <a:buFont typeface="Wingdings" panose="05000000000000000000" charset="0"/>
              <a:buChar char="v"/>
            </a:pPr>
            <a:r>
              <a:rPr lang="en-US" sz="2400">
                <a:latin typeface="Times New Roman" panose="02020603050405020304" charset="0"/>
                <a:cs typeface="Times New Roman" panose="02020603050405020304" charset="0"/>
              </a:rPr>
              <a:t>A gamma ray, or gamma radiation (symbol γ), is a penetrating electromagnetic radiation arising from the radioactive decay of atomic nuclei.</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v"/>
            </a:pPr>
            <a:r>
              <a:rPr lang="en-US" sz="2400">
                <a:latin typeface="Times New Roman" panose="02020603050405020304" charset="0"/>
                <a:cs typeface="Times New Roman" panose="02020603050405020304" charset="0"/>
              </a:rPr>
              <a:t> It consists of the shortest wavelength electromagnetic waves and so imparts the highest photon energy.  Gamma rays from radioactive decay are in the energy range from a few kiloelectronvolts (keV) to approximately 8 megaelectronvolts (~8 MeV), corresponding to the typical energy levels in nuclei with reasonably long lifetimes.</a:t>
            </a:r>
            <a:endParaRPr lang="en-US" sz="2400">
              <a:latin typeface="Times New Roman" panose="02020603050405020304" charset="0"/>
              <a:cs typeface="Times New Roman" panose="02020603050405020304" charset="0"/>
            </a:endParaRPr>
          </a:p>
          <a:p>
            <a:pPr indent="0">
              <a:buFont typeface="Wingdings" panose="05000000000000000000" charset="0"/>
              <a:buNone/>
            </a:pP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v"/>
            </a:pPr>
            <a:r>
              <a:rPr lang="en-US" sz="2400">
                <a:latin typeface="Times New Roman" panose="02020603050405020304" charset="0"/>
                <a:cs typeface="Times New Roman" panose="02020603050405020304" charset="0"/>
              </a:rPr>
              <a:t>The energy spectrum of gamma rays can be used to identify the decaying radionuclides using gamma spectroscopy. Very-high-energy gamma rays in the 100–1000 teraelectronvolt (TeV) range have been observed from sources such as the Cygnus X-3 microquasar.</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31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920" y="750570"/>
            <a:ext cx="10648315" cy="431165"/>
          </a:xfrm>
          <a:gradFill>
            <a:gsLst>
              <a:gs pos="0">
                <a:srgbClr val="00B0F0"/>
              </a:gs>
              <a:gs pos="71000">
                <a:srgbClr val="00B050"/>
              </a:gs>
            </a:gsLst>
            <a:lin ang="10800000" scaled="0"/>
          </a:gradFill>
        </p:spPr>
        <p:txBody>
          <a:bodyPr>
            <a:normAutofit fontScale="90000"/>
          </a:bodyPr>
          <a:lstStyle/>
          <a:p>
            <a:pPr algn="l"/>
            <a:r>
              <a:rPr lang="en-US" dirty="0" err="1" smtClean="0"/>
              <a:t>ISOtope</a:t>
            </a:r>
            <a:r>
              <a:rPr lang="en-US" dirty="0" smtClean="0"/>
              <a:t> notation</a:t>
            </a:r>
            <a:endParaRPr lang="en-US" dirty="0"/>
          </a:p>
        </p:txBody>
      </p:sp>
      <p:sp>
        <p:nvSpPr>
          <p:cNvPr id="5" name="Text Box 4"/>
          <p:cNvSpPr txBox="1"/>
          <p:nvPr/>
        </p:nvSpPr>
        <p:spPr>
          <a:xfrm>
            <a:off x="487680" y="1703705"/>
            <a:ext cx="11508105" cy="1198880"/>
          </a:xfrm>
          <a:prstGeom prst="rect">
            <a:avLst/>
          </a:prstGeom>
          <a:noFill/>
        </p:spPr>
        <p:txBody>
          <a:bodyPr wrap="none" rtlCol="0" anchor="t">
            <a:spAutoFit/>
          </a:bodyPr>
          <a:p>
            <a:pPr marL="342900" indent="-342900" algn="ctr">
              <a:buFont typeface="Wingdings" panose="05000000000000000000" charset="0"/>
              <a:buChar char="v"/>
            </a:pPr>
            <a:r>
              <a:rPr lang="en-US" sz="2400" dirty="0">
                <a:latin typeface="Times New Roman" panose="02020603050405020304" charset="0"/>
                <a:cs typeface="Times New Roman" panose="02020603050405020304" charset="0"/>
                <a:sym typeface="+mn-ea"/>
              </a:rPr>
              <a:t>Isotope Notation includes additional information about an isotope. </a:t>
            </a:r>
            <a:endParaRPr lang="en-US" sz="2400" dirty="0">
              <a:latin typeface="Times New Roman" panose="02020603050405020304" charset="0"/>
              <a:cs typeface="Times New Roman" panose="02020603050405020304" charset="0"/>
              <a:sym typeface="+mn-ea"/>
            </a:endParaRPr>
          </a:p>
          <a:p>
            <a:pPr marL="342900" indent="-342900" algn="ctr">
              <a:buFont typeface="Wingdings" panose="05000000000000000000" charset="0"/>
              <a:buChar char="v"/>
            </a:pPr>
            <a:r>
              <a:rPr lang="en-US" sz="2400" dirty="0">
                <a:latin typeface="Times New Roman" panose="02020603050405020304" charset="0"/>
                <a:cs typeface="Times New Roman" panose="02020603050405020304" charset="0"/>
                <a:sym typeface="+mn-ea"/>
              </a:rPr>
              <a:t>In addition to the chemical symbol, the mass number and the atomic number are included. </a:t>
            </a:r>
            <a:endParaRPr lang="en-US" sz="2400" dirty="0">
              <a:latin typeface="Times New Roman" panose="02020603050405020304" charset="0"/>
              <a:cs typeface="Times New Roman" panose="02020603050405020304" charset="0"/>
              <a:sym typeface="+mn-ea"/>
            </a:endParaRPr>
          </a:p>
          <a:p>
            <a:pPr marL="342900" indent="-342900" algn="ctr">
              <a:buFont typeface="Wingdings" panose="05000000000000000000" charset="0"/>
              <a:buChar char="v"/>
            </a:pPr>
            <a:r>
              <a:rPr lang="en-US" sz="2400" dirty="0">
                <a:latin typeface="Times New Roman" panose="02020603050405020304" charset="0"/>
                <a:cs typeface="Times New Roman" panose="02020603050405020304" charset="0"/>
                <a:sym typeface="+mn-ea"/>
              </a:rPr>
              <a:t>This allows information about the nucleus to be determined.</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920" y="749300"/>
            <a:ext cx="10648315" cy="447040"/>
          </a:xfrm>
          <a:gradFill>
            <a:gsLst>
              <a:gs pos="0">
                <a:srgbClr val="00B0F0"/>
              </a:gs>
              <a:gs pos="71000">
                <a:srgbClr val="00B050"/>
              </a:gs>
            </a:gsLst>
            <a:lin ang="10800000" scaled="0"/>
          </a:gradFill>
        </p:spPr>
        <p:txBody>
          <a:bodyPr>
            <a:normAutofit fontScale="90000"/>
          </a:bodyPr>
          <a:lstStyle/>
          <a:p>
            <a:pPr algn="l"/>
            <a:r>
              <a:rPr lang="en-US" dirty="0" smtClean="0"/>
              <a:t>NUCLEAR DECAY REACTIONS</a:t>
            </a:r>
            <a:endParaRPr lang="en-US" dirty="0"/>
          </a:p>
        </p:txBody>
      </p:sp>
      <p:sp>
        <p:nvSpPr>
          <p:cNvPr id="3" name="Content Placeholder 2"/>
          <p:cNvSpPr>
            <a:spLocks noGrp="1"/>
          </p:cNvSpPr>
          <p:nvPr>
            <p:ph sz="quarter" idx="13"/>
          </p:nvPr>
        </p:nvSpPr>
        <p:spPr>
          <a:xfrm>
            <a:off x="1221105" y="1525270"/>
            <a:ext cx="9465945" cy="4258945"/>
          </a:xfrm>
          <a:gradFill>
            <a:gsLst>
              <a:gs pos="53000">
                <a:schemeClr val="bg1"/>
              </a:gs>
              <a:gs pos="2000">
                <a:srgbClr val="7030A0"/>
              </a:gs>
            </a:gsLst>
            <a:lin ang="10800000" scaled="0"/>
          </a:gradFill>
        </p:spPr>
        <p:txBody>
          <a:bodyPr>
            <a:normAutofit lnSpcReduction="10000"/>
          </a:bodyPr>
          <a:lstStyle/>
          <a:p>
            <a:r>
              <a:rPr lang="en-US" sz="2600" dirty="0" smtClean="0"/>
              <a:t>SOME Elements are naturally </a:t>
            </a:r>
            <a:r>
              <a:rPr lang="en-US" sz="2600" b="1" dirty="0" smtClean="0"/>
              <a:t>unstable</a:t>
            </a:r>
            <a:endParaRPr lang="en-US" sz="2600" dirty="0"/>
          </a:p>
          <a:p>
            <a:r>
              <a:rPr lang="en-US" sz="2600" dirty="0" smtClean="0"/>
              <a:t>they </a:t>
            </a:r>
            <a:r>
              <a:rPr lang="en-US" sz="2600" dirty="0"/>
              <a:t>tend to undergo alpha-decay or beta-decay </a:t>
            </a:r>
            <a:r>
              <a:rPr lang="en-US" sz="2600" dirty="0" smtClean="0"/>
              <a:t>to become more stable.  </a:t>
            </a:r>
            <a:endParaRPr lang="en-US" sz="2600" dirty="0" smtClean="0"/>
          </a:p>
          <a:p>
            <a:r>
              <a:rPr lang="en-US" sz="2600" dirty="0" smtClean="0"/>
              <a:t>They </a:t>
            </a:r>
            <a:r>
              <a:rPr lang="en-US" sz="2600" dirty="0"/>
              <a:t>may take several steps in order to achieve this, thus we observe </a:t>
            </a:r>
            <a:r>
              <a:rPr lang="en-US" sz="2600" b="1" dirty="0"/>
              <a:t>decay chains (also known as series decay)</a:t>
            </a:r>
            <a:r>
              <a:rPr lang="en-US" sz="2600" dirty="0"/>
              <a:t> for most radioactive elements</a:t>
            </a:r>
            <a:r>
              <a:rPr lang="en-US" sz="2600" dirty="0" smtClean="0"/>
              <a:t>.</a:t>
            </a:r>
            <a:endParaRPr lang="en-US" sz="2600" dirty="0" smtClean="0"/>
          </a:p>
          <a:p>
            <a:r>
              <a:rPr lang="en-US" sz="2600" dirty="0" smtClean="0"/>
              <a:t>For example, it takes U-238  14 steps of alpha and beta decay to become completely stable</a:t>
            </a:r>
            <a:endParaRPr lang="en-US" sz="2600"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chemeClr val="accent6">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Text Box 2"/>
          <p:cNvSpPr txBox="1"/>
          <p:nvPr/>
        </p:nvSpPr>
        <p:spPr>
          <a:xfrm>
            <a:off x="1232535" y="2244725"/>
            <a:ext cx="10344785" cy="3046095"/>
          </a:xfrm>
          <a:prstGeom prst="rect">
            <a:avLst/>
          </a:prstGeom>
          <a:noFill/>
        </p:spPr>
        <p:txBody>
          <a:bodyPr wrap="none" rtlCol="0" anchor="t">
            <a:spAutoFit/>
          </a:bodyPr>
          <a:p>
            <a:pPr marL="342900" indent="-342900" algn="just">
              <a:buFont typeface="Wingdings" panose="05000000000000000000" charset="0"/>
              <a:buChar char="v"/>
            </a:pPr>
            <a:r>
              <a:rPr lang="en-IN" altLang="en-US" sz="2400" dirty="0">
                <a:latin typeface="Times New Roman" panose="02020603050405020304" charset="0"/>
                <a:cs typeface="Times New Roman" panose="02020603050405020304" charset="0"/>
                <a:sym typeface="+mn-ea"/>
              </a:rPr>
              <a:t>Alpha decay is one process that unstable atoms can use to bocome more stable.</a:t>
            </a:r>
            <a:endParaRPr lang="en-IN" altLang="en-US" sz="2400" dirty="0">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v"/>
            </a:pPr>
            <a:r>
              <a:rPr lang="en-IN" altLang="en-US" sz="2400" dirty="0">
                <a:latin typeface="Times New Roman" panose="02020603050405020304" charset="0"/>
                <a:cs typeface="Times New Roman" panose="02020603050405020304" charset="0"/>
                <a:sym typeface="+mn-ea"/>
              </a:rPr>
              <a:t>During alpha decay, an atoms nucleus sheds two protons and two neutrons</a:t>
            </a:r>
            <a:endParaRPr lang="en-IN" altLang="en-US" sz="2400" dirty="0">
              <a:latin typeface="Times New Roman" panose="02020603050405020304" charset="0"/>
              <a:cs typeface="Times New Roman" panose="02020603050405020304" charset="0"/>
              <a:sym typeface="+mn-ea"/>
            </a:endParaRPr>
          </a:p>
          <a:p>
            <a:pPr indent="0" algn="just">
              <a:buFont typeface="Wingdings" panose="05000000000000000000" charset="0"/>
              <a:buNone/>
            </a:pPr>
            <a:r>
              <a:rPr lang="en-IN" altLang="en-US" sz="2400" dirty="0">
                <a:latin typeface="Times New Roman" panose="02020603050405020304" charset="0"/>
                <a:cs typeface="Times New Roman" panose="02020603050405020304" charset="0"/>
                <a:sym typeface="+mn-ea"/>
              </a:rPr>
              <a:t>     in a packet that scientists call an alpha particles.Since an atom loses two protons </a:t>
            </a:r>
            <a:endParaRPr lang="en-IN" altLang="en-US" sz="2400" dirty="0">
              <a:latin typeface="Times New Roman" panose="02020603050405020304" charset="0"/>
              <a:cs typeface="Times New Roman" panose="02020603050405020304" charset="0"/>
              <a:sym typeface="+mn-ea"/>
            </a:endParaRPr>
          </a:p>
          <a:p>
            <a:pPr indent="0" algn="just">
              <a:buFont typeface="Wingdings" panose="05000000000000000000" charset="0"/>
              <a:buNone/>
            </a:pPr>
            <a:r>
              <a:rPr lang="en-IN" altLang="en-US" sz="2400" dirty="0">
                <a:latin typeface="Times New Roman" panose="02020603050405020304" charset="0"/>
                <a:cs typeface="Times New Roman" panose="02020603050405020304" charset="0"/>
                <a:sym typeface="+mn-ea"/>
              </a:rPr>
              <a:t>     during alpha decay, it changes from one elements to another. </a:t>
            </a:r>
            <a:endParaRPr lang="en-IN" altLang="en-US" sz="2400" dirty="0">
              <a:latin typeface="Times New Roman" panose="02020603050405020304" charset="0"/>
              <a:cs typeface="Times New Roman" panose="02020603050405020304" charset="0"/>
              <a:sym typeface="+mn-ea"/>
            </a:endParaRPr>
          </a:p>
          <a:p>
            <a:pPr indent="0" algn="just">
              <a:buFont typeface="Wingdings" panose="05000000000000000000" charset="0"/>
              <a:buNone/>
            </a:pPr>
            <a:r>
              <a:rPr lang="en-IN" altLang="en-US" sz="2400" dirty="0">
                <a:latin typeface="Times New Roman" panose="02020603050405020304" charset="0"/>
                <a:cs typeface="Times New Roman" panose="02020603050405020304" charset="0"/>
                <a:sym typeface="+mn-ea"/>
              </a:rPr>
              <a:t>     for example, after under going alpha decay, an atom of  uranium with92 protons </a:t>
            </a:r>
            <a:endParaRPr lang="en-IN" altLang="en-US" sz="2400" dirty="0">
              <a:latin typeface="Times New Roman" panose="02020603050405020304" charset="0"/>
              <a:cs typeface="Times New Roman" panose="02020603050405020304" charset="0"/>
              <a:sym typeface="+mn-ea"/>
            </a:endParaRPr>
          </a:p>
          <a:p>
            <a:pPr algn="just"/>
            <a:r>
              <a:rPr lang="en-IN" altLang="en-US" sz="2400" dirty="0">
                <a:latin typeface="Times New Roman" panose="02020603050405020304" charset="0"/>
                <a:cs typeface="Times New Roman" panose="02020603050405020304" charset="0"/>
                <a:sym typeface="+mn-ea"/>
              </a:rPr>
              <a:t>     becomes an atom of thorium with 90 protons </a:t>
            </a:r>
            <a:endParaRPr lang="en-IN" altLang="en-US" sz="2400" dirty="0">
              <a:latin typeface="Times New Roman" panose="02020603050405020304" charset="0"/>
              <a:cs typeface="Times New Roman" panose="02020603050405020304" charset="0"/>
              <a:sym typeface="+mn-ea"/>
            </a:endParaRPr>
          </a:p>
          <a:p>
            <a:pPr algn="l"/>
            <a:endParaRPr lang="en-IN" altLang="en-US" sz="2400" dirty="0">
              <a:latin typeface="Times New Roman" panose="02020603050405020304" charset="0"/>
              <a:cs typeface="Times New Roman" panose="02020603050405020304" charset="0"/>
              <a:sym typeface="+mn-ea"/>
            </a:endParaRPr>
          </a:p>
          <a:p>
            <a:pPr algn="l"/>
            <a:r>
              <a:rPr lang="en-IN" altLang="en-US" sz="24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The reaction above  would be written as: </a:t>
            </a:r>
            <a:r>
              <a:rPr lang="en-IN" altLang="en-US" sz="2400" baseline="-250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92</a:t>
            </a:r>
            <a:r>
              <a:rPr lang="en-IN" altLang="en-US" sz="24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U</a:t>
            </a:r>
            <a:r>
              <a:rPr lang="en-IN" altLang="en-US" sz="2400" baseline="300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238</a:t>
            </a:r>
            <a:r>
              <a:rPr lang="en-IN" altLang="en-US" sz="24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a:t>
            </a:r>
            <a:r>
              <a:rPr lang="en-IN" altLang="en-US" sz="24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 </a:t>
            </a:r>
            <a:r>
              <a:rPr lang="en-IN" altLang="en-US" sz="2400" baseline="-250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90</a:t>
            </a:r>
            <a:r>
              <a:rPr lang="en-IN" altLang="en-US" sz="24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Th</a:t>
            </a:r>
            <a:r>
              <a:rPr lang="en-IN" altLang="en-US" sz="2400" baseline="300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234</a:t>
            </a:r>
            <a:r>
              <a:rPr lang="en-IN" altLang="en-US" sz="24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 </a:t>
            </a:r>
            <a:r>
              <a:rPr lang="en-IN" altLang="en-US" sz="2400" baseline="-250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2</a:t>
            </a:r>
            <a:r>
              <a:rPr lang="en-IN" altLang="en-US" sz="24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He</a:t>
            </a:r>
            <a:r>
              <a:rPr lang="en-IN" altLang="en-US" sz="2400" baseline="300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rPr>
              <a:t>4</a:t>
            </a:r>
            <a:endParaRPr lang="en-IN" altLang="en-US" sz="2400" baseline="30000" dirty="0">
              <a:gradFill>
                <a:gsLst>
                  <a:gs pos="0">
                    <a:srgbClr val="FE4444"/>
                  </a:gs>
                  <a:gs pos="100000">
                    <a:srgbClr val="832B2B"/>
                  </a:gs>
                </a:gsLst>
                <a:lin ang="5400000" scaled="0"/>
              </a:gradFill>
              <a:latin typeface="Times New Roman" panose="02020603050405020304" charset="0"/>
              <a:cs typeface="Times New Roman" panose="02020603050405020304" charset="0"/>
              <a:sym typeface="+mn-ea"/>
            </a:endParaRPr>
          </a:p>
        </p:txBody>
      </p:sp>
      <p:sp>
        <p:nvSpPr>
          <p:cNvPr id="5" name="Title 1"/>
          <p:cNvSpPr>
            <a:spLocks noGrp="1"/>
          </p:cNvSpPr>
          <p:nvPr/>
        </p:nvSpPr>
        <p:spPr>
          <a:xfrm>
            <a:off x="992505" y="375920"/>
            <a:ext cx="10389870" cy="744220"/>
          </a:xfrm>
          <a:prstGeom prst="rect">
            <a:avLst/>
          </a:prstGeom>
          <a:gradFill>
            <a:gsLst>
              <a:gs pos="77000">
                <a:srgbClr val="9EE256"/>
              </a:gs>
              <a:gs pos="40000">
                <a:srgbClr val="00B0F0"/>
              </a:gs>
            </a:gsLst>
            <a:lin ang="10800000" scaled="0"/>
          </a:gra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smtClean="0">
                <a:solidFill>
                  <a:schemeClr val="bg1"/>
                </a:solidFill>
                <a:sym typeface="+mn-ea"/>
              </a:rPr>
              <a:t>Identifying alpha and beta decay REACTIONS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770" y="471805"/>
            <a:ext cx="10558145" cy="586105"/>
          </a:xfrm>
          <a:gradFill>
            <a:gsLst>
              <a:gs pos="77000">
                <a:srgbClr val="9EE256"/>
              </a:gs>
              <a:gs pos="40000">
                <a:srgbClr val="00B0F0"/>
              </a:gs>
            </a:gsLst>
            <a:lin ang="10800000" scaled="0"/>
          </a:gradFill>
        </p:spPr>
        <p:txBody>
          <a:bodyPr>
            <a:normAutofit fontScale="90000"/>
          </a:bodyPr>
          <a:lstStyle/>
          <a:p>
            <a:pPr algn="l"/>
            <a:r>
              <a:rPr lang="en-US" sz="4000" dirty="0" smtClean="0">
                <a:solidFill>
                  <a:schemeClr val="tx1"/>
                </a:solidFill>
              </a:rPr>
              <a:t>HALF LIFE</a:t>
            </a:r>
            <a:endParaRPr lang="en-US" sz="4000" dirty="0" smtClean="0">
              <a:solidFill>
                <a:schemeClr val="tx1"/>
              </a:solidFill>
            </a:endParaRPr>
          </a:p>
        </p:txBody>
      </p:sp>
      <p:sp>
        <p:nvSpPr>
          <p:cNvPr id="3" name="Content Placeholder 2"/>
          <p:cNvSpPr>
            <a:spLocks noGrp="1"/>
          </p:cNvSpPr>
          <p:nvPr>
            <p:ph sz="quarter" idx="13"/>
          </p:nvPr>
        </p:nvSpPr>
        <p:spPr>
          <a:xfrm>
            <a:off x="953770" y="1679575"/>
            <a:ext cx="10737850" cy="4364990"/>
          </a:xfrm>
          <a:pattFill prst="pct5">
            <a:fgClr>
              <a:schemeClr val="accent1"/>
            </a:fgClr>
            <a:bgClr>
              <a:schemeClr val="bg1"/>
            </a:bgClr>
          </a:pattFill>
        </p:spPr>
        <p:txBody>
          <a:bodyPr>
            <a:noAutofit/>
          </a:bodyPr>
          <a:lstStyle/>
          <a:p>
            <a:r>
              <a:rPr lang="en-US" sz="3200" dirty="0"/>
              <a:t>When radioactive isotopes decay, they do so exponentially.  Their rate of decay is determined through an understanding of half-life.  </a:t>
            </a:r>
            <a:endParaRPr lang="en-US" sz="3200" dirty="0" smtClean="0"/>
          </a:p>
          <a:p>
            <a:r>
              <a:rPr lang="en-US" sz="3200" dirty="0" smtClean="0"/>
              <a:t>Half-life </a:t>
            </a:r>
            <a:r>
              <a:rPr lang="en-US" sz="3200" dirty="0"/>
              <a:t>is the amount of time it takes for half of the atoms of an unstable isotope to decay. </a:t>
            </a:r>
            <a:endParaRPr lang="en-US" sz="3200" dirty="0" smtClean="0"/>
          </a:p>
          <a:p>
            <a:r>
              <a:rPr lang="en-US" sz="3200" dirty="0" smtClean="0"/>
              <a:t>ATOMS </a:t>
            </a:r>
            <a:r>
              <a:rPr lang="en-US" sz="3200" dirty="0"/>
              <a:t>with short half-lives are more unstable than those with long half-lives.</a:t>
            </a:r>
            <a:endParaRPr lang="en-US" sz="3200" dirty="0"/>
          </a:p>
          <a:p>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03935" y="588645"/>
            <a:ext cx="10274300" cy="579120"/>
          </a:xfrm>
          <a:gradFill>
            <a:gsLst>
              <a:gs pos="100000">
                <a:srgbClr val="009692">
                  <a:alpha val="100000"/>
                </a:srgbClr>
              </a:gs>
              <a:gs pos="77000">
                <a:srgbClr val="007BD3"/>
              </a:gs>
              <a:gs pos="11000">
                <a:srgbClr val="00B050"/>
              </a:gs>
            </a:gsLst>
            <a:lin ang="2700000" scaled="0"/>
          </a:gradFill>
        </p:spPr>
        <p:txBody>
          <a:bodyPr>
            <a:normAutofit fontScale="90000"/>
          </a:bodyPr>
          <a:p>
            <a:pPr algn="l"/>
            <a:r>
              <a:rPr lang="en-IN" altLang="en-US">
                <a:solidFill>
                  <a:schemeClr val="bg1"/>
                </a:solidFill>
                <a:latin typeface="Times New Roman" panose="02020603050405020304" charset="0"/>
                <a:cs typeface="Times New Roman" panose="02020603050405020304" charset="0"/>
              </a:rPr>
              <a:t>magic number</a:t>
            </a:r>
            <a:endParaRPr lang="en-IN" altLang="en-US">
              <a:solidFill>
                <a:schemeClr val="bg1"/>
              </a:solidFill>
              <a:latin typeface="Times New Roman" panose="02020603050405020304" charset="0"/>
              <a:cs typeface="Times New Roman" panose="02020603050405020304" charset="0"/>
            </a:endParaRPr>
          </a:p>
        </p:txBody>
      </p:sp>
      <p:sp>
        <p:nvSpPr>
          <p:cNvPr id="5" name="Text Box 4"/>
          <p:cNvSpPr txBox="1"/>
          <p:nvPr/>
        </p:nvSpPr>
        <p:spPr>
          <a:xfrm>
            <a:off x="969010" y="1782445"/>
            <a:ext cx="11419840" cy="2676525"/>
          </a:xfrm>
          <a:prstGeom prst="rect">
            <a:avLst/>
          </a:prstGeom>
          <a:noFill/>
        </p:spPr>
        <p:txBody>
          <a:bodyPr wrap="none" rtlCol="0">
            <a:spAutoFit/>
          </a:bodyPr>
          <a:p>
            <a:pPr marL="342900" indent="-342900">
              <a:buFont typeface="Wingdings" panose="05000000000000000000" charset="0"/>
              <a:buChar char="v"/>
            </a:pPr>
            <a:r>
              <a:rPr lang="en-IN" altLang="en-US" sz="2400">
                <a:latin typeface="Times New Roman" panose="02020603050405020304" charset="0"/>
                <a:cs typeface="Times New Roman" panose="02020603050405020304" charset="0"/>
              </a:rPr>
              <a:t>From the study of the electronic confiquration of elements, we find that netural atoms</a:t>
            </a:r>
            <a:endParaRPr lang="en-IN" altLang="en-US" sz="2400">
              <a:latin typeface="Times New Roman" panose="02020603050405020304" charset="0"/>
              <a:cs typeface="Times New Roman" panose="02020603050405020304" charset="0"/>
            </a:endParaRPr>
          </a:p>
          <a:p>
            <a:r>
              <a:rPr lang="en-IN" altLang="en-US" sz="2400">
                <a:latin typeface="Times New Roman" panose="02020603050405020304" charset="0"/>
                <a:cs typeface="Times New Roman" panose="02020603050405020304" charset="0"/>
              </a:rPr>
              <a:t>    containing a total of 2, 10, 18, 36, 54 and 86 extranuclear electrons are remarkably stable.</a:t>
            </a:r>
            <a:endParaRPr lang="en-IN" altLang="en-US" sz="2400">
              <a:latin typeface="Times New Roman" panose="02020603050405020304" charset="0"/>
              <a:cs typeface="Times New Roman" panose="02020603050405020304" charset="0"/>
            </a:endParaRPr>
          </a:p>
          <a:p>
            <a:pPr marL="342900" indent="-342900">
              <a:buFont typeface="Wingdings" panose="05000000000000000000" charset="0"/>
              <a:buChar char="v"/>
            </a:pPr>
            <a:r>
              <a:rPr lang="en-IN" altLang="en-US" sz="2400">
                <a:latin typeface="Times New Roman" panose="02020603050405020304" charset="0"/>
                <a:cs typeface="Times New Roman" panose="02020603050405020304" charset="0"/>
              </a:rPr>
              <a:t>They are so inert that they do not undergo chemical reactions.</a:t>
            </a:r>
            <a:endParaRPr lang="en-IN" altLang="en-US" sz="2400">
              <a:latin typeface="Times New Roman" panose="02020603050405020304" charset="0"/>
              <a:cs typeface="Times New Roman" panose="02020603050405020304" charset="0"/>
            </a:endParaRPr>
          </a:p>
          <a:p>
            <a:pPr marL="342900" indent="-342900">
              <a:buFont typeface="Wingdings" panose="05000000000000000000" charset="0"/>
              <a:buChar char="v"/>
            </a:pPr>
            <a:r>
              <a:rPr lang="en-IN" altLang="en-US" sz="2400">
                <a:latin typeface="Times New Roman" panose="02020603050405020304" charset="0"/>
                <a:cs typeface="Times New Roman" panose="02020603050405020304" charset="0"/>
              </a:rPr>
              <a:t>Similarly, for nuclei, it is found that, those with 2, 820, 50 82 or 126 nucleons </a:t>
            </a:r>
            <a:endParaRPr lang="en-IN" altLang="en-US" sz="2400">
              <a:latin typeface="Times New Roman" panose="02020603050405020304" charset="0"/>
              <a:cs typeface="Times New Roman" panose="02020603050405020304" charset="0"/>
            </a:endParaRPr>
          </a:p>
          <a:p>
            <a:pPr indent="0">
              <a:buFont typeface="Wingdings" panose="05000000000000000000" charset="0"/>
              <a:buNone/>
            </a:pPr>
            <a:r>
              <a:rPr lang="en-IN" altLang="en-US" sz="2400">
                <a:latin typeface="Times New Roman" panose="02020603050405020304" charset="0"/>
                <a:cs typeface="Times New Roman" panose="02020603050405020304" charset="0"/>
              </a:rPr>
              <a:t>    of the same kind are very stable. These numbers are calles magic numbers.</a:t>
            </a:r>
            <a:endParaRPr lang="en-IN" altLang="en-US" sz="2400">
              <a:latin typeface="Times New Roman" panose="02020603050405020304" charset="0"/>
              <a:cs typeface="Times New Roman" panose="02020603050405020304" charset="0"/>
            </a:endParaRPr>
          </a:p>
          <a:p>
            <a:pPr marL="342900" indent="-342900">
              <a:buFont typeface="Wingdings" panose="05000000000000000000" charset="0"/>
              <a:buChar char="v"/>
            </a:pPr>
            <a:r>
              <a:rPr lang="en-IN" altLang="en-US" sz="2400">
                <a:latin typeface="Times New Roman" panose="02020603050405020304" charset="0"/>
                <a:cs typeface="Times New Roman" panose="02020603050405020304" charset="0"/>
              </a:rPr>
              <a:t>These numbers appear to be he required number of nucleons to complete </a:t>
            </a:r>
            <a:endParaRPr lang="en-IN" altLang="en-US" sz="2400">
              <a:latin typeface="Times New Roman" panose="02020603050405020304" charset="0"/>
              <a:cs typeface="Times New Roman" panose="02020603050405020304" charset="0"/>
            </a:endParaRPr>
          </a:p>
          <a:p>
            <a:pPr indent="0">
              <a:buFont typeface="Wingdings" panose="05000000000000000000" charset="0"/>
              <a:buNone/>
            </a:pPr>
            <a:r>
              <a:rPr lang="en-IN" altLang="en-US" sz="2400">
                <a:latin typeface="Times New Roman" panose="02020603050405020304" charset="0"/>
                <a:cs typeface="Times New Roman" panose="02020603050405020304" charset="0"/>
              </a:rPr>
              <a:t>     the energy levels in the nuclei .</a:t>
            </a:r>
            <a:endParaRPr lang="en-IN" altLang="en-US" sz="2400">
              <a:latin typeface="Times New Roman" panose="02020603050405020304" charset="0"/>
              <a:cs typeface="Times New Roman"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79145" y="1711325"/>
            <a:ext cx="10364470" cy="2553335"/>
          </a:xfrm>
          <a:solidFill>
            <a:schemeClr val="bg1"/>
          </a:solidFill>
          <a:ln w="95250" cmpd="sng">
            <a:solidFill>
              <a:srgbClr val="002060">
                <a:alpha val="95000"/>
              </a:srgbClr>
            </a:solidFill>
            <a:prstDash val="solid"/>
          </a:ln>
        </p:spPr>
        <p:txBody>
          <a:bodyPr/>
          <a:p>
            <a:r>
              <a:rPr lang="en-IN" altLang="en-US" sz="6600">
                <a:gradFill>
                  <a:gsLst>
                    <a:gs pos="0">
                      <a:srgbClr val="012D86"/>
                    </a:gs>
                    <a:gs pos="100000">
                      <a:srgbClr val="0E2557"/>
                    </a:gs>
                  </a:gsLst>
                  <a:lin scaled="0"/>
                </a:gradFill>
              </a:rPr>
              <a:t>THANK YOU</a:t>
            </a:r>
            <a:endParaRPr lang="en-IN" altLang="en-US" sz="6600">
              <a:gradFill>
                <a:gsLst>
                  <a:gs pos="0">
                    <a:srgbClr val="012D86"/>
                  </a:gs>
                  <a:gs pos="100000">
                    <a:srgbClr val="0E2557"/>
                  </a:gs>
                </a:gsLst>
                <a:lin scaled="0"/>
              </a:gra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p:sp>
        <p:nvSpPr>
          <p:cNvPr id="4" name="Text Box 3"/>
          <p:cNvSpPr txBox="1"/>
          <p:nvPr/>
        </p:nvSpPr>
        <p:spPr>
          <a:xfrm>
            <a:off x="2372360" y="3922395"/>
            <a:ext cx="6563995" cy="175323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nchor="t">
            <a:spAutoFit/>
          </a:bodyPr>
          <a:p>
            <a:pPr algn="ctr" fontAlgn="base">
              <a:lnSpc>
                <a:spcPct val="150000"/>
              </a:lnSpc>
            </a:pPr>
            <a:r>
              <a:rPr lang="en-IN" altLang="en-US" b="1" dirty="0">
                <a:solidFill>
                  <a:srgbClr val="002060"/>
                </a:solidFill>
                <a:latin typeface="Book Antiqua" panose="02040602050305030304" pitchFamily="18" charset="0"/>
                <a:ea typeface="SimSun" panose="02010600030101010101" pitchFamily="2" charset="-122"/>
                <a:cs typeface="Times New Roman" panose="02020603050405020304" charset="0"/>
                <a:sym typeface="+mn-ea"/>
              </a:rPr>
              <a:t>presented by</a:t>
            </a:r>
            <a:endParaRPr lang="en-IN" altLang="en-US" b="1" dirty="0">
              <a:solidFill>
                <a:srgbClr val="002060"/>
              </a:solidFill>
              <a:latin typeface="Book Antiqua" panose="02040602050305030304" pitchFamily="18" charset="0"/>
              <a:ea typeface="SimSun" panose="02010600030101010101" pitchFamily="2" charset="-122"/>
              <a:cs typeface="Times New Roman" panose="02020603050405020304" charset="0"/>
              <a:sym typeface="+mn-ea"/>
            </a:endParaRPr>
          </a:p>
          <a:p>
            <a:pPr algn="ctr" fontAlgn="base">
              <a:lnSpc>
                <a:spcPct val="150000"/>
              </a:lnSpc>
            </a:pPr>
            <a:r>
              <a:rPr lang="en-US" altLang="en-US" b="1" dirty="0">
                <a:solidFill>
                  <a:srgbClr val="002060"/>
                </a:solidFill>
                <a:latin typeface="Book Antiqua" panose="02040602050305030304" pitchFamily="18" charset="0"/>
                <a:ea typeface="SimSun" panose="02010600030101010101" pitchFamily="2" charset="-122"/>
                <a:cs typeface="Times New Roman" panose="02020603050405020304" charset="0"/>
                <a:sym typeface="+mn-ea"/>
              </a:rPr>
              <a:t>Dr. </a:t>
            </a:r>
            <a:r>
              <a:rPr lang="en-IN" altLang="en-US" b="1" dirty="0">
                <a:solidFill>
                  <a:srgbClr val="002060"/>
                </a:solidFill>
                <a:latin typeface="Book Antiqua" panose="02040602050305030304" pitchFamily="18" charset="0"/>
                <a:ea typeface="SimSun" panose="02010600030101010101" pitchFamily="2" charset="-122"/>
                <a:cs typeface="Times New Roman" panose="02020603050405020304" charset="0"/>
                <a:sym typeface="+mn-ea"/>
              </a:rPr>
              <a:t>V.RAJASUDHA</a:t>
            </a:r>
            <a:r>
              <a:rPr lang="en-US" altLang="en-US" b="1" dirty="0" smtClean="0">
                <a:solidFill>
                  <a:srgbClr val="002060"/>
                </a:solidFill>
                <a:latin typeface="Book Antiqua" panose="02040602050305030304" pitchFamily="18" charset="0"/>
                <a:ea typeface="SimSun" panose="02010600030101010101" pitchFamily="2" charset="-122"/>
                <a:cs typeface="Times New Roman" panose="02020603050405020304" charset="0"/>
                <a:sym typeface="+mn-ea"/>
              </a:rPr>
              <a:t>. </a:t>
            </a:r>
            <a:r>
              <a:rPr lang="en-IN" altLang="en-US" b="1" dirty="0" smtClean="0">
                <a:solidFill>
                  <a:srgbClr val="002060"/>
                </a:solidFill>
                <a:latin typeface="Book Antiqua" panose="02040602050305030304" pitchFamily="18" charset="0"/>
                <a:ea typeface="SimSun" panose="02010600030101010101" pitchFamily="2" charset="-122"/>
                <a:cs typeface="Times New Roman" panose="02020603050405020304" charset="0"/>
                <a:sym typeface="+mn-ea"/>
              </a:rPr>
              <a:t>M.Sc., M.Phil., B.Ed.</a:t>
            </a:r>
            <a:r>
              <a:rPr lang="en-US" altLang="en-US" b="1" dirty="0" smtClean="0">
                <a:solidFill>
                  <a:srgbClr val="002060"/>
                </a:solidFill>
                <a:latin typeface="Book Antiqua" panose="02040602050305030304" pitchFamily="18" charset="0"/>
                <a:ea typeface="SimSun" panose="02010600030101010101" pitchFamily="2" charset="-122"/>
                <a:cs typeface="Times New Roman" panose="02020603050405020304" charset="0"/>
                <a:sym typeface="+mn-ea"/>
              </a:rPr>
              <a:t> Ph.D.,</a:t>
            </a:r>
            <a:endParaRPr lang="en-US" altLang="en-US" b="1" strike="noStrike" noProof="1" dirty="0" smtClean="0">
              <a:solidFill>
                <a:srgbClr val="002060"/>
              </a:solidFill>
              <a:latin typeface="Book Antiqua" panose="02040602050305030304" pitchFamily="18" charset="0"/>
              <a:cs typeface="Times New Roman" panose="02020603050405020304" charset="0"/>
            </a:endParaRPr>
          </a:p>
          <a:p>
            <a:pPr algn="ctr" eaLnBrk="1" fontAlgn="base" hangingPunct="1"/>
            <a:r>
              <a:rPr lang="en-US" altLang="en-US" dirty="0" smtClean="0">
                <a:effectLst>
                  <a:outerShdw blurRad="38100" dist="38100" dir="2700000" algn="tl">
                    <a:srgbClr val="000000">
                      <a:alpha val="43137"/>
                    </a:srgbClr>
                  </a:outerShdw>
                </a:effectLst>
                <a:latin typeface="Book Antiqua" panose="02040602050305030304" pitchFamily="18" charset="0"/>
                <a:ea typeface="SimSun" panose="02010600030101010101" pitchFamily="2" charset="-122"/>
                <a:cs typeface="Times New Roman" panose="02020603050405020304" charset="0"/>
                <a:sym typeface="+mn-ea"/>
              </a:rPr>
              <a:t>Ass</a:t>
            </a:r>
            <a:r>
              <a:rPr lang="en-IN" altLang="en-US" dirty="0" smtClean="0">
                <a:effectLst>
                  <a:outerShdw blurRad="38100" dist="38100" dir="2700000" algn="tl">
                    <a:srgbClr val="000000">
                      <a:alpha val="43137"/>
                    </a:srgbClr>
                  </a:outerShdw>
                </a:effectLst>
                <a:latin typeface="Book Antiqua" panose="02040602050305030304" pitchFamily="18" charset="0"/>
                <a:ea typeface="SimSun" panose="02010600030101010101" pitchFamily="2" charset="-122"/>
                <a:cs typeface="Times New Roman" panose="02020603050405020304" charset="0"/>
                <a:sym typeface="+mn-ea"/>
              </a:rPr>
              <a:t>istant </a:t>
            </a:r>
            <a:r>
              <a:rPr lang="en-US" altLang="en-US" dirty="0" smtClean="0">
                <a:effectLst>
                  <a:outerShdw blurRad="38100" dist="38100" dir="2700000" algn="tl">
                    <a:srgbClr val="000000">
                      <a:alpha val="43137"/>
                    </a:srgbClr>
                  </a:outerShdw>
                </a:effectLst>
                <a:latin typeface="Book Antiqua" panose="02040602050305030304" pitchFamily="18" charset="0"/>
                <a:ea typeface="SimSun" panose="02010600030101010101" pitchFamily="2" charset="-122"/>
                <a:cs typeface="Times New Roman" panose="02020603050405020304" charset="0"/>
                <a:sym typeface="+mn-ea"/>
              </a:rPr>
              <a:t> Professor  </a:t>
            </a:r>
            <a:endParaRPr lang="en-US" altLang="en-US" strike="noStrike" noProof="1" dirty="0" smtClean="0">
              <a:effectLst>
                <a:outerShdw blurRad="38100" dist="38100" dir="2700000" algn="tl">
                  <a:srgbClr val="000000">
                    <a:alpha val="43137"/>
                  </a:srgbClr>
                </a:outerShdw>
              </a:effectLst>
              <a:latin typeface="Book Antiqua" panose="02040602050305030304" pitchFamily="18" charset="0"/>
              <a:ea typeface="SimSun" panose="02010600030101010101" pitchFamily="2" charset="-122"/>
              <a:cs typeface="Times New Roman" panose="02020603050405020304" charset="0"/>
            </a:endParaRPr>
          </a:p>
          <a:p>
            <a:pPr algn="ctr" eaLnBrk="1" fontAlgn="base" hangingPunct="1"/>
            <a:r>
              <a:rPr lang="en-US" altLang="en-US" dirty="0" smtClean="0">
                <a:effectLst>
                  <a:outerShdw blurRad="38100" dist="38100" dir="2700000" algn="tl">
                    <a:srgbClr val="000000">
                      <a:alpha val="43137"/>
                    </a:srgbClr>
                  </a:outerShdw>
                </a:effectLst>
                <a:latin typeface="Book Antiqua" panose="02040602050305030304" pitchFamily="18" charset="0"/>
                <a:ea typeface="SimSun" panose="02010600030101010101" pitchFamily="2" charset="-122"/>
                <a:cs typeface="Times New Roman" panose="02020603050405020304" charset="0"/>
                <a:sym typeface="+mn-ea"/>
              </a:rPr>
              <a:t>Department of Chemistry</a:t>
            </a:r>
            <a:endParaRPr lang="en-US" altLang="en-US" strike="noStrike" noProof="1" dirty="0" smtClean="0">
              <a:effectLst>
                <a:outerShdw blurRad="38100" dist="38100" dir="2700000" algn="tl">
                  <a:srgbClr val="000000">
                    <a:alpha val="43137"/>
                  </a:srgbClr>
                </a:outerShdw>
              </a:effectLst>
              <a:latin typeface="Book Antiqua" panose="02040602050305030304" pitchFamily="18" charset="0"/>
              <a:cs typeface="Times New Roman" panose="02020603050405020304" charset="0"/>
            </a:endParaRPr>
          </a:p>
          <a:p>
            <a:pPr algn="ctr" eaLnBrk="1" fontAlgn="base" hangingPunct="1"/>
            <a:r>
              <a:rPr lang="en-IN" altLang="en-US" dirty="0" smtClean="0">
                <a:effectLst>
                  <a:outerShdw blurRad="38100" dist="38100" dir="2700000" algn="tl">
                    <a:srgbClr val="000000">
                      <a:alpha val="43137"/>
                    </a:srgbClr>
                  </a:outerShdw>
                </a:effectLst>
                <a:latin typeface="Book Antiqua" panose="02040602050305030304" pitchFamily="18" charset="0"/>
                <a:ea typeface="SimSun" panose="02010600030101010101" pitchFamily="2" charset="-122"/>
                <a:cs typeface="Times New Roman" panose="02020603050405020304" charset="0"/>
                <a:sym typeface="+mn-ea"/>
              </a:rPr>
              <a:t>Bon Secours </a:t>
            </a:r>
            <a:r>
              <a:rPr lang="en-US" altLang="en-US" dirty="0" smtClean="0">
                <a:effectLst>
                  <a:outerShdw blurRad="38100" dist="38100" dir="2700000" algn="tl">
                    <a:srgbClr val="000000">
                      <a:alpha val="43137"/>
                    </a:srgbClr>
                  </a:outerShdw>
                </a:effectLst>
                <a:latin typeface="Book Antiqua" panose="02040602050305030304" pitchFamily="18" charset="0"/>
                <a:ea typeface="SimSun" panose="02010600030101010101" pitchFamily="2" charset="-122"/>
                <a:cs typeface="Times New Roman" panose="02020603050405020304" charset="0"/>
                <a:sym typeface="+mn-ea"/>
              </a:rPr>
              <a:t> College - </a:t>
            </a:r>
            <a:r>
              <a:rPr lang="en-IN" altLang="en-US" dirty="0" smtClean="0">
                <a:effectLst>
                  <a:outerShdw blurRad="38100" dist="38100" dir="2700000" algn="tl">
                    <a:srgbClr val="000000">
                      <a:alpha val="43137"/>
                    </a:srgbClr>
                  </a:outerShdw>
                </a:effectLst>
                <a:latin typeface="Book Antiqua" panose="02040602050305030304" pitchFamily="18" charset="0"/>
                <a:ea typeface="SimSun" panose="02010600030101010101" pitchFamily="2" charset="-122"/>
                <a:cs typeface="Times New Roman" panose="02020603050405020304" charset="0"/>
                <a:sym typeface="+mn-ea"/>
              </a:rPr>
              <a:t>Thanjavur</a:t>
            </a:r>
            <a:endParaRPr lang="en-US"/>
          </a:p>
        </p:txBody>
      </p:sp>
      <p:sp>
        <p:nvSpPr>
          <p:cNvPr id="5" name="Title 4"/>
          <p:cNvSpPr>
            <a:spLocks noGrp="1"/>
          </p:cNvSpPr>
          <p:nvPr>
            <p:ph type="ctrTitle"/>
          </p:nvPr>
        </p:nvSpPr>
        <p:spPr>
          <a:xfrm>
            <a:off x="1871345" y="1539875"/>
            <a:ext cx="8689975" cy="1283335"/>
          </a:xfrm>
          <a:gradFill>
            <a:gsLst>
              <a:gs pos="0">
                <a:srgbClr val="012D86"/>
              </a:gs>
              <a:gs pos="100000">
                <a:srgbClr val="0E2557"/>
              </a:gs>
            </a:gsLst>
            <a:lin ang="5400000" scaled="0"/>
          </a:gradFill>
        </p:spPr>
        <p:txBody>
          <a:bodyPr anchor="ctr" anchorCtr="0">
            <a:normAutofit/>
          </a:bodyPr>
          <a:p>
            <a:r>
              <a:rPr lang="en-US" sz="6600" dirty="0" smtClean="0">
                <a:solidFill>
                  <a:schemeClr val="bg1"/>
                </a:solidFill>
              </a:rPr>
              <a:t>Nuclear Chemistry</a:t>
            </a:r>
            <a:endParaRPr lang="en-US" sz="6600" dirty="0"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2000"/>
                <a:satMod val="170000"/>
                <a:lumMod val="96000"/>
              </a:schemeClr>
            </a:gs>
          </a:gsLst>
          <a:lin ang="5400000" scaled="0"/>
        </a:gradFill>
        <a:effectLst/>
      </p:bgPr>
    </p:bg>
    <p:spTree>
      <p:nvGrpSpPr>
        <p:cNvPr id="1" name=""/>
        <p:cNvGrpSpPr/>
        <p:nvPr/>
      </p:nvGrpSpPr>
      <p:grpSpPr/>
      <p:sp>
        <p:nvSpPr>
          <p:cNvPr id="4" name="Text Box 3"/>
          <p:cNvSpPr txBox="1"/>
          <p:nvPr/>
        </p:nvSpPr>
        <p:spPr>
          <a:xfrm>
            <a:off x="444500" y="1076325"/>
            <a:ext cx="10826115" cy="4154170"/>
          </a:xfrm>
          <a:prstGeom prst="rect">
            <a:avLst/>
          </a:prstGeom>
          <a:solidFill>
            <a:schemeClr val="bg1"/>
          </a:solidFill>
        </p:spPr>
        <p:txBody>
          <a:bodyPr wrap="square" rtlCol="0" anchor="t">
            <a:spAutoFit/>
          </a:bodyPr>
          <a:p>
            <a:pPr marL="342900" indent="-342900" algn="just">
              <a:buFont typeface="Wingdings" panose="05000000000000000000" charset="0"/>
              <a:buChar char="v"/>
            </a:pPr>
            <a:r>
              <a:rPr lang="en-US" sz="2400">
                <a:latin typeface="Times New Roman" panose="02020603050405020304" charset="0"/>
                <a:cs typeface="Times New Roman" panose="02020603050405020304" charset="0"/>
              </a:rPr>
              <a:t>Nuclear chemistry is the subfield of chemistry dealing with radioactivity, nuclear processes, and transformations in the nuclei of atoms, such as nuclear transmutation and nuclear properties.</a:t>
            </a:r>
            <a:endParaRPr lang="en-US" sz="2400">
              <a:latin typeface="Times New Roman" panose="02020603050405020304" charset="0"/>
              <a:cs typeface="Times New Roman" panose="02020603050405020304" charset="0"/>
            </a:endParaRPr>
          </a:p>
          <a:p>
            <a:pPr algn="just"/>
            <a:endParaRPr lang="en-US" sz="2400">
              <a:latin typeface="Times New Roman" panose="02020603050405020304" charset="0"/>
              <a:cs typeface="Times New Roman" panose="02020603050405020304" charset="0"/>
            </a:endParaRPr>
          </a:p>
          <a:p>
            <a:pPr marL="342900" indent="-342900" algn="just">
              <a:buFont typeface="Wingdings" panose="05000000000000000000" charset="0"/>
              <a:buChar char="v"/>
            </a:pPr>
            <a:r>
              <a:rPr lang="en-US" sz="2400">
                <a:latin typeface="Times New Roman" panose="02020603050405020304" charset="0"/>
                <a:cs typeface="Times New Roman" panose="02020603050405020304" charset="0"/>
              </a:rPr>
              <a:t>It is the chemistry of radioactive elements such as the actinides, radium and radon together with the chemistry associated with equipment (such as nuclear reactors) which are designed to perform nuclear processes. </a:t>
            </a:r>
            <a:endParaRPr lang="en-US" sz="2400">
              <a:latin typeface="Times New Roman" panose="02020603050405020304" charset="0"/>
              <a:cs typeface="Times New Roman" panose="02020603050405020304" charset="0"/>
            </a:endParaRPr>
          </a:p>
          <a:p>
            <a:pPr marL="342900" indent="-342900" algn="just">
              <a:buFont typeface="Wingdings" panose="05000000000000000000" charset="0"/>
              <a:buChar char="v"/>
            </a:pPr>
            <a:endParaRPr lang="en-US" sz="2400">
              <a:latin typeface="Times New Roman" panose="02020603050405020304" charset="0"/>
              <a:cs typeface="Times New Roman" panose="02020603050405020304" charset="0"/>
            </a:endParaRPr>
          </a:p>
          <a:p>
            <a:pPr marL="342900" indent="-342900" algn="just">
              <a:buFont typeface="Wingdings" panose="05000000000000000000" charset="0"/>
              <a:buChar char="v"/>
            </a:pPr>
            <a:r>
              <a:rPr lang="en-US" sz="2400">
                <a:latin typeface="Times New Roman" panose="02020603050405020304" charset="0"/>
                <a:cs typeface="Times New Roman" panose="02020603050405020304" charset="0"/>
              </a:rPr>
              <a:t>This includes the corrosion of surfaces and the behavior under conditions of both normal and abnormal operation. An important area is the behavior of objects and materials after being placed into a nuclear waste storage or disposal site.</a:t>
            </a:r>
            <a:endParaRPr lang="en-US" sz="2400">
              <a:latin typeface="Times New Roman" panose="02020603050405020304" charset="0"/>
              <a:cs typeface="Times New Roman" panose="02020603050405020304" charset="0"/>
            </a:endParaRPr>
          </a:p>
        </p:txBody>
      </p:sp>
      <p:sp>
        <p:nvSpPr>
          <p:cNvPr id="5" name="Text Box 4"/>
          <p:cNvSpPr txBox="1"/>
          <p:nvPr/>
        </p:nvSpPr>
        <p:spPr>
          <a:xfrm>
            <a:off x="2351405" y="492760"/>
            <a:ext cx="7914005" cy="583565"/>
          </a:xfrm>
          <a:prstGeom prst="rect">
            <a:avLst/>
          </a:prstGeom>
          <a:noFill/>
        </p:spPr>
        <p:txBody>
          <a:bodyPr wrap="square" rtlCol="0" anchor="t">
            <a:spAutoFit/>
          </a:bodyPr>
          <a:p>
            <a:pPr algn="ctr"/>
            <a:endParaRPr lang="en-US" sz="3200"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p:txBody>
      </p:sp>
      <p:sp>
        <p:nvSpPr>
          <p:cNvPr id="7170" name="标题 1"/>
          <p:cNvSpPr>
            <a:spLocks noGrp="1"/>
          </p:cNvSpPr>
          <p:nvPr>
            <p:ph type="ctrTitle"/>
          </p:nvPr>
        </p:nvSpPr>
        <p:spPr>
          <a:xfrm>
            <a:off x="204470" y="241300"/>
            <a:ext cx="11149330" cy="507365"/>
          </a:xfrm>
          <a:gradFill>
            <a:gsLst>
              <a:gs pos="77000">
                <a:srgbClr val="9EE256"/>
              </a:gs>
              <a:gs pos="40000">
                <a:srgbClr val="00B0F0"/>
              </a:gs>
            </a:gsLst>
            <a:lin ang="10800000" scaled="0"/>
          </a:gradFill>
        </p:spPr>
        <p:txBody>
          <a:bodyPr wrap="square" anchor="ctr">
            <a:normAutofit/>
          </a:bodyPr>
          <a:p>
            <a:pPr algn="l">
              <a:buClrTx/>
              <a:buSzTx/>
              <a:buFontTx/>
            </a:pPr>
            <a:r>
              <a:rPr lang="en-IN" altLang="en-US" sz="2400"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What is </a:t>
            </a:r>
            <a:r>
              <a:rPr lang="en-US" sz="2400"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Nuclear Chemistry</a:t>
            </a:r>
            <a:endParaRPr lang="en-IN" sz="2400" b="1" kern="1200" dirty="0">
              <a:solidFill>
                <a:schemeClr val="tx1"/>
              </a:solidFill>
              <a:effectLst>
                <a:outerShdw blurRad="38100" dist="19050" dir="2700000" algn="tl" rotWithShape="0">
                  <a:schemeClr val="dk1">
                    <a:alpha val="40000"/>
                  </a:schemeClr>
                </a:outerShdw>
              </a:effectLst>
              <a:latin typeface="Times New Roman" panose="02020603050405020304" charset="0"/>
              <a:ea typeface="+mj-ea"/>
              <a:cs typeface="Times New Roman" panose="02020603050405020304" charset="0"/>
              <a:sym typeface="Arial" panose="020B0604020202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p:cNvPicPr>
            <a:picLocks noChangeAspect="1"/>
          </p:cNvPicPr>
          <p:nvPr>
            <p:ph sz="quarter" idx="13"/>
          </p:nvPr>
        </p:nvPicPr>
        <p:blipFill>
          <a:blip r:embed="rId1"/>
          <a:srcRect l="8260" t="25067" r="3724" b="14845"/>
          <a:stretch>
            <a:fillRect/>
          </a:stretch>
        </p:blipFill>
        <p:spPr>
          <a:xfrm>
            <a:off x="1136015" y="1617345"/>
            <a:ext cx="10351770" cy="3946525"/>
          </a:xfrm>
          <a:prstGeom prst="rect">
            <a:avLst/>
          </a:prstGeom>
        </p:spPr>
      </p:pic>
      <p:sp>
        <p:nvSpPr>
          <p:cNvPr id="7170" name="标题 1"/>
          <p:cNvSpPr>
            <a:spLocks noGrp="1"/>
          </p:cNvSpPr>
          <p:nvPr>
            <p:ph type="ctrTitle"/>
          </p:nvPr>
        </p:nvSpPr>
        <p:spPr>
          <a:xfrm>
            <a:off x="204470" y="241300"/>
            <a:ext cx="11119485" cy="461645"/>
          </a:xfrm>
          <a:gradFill>
            <a:gsLst>
              <a:gs pos="77000">
                <a:srgbClr val="9EE256"/>
              </a:gs>
              <a:gs pos="40000">
                <a:srgbClr val="00B0F0"/>
              </a:gs>
            </a:gsLst>
            <a:lin ang="10800000" scaled="0"/>
          </a:gradFill>
        </p:spPr>
        <p:txBody>
          <a:bodyPr wrap="square" anchor="ctr">
            <a:normAutofit/>
          </a:bodyPr>
          <a:p>
            <a:pPr algn="l">
              <a:buClrTx/>
              <a:buSzTx/>
              <a:buFontTx/>
            </a:pPr>
            <a:r>
              <a:rPr lang="en-IN" altLang="en-US" sz="2400">
                <a:solidFill>
                  <a:schemeClr val="bg1"/>
                </a:solidFill>
                <a:effectLst>
                  <a:outerShdw blurRad="38100" dist="19050" dir="2700000" algn="tl" rotWithShape="0">
                    <a:schemeClr val="dk1">
                      <a:alpha val="40000"/>
                    </a:schemeClr>
                  </a:outerShdw>
                </a:effectLst>
                <a:sym typeface="+mn-ea"/>
              </a:rPr>
              <a:t>Comparision of Chemical Reaction and Nuclear </a:t>
            </a:r>
            <a:r>
              <a:rPr lang="en-IN" altLang="en-US" sz="2400">
                <a:solidFill>
                  <a:schemeClr val="bg1"/>
                </a:solidFill>
                <a:effectLst>
                  <a:outerShdw blurRad="38100" dist="19050" dir="2700000" algn="tl" rotWithShape="0">
                    <a:schemeClr val="dk1">
                      <a:alpha val="40000"/>
                    </a:schemeClr>
                  </a:outerShdw>
                </a:effectLst>
                <a:sym typeface="+mn-ea"/>
              </a:rPr>
              <a:t>Re</a:t>
            </a:r>
            <a:r>
              <a:rPr lang="en-IN" altLang="en-US" sz="2400">
                <a:solidFill>
                  <a:schemeClr val="bg1"/>
                </a:solidFill>
                <a:effectLst>
                  <a:outerShdw blurRad="38100" dist="19050" dir="2700000" algn="tl" rotWithShape="0">
                    <a:schemeClr val="dk1">
                      <a:alpha val="40000"/>
                    </a:schemeClr>
                  </a:outerShdw>
                </a:effectLst>
                <a:sym typeface="+mn-ea"/>
              </a:rPr>
              <a:t>action </a:t>
            </a:r>
            <a:endParaRPr lang="en-IN" sz="2400" b="1" kern="1200" dirty="0">
              <a:solidFill>
                <a:schemeClr val="tx1"/>
              </a:solidFill>
              <a:effectLst>
                <a:outerShdw blurRad="38100" dist="19050" dir="2700000" algn="tl" rotWithShape="0">
                  <a:schemeClr val="dk1">
                    <a:alpha val="40000"/>
                  </a:schemeClr>
                </a:outerShdw>
              </a:effectLst>
              <a:latin typeface="Times New Roman" panose="02020603050405020304" charset="0"/>
              <a:ea typeface="+mj-ea"/>
              <a:cs typeface="Times New Roman" panose="02020603050405020304" charset="0"/>
              <a:sym typeface="Arial" panose="020B0604020202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170" name="标题 1"/>
          <p:cNvSpPr>
            <a:spLocks noGrp="1"/>
          </p:cNvSpPr>
          <p:nvPr/>
        </p:nvSpPr>
        <p:spPr>
          <a:xfrm>
            <a:off x="808990" y="645160"/>
            <a:ext cx="10581640" cy="507365"/>
          </a:xfrm>
          <a:prstGeom prst="rect">
            <a:avLst/>
          </a:prstGeom>
          <a:gradFill>
            <a:gsLst>
              <a:gs pos="77000">
                <a:srgbClr val="9EE256"/>
              </a:gs>
              <a:gs pos="40000">
                <a:srgbClr val="00B0F0"/>
              </a:gs>
            </a:gsLst>
            <a:lin ang="10800000" scaled="0"/>
          </a:gradFill>
        </p:spPr>
        <p:txBody>
          <a:bodyPr vert="horz" wrap="square"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buClrTx/>
              <a:buSzTx/>
              <a:buFontTx/>
            </a:pPr>
            <a:r>
              <a:rPr lang="en-US" sz="2400" dirty="0" err="1" smtClean="0">
                <a:latin typeface="Times New Roman" panose="02020603050405020304" charset="0"/>
                <a:cs typeface="Times New Roman" panose="02020603050405020304" charset="0"/>
                <a:sym typeface="+mn-ea"/>
              </a:rPr>
              <a:t>RadioActivity</a:t>
            </a:r>
            <a:r>
              <a:rPr lang="en-US" sz="2400" dirty="0" smtClean="0">
                <a:latin typeface="Times New Roman" panose="02020603050405020304" charset="0"/>
                <a:cs typeface="Times New Roman" panose="02020603050405020304" charset="0"/>
                <a:sym typeface="+mn-ea"/>
              </a:rPr>
              <a:t> – What is it?</a:t>
            </a:r>
            <a:endParaRPr lang="en-IN" sz="2400" b="1" kern="1200" dirty="0">
              <a:solidFill>
                <a:schemeClr val="tx1"/>
              </a:solidFill>
              <a:effectLst>
                <a:outerShdw blurRad="38100" dist="19050" dir="2700000" algn="tl" rotWithShape="0">
                  <a:schemeClr val="dk1">
                    <a:alpha val="40000"/>
                  </a:schemeClr>
                </a:outerShdw>
              </a:effectLst>
              <a:latin typeface="Times New Roman" panose="02020603050405020304" charset="0"/>
              <a:ea typeface="+mj-ea"/>
              <a:cs typeface="Times New Roman" panose="02020603050405020304" charset="0"/>
              <a:sym typeface="Arial" panose="020B0604020202020204" charset="-122"/>
            </a:endParaRPr>
          </a:p>
        </p:txBody>
      </p:sp>
      <p:sp>
        <p:nvSpPr>
          <p:cNvPr id="5" name="Text Box 4"/>
          <p:cNvSpPr txBox="1"/>
          <p:nvPr/>
        </p:nvSpPr>
        <p:spPr>
          <a:xfrm>
            <a:off x="913765" y="2112645"/>
            <a:ext cx="10968990" cy="3415030"/>
          </a:xfrm>
          <a:prstGeom prst="rect">
            <a:avLst/>
          </a:prstGeom>
          <a:noFill/>
        </p:spPr>
        <p:txBody>
          <a:bodyPr wrap="square" rtlCol="0" anchor="t">
            <a:spAutoFit/>
          </a:bodyPr>
          <a:p>
            <a:pPr marL="342900" indent="-342900">
              <a:buFont typeface="Wingdings" panose="05000000000000000000" charset="0"/>
              <a:buChar char="Ø"/>
            </a:pPr>
            <a:r>
              <a:rPr lang="en-US" sz="2400" dirty="0">
                <a:solidFill>
                  <a:schemeClr val="tx1"/>
                </a:solidFill>
                <a:latin typeface="Times New Roman" panose="02020603050405020304" charset="0"/>
                <a:cs typeface="Times New Roman" panose="02020603050405020304" charset="0"/>
                <a:sym typeface="+mn-ea"/>
              </a:rPr>
              <a:t>All substance are made of </a:t>
            </a:r>
            <a:r>
              <a:rPr lang="en-US" sz="2400" b="1" dirty="0">
                <a:solidFill>
                  <a:schemeClr val="tx1"/>
                </a:solidFill>
                <a:latin typeface="Times New Roman" panose="02020603050405020304" charset="0"/>
                <a:cs typeface="Times New Roman" panose="02020603050405020304" charset="0"/>
                <a:sym typeface="+mn-ea"/>
              </a:rPr>
              <a:t>atoms</a:t>
            </a:r>
            <a:r>
              <a:rPr lang="en-US" sz="2400" dirty="0">
                <a:solidFill>
                  <a:schemeClr val="tx1"/>
                </a:solidFill>
                <a:latin typeface="Times New Roman" panose="02020603050405020304" charset="0"/>
                <a:cs typeface="Times New Roman" panose="02020603050405020304" charset="0"/>
                <a:sym typeface="+mn-ea"/>
              </a:rPr>
              <a:t>. These have </a:t>
            </a:r>
            <a:r>
              <a:rPr lang="en-US" sz="2400" b="1" dirty="0">
                <a:solidFill>
                  <a:schemeClr val="tx1"/>
                </a:solidFill>
                <a:latin typeface="Times New Roman" panose="02020603050405020304" charset="0"/>
                <a:cs typeface="Times New Roman" panose="02020603050405020304" charset="0"/>
                <a:sym typeface="+mn-ea"/>
              </a:rPr>
              <a:t>electrons</a:t>
            </a:r>
            <a:r>
              <a:rPr lang="en-US" sz="2400" dirty="0">
                <a:solidFill>
                  <a:schemeClr val="tx1"/>
                </a:solidFill>
                <a:latin typeface="Times New Roman" panose="02020603050405020304" charset="0"/>
                <a:cs typeface="Times New Roman" panose="02020603050405020304" charset="0"/>
                <a:sym typeface="+mn-ea"/>
              </a:rPr>
              <a:t> (e) around the outside, and a </a:t>
            </a:r>
            <a:r>
              <a:rPr lang="en-US" sz="2400" b="1" dirty="0">
                <a:solidFill>
                  <a:schemeClr val="tx1"/>
                </a:solidFill>
                <a:latin typeface="Times New Roman" panose="02020603050405020304" charset="0"/>
                <a:cs typeface="Times New Roman" panose="02020603050405020304" charset="0"/>
                <a:sym typeface="+mn-ea"/>
              </a:rPr>
              <a:t>nucleus</a:t>
            </a:r>
            <a:r>
              <a:rPr lang="en-US" sz="2400" dirty="0">
                <a:solidFill>
                  <a:schemeClr val="tx1"/>
                </a:solidFill>
                <a:latin typeface="Times New Roman" panose="02020603050405020304" charset="0"/>
                <a:cs typeface="Times New Roman" panose="02020603050405020304" charset="0"/>
                <a:sym typeface="+mn-ea"/>
              </a:rPr>
              <a:t> in the middle. </a:t>
            </a:r>
            <a:endParaRPr lang="en-US" sz="2400" dirty="0">
              <a:solidFill>
                <a:schemeClr val="tx1"/>
              </a:solidFill>
              <a:latin typeface="Times New Roman" panose="02020603050405020304" charset="0"/>
              <a:cs typeface="Times New Roman" panose="02020603050405020304" charset="0"/>
              <a:sym typeface="+mn-ea"/>
            </a:endParaRPr>
          </a:p>
          <a:p>
            <a:pPr marL="342900" indent="-342900">
              <a:buFont typeface="Wingdings" panose="05000000000000000000" charset="0"/>
              <a:buChar char="Ø"/>
            </a:pPr>
            <a:endParaRPr lang="en-US" sz="2400" dirty="0">
              <a:solidFill>
                <a:schemeClr val="tx1"/>
              </a:solidFill>
              <a:latin typeface="Times New Roman" panose="02020603050405020304" charset="0"/>
              <a:cs typeface="Times New Roman" panose="02020603050405020304" charset="0"/>
              <a:sym typeface="+mn-ea"/>
            </a:endParaRPr>
          </a:p>
          <a:p>
            <a:pPr marL="342900" indent="-342900">
              <a:buFont typeface="Wingdings" panose="05000000000000000000" charset="0"/>
              <a:buChar char="Ø"/>
            </a:pPr>
            <a:r>
              <a:rPr lang="en-US" sz="2400" dirty="0">
                <a:solidFill>
                  <a:schemeClr val="tx1"/>
                </a:solidFill>
                <a:latin typeface="Times New Roman" panose="02020603050405020304" charset="0"/>
                <a:cs typeface="Times New Roman" panose="02020603050405020304" charset="0"/>
                <a:sym typeface="+mn-ea"/>
              </a:rPr>
              <a:t> The nucleus consists of </a:t>
            </a:r>
            <a:r>
              <a:rPr lang="en-US" sz="2400" b="1" dirty="0">
                <a:solidFill>
                  <a:schemeClr val="tx1"/>
                </a:solidFill>
                <a:latin typeface="Times New Roman" panose="02020603050405020304" charset="0"/>
                <a:cs typeface="Times New Roman" panose="02020603050405020304" charset="0"/>
                <a:sym typeface="+mn-ea"/>
              </a:rPr>
              <a:t>protons</a:t>
            </a:r>
            <a:r>
              <a:rPr lang="en-US" sz="2400" dirty="0">
                <a:solidFill>
                  <a:schemeClr val="tx1"/>
                </a:solidFill>
                <a:latin typeface="Times New Roman" panose="02020603050405020304" charset="0"/>
                <a:cs typeface="Times New Roman" panose="02020603050405020304" charset="0"/>
                <a:sym typeface="+mn-ea"/>
              </a:rPr>
              <a:t> (p) and </a:t>
            </a:r>
            <a:r>
              <a:rPr lang="en-US" sz="2400" b="1" dirty="0">
                <a:solidFill>
                  <a:schemeClr val="tx1"/>
                </a:solidFill>
                <a:latin typeface="Times New Roman" panose="02020603050405020304" charset="0"/>
                <a:cs typeface="Times New Roman" panose="02020603050405020304" charset="0"/>
                <a:sym typeface="+mn-ea"/>
              </a:rPr>
              <a:t>neutrons</a:t>
            </a:r>
            <a:r>
              <a:rPr lang="en-US" sz="2400" dirty="0">
                <a:solidFill>
                  <a:schemeClr val="tx1"/>
                </a:solidFill>
                <a:latin typeface="Times New Roman" panose="02020603050405020304" charset="0"/>
                <a:cs typeface="Times New Roman" panose="02020603050405020304" charset="0"/>
                <a:sym typeface="+mn-ea"/>
              </a:rPr>
              <a:t> (n), and is extremely small. (Atoms are almost entirely made of empty space</a:t>
            </a:r>
            <a:r>
              <a:rPr lang="en-US" sz="2400" dirty="0" smtClean="0">
                <a:solidFill>
                  <a:schemeClr val="tx1"/>
                </a:solidFill>
                <a:latin typeface="Times New Roman" panose="02020603050405020304" charset="0"/>
                <a:cs typeface="Times New Roman" panose="02020603050405020304" charset="0"/>
                <a:sym typeface="+mn-ea"/>
              </a:rPr>
              <a:t>!)</a:t>
            </a:r>
            <a:endParaRPr lang="en-US" sz="2400" dirty="0" smtClean="0">
              <a:solidFill>
                <a:schemeClr val="tx1"/>
              </a:solidFill>
              <a:latin typeface="Times New Roman" panose="02020603050405020304" charset="0"/>
              <a:cs typeface="Times New Roman" panose="02020603050405020304" charset="0"/>
              <a:sym typeface="+mn-ea"/>
            </a:endParaRPr>
          </a:p>
          <a:p>
            <a:pPr marL="342900" indent="-342900">
              <a:buFont typeface="Wingdings" panose="05000000000000000000" charset="0"/>
              <a:buChar char="Ø"/>
            </a:pPr>
            <a:r>
              <a:rPr lang="en-US" sz="2400" dirty="0">
                <a:solidFill>
                  <a:schemeClr val="tx1"/>
                </a:solidFill>
                <a:latin typeface="Times New Roman" panose="02020603050405020304" charset="0"/>
                <a:cs typeface="Times New Roman" panose="02020603050405020304" charset="0"/>
                <a:sym typeface="+mn-ea"/>
              </a:rPr>
              <a:t>In some types of atom, the nucleus is </a:t>
            </a:r>
            <a:r>
              <a:rPr lang="en-US" sz="2400" b="1" dirty="0">
                <a:solidFill>
                  <a:schemeClr val="tx1"/>
                </a:solidFill>
                <a:latin typeface="Times New Roman" panose="02020603050405020304" charset="0"/>
                <a:cs typeface="Times New Roman" panose="02020603050405020304" charset="0"/>
                <a:sym typeface="+mn-ea"/>
              </a:rPr>
              <a:t>unstable</a:t>
            </a:r>
            <a:r>
              <a:rPr lang="en-US" sz="2400" dirty="0">
                <a:solidFill>
                  <a:schemeClr val="tx1"/>
                </a:solidFill>
                <a:latin typeface="Times New Roman" panose="02020603050405020304" charset="0"/>
                <a:cs typeface="Times New Roman" panose="02020603050405020304" charset="0"/>
                <a:sym typeface="+mn-ea"/>
              </a:rPr>
              <a:t>, and will </a:t>
            </a:r>
            <a:r>
              <a:rPr lang="en-US" sz="2400" b="1" dirty="0">
                <a:solidFill>
                  <a:schemeClr val="tx1"/>
                </a:solidFill>
                <a:latin typeface="Times New Roman" panose="02020603050405020304" charset="0"/>
                <a:cs typeface="Times New Roman" panose="02020603050405020304" charset="0"/>
                <a:sym typeface="+mn-ea"/>
              </a:rPr>
              <a:t>decay</a:t>
            </a:r>
            <a:r>
              <a:rPr lang="en-US" sz="2400" dirty="0">
                <a:solidFill>
                  <a:schemeClr val="tx1"/>
                </a:solidFill>
                <a:latin typeface="Times New Roman" panose="02020603050405020304" charset="0"/>
                <a:cs typeface="Times New Roman" panose="02020603050405020304" charset="0"/>
                <a:sym typeface="+mn-ea"/>
              </a:rPr>
              <a:t> into a more stable atom. This </a:t>
            </a:r>
            <a:r>
              <a:rPr lang="en-US" sz="2400" b="1" dirty="0">
                <a:solidFill>
                  <a:schemeClr val="tx1"/>
                </a:solidFill>
                <a:latin typeface="Times New Roman" panose="02020603050405020304" charset="0"/>
                <a:cs typeface="Times New Roman" panose="02020603050405020304" charset="0"/>
                <a:sym typeface="+mn-ea"/>
              </a:rPr>
              <a:t>radioactive decay </a:t>
            </a:r>
            <a:r>
              <a:rPr lang="en-US" sz="2400" dirty="0">
                <a:solidFill>
                  <a:schemeClr val="tx1"/>
                </a:solidFill>
                <a:latin typeface="Times New Roman" panose="02020603050405020304" charset="0"/>
                <a:cs typeface="Times New Roman" panose="02020603050405020304" charset="0"/>
                <a:sym typeface="+mn-ea"/>
              </a:rPr>
              <a:t>is completely </a:t>
            </a:r>
            <a:r>
              <a:rPr lang="en-US" sz="2400" b="1" dirty="0">
                <a:solidFill>
                  <a:schemeClr val="tx1"/>
                </a:solidFill>
                <a:latin typeface="Times New Roman" panose="02020603050405020304" charset="0"/>
                <a:cs typeface="Times New Roman" panose="02020603050405020304" charset="0"/>
                <a:sym typeface="+mn-ea"/>
              </a:rPr>
              <a:t>spontaneous</a:t>
            </a:r>
            <a:r>
              <a:rPr lang="en-US" sz="2400" dirty="0">
                <a:solidFill>
                  <a:schemeClr val="tx1"/>
                </a:solidFill>
                <a:latin typeface="Times New Roman" panose="02020603050405020304" charset="0"/>
                <a:cs typeface="Times New Roman" panose="02020603050405020304" charset="0"/>
                <a:sym typeface="+mn-ea"/>
              </a:rPr>
              <a:t>.</a:t>
            </a:r>
            <a:endParaRPr lang="en-US" sz="2400" dirty="0">
              <a:solidFill>
                <a:schemeClr val="tx1"/>
              </a:solidFill>
              <a:latin typeface="Times New Roman" panose="02020603050405020304" charset="0"/>
              <a:cs typeface="Times New Roman" panose="02020603050405020304" charset="0"/>
              <a:sym typeface="+mn-ea"/>
            </a:endParaRPr>
          </a:p>
          <a:p>
            <a:pPr indent="0">
              <a:buFont typeface="Wingdings" panose="05000000000000000000" charset="0"/>
              <a:buNone/>
            </a:pPr>
            <a:endParaRPr lang="en-US" sz="2400" dirty="0">
              <a:solidFill>
                <a:schemeClr val="tx1"/>
              </a:solidFill>
              <a:latin typeface="Times New Roman" panose="02020603050405020304" charset="0"/>
              <a:cs typeface="Times New Roman" panose="02020603050405020304" charset="0"/>
              <a:sym typeface="+mn-ea"/>
            </a:endParaRPr>
          </a:p>
          <a:p>
            <a:pPr marL="342900" indent="-342900">
              <a:buFont typeface="Wingdings" panose="05000000000000000000" charset="0"/>
              <a:buChar char="Ø"/>
            </a:pPr>
            <a:r>
              <a:rPr lang="en-US" sz="2400" dirty="0">
                <a:solidFill>
                  <a:schemeClr val="tx1"/>
                </a:solidFill>
                <a:latin typeface="Times New Roman" panose="02020603050405020304" charset="0"/>
                <a:cs typeface="Times New Roman" panose="02020603050405020304" charset="0"/>
                <a:sym typeface="+mn-ea"/>
              </a:rPr>
              <a:t>The energy that is released from the nucleus of the atom is </a:t>
            </a:r>
            <a:r>
              <a:rPr lang="en-US" sz="2400" b="1" dirty="0">
                <a:solidFill>
                  <a:schemeClr val="tx1"/>
                </a:solidFill>
                <a:latin typeface="Times New Roman" panose="02020603050405020304" charset="0"/>
                <a:cs typeface="Times New Roman" panose="02020603050405020304" charset="0"/>
                <a:sym typeface="+mn-ea"/>
              </a:rPr>
              <a:t>radiation</a:t>
            </a:r>
            <a:r>
              <a:rPr lang="en-US" sz="2400" dirty="0">
                <a:solidFill>
                  <a:schemeClr val="tx1"/>
                </a:solidFill>
                <a:latin typeface="Times New Roman" panose="02020603050405020304" charset="0"/>
                <a:cs typeface="Times New Roman" panose="02020603050405020304" charset="0"/>
                <a:sym typeface="+mn-ea"/>
              </a:rPr>
              <a:t>.</a:t>
            </a:r>
            <a:endParaRPr lang="en-US" sz="2400" dirty="0">
              <a:solidFill>
                <a:schemeClr val="tx1"/>
              </a:solidFill>
              <a:latin typeface="Times New Roman" panose="02020603050405020304" charset="0"/>
              <a:cs typeface="Times New Roman" panose="0202060305040502030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000"/>
            </a:gs>
            <a:gs pos="100000">
              <a:srgbClr val="52762D"/>
            </a:gs>
          </a:gsLst>
          <a:lin ang="5400000" scaled="0"/>
        </a:gradFill>
        <a:effectLst/>
      </p:bgPr>
    </p:bg>
    <p:spTree>
      <p:nvGrpSpPr>
        <p:cNvPr id="1" name=""/>
        <p:cNvGrpSpPr/>
        <p:nvPr/>
      </p:nvGrpSpPr>
      <p:grpSpPr>
        <a:xfrm>
          <a:off x="0" y="0"/>
          <a:ext cx="0" cy="0"/>
          <a:chOff x="0" y="0"/>
          <a:chExt cx="0" cy="0"/>
        </a:xfrm>
      </p:grpSpPr>
      <p:sp>
        <p:nvSpPr>
          <p:cNvPr id="7170" name="标题 1"/>
          <p:cNvSpPr>
            <a:spLocks noGrp="1"/>
          </p:cNvSpPr>
          <p:nvPr/>
        </p:nvSpPr>
        <p:spPr>
          <a:xfrm>
            <a:off x="696595" y="793115"/>
            <a:ext cx="10581640" cy="507365"/>
          </a:xfrm>
          <a:prstGeom prst="rect">
            <a:avLst/>
          </a:prstGeom>
          <a:gradFill>
            <a:gsLst>
              <a:gs pos="77000">
                <a:srgbClr val="9EE256"/>
              </a:gs>
              <a:gs pos="40000">
                <a:srgbClr val="00B0F0"/>
              </a:gs>
            </a:gsLst>
            <a:lin ang="10800000" scaled="0"/>
          </a:gradFill>
        </p:spPr>
        <p:txBody>
          <a:bodyPr vert="horz" wrap="square"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buClrTx/>
              <a:buSzTx/>
              <a:buFontTx/>
            </a:pPr>
            <a:r>
              <a:rPr lang="en-US" sz="2400" dirty="0" err="1" smtClean="0">
                <a:latin typeface="Times New Roman" panose="02020603050405020304" charset="0"/>
                <a:cs typeface="Times New Roman" panose="02020603050405020304" charset="0"/>
                <a:sym typeface="+mn-ea"/>
              </a:rPr>
              <a:t>RadioActivity</a:t>
            </a:r>
            <a:r>
              <a:rPr lang="en-US" sz="2400" dirty="0" smtClean="0">
                <a:latin typeface="Times New Roman" panose="02020603050405020304" charset="0"/>
                <a:cs typeface="Times New Roman" panose="02020603050405020304" charset="0"/>
                <a:sym typeface="+mn-ea"/>
              </a:rPr>
              <a:t> – What is it?</a:t>
            </a:r>
            <a:endParaRPr lang="en-IN" sz="2400" b="1" kern="1200" dirty="0">
              <a:solidFill>
                <a:schemeClr val="tx1"/>
              </a:solidFill>
              <a:effectLst>
                <a:outerShdw blurRad="38100" dist="19050" dir="2700000" algn="tl" rotWithShape="0">
                  <a:schemeClr val="dk1">
                    <a:alpha val="40000"/>
                  </a:schemeClr>
                </a:outerShdw>
              </a:effectLst>
              <a:latin typeface="Times New Roman" panose="02020603050405020304" charset="0"/>
              <a:ea typeface="+mj-ea"/>
              <a:cs typeface="Times New Roman" panose="02020603050405020304" charset="0"/>
              <a:sym typeface="Arial" panose="020B0604020202020204" charset="-122"/>
            </a:endParaRPr>
          </a:p>
        </p:txBody>
      </p:sp>
      <p:sp>
        <p:nvSpPr>
          <p:cNvPr id="6" name="Text Box 5"/>
          <p:cNvSpPr txBox="1"/>
          <p:nvPr/>
        </p:nvSpPr>
        <p:spPr>
          <a:xfrm>
            <a:off x="867410" y="1734185"/>
            <a:ext cx="10971530" cy="1938020"/>
          </a:xfrm>
          <a:prstGeom prst="rect">
            <a:avLst/>
          </a:prstGeom>
          <a:noFill/>
        </p:spPr>
        <p:txBody>
          <a:bodyPr wrap="none" rtlCol="0" anchor="t">
            <a:spAutoFit/>
          </a:bodyPr>
          <a:p>
            <a:pPr algn="l"/>
            <a:r>
              <a:rPr lang="en-IN" altLang="en-US" sz="2400">
                <a:latin typeface="Times New Roman" panose="02020603050405020304" charset="0"/>
                <a:cs typeface="Times New Roman" panose="02020603050405020304" charset="0"/>
              </a:rPr>
              <a:t>When an unstable nucleus decays, there are three ways that it can do so. It may give out:</a:t>
            </a:r>
            <a:endParaRPr lang="en-IN" altLang="en-US" sz="2400">
              <a:latin typeface="Times New Roman" panose="02020603050405020304" charset="0"/>
              <a:cs typeface="Times New Roman" panose="02020603050405020304" charset="0"/>
            </a:endParaRPr>
          </a:p>
          <a:p>
            <a:pPr algn="l"/>
            <a:endParaRPr lang="en-IN" altLang="en-US" sz="2400">
              <a:latin typeface="Times New Roman" panose="02020603050405020304" charset="0"/>
              <a:cs typeface="Times New Roman" panose="02020603050405020304" charset="0"/>
            </a:endParaRPr>
          </a:p>
          <a:p>
            <a:pPr marL="285750" indent="-285750" algn="l">
              <a:buFont typeface="Wingdings" panose="05000000000000000000" charset="0"/>
              <a:buChar char="v"/>
            </a:pPr>
            <a:r>
              <a:rPr lang="en-IN" altLang="en-US" sz="2400">
                <a:latin typeface="Times New Roman" panose="02020603050405020304" charset="0"/>
                <a:cs typeface="Times New Roman" panose="02020603050405020304" charset="0"/>
              </a:rPr>
              <a:t>An alpha particle ( We use the symbol α )</a:t>
            </a:r>
            <a:endParaRPr lang="en-IN" altLang="en-US" sz="2400">
              <a:latin typeface="Times New Roman" panose="02020603050405020304" charset="0"/>
              <a:cs typeface="Times New Roman" panose="02020603050405020304" charset="0"/>
            </a:endParaRPr>
          </a:p>
          <a:p>
            <a:pPr marL="285750" indent="-285750" algn="l">
              <a:buFont typeface="Wingdings" panose="05000000000000000000" charset="0"/>
              <a:buChar char="v"/>
            </a:pPr>
            <a:r>
              <a:rPr lang="en-IN" altLang="en-US" sz="2400">
                <a:latin typeface="Times New Roman" panose="02020603050405020304" charset="0"/>
                <a:cs typeface="Times New Roman" panose="02020603050405020304" charset="0"/>
              </a:rPr>
              <a:t>A beta particles    ( </a:t>
            </a:r>
            <a:r>
              <a:rPr lang="en-IN" altLang="en-US" sz="2400">
                <a:latin typeface="Times New Roman" panose="02020603050405020304" charset="0"/>
                <a:cs typeface="Times New Roman" panose="02020603050405020304" charset="0"/>
                <a:sym typeface="+mn-ea"/>
              </a:rPr>
              <a:t> We use the symbol β</a:t>
            </a:r>
            <a:r>
              <a:rPr lang="en-IN" altLang="en-US" sz="2400">
                <a:latin typeface="Times New Roman" panose="02020603050405020304" charset="0"/>
                <a:cs typeface="Times New Roman" panose="02020603050405020304" charset="0"/>
              </a:rPr>
              <a:t>)</a:t>
            </a:r>
            <a:endParaRPr lang="en-IN" altLang="en-US" sz="2400">
              <a:latin typeface="Times New Roman" panose="02020603050405020304" charset="0"/>
              <a:cs typeface="Times New Roman" panose="02020603050405020304" charset="0"/>
            </a:endParaRPr>
          </a:p>
          <a:p>
            <a:pPr marL="285750" indent="-285750" algn="l">
              <a:buFont typeface="Wingdings" panose="05000000000000000000" charset="0"/>
              <a:buChar char="v"/>
            </a:pPr>
            <a:r>
              <a:rPr lang="en-IN" altLang="en-US" sz="2400">
                <a:latin typeface="Times New Roman" panose="02020603050405020304" charset="0"/>
                <a:cs typeface="Times New Roman" panose="02020603050405020304" charset="0"/>
              </a:rPr>
              <a:t>A gamma ray       (</a:t>
            </a:r>
            <a:r>
              <a:rPr lang="en-IN" altLang="en-US" sz="2400">
                <a:latin typeface="Times New Roman" panose="02020603050405020304" charset="0"/>
                <a:cs typeface="Times New Roman" panose="02020603050405020304" charset="0"/>
                <a:sym typeface="+mn-ea"/>
              </a:rPr>
              <a:t> We use the symbol γ  )</a:t>
            </a:r>
            <a:endParaRPr lang="en-IN" altLang="en-US" sz="2400">
              <a:latin typeface="Times New Roman" panose="02020603050405020304" charset="0"/>
              <a:cs typeface="Times New Roman" panose="0202060305040502030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31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665" y="301625"/>
            <a:ext cx="10843260" cy="520700"/>
          </a:xfrm>
          <a:gradFill>
            <a:gsLst>
              <a:gs pos="77000">
                <a:srgbClr val="9EE256"/>
              </a:gs>
              <a:gs pos="40000">
                <a:srgbClr val="00B0F0"/>
              </a:gs>
            </a:gsLst>
            <a:lin ang="10800000" scaled="0"/>
          </a:gradFill>
        </p:spPr>
        <p:txBody>
          <a:bodyPr>
            <a:normAutofit fontScale="90000"/>
          </a:bodyPr>
          <a:lstStyle/>
          <a:p>
            <a:pPr algn="l"/>
            <a:r>
              <a:rPr lang="en-US" dirty="0" err="1" smtClean="0"/>
              <a:t>RadioActivity</a:t>
            </a:r>
            <a:r>
              <a:rPr lang="en-US" dirty="0" smtClean="0"/>
              <a:t> – Alpha Particles</a:t>
            </a:r>
            <a:endParaRPr lang="en-US" dirty="0"/>
          </a:p>
        </p:txBody>
      </p:sp>
      <p:pic>
        <p:nvPicPr>
          <p:cNvPr id="4" name="Content Placeholder 3"/>
          <p:cNvPicPr>
            <a:picLocks noGrp="1" noChangeAspect="1"/>
          </p:cNvPicPr>
          <p:nvPr>
            <p:ph sz="quarter" idx="13"/>
          </p:nvPr>
        </p:nvPicPr>
        <p:blipFill>
          <a:blip r:embed="rId1"/>
          <a:stretch>
            <a:fillRect/>
          </a:stretch>
        </p:blipFill>
        <p:spPr>
          <a:xfrm>
            <a:off x="1006475" y="1180465"/>
            <a:ext cx="10106660" cy="3928745"/>
          </a:xfrm>
          <a:prstGeom prst="rect">
            <a:avLst/>
          </a:prstGeom>
          <a:solidFill>
            <a:schemeClr val="bg1"/>
          </a:solidFill>
        </p:spPr>
      </p:pic>
      <p:pic>
        <p:nvPicPr>
          <p:cNvPr id="2050" name="Picture 2" descr="alp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495" y="4984115"/>
            <a:ext cx="180530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quarter" idx="13"/>
          </p:nvPr>
        </p:nvPicPr>
        <p:blipFill>
          <a:blip r:embed="rId1"/>
          <a:stretch>
            <a:fillRect/>
          </a:stretch>
        </p:blipFill>
        <p:spPr>
          <a:xfrm>
            <a:off x="2799715" y="1992630"/>
            <a:ext cx="6972935" cy="3483610"/>
          </a:xfrm>
          <a:prstGeom prst="rect">
            <a:avLst/>
          </a:prstGeom>
        </p:spPr>
      </p:pic>
      <p:sp>
        <p:nvSpPr>
          <p:cNvPr id="10" name="Text Box 9"/>
          <p:cNvSpPr txBox="1"/>
          <p:nvPr/>
        </p:nvSpPr>
        <p:spPr>
          <a:xfrm>
            <a:off x="1473835" y="185420"/>
            <a:ext cx="10163175" cy="1568450"/>
          </a:xfrm>
          <a:prstGeom prst="rect">
            <a:avLst/>
          </a:prstGeom>
          <a:noFill/>
        </p:spPr>
        <p:txBody>
          <a:bodyPr wrap="square" rtlCol="0" anchor="t">
            <a:spAutoFit/>
          </a:bodyPr>
          <a:p>
            <a:r>
              <a:rPr lang="en-IN" altLang="en-US" sz="2400">
                <a:latin typeface="Times New Roman" panose="02020603050405020304" charset="0"/>
                <a:cs typeface="Times New Roman" panose="02020603050405020304" charset="0"/>
              </a:rPr>
              <a:t>Particles that ionize other atoms strongly have a low penetrating power, because they lose energy each time they ionize an atom. therfore alpha particles are easy to stop and gamma rays are hard to stop.</a:t>
            </a:r>
            <a:endParaRPr lang="en-IN" altLang="en-US" sz="2400">
              <a:latin typeface="Times New Roman" panose="02020603050405020304" charset="0"/>
              <a:cs typeface="Times New Roman" panose="02020603050405020304" charset="0"/>
            </a:endParaRPr>
          </a:p>
          <a:p>
            <a:endParaRPr lang="en-IN" altLang="en-US" sz="2400">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lumMod val="65000"/>
                <a:lumOff val="35000"/>
              </a:srgb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705" y="466725"/>
            <a:ext cx="11141710" cy="534670"/>
          </a:xfrm>
          <a:gradFill>
            <a:gsLst>
              <a:gs pos="77000">
                <a:srgbClr val="9EE256"/>
              </a:gs>
              <a:gs pos="40000">
                <a:srgbClr val="00B0F0"/>
              </a:gs>
            </a:gsLst>
            <a:lin ang="10800000" scaled="0"/>
          </a:gradFill>
        </p:spPr>
        <p:txBody>
          <a:bodyPr>
            <a:normAutofit fontScale="90000"/>
          </a:bodyPr>
          <a:lstStyle/>
          <a:p>
            <a:pPr algn="l"/>
            <a:r>
              <a:rPr lang="en-US" dirty="0" err="1" smtClean="0">
                <a:latin typeface="Times New Roman" panose="02020603050405020304" charset="0"/>
                <a:cs typeface="Times New Roman" panose="02020603050405020304" charset="0"/>
              </a:rPr>
              <a:t>RadioActivity</a:t>
            </a:r>
            <a:r>
              <a:rPr lang="en-US" dirty="0" smtClean="0">
                <a:latin typeface="Times New Roman" panose="02020603050405020304" charset="0"/>
                <a:cs typeface="Times New Roman" panose="02020603050405020304" charset="0"/>
              </a:rPr>
              <a:t> – Beta Particles</a:t>
            </a:r>
            <a:endParaRPr lang="en-US" dirty="0">
              <a:latin typeface="Times New Roman" panose="02020603050405020304" charset="0"/>
              <a:cs typeface="Times New Roman" panose="02020603050405020304" charset="0"/>
            </a:endParaRPr>
          </a:p>
        </p:txBody>
      </p:sp>
      <p:sp>
        <p:nvSpPr>
          <p:cNvPr id="3" name="Text Box 2"/>
          <p:cNvSpPr txBox="1"/>
          <p:nvPr/>
        </p:nvSpPr>
        <p:spPr>
          <a:xfrm>
            <a:off x="913765" y="1300480"/>
            <a:ext cx="10436225" cy="3230245"/>
          </a:xfrm>
          <a:prstGeom prst="rect">
            <a:avLst/>
          </a:prstGeom>
          <a:solidFill>
            <a:schemeClr val="accent6">
              <a:lumMod val="60000"/>
              <a:lumOff val="40000"/>
            </a:schemeClr>
          </a:solidFill>
        </p:spPr>
        <p:txBody>
          <a:bodyPr wrap="square" rtlCol="0" anchor="t">
            <a:spAutoFit/>
          </a:bodyPr>
          <a:p>
            <a:pPr algn="l"/>
            <a:r>
              <a:rPr lang="en-IN" altLang="en-US" sz="2400">
                <a:latin typeface="Times New Roman" panose="02020603050405020304" charset="0"/>
                <a:cs typeface="Times New Roman" panose="02020603050405020304" charset="0"/>
              </a:rPr>
              <a:t>Beta particles have a charge -1 and a mass of about 1/2000 th of a proton. </a:t>
            </a:r>
            <a:endParaRPr lang="en-IN" altLang="en-US" sz="2400">
              <a:latin typeface="Times New Roman" panose="02020603050405020304" charset="0"/>
              <a:cs typeface="Times New Roman" panose="02020603050405020304" charset="0"/>
            </a:endParaRPr>
          </a:p>
          <a:p>
            <a:pPr algn="l"/>
            <a:r>
              <a:rPr lang="en-IN" altLang="en-US" sz="2400">
                <a:latin typeface="Times New Roman" panose="02020603050405020304" charset="0"/>
                <a:cs typeface="Times New Roman" panose="02020603050405020304" charset="0"/>
              </a:rPr>
              <a:t>this means that beta particles are the same as an elecron.we can write them as β-   </a:t>
            </a:r>
            <a:endParaRPr lang="en-IN" altLang="en-US" sz="2400">
              <a:latin typeface="Times New Roman" panose="02020603050405020304" charset="0"/>
              <a:cs typeface="Times New Roman" panose="02020603050405020304" charset="0"/>
            </a:endParaRPr>
          </a:p>
          <a:p>
            <a:pPr algn="l"/>
            <a:r>
              <a:rPr lang="en-IN" altLang="en-US" sz="2400">
                <a:latin typeface="Times New Roman" panose="02020603050405020304" charset="0"/>
                <a:cs typeface="Times New Roman" panose="02020603050405020304" charset="0"/>
              </a:rPr>
              <a:t>or because they are the same an  eletron e</a:t>
            </a:r>
            <a:r>
              <a:rPr lang="en-IN" altLang="en-US" sz="2400">
                <a:latin typeface="Times New Roman" panose="02020603050405020304" charset="0"/>
                <a:cs typeface="Times New Roman" panose="02020603050405020304" charset="0"/>
                <a:sym typeface="+mn-ea"/>
              </a:rPr>
              <a:t>- , written in isotope notation as </a:t>
            </a:r>
            <a:r>
              <a:rPr lang="en-IN" altLang="en-US" sz="2400" baseline="-25000">
                <a:latin typeface="Times New Roman" panose="02020603050405020304" charset="0"/>
                <a:cs typeface="Times New Roman" panose="02020603050405020304" charset="0"/>
                <a:sym typeface="+mn-ea"/>
              </a:rPr>
              <a:t>-1</a:t>
            </a:r>
            <a:r>
              <a:rPr lang="en-IN" altLang="en-US" sz="2400">
                <a:latin typeface="Times New Roman" panose="02020603050405020304" charset="0"/>
                <a:cs typeface="Times New Roman" panose="02020603050405020304" charset="0"/>
                <a:sym typeface="+mn-ea"/>
              </a:rPr>
              <a:t>β</a:t>
            </a:r>
            <a:r>
              <a:rPr lang="en-IN" altLang="en-US" sz="2400" baseline="30000">
                <a:latin typeface="Times New Roman" panose="02020603050405020304" charset="0"/>
                <a:cs typeface="Times New Roman" panose="02020603050405020304" charset="0"/>
                <a:sym typeface="+mn-ea"/>
              </a:rPr>
              <a:t>0</a:t>
            </a:r>
            <a:r>
              <a:rPr lang="en-IN" altLang="en-US" sz="2400">
                <a:latin typeface="Times New Roman" panose="02020603050405020304" charset="0"/>
                <a:cs typeface="Times New Roman" panose="02020603050405020304" charset="0"/>
              </a:rPr>
              <a:t>  </a:t>
            </a:r>
            <a:endParaRPr lang="en-IN" altLang="en-US" sz="2400">
              <a:latin typeface="Times New Roman" panose="02020603050405020304" charset="0"/>
              <a:cs typeface="Times New Roman" panose="02020603050405020304" charset="0"/>
            </a:endParaRPr>
          </a:p>
          <a:p>
            <a:pPr marL="285750" indent="-285750" algn="l">
              <a:buFont typeface="Wingdings" panose="05000000000000000000" charset="0"/>
              <a:buChar char="v"/>
            </a:pPr>
            <a:r>
              <a:rPr lang="en-IN" altLang="en-US" sz="2400">
                <a:latin typeface="Times New Roman" panose="02020603050405020304" charset="0"/>
                <a:cs typeface="Times New Roman" panose="02020603050405020304" charset="0"/>
              </a:rPr>
              <a:t>They are fast and light.</a:t>
            </a:r>
            <a:endParaRPr lang="en-IN" altLang="en-US" sz="2400">
              <a:latin typeface="Times New Roman" panose="02020603050405020304" charset="0"/>
              <a:cs typeface="Times New Roman" panose="02020603050405020304" charset="0"/>
            </a:endParaRPr>
          </a:p>
          <a:p>
            <a:pPr marL="285750" indent="-285750" algn="l">
              <a:buFont typeface="Wingdings" panose="05000000000000000000" charset="0"/>
              <a:buChar char="v"/>
            </a:pPr>
            <a:r>
              <a:rPr lang="en-IN" altLang="en-US" sz="2400">
                <a:latin typeface="Times New Roman" panose="02020603050405020304" charset="0"/>
                <a:cs typeface="Times New Roman" panose="02020603050405020304" charset="0"/>
              </a:rPr>
              <a:t>Beta particles have a medium penetrating power -they are stopped </a:t>
            </a:r>
            <a:endParaRPr lang="en-IN" altLang="en-US" sz="2400">
              <a:latin typeface="Times New Roman" panose="02020603050405020304" charset="0"/>
              <a:cs typeface="Times New Roman" panose="02020603050405020304" charset="0"/>
            </a:endParaRPr>
          </a:p>
          <a:p>
            <a:pPr indent="0" algn="l">
              <a:buFont typeface="Wingdings" panose="05000000000000000000" charset="0"/>
              <a:buNone/>
            </a:pPr>
            <a:r>
              <a:rPr lang="en-IN" altLang="en-US" sz="2400">
                <a:latin typeface="Times New Roman" panose="02020603050405020304" charset="0"/>
                <a:cs typeface="Times New Roman" panose="02020603050405020304" charset="0"/>
              </a:rPr>
              <a:t>    by a sheet of aluminium or plastics.</a:t>
            </a:r>
            <a:endParaRPr lang="en-IN" altLang="en-US" sz="2400">
              <a:latin typeface="Times New Roman" panose="02020603050405020304" charset="0"/>
              <a:cs typeface="Times New Roman" panose="02020603050405020304" charset="0"/>
            </a:endParaRPr>
          </a:p>
          <a:p>
            <a:pPr marL="285750" indent="-285750" algn="l">
              <a:buFont typeface="Wingdings" panose="05000000000000000000" charset="0"/>
              <a:buChar char="v"/>
            </a:pPr>
            <a:r>
              <a:rPr lang="en-IN" altLang="en-US" sz="2400">
                <a:latin typeface="Times New Roman" panose="02020603050405020304" charset="0"/>
                <a:cs typeface="Times New Roman" panose="02020603050405020304" charset="0"/>
              </a:rPr>
              <a:t>Beta particles ionize atoms that they pass, but not as stongly as alpha particles do.</a:t>
            </a:r>
            <a:endParaRPr lang="en-IN" altLang="en-US" sz="2400">
              <a:latin typeface="Times New Roman" panose="02020603050405020304" charset="0"/>
              <a:cs typeface="Times New Roman" panose="02020603050405020304" charset="0"/>
            </a:endParaRPr>
          </a:p>
          <a:p>
            <a:pPr marL="285750" indent="-285750" algn="l">
              <a:buFont typeface="Wingdings" panose="05000000000000000000" charset="0"/>
              <a:buChar char="v"/>
            </a:pPr>
            <a:endParaRPr lang="en-IN" altLang="en-US">
              <a:latin typeface="Times New Roman" panose="02020603050405020304" charset="0"/>
              <a:cs typeface="Times New Roman" panose="02020603050405020304" charset="0"/>
            </a:endParaRPr>
          </a:p>
          <a:p>
            <a:pPr marL="285750" indent="-285750" algn="l">
              <a:buFont typeface="Wingdings" panose="05000000000000000000" charset="0"/>
              <a:buChar char="v"/>
            </a:pPr>
            <a:endParaRPr lang="en-IN" altLang="en-US">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5027</Words>
  <Application>WPS Presentation</Application>
  <PresentationFormat>Widescreen</PresentationFormat>
  <Paragraphs>103</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SimSun</vt:lpstr>
      <vt:lpstr>Wingdings</vt:lpstr>
      <vt:lpstr>Wingdings</vt:lpstr>
      <vt:lpstr>Times New Roman</vt:lpstr>
      <vt:lpstr>Arial</vt:lpstr>
      <vt:lpstr>Microsoft YaHei</vt:lpstr>
      <vt:lpstr>Arial Unicode MS</vt:lpstr>
      <vt:lpstr>Tw Cen MT</vt:lpstr>
      <vt:lpstr>Calibri</vt:lpstr>
      <vt:lpstr>Book Antiqua</vt:lpstr>
      <vt:lpstr>Droplet</vt:lpstr>
      <vt:lpstr>PowerPoint 演示文稿</vt:lpstr>
      <vt:lpstr>Nuclear Chemistry</vt:lpstr>
      <vt:lpstr>What is Nuclear Chemistry</vt:lpstr>
      <vt:lpstr>Comparision of Chemical Reaction and Nuclear Reaction </vt:lpstr>
      <vt:lpstr>PowerPoint 演示文稿</vt:lpstr>
      <vt:lpstr>PowerPoint 演示文稿</vt:lpstr>
      <vt:lpstr>RadioActivity – Alpha Particles</vt:lpstr>
      <vt:lpstr>PowerPoint 演示文稿</vt:lpstr>
      <vt:lpstr>RadioActivity – Beta Particles</vt:lpstr>
      <vt:lpstr>RadioActivity – GAMMA WAVES</vt:lpstr>
      <vt:lpstr>ISOtope notation</vt:lpstr>
      <vt:lpstr>NUCLEAR DECAY REACTIONS</vt:lpstr>
      <vt:lpstr>PowerPoint 演示文稿</vt:lpstr>
      <vt:lpstr>HALF LIFE</vt:lpstr>
      <vt:lpstr>magic number</vt:lpstr>
      <vt:lpstr>THANK YOU</vt:lpstr>
    </vt:vector>
  </TitlesOfParts>
  <Company>Boyertown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Marquart, Kiersten</dc:creator>
  <cp:lastModifiedBy>admin</cp:lastModifiedBy>
  <cp:revision>26</cp:revision>
  <dcterms:created xsi:type="dcterms:W3CDTF">2016-01-02T20:30:00Z</dcterms:created>
  <dcterms:modified xsi:type="dcterms:W3CDTF">2020-04-15T05:50:45Z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