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63" r:id="rId3"/>
    <p:sldId id="257" r:id="rId4"/>
    <p:sldId id="258" r:id="rId5"/>
    <p:sldId id="259" r:id="rId6"/>
    <p:sldId id="269" r:id="rId7"/>
    <p:sldId id="260" r:id="rId8"/>
    <p:sldId id="265" r:id="rId9"/>
    <p:sldId id="261" r:id="rId10"/>
    <p:sldId id="262" r:id="rId11"/>
    <p:sldId id="264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1A29"/>
    <a:srgbClr val="2D1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530B55-606E-4149-9EB0-5B33066AFDBA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9368D08-100A-46E9-846D-6E96871A460B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IN" b="1" dirty="0" smtClean="0">
              <a:latin typeface="Times New Roman" pitchFamily="18" charset="0"/>
              <a:cs typeface="Times New Roman" pitchFamily="18" charset="0"/>
            </a:rPr>
            <a:t>Objectives</a:t>
          </a:r>
          <a:endParaRPr lang="en-IN" b="1" dirty="0">
            <a:latin typeface="Times New Roman" pitchFamily="18" charset="0"/>
            <a:cs typeface="Times New Roman" pitchFamily="18" charset="0"/>
          </a:endParaRPr>
        </a:p>
      </dgm:t>
    </dgm:pt>
    <dgm:pt modelId="{B91E5396-8D9F-48D8-8920-718D36662DEF}" type="parTrans" cxnId="{A953512A-4C9D-40BE-80D2-26570889ABB9}">
      <dgm:prSet/>
      <dgm:spPr/>
      <dgm:t>
        <a:bodyPr/>
        <a:lstStyle/>
        <a:p>
          <a:endParaRPr lang="en-IN"/>
        </a:p>
      </dgm:t>
    </dgm:pt>
    <dgm:pt modelId="{CE8B416D-FEC5-4A4B-A080-FCEA6A933EB9}" type="sibTrans" cxnId="{A953512A-4C9D-40BE-80D2-26570889ABB9}">
      <dgm:prSet/>
      <dgm:spPr/>
      <dgm:t>
        <a:bodyPr/>
        <a:lstStyle/>
        <a:p>
          <a:endParaRPr lang="en-IN"/>
        </a:p>
      </dgm:t>
    </dgm:pt>
    <dgm:pt modelId="{1059475C-F00C-4DA0-9065-FDEB1144F6E5}">
      <dgm:prSet phldrT="[Text]"/>
      <dgm:spPr>
        <a:solidFill>
          <a:srgbClr val="7030A0">
            <a:alpha val="49804"/>
          </a:srgbClr>
        </a:solidFill>
      </dgm:spPr>
      <dgm:t>
        <a:bodyPr/>
        <a:lstStyle/>
        <a:p>
          <a:r>
            <a:rPr lang="en-IN" dirty="0" smtClean="0">
              <a:latin typeface="Times New Roman" pitchFamily="18" charset="0"/>
              <a:cs typeface="Times New Roman" pitchFamily="18" charset="0"/>
            </a:rPr>
            <a:t>Modern techniques for investigation and treatment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5EBAA44A-339C-4243-954D-91AF59E67C7A}" type="parTrans" cxnId="{1F5D3562-2196-488D-A52F-8BEE468E30F1}">
      <dgm:prSet/>
      <dgm:spPr/>
      <dgm:t>
        <a:bodyPr/>
        <a:lstStyle/>
        <a:p>
          <a:endParaRPr lang="en-IN"/>
        </a:p>
      </dgm:t>
    </dgm:pt>
    <dgm:pt modelId="{D567159D-0B98-4A5D-BBED-78CBFFB290DA}" type="sibTrans" cxnId="{1F5D3562-2196-488D-A52F-8BEE468E30F1}">
      <dgm:prSet/>
      <dgm:spPr/>
      <dgm:t>
        <a:bodyPr/>
        <a:lstStyle/>
        <a:p>
          <a:endParaRPr lang="en-IN"/>
        </a:p>
      </dgm:t>
    </dgm:pt>
    <dgm:pt modelId="{14637175-DFD5-45BF-B94B-DC0806063A79}">
      <dgm:prSet phldrT="[Text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n-IN" dirty="0" smtClean="0">
              <a:latin typeface="Times New Roman" pitchFamily="18" charset="0"/>
              <a:cs typeface="Times New Roman" pitchFamily="18" charset="0"/>
            </a:rPr>
            <a:t>Facilities for total patient satisfaction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C30C7565-A038-4A37-8066-F77D55887D79}" type="parTrans" cxnId="{58D12204-6B1F-4A86-BDCF-D158A197B99E}">
      <dgm:prSet/>
      <dgm:spPr/>
      <dgm:t>
        <a:bodyPr/>
        <a:lstStyle/>
        <a:p>
          <a:endParaRPr lang="en-IN"/>
        </a:p>
      </dgm:t>
    </dgm:pt>
    <dgm:pt modelId="{263F1CC0-9ECD-4AEE-B0F5-E987282A57C1}" type="sibTrans" cxnId="{58D12204-6B1F-4A86-BDCF-D158A197B99E}">
      <dgm:prSet/>
      <dgm:spPr/>
      <dgm:t>
        <a:bodyPr/>
        <a:lstStyle/>
        <a:p>
          <a:endParaRPr lang="en-IN"/>
        </a:p>
      </dgm:t>
    </dgm:pt>
    <dgm:pt modelId="{CD134514-7566-4FE3-B2CB-CC700B5194C6}">
      <dgm:prSet phldrT="[Text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en-IN" dirty="0" smtClean="0">
              <a:latin typeface="Times New Roman" pitchFamily="18" charset="0"/>
              <a:cs typeface="Times New Roman" pitchFamily="18" charset="0"/>
            </a:rPr>
            <a:t>Good public relation</a:t>
          </a:r>
          <a:endParaRPr lang="en-IN" dirty="0">
            <a:latin typeface="Times New Roman" pitchFamily="18" charset="0"/>
            <a:cs typeface="Times New Roman" pitchFamily="18" charset="0"/>
          </a:endParaRPr>
        </a:p>
      </dgm:t>
    </dgm:pt>
    <dgm:pt modelId="{EEE260D8-9434-4145-B979-FC5C743FB3F1}" type="parTrans" cxnId="{C32F1A50-149E-4BC2-A575-6A2BE9820CEB}">
      <dgm:prSet/>
      <dgm:spPr/>
      <dgm:t>
        <a:bodyPr/>
        <a:lstStyle/>
        <a:p>
          <a:endParaRPr lang="en-IN"/>
        </a:p>
      </dgm:t>
    </dgm:pt>
    <dgm:pt modelId="{3F3699AF-A509-4305-AF50-B712BB92648A}" type="sibTrans" cxnId="{C32F1A50-149E-4BC2-A575-6A2BE9820CEB}">
      <dgm:prSet/>
      <dgm:spPr/>
      <dgm:t>
        <a:bodyPr/>
        <a:lstStyle/>
        <a:p>
          <a:endParaRPr lang="en-IN"/>
        </a:p>
      </dgm:t>
    </dgm:pt>
    <dgm:pt modelId="{C0720A78-9FCB-45C6-A3A3-0E4BBA38E7B9}">
      <dgm:prSet phldrT="[Text]"/>
      <dgm:spPr>
        <a:solidFill>
          <a:srgbClr val="7030A0">
            <a:alpha val="49804"/>
          </a:srgbClr>
        </a:solidFill>
      </dgm:spPr>
      <dgm:t>
        <a:bodyPr/>
        <a:lstStyle/>
        <a:p>
          <a:r>
            <a:rPr lang="en-I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Provide quality of care</a:t>
          </a:r>
          <a:endParaRPr lang="en-IN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18C817-DDEF-4257-B6D8-5ED513BB3BC6}" type="parTrans" cxnId="{0AC2310B-4E39-4521-A4BC-5B997E17F62F}">
      <dgm:prSet/>
      <dgm:spPr/>
      <dgm:t>
        <a:bodyPr/>
        <a:lstStyle/>
        <a:p>
          <a:endParaRPr lang="en-IN"/>
        </a:p>
      </dgm:t>
    </dgm:pt>
    <dgm:pt modelId="{1887C21E-EFF8-4E2D-9566-568EDFB69FF8}" type="sibTrans" cxnId="{0AC2310B-4E39-4521-A4BC-5B997E17F62F}">
      <dgm:prSet/>
      <dgm:spPr/>
      <dgm:t>
        <a:bodyPr/>
        <a:lstStyle/>
        <a:p>
          <a:endParaRPr lang="en-IN"/>
        </a:p>
      </dgm:t>
    </dgm:pt>
    <dgm:pt modelId="{2084502E-27DF-4D05-80D4-EABFF024F560}" type="pres">
      <dgm:prSet presAssocID="{FD530B55-606E-4149-9EB0-5B33066AFDB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405FF209-857D-4B7F-B9C0-C2D402D246C2}" type="pres">
      <dgm:prSet presAssocID="{FD530B55-606E-4149-9EB0-5B33066AFDBA}" presName="radial" presStyleCnt="0">
        <dgm:presLayoutVars>
          <dgm:animLvl val="ctr"/>
        </dgm:presLayoutVars>
      </dgm:prSet>
      <dgm:spPr/>
    </dgm:pt>
    <dgm:pt modelId="{01186552-42D1-4137-93A2-3F7FC025B320}" type="pres">
      <dgm:prSet presAssocID="{59368D08-100A-46E9-846D-6E96871A460B}" presName="centerShape" presStyleLbl="vennNode1" presStyleIdx="0" presStyleCnt="5" custScaleX="115340" custScaleY="111103"/>
      <dgm:spPr/>
      <dgm:t>
        <a:bodyPr/>
        <a:lstStyle/>
        <a:p>
          <a:endParaRPr lang="en-IN"/>
        </a:p>
      </dgm:t>
    </dgm:pt>
    <dgm:pt modelId="{24F94B1C-B7C3-4C24-B1FB-1BC9A8A985E6}" type="pres">
      <dgm:prSet presAssocID="{1059475C-F00C-4DA0-9065-FDEB1144F6E5}" presName="node" presStyleLbl="vennNode1" presStyleIdx="1" presStyleCnt="5" custScaleX="232549" custRadScaleRad="97614" custRadScaleInc="276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E76ED8D-D81F-484C-8C7C-54D673723D42}" type="pres">
      <dgm:prSet presAssocID="{14637175-DFD5-45BF-B94B-DC0806063A79}" presName="node" presStyleLbl="vennNode1" presStyleIdx="2" presStyleCnt="5" custScaleX="211139" custScaleY="125078" custRadScaleRad="143617" custRadScaleInc="-19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C4580CD-46F6-4DDE-83FA-5FE2D3087565}" type="pres">
      <dgm:prSet presAssocID="{CD134514-7566-4FE3-B2CB-CC700B5194C6}" presName="node" presStyleLbl="vennNode1" presStyleIdx="3" presStyleCnt="5" custScaleX="239950" custScaleY="107335" custRadScaleRad="104328" custRadScaleInc="-74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1BB06FA-DE0F-4A9C-A22B-F2EFF0983D49}" type="pres">
      <dgm:prSet presAssocID="{C0720A78-9FCB-45C6-A3A3-0E4BBA38E7B9}" presName="node" presStyleLbl="vennNode1" presStyleIdx="4" presStyleCnt="5" custScaleX="200867" custScaleY="137219" custRadScaleRad="148592" custRadScaleInc="305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2A1CCD2-89DD-485F-938A-24E9D53D030C}" type="presOf" srcId="{59368D08-100A-46E9-846D-6E96871A460B}" destId="{01186552-42D1-4137-93A2-3F7FC025B320}" srcOrd="0" destOrd="0" presId="urn:microsoft.com/office/officeart/2005/8/layout/radial3"/>
    <dgm:cxn modelId="{0AC2310B-4E39-4521-A4BC-5B997E17F62F}" srcId="{59368D08-100A-46E9-846D-6E96871A460B}" destId="{C0720A78-9FCB-45C6-A3A3-0E4BBA38E7B9}" srcOrd="3" destOrd="0" parTransId="{5B18C817-DDEF-4257-B6D8-5ED513BB3BC6}" sibTransId="{1887C21E-EFF8-4E2D-9566-568EDFB69FF8}"/>
    <dgm:cxn modelId="{B3735FE8-AE0F-4184-9B32-A5B447274EC4}" type="presOf" srcId="{1059475C-F00C-4DA0-9065-FDEB1144F6E5}" destId="{24F94B1C-B7C3-4C24-B1FB-1BC9A8A985E6}" srcOrd="0" destOrd="0" presId="urn:microsoft.com/office/officeart/2005/8/layout/radial3"/>
    <dgm:cxn modelId="{C1D8F921-C4BE-4C80-BA62-1FF32465EA35}" type="presOf" srcId="{C0720A78-9FCB-45C6-A3A3-0E4BBA38E7B9}" destId="{D1BB06FA-DE0F-4A9C-A22B-F2EFF0983D49}" srcOrd="0" destOrd="0" presId="urn:microsoft.com/office/officeart/2005/8/layout/radial3"/>
    <dgm:cxn modelId="{BE2D087E-C104-4570-AF2E-0B85FE849680}" type="presOf" srcId="{14637175-DFD5-45BF-B94B-DC0806063A79}" destId="{CE76ED8D-D81F-484C-8C7C-54D673723D42}" srcOrd="0" destOrd="0" presId="urn:microsoft.com/office/officeart/2005/8/layout/radial3"/>
    <dgm:cxn modelId="{A953512A-4C9D-40BE-80D2-26570889ABB9}" srcId="{FD530B55-606E-4149-9EB0-5B33066AFDBA}" destId="{59368D08-100A-46E9-846D-6E96871A460B}" srcOrd="0" destOrd="0" parTransId="{B91E5396-8D9F-48D8-8920-718D36662DEF}" sibTransId="{CE8B416D-FEC5-4A4B-A080-FCEA6A933EB9}"/>
    <dgm:cxn modelId="{58D12204-6B1F-4A86-BDCF-D158A197B99E}" srcId="{59368D08-100A-46E9-846D-6E96871A460B}" destId="{14637175-DFD5-45BF-B94B-DC0806063A79}" srcOrd="1" destOrd="0" parTransId="{C30C7565-A038-4A37-8066-F77D55887D79}" sibTransId="{263F1CC0-9ECD-4AEE-B0F5-E987282A57C1}"/>
    <dgm:cxn modelId="{1F5D3562-2196-488D-A52F-8BEE468E30F1}" srcId="{59368D08-100A-46E9-846D-6E96871A460B}" destId="{1059475C-F00C-4DA0-9065-FDEB1144F6E5}" srcOrd="0" destOrd="0" parTransId="{5EBAA44A-339C-4243-954D-91AF59E67C7A}" sibTransId="{D567159D-0B98-4A5D-BBED-78CBFFB290DA}"/>
    <dgm:cxn modelId="{225DFF36-B2BB-43A8-A34E-B829055A8814}" type="presOf" srcId="{CD134514-7566-4FE3-B2CB-CC700B5194C6}" destId="{3C4580CD-46F6-4DDE-83FA-5FE2D3087565}" srcOrd="0" destOrd="0" presId="urn:microsoft.com/office/officeart/2005/8/layout/radial3"/>
    <dgm:cxn modelId="{C32F1A50-149E-4BC2-A575-6A2BE9820CEB}" srcId="{59368D08-100A-46E9-846D-6E96871A460B}" destId="{CD134514-7566-4FE3-B2CB-CC700B5194C6}" srcOrd="2" destOrd="0" parTransId="{EEE260D8-9434-4145-B979-FC5C743FB3F1}" sibTransId="{3F3699AF-A509-4305-AF50-B712BB92648A}"/>
    <dgm:cxn modelId="{B2830E6B-CE8C-4D10-A429-FDD265C9CF10}" type="presOf" srcId="{FD530B55-606E-4149-9EB0-5B33066AFDBA}" destId="{2084502E-27DF-4D05-80D4-EABFF024F560}" srcOrd="0" destOrd="0" presId="urn:microsoft.com/office/officeart/2005/8/layout/radial3"/>
    <dgm:cxn modelId="{BF4081A7-3247-4381-8160-71FE28581023}" type="presParOf" srcId="{2084502E-27DF-4D05-80D4-EABFF024F560}" destId="{405FF209-857D-4B7F-B9C0-C2D402D246C2}" srcOrd="0" destOrd="0" presId="urn:microsoft.com/office/officeart/2005/8/layout/radial3"/>
    <dgm:cxn modelId="{5AC2AF01-61A3-4305-B7C1-D5290CC2959A}" type="presParOf" srcId="{405FF209-857D-4B7F-B9C0-C2D402D246C2}" destId="{01186552-42D1-4137-93A2-3F7FC025B320}" srcOrd="0" destOrd="0" presId="urn:microsoft.com/office/officeart/2005/8/layout/radial3"/>
    <dgm:cxn modelId="{8BA18D47-8C65-41F5-AF5D-052F6CD4FB8B}" type="presParOf" srcId="{405FF209-857D-4B7F-B9C0-C2D402D246C2}" destId="{24F94B1C-B7C3-4C24-B1FB-1BC9A8A985E6}" srcOrd="1" destOrd="0" presId="urn:microsoft.com/office/officeart/2005/8/layout/radial3"/>
    <dgm:cxn modelId="{DC5BE36E-0ACB-4B9B-AD44-70CD05CE7678}" type="presParOf" srcId="{405FF209-857D-4B7F-B9C0-C2D402D246C2}" destId="{CE76ED8D-D81F-484C-8C7C-54D673723D42}" srcOrd="2" destOrd="0" presId="urn:microsoft.com/office/officeart/2005/8/layout/radial3"/>
    <dgm:cxn modelId="{B399A5CD-0394-4368-9565-232B0F78E1B0}" type="presParOf" srcId="{405FF209-857D-4B7F-B9C0-C2D402D246C2}" destId="{3C4580CD-46F6-4DDE-83FA-5FE2D3087565}" srcOrd="3" destOrd="0" presId="urn:microsoft.com/office/officeart/2005/8/layout/radial3"/>
    <dgm:cxn modelId="{4EB27F76-9C4A-4516-8C12-2C84B7BE9445}" type="presParOf" srcId="{405FF209-857D-4B7F-B9C0-C2D402D246C2}" destId="{D1BB06FA-DE0F-4A9C-A22B-F2EFF0983D4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86552-42D1-4137-93A2-3F7FC025B320}">
      <dsp:nvSpPr>
        <dsp:cNvPr id="0" name=""/>
        <dsp:cNvSpPr/>
      </dsp:nvSpPr>
      <dsp:spPr>
        <a:xfrm>
          <a:off x="1919583" y="673074"/>
          <a:ext cx="2305514" cy="2220822"/>
        </a:xfrm>
        <a:prstGeom prst="ellipse">
          <a:avLst/>
        </a:prstGeom>
        <a:solidFill>
          <a:srgbClr val="FFFF0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700" b="1" kern="1200" dirty="0" smtClean="0">
              <a:latin typeface="Times New Roman" pitchFamily="18" charset="0"/>
              <a:cs typeface="Times New Roman" pitchFamily="18" charset="0"/>
            </a:rPr>
            <a:t>Objectives</a:t>
          </a:r>
          <a:endParaRPr lang="en-IN" sz="2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57218" y="998306"/>
        <a:ext cx="1630244" cy="1570358"/>
      </dsp:txXfrm>
    </dsp:sp>
    <dsp:sp modelId="{24F94B1C-B7C3-4C24-B1FB-1BC9A8A985E6}">
      <dsp:nvSpPr>
        <dsp:cNvPr id="0" name=""/>
        <dsp:cNvSpPr/>
      </dsp:nvSpPr>
      <dsp:spPr>
        <a:xfrm>
          <a:off x="1965335" y="14283"/>
          <a:ext cx="2324194" cy="999442"/>
        </a:xfrm>
        <a:prstGeom prst="ellipse">
          <a:avLst/>
        </a:prstGeom>
        <a:solidFill>
          <a:srgbClr val="7030A0">
            <a:alpha val="49804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>
              <a:latin typeface="Times New Roman" pitchFamily="18" charset="0"/>
              <a:cs typeface="Times New Roman" pitchFamily="18" charset="0"/>
            </a:rPr>
            <a:t>Modern techniques for investigation and treatment</a:t>
          </a:r>
          <a:endParaRPr lang="en-IN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05705" y="160648"/>
        <a:ext cx="1643454" cy="706712"/>
      </dsp:txXfrm>
    </dsp:sp>
    <dsp:sp modelId="{CE76ED8D-D81F-484C-8C7C-54D673723D42}">
      <dsp:nvSpPr>
        <dsp:cNvPr id="0" name=""/>
        <dsp:cNvSpPr/>
      </dsp:nvSpPr>
      <dsp:spPr>
        <a:xfrm>
          <a:off x="3886736" y="1152746"/>
          <a:ext cx="2110213" cy="1250083"/>
        </a:xfrm>
        <a:prstGeom prst="ellipse">
          <a:avLst/>
        </a:prstGeom>
        <a:solidFill>
          <a:srgbClr val="7030A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>
              <a:latin typeface="Times New Roman" pitchFamily="18" charset="0"/>
              <a:cs typeface="Times New Roman" pitchFamily="18" charset="0"/>
            </a:rPr>
            <a:t>Facilities for total patient satisfaction</a:t>
          </a:r>
          <a:endParaRPr lang="en-IN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95770" y="1335816"/>
        <a:ext cx="1492145" cy="883943"/>
      </dsp:txXfrm>
    </dsp:sp>
    <dsp:sp modelId="{3C4580CD-46F6-4DDE-83FA-5FE2D3087565}">
      <dsp:nvSpPr>
        <dsp:cNvPr id="0" name=""/>
        <dsp:cNvSpPr/>
      </dsp:nvSpPr>
      <dsp:spPr>
        <a:xfrm>
          <a:off x="1889130" y="2548843"/>
          <a:ext cx="2398163" cy="1072752"/>
        </a:xfrm>
        <a:prstGeom prst="ellipse">
          <a:avLst/>
        </a:prstGeom>
        <a:solidFill>
          <a:srgbClr val="7030A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>
              <a:latin typeface="Times New Roman" pitchFamily="18" charset="0"/>
              <a:cs typeface="Times New Roman" pitchFamily="18" charset="0"/>
            </a:rPr>
            <a:t>Good public relation</a:t>
          </a:r>
          <a:endParaRPr lang="en-IN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40333" y="2705944"/>
        <a:ext cx="1695757" cy="758550"/>
      </dsp:txXfrm>
    </dsp:sp>
    <dsp:sp modelId="{D1BB06FA-DE0F-4A9C-A22B-F2EFF0983D49}">
      <dsp:nvSpPr>
        <dsp:cNvPr id="0" name=""/>
        <dsp:cNvSpPr/>
      </dsp:nvSpPr>
      <dsp:spPr>
        <a:xfrm>
          <a:off x="136523" y="1004895"/>
          <a:ext cx="2007550" cy="1371425"/>
        </a:xfrm>
        <a:prstGeom prst="ellipse">
          <a:avLst/>
        </a:prstGeom>
        <a:solidFill>
          <a:srgbClr val="7030A0">
            <a:alpha val="49804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Provide quality of care</a:t>
          </a:r>
          <a:endParaRPr lang="en-IN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0522" y="1205736"/>
        <a:ext cx="1419552" cy="969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981200"/>
            <a:ext cx="7772400" cy="1622425"/>
          </a:xfrm>
        </p:spPr>
        <p:txBody>
          <a:bodyPr>
            <a:prstTxWarp prst="textInflateTop">
              <a:avLst/>
            </a:prstTxWarp>
            <a:normAutofit/>
            <a:scene3d>
              <a:camera prst="isometricLeftDown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IN" b="1" spc="50" dirty="0" smtClean="0">
                <a:ln w="11430">
                  <a:solidFill>
                    <a:srgbClr val="2D1BB5"/>
                  </a:solidFill>
                </a:ln>
                <a:solidFill>
                  <a:srgbClr val="F21A2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</a:t>
            </a:r>
            <a:endParaRPr lang="en-IN" b="1" spc="50" dirty="0">
              <a:ln w="11430">
                <a:solidFill>
                  <a:srgbClr val="2D1BB5"/>
                </a:solidFill>
              </a:ln>
              <a:solidFill>
                <a:srgbClr val="F21A2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513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5617">
        <p14:honeycomb/>
        <p:sndAc>
          <p:stSnd>
            <p:snd r:embed="rId3" name="click.wav"/>
          </p:stSnd>
        </p:sndAc>
      </p:transition>
    </mc:Choice>
    <mc:Fallback xmlns="">
      <p:transition spd="slow" advTm="5617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FUNCTIONS OF OPD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An OPD enables a hospital to deliver the following functions: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Control disease by early diagnosis and timely treatment.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Investigate and screen cases to confirm whether or not hospitalization is required.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Facilitate screening and investigations for admission to hospital.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Provide effective treatment on ambulatory basis.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76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24"/>
    </mc:Choice>
    <mc:Fallback xmlns="">
      <p:transition spd="slow" advTm="722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Provide follow-up care to discharged    patients and their rehabilitation.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Provide a facility for training of medical, Para-medical and nursing staff.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It may also provide avenue for epidemiological and social research.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Control and surveillance of communicable disease diseases to prevent an outbreak of epidemic.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4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TYPES OF OPD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Centralized outpatient services</a:t>
            </a:r>
          </a:p>
          <a:p>
            <a:pPr marL="457200" indent="-457200">
              <a:buFont typeface="+mj-lt"/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Decentralized outpatient services.</a:t>
            </a:r>
          </a:p>
          <a:p>
            <a:pPr marL="0" indent="0"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Centralized outpatient services: 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All services are provided in compact area which includes all diagnostic and therapeutics facilities being provided in the same place.</a:t>
            </a:r>
          </a:p>
          <a:p>
            <a:pPr marL="0" indent="0">
              <a:buNone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Decentralized outpatient services: 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Services are provided in the respective departments.</a:t>
            </a:r>
            <a:endParaRPr lang="en-IN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8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2355273" y="3134590"/>
            <a:ext cx="4495800" cy="381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Billing </a:t>
            </a: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2386445" y="2518064"/>
            <a:ext cx="4495800" cy="381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Registration</a:t>
            </a: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2355273" y="3723409"/>
            <a:ext cx="4495800" cy="381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Consultation</a:t>
            </a: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2393372" y="4360719"/>
            <a:ext cx="4495800" cy="381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Diagnostics</a:t>
            </a: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evel 8"/>
          <p:cNvSpPr/>
          <p:nvPr/>
        </p:nvSpPr>
        <p:spPr>
          <a:xfrm>
            <a:off x="2382982" y="5036127"/>
            <a:ext cx="4495800" cy="381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Day care procedures</a:t>
            </a: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2393372" y="5638800"/>
            <a:ext cx="4495800" cy="381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Preventive  health check.</a:t>
            </a:r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150918" y="1226126"/>
            <a:ext cx="4959928" cy="83127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OUTPATIENT DEPARTMENT</a:t>
            </a:r>
            <a:endParaRPr lang="en-IN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343400" y="2057399"/>
            <a:ext cx="259773" cy="460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Down Arrow 12"/>
          <p:cNvSpPr/>
          <p:nvPr/>
        </p:nvSpPr>
        <p:spPr>
          <a:xfrm>
            <a:off x="4343400" y="2899064"/>
            <a:ext cx="259773" cy="235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Down Arrow 13"/>
          <p:cNvSpPr/>
          <p:nvPr/>
        </p:nvSpPr>
        <p:spPr>
          <a:xfrm>
            <a:off x="4364181" y="3487883"/>
            <a:ext cx="259773" cy="235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Down Arrow 14"/>
          <p:cNvSpPr/>
          <p:nvPr/>
        </p:nvSpPr>
        <p:spPr>
          <a:xfrm>
            <a:off x="4381499" y="4104409"/>
            <a:ext cx="259773" cy="235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Down Arrow 15"/>
          <p:cNvSpPr/>
          <p:nvPr/>
        </p:nvSpPr>
        <p:spPr>
          <a:xfrm>
            <a:off x="4354655" y="4741719"/>
            <a:ext cx="313460" cy="294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Down Arrow 16"/>
          <p:cNvSpPr/>
          <p:nvPr/>
        </p:nvSpPr>
        <p:spPr>
          <a:xfrm>
            <a:off x="4383230" y="5417127"/>
            <a:ext cx="259773" cy="235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531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6895" y="2967335"/>
            <a:ext cx="357020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 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2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309254" y="3048000"/>
            <a:ext cx="6691746" cy="1600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OUTPATIENT DEPARTMENT</a:t>
            </a:r>
            <a:endParaRPr lang="en-I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554729"/>
      </p:ext>
    </p:extLst>
  </p:cSld>
  <p:clrMapOvr>
    <a:masterClrMapping/>
  </p:clrMapOvr>
  <p:transition spd="slow" advTm="5468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DEFINITON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OPD is defined as a part of the hospital with allotted physical facilities and medical and other staffs, with regularly scheduled hours, to provide care for patients who are not registered as inpatients.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 hospital department where patients receive diagnosis and / or treatment but do not stay overnight.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5301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9">
        <p14:ferris dir="l"/>
      </p:transition>
    </mc:Choice>
    <mc:Fallback xmlns="">
      <p:transition spd="slow" advTm="56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OBJECTIVES OF OPD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627232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454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32">
        <p14:prism isContent="1"/>
      </p:transition>
    </mc:Choice>
    <mc:Fallback xmlns="">
      <p:transition spd="slow" advTm="61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0264" y="1714500"/>
            <a:ext cx="26670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Reception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070264" y="2511136"/>
            <a:ext cx="26670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Registration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1097973" y="893618"/>
            <a:ext cx="26670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Arrival at OPD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1070264" y="3352800"/>
            <a:ext cx="26670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Issue of Taken Number</a:t>
            </a:r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1070264" y="4159827"/>
            <a:ext cx="26670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Waiting Room</a:t>
            </a:r>
            <a:endParaRPr lang="en-IN" dirty="0"/>
          </a:p>
        </p:txBody>
      </p:sp>
      <p:sp>
        <p:nvSpPr>
          <p:cNvPr id="10" name="Rectangle 9"/>
          <p:cNvSpPr/>
          <p:nvPr/>
        </p:nvSpPr>
        <p:spPr>
          <a:xfrm>
            <a:off x="1070264" y="4966854"/>
            <a:ext cx="26670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Consultation with Doctor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5604163" y="4966854"/>
            <a:ext cx="26670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Issue of med Chit</a:t>
            </a:r>
            <a:endParaRPr lang="en-IN" dirty="0"/>
          </a:p>
        </p:txBody>
      </p:sp>
      <p:sp>
        <p:nvSpPr>
          <p:cNvPr id="12" name="Rectangle 11"/>
          <p:cNvSpPr/>
          <p:nvPr/>
        </p:nvSpPr>
        <p:spPr>
          <a:xfrm>
            <a:off x="5618018" y="4159827"/>
            <a:ext cx="26670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Arrival at Pharmacy </a:t>
            </a:r>
            <a:endParaRPr lang="en-IN" dirty="0"/>
          </a:p>
        </p:txBody>
      </p:sp>
      <p:sp>
        <p:nvSpPr>
          <p:cNvPr id="13" name="Rectangle 12"/>
          <p:cNvSpPr/>
          <p:nvPr/>
        </p:nvSpPr>
        <p:spPr>
          <a:xfrm>
            <a:off x="5569527" y="3352800"/>
            <a:ext cx="26670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Token Number</a:t>
            </a:r>
            <a:endParaRPr lang="en-IN" dirty="0"/>
          </a:p>
        </p:txBody>
      </p:sp>
      <p:sp>
        <p:nvSpPr>
          <p:cNvPr id="14" name="Rectangle 13"/>
          <p:cNvSpPr/>
          <p:nvPr/>
        </p:nvSpPr>
        <p:spPr>
          <a:xfrm>
            <a:off x="5569527" y="2511136"/>
            <a:ext cx="26670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Waiting </a:t>
            </a:r>
            <a:endParaRPr lang="en-IN" dirty="0"/>
          </a:p>
        </p:txBody>
      </p:sp>
      <p:sp>
        <p:nvSpPr>
          <p:cNvPr id="15" name="Rectangle 14"/>
          <p:cNvSpPr/>
          <p:nvPr/>
        </p:nvSpPr>
        <p:spPr>
          <a:xfrm>
            <a:off x="5569527" y="1700645"/>
            <a:ext cx="26670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Collection of Med</a:t>
            </a:r>
            <a:endParaRPr lang="en-IN" dirty="0"/>
          </a:p>
        </p:txBody>
      </p:sp>
      <p:sp>
        <p:nvSpPr>
          <p:cNvPr id="16" name="Rectangle 15"/>
          <p:cNvSpPr/>
          <p:nvPr/>
        </p:nvSpPr>
        <p:spPr>
          <a:xfrm>
            <a:off x="5569527" y="886691"/>
            <a:ext cx="2667000" cy="533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Departure </a:t>
            </a:r>
            <a:endParaRPr lang="en-IN" dirty="0"/>
          </a:p>
        </p:txBody>
      </p:sp>
      <p:sp>
        <p:nvSpPr>
          <p:cNvPr id="22" name="Down Arrow 21"/>
          <p:cNvSpPr/>
          <p:nvPr/>
        </p:nvSpPr>
        <p:spPr>
          <a:xfrm>
            <a:off x="2133600" y="1427018"/>
            <a:ext cx="270164" cy="273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Down Arrow 22"/>
          <p:cNvSpPr/>
          <p:nvPr/>
        </p:nvSpPr>
        <p:spPr>
          <a:xfrm>
            <a:off x="2161309" y="2234045"/>
            <a:ext cx="270164" cy="273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Down Arrow 23"/>
          <p:cNvSpPr/>
          <p:nvPr/>
        </p:nvSpPr>
        <p:spPr>
          <a:xfrm>
            <a:off x="2168236" y="3886200"/>
            <a:ext cx="270164" cy="273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Down Arrow 24"/>
          <p:cNvSpPr/>
          <p:nvPr/>
        </p:nvSpPr>
        <p:spPr>
          <a:xfrm>
            <a:off x="2140528" y="3087831"/>
            <a:ext cx="270164" cy="273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Down Arrow 26"/>
          <p:cNvSpPr/>
          <p:nvPr/>
        </p:nvSpPr>
        <p:spPr>
          <a:xfrm>
            <a:off x="2195946" y="4693227"/>
            <a:ext cx="270164" cy="273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ight Arrow 31"/>
          <p:cNvSpPr/>
          <p:nvPr/>
        </p:nvSpPr>
        <p:spPr>
          <a:xfrm>
            <a:off x="3737263" y="5091544"/>
            <a:ext cx="1832263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Up Arrow 32"/>
          <p:cNvSpPr/>
          <p:nvPr/>
        </p:nvSpPr>
        <p:spPr>
          <a:xfrm>
            <a:off x="6814704" y="4693227"/>
            <a:ext cx="273627" cy="2736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Up Arrow 33"/>
          <p:cNvSpPr/>
          <p:nvPr/>
        </p:nvSpPr>
        <p:spPr>
          <a:xfrm>
            <a:off x="6830290" y="3882736"/>
            <a:ext cx="273627" cy="2736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Up Arrow 34"/>
          <p:cNvSpPr/>
          <p:nvPr/>
        </p:nvSpPr>
        <p:spPr>
          <a:xfrm>
            <a:off x="6766213" y="3044536"/>
            <a:ext cx="273627" cy="2736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Up Arrow 35"/>
          <p:cNvSpPr/>
          <p:nvPr/>
        </p:nvSpPr>
        <p:spPr>
          <a:xfrm>
            <a:off x="6693476" y="2230581"/>
            <a:ext cx="273627" cy="2736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Up Arrow 36"/>
          <p:cNvSpPr/>
          <p:nvPr/>
        </p:nvSpPr>
        <p:spPr>
          <a:xfrm>
            <a:off x="6715990" y="1420091"/>
            <a:ext cx="273627" cy="2736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1491094" y="76200"/>
            <a:ext cx="6324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 smtClean="0">
                <a:solidFill>
                  <a:schemeClr val="tx1"/>
                </a:solidFill>
              </a:rPr>
              <a:t>PROCESS  OF  OPD</a:t>
            </a:r>
            <a:endParaRPr lang="en-IN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4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667">
        <p14:window dir="vert"/>
      </p:transition>
    </mc:Choice>
    <mc:Fallback xmlns="">
      <p:transition spd="slow" advTm="86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34196" y="685800"/>
            <a:ext cx="6553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OPD planning and design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STEPHEN\Pictures\Screenshot_2019-12-15-11-55-12-497_com.google.android.googlequicksearchbox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23" y="1676400"/>
            <a:ext cx="6821487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82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FACILITIES OF OPD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6196405" cy="3603812"/>
          </a:xfrm>
        </p:spPr>
        <p:txBody>
          <a:bodyPr>
            <a:normAutofit fontScale="92500" lnSpcReduction="2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OPD has facilities for screening, counselling, clinical examination, treatment and referral.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It consists of the following: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xamination Room should be close to the nurses station and the consultation room.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Consultation Room is mostly used when lengthy conversation a involved between the doctor and the patient.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Clinical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Department of OPD includes clinics which can use standard accommodation, general medicine, surgery, etc.</a:t>
            </a: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952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4777">
        <p:checker/>
      </p:transition>
    </mc:Choice>
    <mc:Fallback xmlns="">
      <p:transition spd="slow" advTm="2477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95400"/>
            <a:ext cx="6211645" cy="4427669"/>
          </a:xfrm>
        </p:spPr>
        <p:txBody>
          <a:bodyPr>
            <a:normAutofit lnSpcReduction="10000"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Types of clinics: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Surgical, orthopaedic, medical, paediatric skin, ophthalmic, ENT, dental, chest, psychiatric, cardiology clinic.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OPD for the surgical department should be located on the ground floor and near the emergency with direct access to it.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Minor Surgery Room may be used as a cast room, ECG room, minor operations.  It should have a separate entrance.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Support services includes clinics which can use standard accommodation, general medicine, surgery, etc.,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6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IMPORTANCE OF OPD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First point of contact.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It is the shop window of the hospital.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Makes or mars the image of the hospital.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A good OPD services can reduce the load on IPD services.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It is the place for implementing preventive and primitive health activities.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It is a stepping stone for health promotion and disease prevention.</a:t>
            </a:r>
          </a:p>
        </p:txBody>
      </p:sp>
    </p:spTree>
    <p:extLst>
      <p:ext uri="{BB962C8B-B14F-4D97-AF65-F5344CB8AC3E}">
        <p14:creationId xmlns:p14="http://schemas.microsoft.com/office/powerpoint/2010/main" val="246506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392">
        <p14:ripple/>
      </p:transition>
    </mc:Choice>
    <mc:Fallback xmlns="">
      <p:transition spd="slow" advTm="63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1.2|1.4|4.1|0.8|0.3|1.1|0.5|0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221</TotalTime>
  <Words>505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Pushpin</vt:lpstr>
      <vt:lpstr>WELCOME</vt:lpstr>
      <vt:lpstr>PowerPoint Presentation</vt:lpstr>
      <vt:lpstr>DEFINITON</vt:lpstr>
      <vt:lpstr>OBJECTIVES OF OPD</vt:lpstr>
      <vt:lpstr>PowerPoint Presentation</vt:lpstr>
      <vt:lpstr>PowerPoint Presentation</vt:lpstr>
      <vt:lpstr>FACILITIES OF OPD</vt:lpstr>
      <vt:lpstr>PowerPoint Presentation</vt:lpstr>
      <vt:lpstr>IMPORTANCE OF OPD</vt:lpstr>
      <vt:lpstr>FUNCTIONS OF OPD</vt:lpstr>
      <vt:lpstr>PowerPoint Presentation</vt:lpstr>
      <vt:lpstr>TYPES OF OPD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OUTPATIENT DEPARTMENT</dc:title>
  <dc:creator>STEPHEN</dc:creator>
  <cp:lastModifiedBy>bhArath</cp:lastModifiedBy>
  <cp:revision>43</cp:revision>
  <dcterms:created xsi:type="dcterms:W3CDTF">2006-08-16T00:00:00Z</dcterms:created>
  <dcterms:modified xsi:type="dcterms:W3CDTF">2020-01-07T17:33:47Z</dcterms:modified>
</cp:coreProperties>
</file>