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84" r:id="rId10"/>
    <p:sldId id="285" r:id="rId11"/>
    <p:sldId id="286" r:id="rId12"/>
    <p:sldId id="273" r:id="rId13"/>
    <p:sldId id="272" r:id="rId14"/>
    <p:sldId id="267" r:id="rId15"/>
    <p:sldId id="269" r:id="rId16"/>
    <p:sldId id="270" r:id="rId17"/>
    <p:sldId id="268" r:id="rId18"/>
    <p:sldId id="282" r:id="rId19"/>
    <p:sldId id="275" r:id="rId20"/>
    <p:sldId id="283" r:id="rId21"/>
    <p:sldId id="276" r:id="rId22"/>
    <p:sldId id="274" r:id="rId23"/>
    <p:sldId id="277" r:id="rId24"/>
    <p:sldId id="278" r:id="rId25"/>
    <p:sldId id="279" r:id="rId26"/>
    <p:sldId id="281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F4BB2-549F-4DEF-BA58-AD33F7EDA2F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24942-1996-4773-BF3E-DF510DB7E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0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D9F-0D73-4BFC-BE2A-36F743E53A6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82AA-3473-47D0-BC08-4F4273221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0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D9F-0D73-4BFC-BE2A-36F743E53A6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82AA-3473-47D0-BC08-4F4273221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5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D9F-0D73-4BFC-BE2A-36F743E53A6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82AA-3473-47D0-BC08-4F4273221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6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D9F-0D73-4BFC-BE2A-36F743E53A6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82AA-3473-47D0-BC08-4F4273221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6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D9F-0D73-4BFC-BE2A-36F743E53A6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82AA-3473-47D0-BC08-4F4273221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1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D9F-0D73-4BFC-BE2A-36F743E53A6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82AA-3473-47D0-BC08-4F4273221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D9F-0D73-4BFC-BE2A-36F743E53A6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82AA-3473-47D0-BC08-4F4273221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6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D9F-0D73-4BFC-BE2A-36F743E53A6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82AA-3473-47D0-BC08-4F4273221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2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D9F-0D73-4BFC-BE2A-36F743E53A6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82AA-3473-47D0-BC08-4F4273221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8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D9F-0D73-4BFC-BE2A-36F743E53A6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82AA-3473-47D0-BC08-4F4273221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1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D9F-0D73-4BFC-BE2A-36F743E53A6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82AA-3473-47D0-BC08-4F4273221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8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4ED9F-0D73-4BFC-BE2A-36F743E53A6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F82AA-3473-47D0-BC08-4F4273221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7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medicine-and-dentistry/conjugation" TargetMode="External"/><Relationship Id="rId2" Type="http://schemas.openxmlformats.org/officeDocument/2006/relationships/hyperlink" Target="https://www.sciencedirect.com/topics/medicine-and-dentistry/nanoparticl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09600"/>
            <a:ext cx="83820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BIOMEDICAL  NANOTECHNOLOGY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DR.M</a:t>
            </a:r>
            <a:r>
              <a:rPr lang="en-IN" b="1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. GAYATHRI</a:t>
            </a:r>
          </a:p>
          <a:p>
            <a:pPr algn="ctr"/>
            <a:r>
              <a:rPr lang="en-IN" sz="1600" dirty="0">
                <a:solidFill>
                  <a:srgbClr val="002060"/>
                </a:solidFill>
                <a:latin typeface="Baskerville Old Face" pitchFamily="18" charset="0"/>
              </a:rPr>
              <a:t>ASSISTANT PROFESSOR</a:t>
            </a:r>
          </a:p>
          <a:p>
            <a:pPr algn="ctr"/>
            <a:r>
              <a:rPr lang="en-IN" dirty="0">
                <a:solidFill>
                  <a:srgbClr val="002060"/>
                </a:solidFill>
                <a:latin typeface="Baskerville Old Face" pitchFamily="18" charset="0"/>
              </a:rPr>
              <a:t>DEPARTMENT OF BOTANY </a:t>
            </a:r>
          </a:p>
          <a:p>
            <a:pPr algn="ctr"/>
            <a:r>
              <a:rPr lang="en-IN" dirty="0">
                <a:solidFill>
                  <a:srgbClr val="002060"/>
                </a:solidFill>
                <a:latin typeface="Baskerville Old Face" pitchFamily="18" charset="0"/>
              </a:rPr>
              <a:t>BON SECOURS COLLEGEFOR WOMEN</a:t>
            </a:r>
          </a:p>
          <a:p>
            <a:pPr algn="ctr"/>
            <a:r>
              <a:rPr lang="en-IN" dirty="0">
                <a:solidFill>
                  <a:srgbClr val="002060"/>
                </a:solidFill>
                <a:latin typeface="Baskerville Old Face" pitchFamily="18" charset="0"/>
              </a:rPr>
              <a:t>THANJAVUR </a:t>
            </a:r>
            <a:endParaRPr lang="en-IN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2643188" cy="20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admin\Desktop\b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Fields of Applications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2438400" cy="2030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Oil pulling with coconut oil: How-to and benefi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2308266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2590800" cy="2085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95799"/>
            <a:ext cx="2308266" cy="1933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Self-assembling nanodevices could advance medicine one tiny leap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374"/>
            <a:ext cx="1828800" cy="15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Nanoparticle drug delivery in cancer therapy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en-US" sz="2400" u="sng" dirty="0">
                <a:latin typeface="Times New Roman" pitchFamily="18" charset="0"/>
                <a:cs typeface="Times New Roman" pitchFamily="18" charset="0"/>
                <a:hlinkClick r:id="rId2" tooltip="Learn more about Nanoparticle from ScienceDirect's AI-generated Topic Pages"/>
              </a:rPr>
              <a:t>Nanoparticles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(NPs) are the new identified tools by which we can deliver drugs into tumor cells with minimum drug leakage into normal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 tooltip="Learn more about Conjugation from ScienceDirect's AI-generated Topic Pages"/>
              </a:rPr>
              <a:t>Conjugation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of NPs with ligands of cancer specific tumor biomarkers is a potent therapeutic approach to treat cancer diseases with the high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efficacy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Nano Molecular Structure In Color Gradient Silhouette From Purpl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52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7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Cantilevers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906963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iny levers - anchored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 one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 - bind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molecules that represent some of the changes associated with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5122" name="Picture 2" descr="17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3"/>
          <a:stretch/>
        </p:blipFill>
        <p:spPr bwMode="auto">
          <a:xfrm>
            <a:off x="1524000" y="2895600"/>
            <a:ext cx="6076950" cy="381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ano Molecular Structure In Color Gradient Silhouette From Purpl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28600"/>
            <a:ext cx="17145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Nanopores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25963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Tiny holes - DNA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pass through one strand at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- DNA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sequencing more efficient</a:t>
            </a:r>
          </a:p>
        </p:txBody>
      </p:sp>
      <p:pic>
        <p:nvPicPr>
          <p:cNvPr id="6146" name="Picture 2" descr="19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1"/>
          <a:stretch/>
        </p:blipFill>
        <p:spPr bwMode="auto">
          <a:xfrm>
            <a:off x="1676400" y="2483069"/>
            <a:ext cx="6076950" cy="418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ano Molecular Structure In Color Gradient Silhouette From Purpl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0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Nanotubes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Detect - altered genes in DNA - pinpoint exact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location of those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21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9"/>
          <a:stretch/>
        </p:blipFill>
        <p:spPr bwMode="auto">
          <a:xfrm>
            <a:off x="1524000" y="2514600"/>
            <a:ext cx="6076950" cy="408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ano Molecular Structure In Color Gradient Silhouette From Purpl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9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Nanoshells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60437"/>
            <a:ext cx="8839200" cy="5745163"/>
          </a:xfrm>
        </p:spPr>
        <p:txBody>
          <a:bodyPr/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Nanoshells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scientists can design these beads to absorb specific wavelengths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light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27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 t="2945" r="2843" b="5702"/>
          <a:stretch/>
        </p:blipFill>
        <p:spPr bwMode="auto">
          <a:xfrm>
            <a:off x="1781502" y="2333297"/>
            <a:ext cx="5722883" cy="383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ano Molecular Structure In Color Gradient Silhouette From Purpl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78" y="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Dendrimers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12837"/>
            <a:ext cx="9067800" cy="4525963"/>
          </a:xfrm>
        </p:spPr>
        <p:txBody>
          <a:bodyPr/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Dendrimers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man-made molecules about the size of an average protein, and have a branching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shape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6" b="-4109"/>
          <a:stretch/>
        </p:blipFill>
        <p:spPr bwMode="auto">
          <a:xfrm>
            <a:off x="1552903" y="2590800"/>
            <a:ext cx="60769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Nano Molecular Structure In Color Gradient Silhouette From Purpl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37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Quantum dots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4525963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Quantum dots are tiny crystals that glow when they are stimulated by ultraviolet light</a:t>
            </a:r>
          </a:p>
        </p:txBody>
      </p:sp>
      <p:pic>
        <p:nvPicPr>
          <p:cNvPr id="1026" name="Picture 2" descr="37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0"/>
          <a:stretch/>
        </p:blipFill>
        <p:spPr bwMode="auto">
          <a:xfrm>
            <a:off x="1524000" y="2209801"/>
            <a:ext cx="60769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ano Molecular Structure In Color Gradient Silhouette From Purpl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2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8229600" cy="1143000"/>
          </a:xfrm>
        </p:spPr>
        <p:txBody>
          <a:bodyPr/>
          <a:lstStyle/>
          <a:p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Process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Tissue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Bioprinting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525963"/>
          </a:xfrm>
        </p:spPr>
        <p:txBody>
          <a:bodyPr>
            <a:normAutofit fontScale="85000" lnSpcReduction="10000"/>
          </a:bodyPr>
          <a:lstStyle/>
          <a:p>
            <a:pPr marL="469265" indent="-457200" algn="just">
              <a:lnSpc>
                <a:spcPct val="100000"/>
              </a:lnSpc>
              <a:spcBef>
                <a:spcPts val="700"/>
              </a:spcBef>
              <a:buSzPct val="90909"/>
              <a:buFont typeface="Wingdings" pitchFamily="2" charset="2"/>
              <a:buChar char="v"/>
              <a:tabLst>
                <a:tab pos="307340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Create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a blueprint of an organ with its vascular</a:t>
            </a:r>
            <a:r>
              <a:rPr lang="en-US" spc="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architecture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69265" indent="-457200" algn="just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v"/>
              <a:tabLst>
                <a:tab pos="339725" algn="l"/>
              </a:tabLst>
            </a:pP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Generate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pc="-5" dirty="0" err="1">
                <a:latin typeface="Times New Roman" pitchFamily="18" charset="0"/>
                <a:cs typeface="Times New Roman" pitchFamily="18" charset="0"/>
              </a:rPr>
              <a:t>bioprinting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 process</a:t>
            </a:r>
            <a:r>
              <a:rPr lang="en-US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" dirty="0" smtClean="0">
                <a:latin typeface="Times New Roman" pitchFamily="18" charset="0"/>
                <a:cs typeface="Times New Roman" pitchFamily="18" charset="0"/>
              </a:rPr>
              <a:t>plan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69265" indent="-457200" algn="just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v"/>
              <a:tabLst>
                <a:tab pos="339725" algn="l"/>
              </a:tabLst>
            </a:pP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Isolate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en-US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cells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69265" indent="-457200" algn="just">
              <a:lnSpc>
                <a:spcPct val="100000"/>
              </a:lnSpc>
              <a:spcBef>
                <a:spcPts val="605"/>
              </a:spcBef>
              <a:buFont typeface="Wingdings" pitchFamily="2" charset="2"/>
              <a:buChar char="v"/>
              <a:tabLst>
                <a:tab pos="339725" algn="l"/>
              </a:tabLst>
            </a:pP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Differentiate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the stem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cells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into organ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specific</a:t>
            </a:r>
            <a:r>
              <a:rPr lang="en-US" spc="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cells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R="5080" algn="just">
              <a:lnSpc>
                <a:spcPct val="80100"/>
              </a:lnSpc>
              <a:spcBef>
                <a:spcPts val="1125"/>
              </a:spcBef>
              <a:buSzPct val="95454"/>
              <a:buFont typeface="Wingdings" pitchFamily="2" charset="2"/>
              <a:buChar char="v"/>
              <a:tabLst>
                <a:tab pos="262255" algn="l"/>
              </a:tabLst>
            </a:pP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  Prepare </a:t>
            </a:r>
            <a:r>
              <a:rPr lang="en-US" spc="-5" dirty="0" err="1">
                <a:latin typeface="Times New Roman" pitchFamily="18" charset="0"/>
                <a:cs typeface="Times New Roman" pitchFamily="18" charset="0"/>
              </a:rPr>
              <a:t>bioink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 reservoirs with organ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specific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5080" indent="0" algn="just">
              <a:lnSpc>
                <a:spcPct val="80100"/>
              </a:lnSpc>
              <a:spcBef>
                <a:spcPts val="1125"/>
              </a:spcBef>
              <a:buSzPct val="95454"/>
              <a:buNone/>
              <a:tabLst>
                <a:tab pos="262255" algn="l"/>
              </a:tabLst>
            </a:pP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     blood 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vessel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cells,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support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medium and load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0" marR="5080" indent="0" algn="just">
              <a:lnSpc>
                <a:spcPct val="80100"/>
              </a:lnSpc>
              <a:spcBef>
                <a:spcPts val="1125"/>
              </a:spcBef>
              <a:buSzPct val="95454"/>
              <a:buNone/>
              <a:tabLst>
                <a:tab pos="262255" algn="l"/>
              </a:tabLst>
            </a:pP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     into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printer;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69265" indent="-457200" algn="just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v"/>
              <a:tabLst>
                <a:tab pos="339725" algn="l"/>
              </a:tabLst>
            </a:pPr>
            <a:r>
              <a:rPr lang="en-US" spc="-5" dirty="0" err="1" smtClean="0">
                <a:latin typeface="Times New Roman" pitchFamily="18" charset="0"/>
                <a:cs typeface="Times New Roman" pitchFamily="18" charset="0"/>
              </a:rPr>
              <a:t>Bioprint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and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69266" indent="-457200" algn="just">
              <a:lnSpc>
                <a:spcPts val="2375"/>
              </a:lnSpc>
              <a:spcBef>
                <a:spcPts val="600"/>
              </a:spcBef>
              <a:buSzPct val="95454"/>
              <a:buFont typeface="Wingdings" pitchFamily="2" charset="2"/>
              <a:buChar char="v"/>
              <a:tabLst>
                <a:tab pos="262255" algn="l"/>
              </a:tabLst>
            </a:pP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Place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bioprinted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organ in 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bioreactor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en-US" spc="5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transplantation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Nano Molecular Structure In Color Gradient Silhouette From Purpl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28600"/>
            <a:ext cx="17145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Bioprinting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spc="-2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tissues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99650" y="1752600"/>
            <a:ext cx="9185910" cy="3877310"/>
            <a:chOff x="-25400" y="722756"/>
            <a:chExt cx="9185910" cy="3877310"/>
          </a:xfrm>
        </p:grpSpPr>
        <p:sp>
          <p:nvSpPr>
            <p:cNvPr id="5" name="object 5"/>
            <p:cNvSpPr/>
            <p:nvPr/>
          </p:nvSpPr>
          <p:spPr>
            <a:xfrm>
              <a:off x="435940" y="767803"/>
              <a:ext cx="8314690" cy="38322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48156"/>
              <a:ext cx="9135110" cy="1905"/>
            </a:xfrm>
            <a:custGeom>
              <a:avLst/>
              <a:gdLst/>
              <a:ahLst/>
              <a:cxnLst/>
              <a:rect l="l" t="t" r="r" b="b"/>
              <a:pathLst>
                <a:path w="9135110" h="1904">
                  <a:moveTo>
                    <a:pt x="0" y="0"/>
                  </a:moveTo>
                  <a:lnTo>
                    <a:pt x="9135110" y="1523"/>
                  </a:lnTo>
                </a:path>
              </a:pathLst>
            </a:custGeom>
            <a:ln w="508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Picture 2" descr="Nano Molecular Structure In Color Gradient Silhouette From Purpl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28600"/>
            <a:ext cx="17145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3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Nanotechnology-History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0"/>
          <a:stretch/>
        </p:blipFill>
        <p:spPr>
          <a:xfrm>
            <a:off x="838200" y="1600202"/>
            <a:ext cx="7627216" cy="4876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AutoShape 4" descr="Things of the Past: The Importance of Studying History – Brewmin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Things of the Past: The Importance of Studying History – Brewmin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14" y="0"/>
            <a:ext cx="2627586" cy="138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0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Artificial cell</a:t>
            </a:r>
            <a:r>
              <a:rPr lang="en-US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technology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793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indent="-349250" algn="just">
              <a:spcBef>
                <a:spcPts val="100"/>
              </a:spcBef>
              <a:tabLst>
                <a:tab pos="361315" algn="l"/>
                <a:tab pos="361950" algn="l"/>
              </a:tabLst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Engineered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artificial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cells can be used </a:t>
            </a:r>
            <a:r>
              <a:rPr lang="en-US" sz="2000" spc="-1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replace dysfunctional cells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human body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and may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be used </a:t>
            </a:r>
            <a:r>
              <a:rPr lang="en-US" sz="2000" spc="-1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future </a:t>
            </a:r>
            <a:r>
              <a:rPr lang="en-US" sz="2000" spc="-1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treat anemia,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renal failure, bone defects, and many other health</a:t>
            </a:r>
            <a:r>
              <a:rPr lang="en-US" sz="2000" spc="-1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problems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065" indent="0" algn="just">
              <a:lnSpc>
                <a:spcPct val="100000"/>
              </a:lnSpc>
              <a:spcBef>
                <a:spcPts val="100"/>
              </a:spcBef>
              <a:buNone/>
              <a:tabLst>
                <a:tab pos="361315" algn="l"/>
                <a:tab pos="361950" algn="l"/>
              </a:tabLst>
            </a:pPr>
            <a:endParaRPr lang="en-US" sz="20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361315" indent="-34925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61315" algn="l"/>
                <a:tab pos="361950" algn="l"/>
              </a:tabLst>
            </a:pP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Macro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dimensions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sz="2000" spc="-5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genetically engineered cells, </a:t>
            </a:r>
            <a:r>
              <a:rPr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stem </a:t>
            </a:r>
            <a:r>
              <a:rPr sz="2000" spc="-5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cells, other cells,</a:t>
            </a:r>
            <a:r>
              <a:rPr sz="2000" spc="9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tissues,microorganisms</a:t>
            </a:r>
            <a:r>
              <a:rPr sz="2000" spc="-5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spc="1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etc.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361315" indent="-34925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361315" algn="l"/>
                <a:tab pos="361950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Micron 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dimensions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sz="2000" spc="-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enzymes, genetically engineered microorganisms and</a:t>
            </a:r>
            <a:r>
              <a:rPr sz="20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sz="2000" spc="-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microorganisms, peptides,</a:t>
            </a:r>
            <a:r>
              <a:rPr sz="2000" spc="3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etc.</a:t>
            </a:r>
            <a:endParaRPr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361315" indent="-349250" algn="just">
              <a:lnSpc>
                <a:spcPct val="100000"/>
              </a:lnSpc>
              <a:buChar char="•"/>
              <a:tabLst>
                <a:tab pos="361315" algn="l"/>
                <a:tab pos="361950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dimensions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sz="2000" spc="-5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blood substitutes, enzymes, peptides, magnetic materials,</a:t>
            </a:r>
            <a:r>
              <a:rPr sz="2000" spc="125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drugs,</a:t>
            </a:r>
            <a:r>
              <a:rPr lang="en-US" sz="2000" spc="-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r>
              <a:rPr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Nano Molecular Structure In Color Gradient Silhouette From Purpl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28600"/>
            <a:ext cx="17145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8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Artificial</a:t>
            </a:r>
            <a:r>
              <a:rPr lang="en-US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cells</a:t>
            </a:r>
          </a:p>
        </p:txBody>
      </p:sp>
      <p:grpSp>
        <p:nvGrpSpPr>
          <p:cNvPr id="4" name="object 2"/>
          <p:cNvGrpSpPr/>
          <p:nvPr/>
        </p:nvGrpSpPr>
        <p:grpSpPr>
          <a:xfrm>
            <a:off x="-58683" y="1219200"/>
            <a:ext cx="9185910" cy="4648200"/>
            <a:chOff x="-25400" y="871600"/>
            <a:chExt cx="9185910" cy="3481070"/>
          </a:xfrm>
        </p:grpSpPr>
        <p:sp>
          <p:nvSpPr>
            <p:cNvPr id="5" name="object 3"/>
            <p:cNvSpPr/>
            <p:nvPr/>
          </p:nvSpPr>
          <p:spPr>
            <a:xfrm>
              <a:off x="0" y="897000"/>
              <a:ext cx="9135110" cy="1905"/>
            </a:xfrm>
            <a:custGeom>
              <a:avLst/>
              <a:gdLst/>
              <a:ahLst/>
              <a:cxnLst/>
              <a:rect l="l" t="t" r="r" b="b"/>
              <a:pathLst>
                <a:path w="9135110" h="1905">
                  <a:moveTo>
                    <a:pt x="0" y="0"/>
                  </a:moveTo>
                  <a:lnTo>
                    <a:pt x="9135110" y="1524"/>
                  </a:lnTo>
                </a:path>
              </a:pathLst>
            </a:custGeom>
            <a:ln w="508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/>
            <p:cNvSpPr/>
            <p:nvPr/>
          </p:nvSpPr>
          <p:spPr>
            <a:xfrm>
              <a:off x="1555622" y="962342"/>
              <a:ext cx="5812789" cy="33902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Picture 2" descr="Nano Molecular Structure In Color Gradient Silhouette From Purpl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76200"/>
            <a:ext cx="17145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6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76200"/>
            <a:ext cx="69170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Times New Roman" pitchFamily="18" charset="0"/>
                <a:cs typeface="Times New Roman" pitchFamily="18" charset="0"/>
              </a:rPr>
              <a:t>Tissue</a:t>
            </a:r>
            <a:r>
              <a:rPr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engineering-Overview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143000"/>
            <a:ext cx="9160510" cy="4214707"/>
            <a:chOff x="-25400" y="871600"/>
            <a:chExt cx="9185910" cy="3161030"/>
          </a:xfrm>
        </p:grpSpPr>
        <p:sp>
          <p:nvSpPr>
            <p:cNvPr id="4" name="object 4"/>
            <p:cNvSpPr/>
            <p:nvPr/>
          </p:nvSpPr>
          <p:spPr>
            <a:xfrm>
              <a:off x="0" y="897000"/>
              <a:ext cx="9135110" cy="1905"/>
            </a:xfrm>
            <a:prstGeom prst="round2SameRect">
              <a:avLst/>
            </a:prstGeom>
            <a:ln w="508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78657" y="1266253"/>
              <a:ext cx="3165729" cy="2766060"/>
            </a:xfrm>
            <a:prstGeom prst="round2Same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23113" y="2283630"/>
            <a:ext cx="216979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Seed onto an  appropriate scaffold  </a:t>
            </a:r>
            <a:r>
              <a:rPr sz="1800" spc="-15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suitable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growth 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factors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18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cytokines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6003" y="5536116"/>
            <a:ext cx="177609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Place into</a:t>
            </a:r>
            <a:r>
              <a:rPr sz="1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culture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5529" y="3878851"/>
            <a:ext cx="204406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 pitchFamily="18" charset="0"/>
                <a:cs typeface="Times New Roman" pitchFamily="18" charset="0"/>
              </a:rPr>
              <a:t>Re-implant 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engineered tissue  repair damaged</a:t>
            </a:r>
            <a:r>
              <a:rPr sz="18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site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35427" y="1232407"/>
            <a:ext cx="4326255" cy="125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Expand number in</a:t>
            </a:r>
            <a:r>
              <a:rPr sz="1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culture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 dirty="0">
              <a:latin typeface="Arial"/>
              <a:cs typeface="Arial"/>
            </a:endParaRPr>
          </a:p>
          <a:p>
            <a:pPr marL="2909570">
              <a:lnSpc>
                <a:spcPct val="100000"/>
              </a:lnSpc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Remove</a:t>
            </a:r>
            <a:r>
              <a:rPr sz="1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cells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2874010">
              <a:lnSpc>
                <a:spcPct val="100000"/>
              </a:lnSpc>
            </a:pPr>
            <a:r>
              <a:rPr sz="1800" dirty="0">
                <a:latin typeface="Times New Roman" pitchFamily="18" charset="0"/>
                <a:cs typeface="Times New Roman" pitchFamily="18" charset="0"/>
              </a:rPr>
              <a:t>from the</a:t>
            </a:r>
            <a:r>
              <a:rPr sz="1800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35" dirty="0" smtClean="0">
                <a:latin typeface="Times New Roman" pitchFamily="18" charset="0"/>
                <a:cs typeface="Times New Roman" pitchFamily="18" charset="0"/>
              </a:rPr>
              <a:t>body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0" name="Picture 2" descr="Nano Molecular Structure In Color Gradient Silhouette From Purpl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4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FUTURE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NANOTECHNOLOGY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Researchers aim eventually to create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nanodevices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that do much more than to diagnose and deliver treatment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seperately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goal is to create a single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nanodevice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that will do many things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Assist in imaging inside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body</a:t>
            </a:r>
          </a:p>
        </p:txBody>
      </p:sp>
      <p:pic>
        <p:nvPicPr>
          <p:cNvPr id="2052" name="Picture 4" descr="The Goal - Ooltewah United Methodist Chur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130" y="0"/>
            <a:ext cx="236406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7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Recognize precancerous or cancerous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cells</a:t>
            </a: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Release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drug that targets only those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cells</a:t>
            </a: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Report back on the effectiveness of the treatment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goal - Tracy Chamber of Comme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93837"/>
            <a:ext cx="8839200" cy="50593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has been proved that nanotechnology is a promising area of scientific and technological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advancement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nanotechnology, big things are expected from really small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things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nanotechnology to prosper there needs to be a true unification of sciences, which will require a multidisciplinary approach.</a:t>
            </a:r>
          </a:p>
        </p:txBody>
      </p:sp>
      <p:pic>
        <p:nvPicPr>
          <p:cNvPr id="4100" name="Picture 4" descr="Handwriting text writing Final Thoughts. Conceptual photo should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44"/>
          <a:stretch/>
        </p:blipFill>
        <p:spPr bwMode="auto">
          <a:xfrm>
            <a:off x="6858000" y="0"/>
            <a:ext cx="2285999" cy="138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References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525963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Abdou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P, Wang Z, Chen Q, Chan A, Zhou DR,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Gunadhi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V, et al. Advances in engineering local drug delivery systems for cancer immunotherapy. Wiley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Interdiscip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Rev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Nanomed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Nanobiotechnol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2020 Apr 7;e1632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5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Aggarwal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N,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Qamar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Z,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Rehman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S,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Baboota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S, Ali J. ORALLY ADMINISTERED NANOTHERAPEUTICS FOR PARKINSON DISEASE: AN OLD DELIVERY SYSTEM YET MORE ACCEPTABLE.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Curr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Pharm Des 2020 Apr 5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5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Ahmadian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E,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Samiei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Hasanzadeh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Kavetskyy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T,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Jafari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S,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Alipour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M, et al. Monitoring of drug resistance towards reducing the toxicity of pharmaceutical compounds: Past, present and future. J Pharm Biomed Anal 2020 Mar 19;186:113265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5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Bai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X, Wang Y, Song Z,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Feng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Y, Chen Y, Zhang D, et al. The Basic Properties of Gold Nanoparticles and their Applications in Tumor Diagnosis and Treatment.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Sci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2020 Apr 3;21(7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en-US" sz="5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Baldassarre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Mucci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Lecca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LI,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Tomasini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Parcias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-do-Rosario MJ, Pereira CT, et al. Biosensors in Occupational Safety and Health Management: A Narrative Review.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J Environ Res Public Health 2020 Apr 3;17(7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en-US" sz="5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Hasan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Paray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BA,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Hussain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Qadir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FA, Attar F, Aziz FM, et al. A review on the cleavage priming of the spike protein on coronavirus by angiotensin-converting enzyme-2 and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furin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. J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Biomol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Struct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Dyn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2020 Apr 10;1-13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5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Montane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Bajek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Roszkowski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K,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Montornes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JM,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Giamberini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Roszkowski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S, et al. Encapsulation for Cancer Therapy. Molecules 2020 Mar 31;25(7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Teixeira 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MC, Carbone C, Sousa MC,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Espina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M, Garcia ML, Sanchez-Lopez E, et al.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Nanomedicines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for the Delivery of Antimicrobial Peptides (AMPs).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Nanomaterials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(Basel) 2020 Mar 20;10(3).</a:t>
            </a:r>
          </a:p>
          <a:p>
            <a:endParaRPr lang="en-US" dirty="0"/>
          </a:p>
        </p:txBody>
      </p:sp>
      <p:pic>
        <p:nvPicPr>
          <p:cNvPr id="1028" name="Picture 4" descr="What is APA Citation style - Project Writers Nigeria | Final Year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8946"/>
            <a:ext cx="1905000" cy="106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9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 More Powerful Ways to Say &quot;Thank You&quot; | Inc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0198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21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647699"/>
            <a:ext cx="8229600" cy="71798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a nanoparticle?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839200" cy="4602163"/>
          </a:xfrm>
        </p:spPr>
        <p:txBody>
          <a:bodyPr>
            <a:normAutofit fontScale="92500"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Nano” – derived from a Greek word “Nanos” meaning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DWARF or small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dimension of  the particle ranges from 1-100 nm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nanometer is one billionth of a meter 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Baking Opportunities in Nanotechnology – WorldBa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0"/>
            <a:ext cx="3028950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9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74638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Nano- Simple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population of India is one billion or 100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crores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Each Indian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you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me is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comparison with the total population of India.</a:t>
            </a:r>
          </a:p>
        </p:txBody>
      </p:sp>
      <p:pic>
        <p:nvPicPr>
          <p:cNvPr id="1026" name="Picture 2" descr="Population Density of India: Census 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5029200" cy="389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or Example - Speechwor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46" y="182561"/>
            <a:ext cx="2439458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Intro to Biomedical Nanotechnology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cross-disciplinary - science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engineering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medicine - molecular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imaging, molecular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diagnosis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targeted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therapy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4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Applications of Nanotechnology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Biomedical Field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Applying Nanotechnology to Human Health: Revolution in Biomedic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781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portance of quality assurance clipart Quality assurance Quality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26" y="0"/>
            <a:ext cx="174379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Nanotechnology for Medical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257800"/>
          </a:xfrm>
        </p:spPr>
        <p:txBody>
          <a:bodyPr/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Biomarkers help in the early detection of cancer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cardiovascular disease, diabetes, Alzheimer’s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AIDS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2286000" cy="172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11 Strange Heart Disease Causes and Risk Fac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2209800" cy="168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ll the myths you need to know about Alzheimer's Dis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29200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4800666"/>
            <a:ext cx="2676971" cy="19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ADHD Symptoms Checklist: Specific Symptoms of ADHD Subtyp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0"/>
            <a:ext cx="2514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4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"/>
            <a:ext cx="8229600" cy="11890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Nanodevice/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Nanorobots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/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Nanomedicine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make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use of these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nanorobots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–body -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repair or detect damages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infections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ites.google.com/a/depaul.edu.in/de-paul-times/_/rsrc/1226988096022/october-2008-publication/nanorobotics/image00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5" b="3959"/>
          <a:stretch/>
        </p:blipFill>
        <p:spPr bwMode="auto">
          <a:xfrm>
            <a:off x="1742090" y="2438400"/>
            <a:ext cx="579120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elf-assembling nanodevices could advance medicine one tiny leap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374"/>
            <a:ext cx="1676400" cy="134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Nanorobots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"/>
          <a:stretch/>
        </p:blipFill>
        <p:spPr bwMode="auto">
          <a:xfrm>
            <a:off x="13716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Self-assembling nanodevices could advance medicine one tiny leap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14374"/>
            <a:ext cx="2098675" cy="16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903</Words>
  <Application>Microsoft Office PowerPoint</Application>
  <PresentationFormat>On-screen Show (4:3)</PresentationFormat>
  <Paragraphs>117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Nanotechnology-History</vt:lpstr>
      <vt:lpstr>What is a nanoparticle? </vt:lpstr>
      <vt:lpstr>Nano- Simple Example</vt:lpstr>
      <vt:lpstr>An Intro to Biomedical Nanotechnology</vt:lpstr>
      <vt:lpstr>Applications of Nanotechnology  in Biomedical Field</vt:lpstr>
      <vt:lpstr>Nanotechnology for Medical Diagnosis</vt:lpstr>
      <vt:lpstr>Nanodevice/Nanorobots</vt:lpstr>
      <vt:lpstr>Nanorobots</vt:lpstr>
      <vt:lpstr>Fields of Applications</vt:lpstr>
      <vt:lpstr>Nanoparticle drug delivery in cancer therapy</vt:lpstr>
      <vt:lpstr>Cantilevers</vt:lpstr>
      <vt:lpstr>Nanopores</vt:lpstr>
      <vt:lpstr>Nanotubes</vt:lpstr>
      <vt:lpstr>Nanoshells</vt:lpstr>
      <vt:lpstr>Dendrimers</vt:lpstr>
      <vt:lpstr>Quantum dots</vt:lpstr>
      <vt:lpstr>Process for Tissue Bioprinting</vt:lpstr>
      <vt:lpstr>Bioprinting 3D tissues</vt:lpstr>
      <vt:lpstr>Artificial cell technology</vt:lpstr>
      <vt:lpstr>Artificial cells</vt:lpstr>
      <vt:lpstr>Tissue engineering-Overview</vt:lpstr>
      <vt:lpstr>FUTURE OF  NANOTECHNOLOGY</vt:lpstr>
      <vt:lpstr>Cont…</vt:lpstr>
      <vt:lpstr>Conclusion</vt:lpstr>
      <vt:lpstr> 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75</cp:revision>
  <dcterms:created xsi:type="dcterms:W3CDTF">2020-04-14T11:29:13Z</dcterms:created>
  <dcterms:modified xsi:type="dcterms:W3CDTF">2020-05-22T08:06:46Z</dcterms:modified>
</cp:coreProperties>
</file>