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9" r:id="rId38"/>
    <p:sldId id="300" r:id="rId39"/>
    <p:sldId id="301"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22" r:id="rId54"/>
    <p:sldId id="334" r:id="rId55"/>
    <p:sldId id="335" r:id="rId56"/>
    <p:sldId id="336" r:id="rId57"/>
    <p:sldId id="33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E555E5-F38C-425D-8B90-E02CA3DD6EC1}" type="datetimeFigureOut">
              <a:rPr lang="en-IN" smtClean="0"/>
              <a:t>25-May-2020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F0475-E660-4CE0-A8CC-4F5B79866C40}" type="slidenum">
              <a:rPr lang="en-IN" smtClean="0"/>
              <a:t>‹#›</a:t>
            </a:fld>
            <a:endParaRPr lang="en-IN"/>
          </a:p>
        </p:txBody>
      </p:sp>
    </p:spTree>
    <p:extLst>
      <p:ext uri="{BB962C8B-B14F-4D97-AF65-F5344CB8AC3E}">
        <p14:creationId xmlns:p14="http://schemas.microsoft.com/office/powerpoint/2010/main" val="168692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01700">
              <a:defRPr sz="1600">
                <a:solidFill>
                  <a:schemeClr val="tx1"/>
                </a:solidFill>
                <a:latin typeface="Arial" charset="0"/>
              </a:defRPr>
            </a:lvl1pPr>
            <a:lvl2pPr marL="742950" indent="-285750" defTabSz="901700">
              <a:defRPr sz="1600">
                <a:solidFill>
                  <a:schemeClr val="tx1"/>
                </a:solidFill>
                <a:latin typeface="Arial" charset="0"/>
              </a:defRPr>
            </a:lvl2pPr>
            <a:lvl3pPr marL="1143000" indent="-228600" defTabSz="901700">
              <a:defRPr sz="1600">
                <a:solidFill>
                  <a:schemeClr val="tx1"/>
                </a:solidFill>
                <a:latin typeface="Arial" charset="0"/>
              </a:defRPr>
            </a:lvl3pPr>
            <a:lvl4pPr marL="1600200" indent="-228600" defTabSz="901700">
              <a:defRPr sz="1600">
                <a:solidFill>
                  <a:schemeClr val="tx1"/>
                </a:solidFill>
                <a:latin typeface="Arial" charset="0"/>
              </a:defRPr>
            </a:lvl4pPr>
            <a:lvl5pPr marL="2057400" indent="-228600" defTabSz="901700">
              <a:defRPr sz="1600">
                <a:solidFill>
                  <a:schemeClr val="tx1"/>
                </a:solidFill>
                <a:latin typeface="Arial" charset="0"/>
              </a:defRPr>
            </a:lvl5pPr>
            <a:lvl6pPr marL="2514600" indent="-228600" defTabSz="901700" eaLnBrk="0" fontAlgn="base" hangingPunct="0">
              <a:spcBef>
                <a:spcPct val="0"/>
              </a:spcBef>
              <a:spcAft>
                <a:spcPct val="0"/>
              </a:spcAft>
              <a:defRPr sz="1600">
                <a:solidFill>
                  <a:schemeClr val="tx1"/>
                </a:solidFill>
                <a:latin typeface="Arial" charset="0"/>
              </a:defRPr>
            </a:lvl6pPr>
            <a:lvl7pPr marL="2971800" indent="-228600" defTabSz="901700" eaLnBrk="0" fontAlgn="base" hangingPunct="0">
              <a:spcBef>
                <a:spcPct val="0"/>
              </a:spcBef>
              <a:spcAft>
                <a:spcPct val="0"/>
              </a:spcAft>
              <a:defRPr sz="1600">
                <a:solidFill>
                  <a:schemeClr val="tx1"/>
                </a:solidFill>
                <a:latin typeface="Arial" charset="0"/>
              </a:defRPr>
            </a:lvl7pPr>
            <a:lvl8pPr marL="3429000" indent="-228600" defTabSz="901700" eaLnBrk="0" fontAlgn="base" hangingPunct="0">
              <a:spcBef>
                <a:spcPct val="0"/>
              </a:spcBef>
              <a:spcAft>
                <a:spcPct val="0"/>
              </a:spcAft>
              <a:defRPr sz="1600">
                <a:solidFill>
                  <a:schemeClr val="tx1"/>
                </a:solidFill>
                <a:latin typeface="Arial" charset="0"/>
              </a:defRPr>
            </a:lvl8pPr>
            <a:lvl9pPr marL="3886200" indent="-228600" defTabSz="901700" eaLnBrk="0" fontAlgn="base" hangingPunct="0">
              <a:spcBef>
                <a:spcPct val="0"/>
              </a:spcBef>
              <a:spcAft>
                <a:spcPct val="0"/>
              </a:spcAft>
              <a:defRPr sz="1600">
                <a:solidFill>
                  <a:schemeClr val="tx1"/>
                </a:solidFill>
                <a:latin typeface="Arial" charset="0"/>
              </a:defRPr>
            </a:lvl9pPr>
          </a:lstStyle>
          <a:p>
            <a:r>
              <a:rPr lang="en-US" altLang="en-US" sz="1200"/>
              <a:t>Universität Karlsruhe</a:t>
            </a:r>
          </a:p>
          <a:p>
            <a:r>
              <a:rPr lang="en-US" altLang="en-US" sz="1200"/>
              <a:t>Institut für Telematik</a:t>
            </a:r>
          </a:p>
        </p:txBody>
      </p:sp>
      <p:sp>
        <p:nvSpPr>
          <p:cNvPr id="6147" name="Rectangle 3"/>
          <p:cNvSpPr>
            <a:spLocks noGrp="1" noChangeArrowheads="1"/>
          </p:cNvSpPr>
          <p:nvPr>
            <p:ph type="dt" sz="quarter" idx="1"/>
          </p:nvPr>
        </p:nvSpPr>
        <p:spPr>
          <a:noFill/>
        </p:spPr>
        <p:txBody>
          <a:bodyPr/>
          <a:lstStyle>
            <a:lvl1pPr defTabSz="901700">
              <a:defRPr sz="1600">
                <a:solidFill>
                  <a:schemeClr val="tx1"/>
                </a:solidFill>
                <a:latin typeface="Arial" charset="0"/>
              </a:defRPr>
            </a:lvl1pPr>
            <a:lvl2pPr marL="742950" indent="-285750" defTabSz="901700">
              <a:defRPr sz="1600">
                <a:solidFill>
                  <a:schemeClr val="tx1"/>
                </a:solidFill>
                <a:latin typeface="Arial" charset="0"/>
              </a:defRPr>
            </a:lvl2pPr>
            <a:lvl3pPr marL="1143000" indent="-228600" defTabSz="901700">
              <a:defRPr sz="1600">
                <a:solidFill>
                  <a:schemeClr val="tx1"/>
                </a:solidFill>
                <a:latin typeface="Arial" charset="0"/>
              </a:defRPr>
            </a:lvl3pPr>
            <a:lvl4pPr marL="1600200" indent="-228600" defTabSz="901700">
              <a:defRPr sz="1600">
                <a:solidFill>
                  <a:schemeClr val="tx1"/>
                </a:solidFill>
                <a:latin typeface="Arial" charset="0"/>
              </a:defRPr>
            </a:lvl4pPr>
            <a:lvl5pPr marL="2057400" indent="-228600" defTabSz="901700">
              <a:defRPr sz="1600">
                <a:solidFill>
                  <a:schemeClr val="tx1"/>
                </a:solidFill>
                <a:latin typeface="Arial" charset="0"/>
              </a:defRPr>
            </a:lvl5pPr>
            <a:lvl6pPr marL="2514600" indent="-228600" defTabSz="901700" eaLnBrk="0" fontAlgn="base" hangingPunct="0">
              <a:spcBef>
                <a:spcPct val="0"/>
              </a:spcBef>
              <a:spcAft>
                <a:spcPct val="0"/>
              </a:spcAft>
              <a:defRPr sz="1600">
                <a:solidFill>
                  <a:schemeClr val="tx1"/>
                </a:solidFill>
                <a:latin typeface="Arial" charset="0"/>
              </a:defRPr>
            </a:lvl6pPr>
            <a:lvl7pPr marL="2971800" indent="-228600" defTabSz="901700" eaLnBrk="0" fontAlgn="base" hangingPunct="0">
              <a:spcBef>
                <a:spcPct val="0"/>
              </a:spcBef>
              <a:spcAft>
                <a:spcPct val="0"/>
              </a:spcAft>
              <a:defRPr sz="1600">
                <a:solidFill>
                  <a:schemeClr val="tx1"/>
                </a:solidFill>
                <a:latin typeface="Arial" charset="0"/>
              </a:defRPr>
            </a:lvl7pPr>
            <a:lvl8pPr marL="3429000" indent="-228600" defTabSz="901700" eaLnBrk="0" fontAlgn="base" hangingPunct="0">
              <a:spcBef>
                <a:spcPct val="0"/>
              </a:spcBef>
              <a:spcAft>
                <a:spcPct val="0"/>
              </a:spcAft>
              <a:defRPr sz="1600">
                <a:solidFill>
                  <a:schemeClr val="tx1"/>
                </a:solidFill>
                <a:latin typeface="Arial" charset="0"/>
              </a:defRPr>
            </a:lvl8pPr>
            <a:lvl9pPr marL="3886200" indent="-228600" defTabSz="901700" eaLnBrk="0" fontAlgn="base" hangingPunct="0">
              <a:spcBef>
                <a:spcPct val="0"/>
              </a:spcBef>
              <a:spcAft>
                <a:spcPct val="0"/>
              </a:spcAft>
              <a:defRPr sz="1600">
                <a:solidFill>
                  <a:schemeClr val="tx1"/>
                </a:solidFill>
                <a:latin typeface="Arial" charset="0"/>
              </a:defRPr>
            </a:lvl9pPr>
          </a:lstStyle>
          <a:p>
            <a:r>
              <a:rPr lang="en-US" altLang="en-US" sz="1200"/>
              <a:t>Mobilkommunikation</a:t>
            </a:r>
          </a:p>
          <a:p>
            <a:r>
              <a:rPr lang="en-US" altLang="en-US" sz="1200"/>
              <a:t>SS 1998</a:t>
            </a:r>
          </a:p>
        </p:txBody>
      </p:sp>
      <p:sp>
        <p:nvSpPr>
          <p:cNvPr id="6148" name="Rectangle 6"/>
          <p:cNvSpPr>
            <a:spLocks noGrp="1" noChangeArrowheads="1"/>
          </p:cNvSpPr>
          <p:nvPr>
            <p:ph type="ftr" sz="quarter" idx="4"/>
          </p:nvPr>
        </p:nvSpPr>
        <p:spPr>
          <a:noFill/>
        </p:spPr>
        <p:txBody>
          <a:bodyPr/>
          <a:lstStyle>
            <a:lvl1pPr defTabSz="901700">
              <a:defRPr sz="1600">
                <a:solidFill>
                  <a:schemeClr val="tx1"/>
                </a:solidFill>
                <a:latin typeface="Arial" charset="0"/>
              </a:defRPr>
            </a:lvl1pPr>
            <a:lvl2pPr marL="742950" indent="-285750" defTabSz="901700">
              <a:defRPr sz="1600">
                <a:solidFill>
                  <a:schemeClr val="tx1"/>
                </a:solidFill>
                <a:latin typeface="Arial" charset="0"/>
              </a:defRPr>
            </a:lvl2pPr>
            <a:lvl3pPr marL="1143000" indent="-228600" defTabSz="901700">
              <a:defRPr sz="1600">
                <a:solidFill>
                  <a:schemeClr val="tx1"/>
                </a:solidFill>
                <a:latin typeface="Arial" charset="0"/>
              </a:defRPr>
            </a:lvl3pPr>
            <a:lvl4pPr marL="1600200" indent="-228600" defTabSz="901700">
              <a:defRPr sz="1600">
                <a:solidFill>
                  <a:schemeClr val="tx1"/>
                </a:solidFill>
                <a:latin typeface="Arial" charset="0"/>
              </a:defRPr>
            </a:lvl4pPr>
            <a:lvl5pPr marL="2057400" indent="-228600" defTabSz="901700">
              <a:defRPr sz="1600">
                <a:solidFill>
                  <a:schemeClr val="tx1"/>
                </a:solidFill>
                <a:latin typeface="Arial" charset="0"/>
              </a:defRPr>
            </a:lvl5pPr>
            <a:lvl6pPr marL="2514600" indent="-228600" defTabSz="901700" eaLnBrk="0" fontAlgn="base" hangingPunct="0">
              <a:spcBef>
                <a:spcPct val="0"/>
              </a:spcBef>
              <a:spcAft>
                <a:spcPct val="0"/>
              </a:spcAft>
              <a:defRPr sz="1600">
                <a:solidFill>
                  <a:schemeClr val="tx1"/>
                </a:solidFill>
                <a:latin typeface="Arial" charset="0"/>
              </a:defRPr>
            </a:lvl6pPr>
            <a:lvl7pPr marL="2971800" indent="-228600" defTabSz="901700" eaLnBrk="0" fontAlgn="base" hangingPunct="0">
              <a:spcBef>
                <a:spcPct val="0"/>
              </a:spcBef>
              <a:spcAft>
                <a:spcPct val="0"/>
              </a:spcAft>
              <a:defRPr sz="1600">
                <a:solidFill>
                  <a:schemeClr val="tx1"/>
                </a:solidFill>
                <a:latin typeface="Arial" charset="0"/>
              </a:defRPr>
            </a:lvl7pPr>
            <a:lvl8pPr marL="3429000" indent="-228600" defTabSz="901700" eaLnBrk="0" fontAlgn="base" hangingPunct="0">
              <a:spcBef>
                <a:spcPct val="0"/>
              </a:spcBef>
              <a:spcAft>
                <a:spcPct val="0"/>
              </a:spcAft>
              <a:defRPr sz="1600">
                <a:solidFill>
                  <a:schemeClr val="tx1"/>
                </a:solidFill>
                <a:latin typeface="Arial" charset="0"/>
              </a:defRPr>
            </a:lvl8pPr>
            <a:lvl9pPr marL="3886200" indent="-228600" defTabSz="901700" eaLnBrk="0" fontAlgn="base" hangingPunct="0">
              <a:spcBef>
                <a:spcPct val="0"/>
              </a:spcBef>
              <a:spcAft>
                <a:spcPct val="0"/>
              </a:spcAft>
              <a:defRPr sz="1600">
                <a:solidFill>
                  <a:schemeClr val="tx1"/>
                </a:solidFill>
                <a:latin typeface="Arial" charset="0"/>
              </a:defRPr>
            </a:lvl9pPr>
          </a:lstStyle>
          <a:p>
            <a:r>
              <a:rPr lang="en-US" altLang="en-US" sz="1200"/>
              <a:t>Prof. Dr. Dr. h.c. G. Krüger</a:t>
            </a:r>
          </a:p>
          <a:p>
            <a:r>
              <a:rPr lang="en-US" altLang="en-US" sz="1200"/>
              <a:t>E. Dorner / Dr. J. Schiller</a:t>
            </a:r>
          </a:p>
        </p:txBody>
      </p:sp>
      <p:sp>
        <p:nvSpPr>
          <p:cNvPr id="6149" name="Rectangle 7"/>
          <p:cNvSpPr>
            <a:spLocks noGrp="1" noChangeArrowheads="1"/>
          </p:cNvSpPr>
          <p:nvPr>
            <p:ph type="sldNum" sz="quarter" idx="5"/>
          </p:nvPr>
        </p:nvSpPr>
        <p:spPr>
          <a:noFill/>
        </p:spPr>
        <p:txBody>
          <a:bodyPr/>
          <a:lstStyle>
            <a:lvl1pPr defTabSz="901700">
              <a:defRPr sz="1600">
                <a:solidFill>
                  <a:schemeClr val="tx1"/>
                </a:solidFill>
                <a:latin typeface="Arial" charset="0"/>
              </a:defRPr>
            </a:lvl1pPr>
            <a:lvl2pPr marL="742950" indent="-285750" defTabSz="901700">
              <a:defRPr sz="1600">
                <a:solidFill>
                  <a:schemeClr val="tx1"/>
                </a:solidFill>
                <a:latin typeface="Arial" charset="0"/>
              </a:defRPr>
            </a:lvl2pPr>
            <a:lvl3pPr marL="1143000" indent="-228600" defTabSz="901700">
              <a:defRPr sz="1600">
                <a:solidFill>
                  <a:schemeClr val="tx1"/>
                </a:solidFill>
                <a:latin typeface="Arial" charset="0"/>
              </a:defRPr>
            </a:lvl3pPr>
            <a:lvl4pPr marL="1600200" indent="-228600" defTabSz="901700">
              <a:defRPr sz="1600">
                <a:solidFill>
                  <a:schemeClr val="tx1"/>
                </a:solidFill>
                <a:latin typeface="Arial" charset="0"/>
              </a:defRPr>
            </a:lvl4pPr>
            <a:lvl5pPr marL="2057400" indent="-228600" defTabSz="901700">
              <a:defRPr sz="1600">
                <a:solidFill>
                  <a:schemeClr val="tx1"/>
                </a:solidFill>
                <a:latin typeface="Arial" charset="0"/>
              </a:defRPr>
            </a:lvl5pPr>
            <a:lvl6pPr marL="2514600" indent="-228600" defTabSz="901700" eaLnBrk="0" fontAlgn="base" hangingPunct="0">
              <a:spcBef>
                <a:spcPct val="0"/>
              </a:spcBef>
              <a:spcAft>
                <a:spcPct val="0"/>
              </a:spcAft>
              <a:defRPr sz="1600">
                <a:solidFill>
                  <a:schemeClr val="tx1"/>
                </a:solidFill>
                <a:latin typeface="Arial" charset="0"/>
              </a:defRPr>
            </a:lvl6pPr>
            <a:lvl7pPr marL="2971800" indent="-228600" defTabSz="901700" eaLnBrk="0" fontAlgn="base" hangingPunct="0">
              <a:spcBef>
                <a:spcPct val="0"/>
              </a:spcBef>
              <a:spcAft>
                <a:spcPct val="0"/>
              </a:spcAft>
              <a:defRPr sz="1600">
                <a:solidFill>
                  <a:schemeClr val="tx1"/>
                </a:solidFill>
                <a:latin typeface="Arial" charset="0"/>
              </a:defRPr>
            </a:lvl7pPr>
            <a:lvl8pPr marL="3429000" indent="-228600" defTabSz="901700" eaLnBrk="0" fontAlgn="base" hangingPunct="0">
              <a:spcBef>
                <a:spcPct val="0"/>
              </a:spcBef>
              <a:spcAft>
                <a:spcPct val="0"/>
              </a:spcAft>
              <a:defRPr sz="1600">
                <a:solidFill>
                  <a:schemeClr val="tx1"/>
                </a:solidFill>
                <a:latin typeface="Arial" charset="0"/>
              </a:defRPr>
            </a:lvl8pPr>
            <a:lvl9pPr marL="3886200" indent="-228600" defTabSz="901700" eaLnBrk="0" fontAlgn="base" hangingPunct="0">
              <a:spcBef>
                <a:spcPct val="0"/>
              </a:spcBef>
              <a:spcAft>
                <a:spcPct val="0"/>
              </a:spcAft>
              <a:defRPr sz="1600">
                <a:solidFill>
                  <a:schemeClr val="tx1"/>
                </a:solidFill>
                <a:latin typeface="Arial" charset="0"/>
              </a:defRPr>
            </a:lvl9pPr>
          </a:lstStyle>
          <a:p>
            <a:fld id="{D1250CF9-E052-4F74-BE6B-EB7854520CC9}" type="slidenum">
              <a:rPr lang="en-US" altLang="en-US" sz="1200"/>
              <a:pPr/>
              <a:t>9</a:t>
            </a:fld>
            <a:endParaRPr lang="en-US" altLang="en-US" sz="120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D14839E-7145-452D-8775-9B70754DCE3C}" type="datetime1">
              <a:rPr lang="en-US" smtClean="0"/>
              <a:t>5/25/2020</a:t>
            </a:fld>
            <a:endParaRPr lang="en-IN"/>
          </a:p>
        </p:txBody>
      </p:sp>
      <p:sp>
        <p:nvSpPr>
          <p:cNvPr id="5" name="Footer Placeholder 4"/>
          <p:cNvSpPr>
            <a:spLocks noGrp="1"/>
          </p:cNvSpPr>
          <p:nvPr>
            <p:ph type="ftr" sz="quarter" idx="11"/>
          </p:nvPr>
        </p:nvSpPr>
        <p:spPr/>
        <p:txBody>
          <a:bodyPr/>
          <a:lstStyle/>
          <a:p>
            <a:r>
              <a:rPr lang="en-IN" smtClean="0"/>
              <a:t>ICS 243E - Ch.2 Wireless Transmission</a:t>
            </a:r>
            <a:endParaRPr lang="en-IN"/>
          </a:p>
        </p:txBody>
      </p:sp>
      <p:sp>
        <p:nvSpPr>
          <p:cNvPr id="6" name="Slide Number Placeholder 5"/>
          <p:cNvSpPr>
            <a:spLocks noGrp="1"/>
          </p:cNvSpPr>
          <p:nvPr>
            <p:ph type="sldNum" sz="quarter" idx="12"/>
          </p:nvPr>
        </p:nvSpPr>
        <p:spPr/>
        <p:txBody>
          <a:bodyPr/>
          <a:lstStyle/>
          <a:p>
            <a:fld id="{B4763C21-BE52-4EC0-8025-E110AA301DBD}" type="slidenum">
              <a:rPr lang="en-IN" smtClean="0"/>
              <a:t>‹#›</a:t>
            </a:fld>
            <a:endParaRPr lang="en-IN"/>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3A0CA-B54C-4D04-BDF9-D61337311F0D}" type="datetime1">
              <a:rPr lang="en-US" smtClean="0"/>
              <a:t>5/25/2020</a:t>
            </a:fld>
            <a:endParaRPr lang="en-IN"/>
          </a:p>
        </p:txBody>
      </p:sp>
      <p:sp>
        <p:nvSpPr>
          <p:cNvPr id="5" name="Footer Placeholder 4"/>
          <p:cNvSpPr>
            <a:spLocks noGrp="1"/>
          </p:cNvSpPr>
          <p:nvPr>
            <p:ph type="ftr" sz="quarter" idx="11"/>
          </p:nvPr>
        </p:nvSpPr>
        <p:spPr/>
        <p:txBody>
          <a:bodyPr/>
          <a:lstStyle/>
          <a:p>
            <a:r>
              <a:rPr lang="en-IN" smtClean="0"/>
              <a:t>ICS 243E - Ch.2 Wireless Transmission</a:t>
            </a:r>
            <a:endParaRPr lang="en-IN"/>
          </a:p>
        </p:txBody>
      </p:sp>
      <p:sp>
        <p:nvSpPr>
          <p:cNvPr id="6" name="Slide Number Placeholder 5"/>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535F6-3D48-4AF3-8946-E6621FDE432C}" type="datetime1">
              <a:rPr lang="en-US" smtClean="0"/>
              <a:t>5/25/2020</a:t>
            </a:fld>
            <a:endParaRPr lang="en-IN"/>
          </a:p>
        </p:txBody>
      </p:sp>
      <p:sp>
        <p:nvSpPr>
          <p:cNvPr id="5" name="Footer Placeholder 4"/>
          <p:cNvSpPr>
            <a:spLocks noGrp="1"/>
          </p:cNvSpPr>
          <p:nvPr>
            <p:ph type="ftr" sz="quarter" idx="11"/>
          </p:nvPr>
        </p:nvSpPr>
        <p:spPr/>
        <p:txBody>
          <a:bodyPr/>
          <a:lstStyle/>
          <a:p>
            <a:r>
              <a:rPr lang="en-IN" smtClean="0"/>
              <a:t>ICS 243E - Ch.2 Wireless Transmission</a:t>
            </a:r>
            <a:endParaRPr lang="en-IN"/>
          </a:p>
        </p:txBody>
      </p:sp>
      <p:sp>
        <p:nvSpPr>
          <p:cNvPr id="6" name="Slide Number Placeholder 5"/>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D51A6-2F13-4E2C-BF9C-78AAB34263CF}" type="datetime1">
              <a:rPr lang="en-US" smtClean="0"/>
              <a:t>5/25/2020</a:t>
            </a:fld>
            <a:endParaRPr lang="en-IN"/>
          </a:p>
        </p:txBody>
      </p:sp>
      <p:sp>
        <p:nvSpPr>
          <p:cNvPr id="5" name="Footer Placeholder 4"/>
          <p:cNvSpPr>
            <a:spLocks noGrp="1"/>
          </p:cNvSpPr>
          <p:nvPr>
            <p:ph type="ftr" sz="quarter" idx="11"/>
          </p:nvPr>
        </p:nvSpPr>
        <p:spPr/>
        <p:txBody>
          <a:bodyPr/>
          <a:lstStyle/>
          <a:p>
            <a:r>
              <a:rPr lang="en-IN" smtClean="0"/>
              <a:t>ICS 243E - Ch.2 Wireless Transmission</a:t>
            </a:r>
            <a:endParaRPr lang="en-IN"/>
          </a:p>
        </p:txBody>
      </p:sp>
      <p:sp>
        <p:nvSpPr>
          <p:cNvPr id="6" name="Slide Number Placeholder 5"/>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B4DF3A7-A73F-4A86-94A2-3240E1CE3F67}" type="datetime1">
              <a:rPr lang="en-US" smtClean="0"/>
              <a:t>5/25/2020</a:t>
            </a:fld>
            <a:endParaRPr lang="en-IN"/>
          </a:p>
        </p:txBody>
      </p:sp>
      <p:sp>
        <p:nvSpPr>
          <p:cNvPr id="91" name="Footer Placeholder 90"/>
          <p:cNvSpPr>
            <a:spLocks noGrp="1"/>
          </p:cNvSpPr>
          <p:nvPr>
            <p:ph type="ftr" sz="quarter" idx="11"/>
          </p:nvPr>
        </p:nvSpPr>
        <p:spPr/>
        <p:txBody>
          <a:bodyPr/>
          <a:lstStyle/>
          <a:p>
            <a:r>
              <a:rPr lang="en-IN" smtClean="0"/>
              <a:t>ICS 243E - Ch.2 Wireless Transmission</a:t>
            </a:r>
            <a:endParaRPr lang="en-IN"/>
          </a:p>
        </p:txBody>
      </p:sp>
      <p:sp>
        <p:nvSpPr>
          <p:cNvPr id="92" name="Slide Number Placeholder 91"/>
          <p:cNvSpPr>
            <a:spLocks noGrp="1"/>
          </p:cNvSpPr>
          <p:nvPr>
            <p:ph type="sldNum" sz="quarter" idx="12"/>
          </p:nvPr>
        </p:nvSpPr>
        <p:spPr/>
        <p:txBody>
          <a:bodyPr/>
          <a:lstStyle/>
          <a:p>
            <a:fld id="{B4763C21-BE52-4EC0-8025-E110AA301DB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AD2E5-1E0F-4F68-814C-05469280214C}" type="datetime1">
              <a:rPr lang="en-US" smtClean="0"/>
              <a:t>5/25/2020</a:t>
            </a:fld>
            <a:endParaRPr lang="en-IN"/>
          </a:p>
        </p:txBody>
      </p:sp>
      <p:sp>
        <p:nvSpPr>
          <p:cNvPr id="6" name="Footer Placeholder 5"/>
          <p:cNvSpPr>
            <a:spLocks noGrp="1"/>
          </p:cNvSpPr>
          <p:nvPr>
            <p:ph type="ftr" sz="quarter" idx="11"/>
          </p:nvPr>
        </p:nvSpPr>
        <p:spPr/>
        <p:txBody>
          <a:bodyPr/>
          <a:lstStyle/>
          <a:p>
            <a:r>
              <a:rPr lang="en-IN" smtClean="0"/>
              <a:t>ICS 243E - Ch.2 Wireless Transmission</a:t>
            </a:r>
            <a:endParaRPr lang="en-IN"/>
          </a:p>
        </p:txBody>
      </p:sp>
      <p:sp>
        <p:nvSpPr>
          <p:cNvPr id="7" name="Slide Number Placeholder 6"/>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87D13E-2858-4C5B-B99F-1EADB831BC79}" type="datetime1">
              <a:rPr lang="en-US" smtClean="0"/>
              <a:t>5/25/2020</a:t>
            </a:fld>
            <a:endParaRPr lang="en-IN"/>
          </a:p>
        </p:txBody>
      </p:sp>
      <p:sp>
        <p:nvSpPr>
          <p:cNvPr id="8" name="Footer Placeholder 7"/>
          <p:cNvSpPr>
            <a:spLocks noGrp="1"/>
          </p:cNvSpPr>
          <p:nvPr>
            <p:ph type="ftr" sz="quarter" idx="11"/>
          </p:nvPr>
        </p:nvSpPr>
        <p:spPr/>
        <p:txBody>
          <a:bodyPr/>
          <a:lstStyle/>
          <a:p>
            <a:r>
              <a:rPr lang="en-IN" smtClean="0"/>
              <a:t>ICS 243E - Ch.2 Wireless Transmission</a:t>
            </a:r>
            <a:endParaRPr lang="en-IN"/>
          </a:p>
        </p:txBody>
      </p:sp>
      <p:sp>
        <p:nvSpPr>
          <p:cNvPr id="9" name="Slide Number Placeholder 8"/>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3FAFB-0FBB-464A-AB1A-1CDE5876DB21}" type="datetime1">
              <a:rPr lang="en-US" smtClean="0"/>
              <a:t>5/25/2020</a:t>
            </a:fld>
            <a:endParaRPr lang="en-IN"/>
          </a:p>
        </p:txBody>
      </p:sp>
      <p:sp>
        <p:nvSpPr>
          <p:cNvPr id="4" name="Footer Placeholder 3"/>
          <p:cNvSpPr>
            <a:spLocks noGrp="1"/>
          </p:cNvSpPr>
          <p:nvPr>
            <p:ph type="ftr" sz="quarter" idx="11"/>
          </p:nvPr>
        </p:nvSpPr>
        <p:spPr/>
        <p:txBody>
          <a:bodyPr/>
          <a:lstStyle/>
          <a:p>
            <a:r>
              <a:rPr lang="en-IN" smtClean="0"/>
              <a:t>ICS 243E - Ch.2 Wireless Transmission</a:t>
            </a:r>
            <a:endParaRPr lang="en-IN"/>
          </a:p>
        </p:txBody>
      </p:sp>
      <p:sp>
        <p:nvSpPr>
          <p:cNvPr id="5" name="Slide Number Placeholder 4"/>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32263-C90B-4480-83C6-4521C313DC61}" type="datetime1">
              <a:rPr lang="en-US" smtClean="0"/>
              <a:t>5/25/2020</a:t>
            </a:fld>
            <a:endParaRPr lang="en-IN"/>
          </a:p>
        </p:txBody>
      </p:sp>
      <p:sp>
        <p:nvSpPr>
          <p:cNvPr id="3" name="Footer Placeholder 2"/>
          <p:cNvSpPr>
            <a:spLocks noGrp="1"/>
          </p:cNvSpPr>
          <p:nvPr>
            <p:ph type="ftr" sz="quarter" idx="11"/>
          </p:nvPr>
        </p:nvSpPr>
        <p:spPr/>
        <p:txBody>
          <a:bodyPr/>
          <a:lstStyle/>
          <a:p>
            <a:r>
              <a:rPr lang="en-IN" smtClean="0"/>
              <a:t>ICS 243E - Ch.2 Wireless Transmission</a:t>
            </a:r>
            <a:endParaRPr lang="en-IN"/>
          </a:p>
        </p:txBody>
      </p:sp>
      <p:sp>
        <p:nvSpPr>
          <p:cNvPr id="4" name="Slide Number Placeholder 3"/>
          <p:cNvSpPr>
            <a:spLocks noGrp="1"/>
          </p:cNvSpPr>
          <p:nvPr>
            <p:ph type="sldNum" sz="quarter" idx="12"/>
          </p:nvPr>
        </p:nvSpPr>
        <p:spPr/>
        <p:txBody>
          <a:bodyPr/>
          <a:lstStyle/>
          <a:p>
            <a:fld id="{B4763C21-BE52-4EC0-8025-E110AA301DB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1BE696-209C-4BA3-B9E7-0D7712174895}" type="datetime1">
              <a:rPr lang="en-US" smtClean="0"/>
              <a:t>5/25/2020</a:t>
            </a:fld>
            <a:endParaRPr lang="en-IN"/>
          </a:p>
        </p:txBody>
      </p:sp>
      <p:sp>
        <p:nvSpPr>
          <p:cNvPr id="6" name="Footer Placeholder 5"/>
          <p:cNvSpPr>
            <a:spLocks noGrp="1"/>
          </p:cNvSpPr>
          <p:nvPr>
            <p:ph type="ftr" sz="quarter" idx="11"/>
          </p:nvPr>
        </p:nvSpPr>
        <p:spPr/>
        <p:txBody>
          <a:bodyPr/>
          <a:lstStyle/>
          <a:p>
            <a:r>
              <a:rPr lang="en-IN" smtClean="0"/>
              <a:t>ICS 243E - Ch.2 Wireless Transmission</a:t>
            </a:r>
            <a:endParaRPr lang="en-IN"/>
          </a:p>
        </p:txBody>
      </p:sp>
      <p:sp>
        <p:nvSpPr>
          <p:cNvPr id="7" name="Slide Number Placeholder 6"/>
          <p:cNvSpPr>
            <a:spLocks noGrp="1"/>
          </p:cNvSpPr>
          <p:nvPr>
            <p:ph type="sldNum" sz="quarter" idx="12"/>
          </p:nvPr>
        </p:nvSpPr>
        <p:spPr/>
        <p:txBody>
          <a:bodyPr/>
          <a:lstStyle/>
          <a:p>
            <a:fld id="{B4763C21-BE52-4EC0-8025-E110AA301DBD}" type="slidenum">
              <a:rPr lang="en-IN" smtClean="0"/>
              <a:t>‹#›</a:t>
            </a:fld>
            <a:endParaRPr lang="en-IN"/>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68414B7B-F238-4D75-9C92-A62FD42ED945}" type="datetime1">
              <a:rPr lang="en-US" smtClean="0"/>
              <a:t>5/25/2020</a:t>
            </a:fld>
            <a:endParaRPr lang="en-IN"/>
          </a:p>
        </p:txBody>
      </p:sp>
      <p:sp>
        <p:nvSpPr>
          <p:cNvPr id="6" name="Footer Placeholder 5"/>
          <p:cNvSpPr>
            <a:spLocks noGrp="1"/>
          </p:cNvSpPr>
          <p:nvPr>
            <p:ph type="ftr" sz="quarter" idx="11"/>
          </p:nvPr>
        </p:nvSpPr>
        <p:spPr/>
        <p:txBody>
          <a:bodyPr/>
          <a:lstStyle/>
          <a:p>
            <a:r>
              <a:rPr lang="en-IN" smtClean="0"/>
              <a:t>ICS 243E - Ch.2 Wireless Transmission</a:t>
            </a:r>
            <a:endParaRPr lang="en-IN"/>
          </a:p>
        </p:txBody>
      </p:sp>
      <p:sp>
        <p:nvSpPr>
          <p:cNvPr id="7" name="Slide Number Placeholder 6"/>
          <p:cNvSpPr>
            <a:spLocks noGrp="1"/>
          </p:cNvSpPr>
          <p:nvPr>
            <p:ph type="sldNum" sz="quarter" idx="12"/>
          </p:nvPr>
        </p:nvSpPr>
        <p:spPr/>
        <p:txBody>
          <a:bodyPr/>
          <a:lstStyle/>
          <a:p>
            <a:fld id="{B4763C21-BE52-4EC0-8025-E110AA301DBD}" type="slidenum">
              <a:rPr lang="en-IN" smtClean="0"/>
              <a:t>‹#›</a:t>
            </a:fld>
            <a:endParaRPr lang="en-IN"/>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0A75E41-94C6-4535-B89B-52639427C9CB}" type="datetime1">
              <a:rPr lang="en-US" smtClean="0"/>
              <a:t>5/25/2020</a:t>
            </a:fld>
            <a:endParaRPr lang="en-IN"/>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IN" smtClean="0"/>
              <a:t>ICS 243E - Ch.2 Wireless Transmission</a:t>
            </a:r>
            <a:endParaRPr lang="en-IN"/>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4763C21-BE52-4EC0-8025-E110AA301DBD}"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tlaw.wikia.org/wiki/Sender" TargetMode="External"/><Relationship Id="rId2" Type="http://schemas.openxmlformats.org/officeDocument/2006/relationships/hyperlink" Target="https://itlaw.wikia.org/wiki/Communication" TargetMode="External"/><Relationship Id="rId1" Type="http://schemas.openxmlformats.org/officeDocument/2006/relationships/slideLayout" Target="../slideLayouts/slideLayout2.xml"/><Relationship Id="rId4" Type="http://schemas.openxmlformats.org/officeDocument/2006/relationships/hyperlink" Target="https://itlaw.wikia.org/wiki/Receiv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9.bin"/><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611560" y="1556792"/>
            <a:ext cx="7772400" cy="1470025"/>
          </a:xfrm>
          <a:extLst/>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182880" indent="0" algn="ctr" eaLnBrk="1" fontAlgn="auto" hangingPunct="1">
              <a:spcAft>
                <a:spcPts val="0"/>
              </a:spcAft>
              <a:buNone/>
              <a:defRPr/>
            </a:pPr>
            <a:r>
              <a:rPr lang="en-IN"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Mobile Communication</a:t>
            </a:r>
            <a:r>
              <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
            </a:r>
            <a:br>
              <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br>
            <a:r>
              <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Unit – </a:t>
            </a:r>
            <a:r>
              <a:rPr lang="en-IN"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1</a:t>
            </a:r>
            <a:r>
              <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
            </a:r>
            <a:br>
              <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br>
            <a:r>
              <a:rPr lang="en-IN"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Introduction</a:t>
            </a:r>
            <a:endParaRPr altLang="en-US" sz="4000"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endParaRPr>
          </a:p>
        </p:txBody>
      </p:sp>
      <p:sp>
        <p:nvSpPr>
          <p:cNvPr id="9219" name="Rectangle 5"/>
          <p:cNvSpPr>
            <a:spLocks noGrp="1" noChangeArrowheads="1"/>
          </p:cNvSpPr>
          <p:nvPr>
            <p:ph type="subTitle" idx="1"/>
          </p:nvPr>
        </p:nvSpPr>
        <p:spPr>
          <a:xfrm>
            <a:off x="395536" y="3429000"/>
            <a:ext cx="8077200" cy="1752600"/>
          </a:xfrm>
        </p:spPr>
        <p:txBody>
          <a:bodyPr>
            <a:normAutofit fontScale="25000" lnSpcReduction="20000"/>
          </a:bodyPr>
          <a:lstStyle/>
          <a:p>
            <a:pPr algn="ctr" eaLnBrk="1" hangingPunct="1">
              <a:buFontTx/>
              <a:buNone/>
              <a:defRPr/>
            </a:pPr>
            <a:r>
              <a:rPr lang="en-US" altLang="en-US" sz="16000" i="1" dirty="0"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By</a:t>
            </a:r>
          </a:p>
          <a:p>
            <a:pPr algn="ctr" eaLnBrk="1" hangingPunct="1">
              <a:buFontTx/>
              <a:buNone/>
              <a:defRPr/>
            </a:pPr>
            <a:r>
              <a:rPr lang="en-US" altLang="en-US" sz="16000" i="1" dirty="0" err="1"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Ms.A.Thamizhiniyal</a:t>
            </a:r>
            <a:r>
              <a:rPr lang="en-US" altLang="en-US" sz="16000" i="1" dirty="0"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 M.C.A., M.Phil.,</a:t>
            </a:r>
          </a:p>
          <a:p>
            <a:pPr algn="ctr" eaLnBrk="1" hangingPunct="1">
              <a:buFontTx/>
              <a:buNone/>
              <a:defRPr/>
            </a:pPr>
            <a:r>
              <a:rPr lang="en-US" altLang="en-US" sz="16000" i="1" dirty="0"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Assistant Professor,</a:t>
            </a:r>
          </a:p>
          <a:p>
            <a:pPr algn="ctr" eaLnBrk="1" hangingPunct="1">
              <a:buFontTx/>
              <a:buNone/>
              <a:defRPr/>
            </a:pPr>
            <a:r>
              <a:rPr lang="en-US" altLang="en-US" sz="16000" i="1" dirty="0"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Bon Secours College for Women, </a:t>
            </a:r>
            <a:r>
              <a:rPr lang="en-US" altLang="en-US" sz="16000" i="1" dirty="0" err="1"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rPr>
              <a:t>Thanjavur</a:t>
            </a:r>
            <a:endParaRPr lang="en-US" altLang="en-US" sz="16000" i="1" dirty="0" smtClean="0">
              <a:ln w="18415" cmpd="sng">
                <a:solidFill>
                  <a:srgbClr val="FFFFFF"/>
                </a:solidFill>
                <a:prstDash val="solid"/>
              </a:ln>
              <a:effectLst>
                <a:outerShdw blurRad="63500" dir="3600000" algn="tl" rotWithShape="0">
                  <a:srgbClr val="000000">
                    <a:alpha val="70000"/>
                  </a:srgbClr>
                </a:outerShdw>
              </a:effectLst>
              <a:latin typeface="Monotype Corsiva" pitchFamily="66" charset="0"/>
            </a:endParaRPr>
          </a:p>
          <a:p>
            <a:pPr algn="ctr" eaLnBrk="1" hangingPunct="1">
              <a:buFontTx/>
              <a:buNone/>
              <a:defRPr/>
            </a:pPr>
            <a:endParaRPr lang="en-US" altLang="en-US" dirty="0" smtClean="0">
              <a:latin typeface="Edwardian Script ITC" pitchFamily="66" charset="0"/>
            </a:endParaRPr>
          </a:p>
        </p:txBody>
      </p:sp>
    </p:spTree>
    <p:extLst>
      <p:ext uri="{BB962C8B-B14F-4D97-AF65-F5344CB8AC3E}">
        <p14:creationId xmlns:p14="http://schemas.microsoft.com/office/powerpoint/2010/main" val="417482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normAutofit fontScale="90000"/>
          </a:bodyPr>
          <a:lstStyle/>
          <a:p>
            <a:r>
              <a:rPr lang="en-US" altLang="en-US" dirty="0" smtClean="0"/>
              <a:t>Frequencies Allocated for Mobile Communication</a:t>
            </a:r>
          </a:p>
        </p:txBody>
      </p:sp>
      <p:sp>
        <p:nvSpPr>
          <p:cNvPr id="7174" name="Rectangle 4"/>
          <p:cNvSpPr>
            <a:spLocks noGrp="1" noChangeArrowheads="1"/>
          </p:cNvSpPr>
          <p:nvPr>
            <p:ph type="body" idx="1"/>
          </p:nvPr>
        </p:nvSpPr>
        <p:spPr>
          <a:xfrm>
            <a:off x="683568" y="1412776"/>
            <a:ext cx="8077200" cy="5105400"/>
          </a:xfrm>
        </p:spPr>
        <p:txBody>
          <a:bodyPr>
            <a:normAutofit fontScale="92500" lnSpcReduction="10000"/>
          </a:bodyPr>
          <a:lstStyle/>
          <a:p>
            <a:r>
              <a:rPr lang="en-US" altLang="en-US" sz="2800" dirty="0" smtClean="0"/>
              <a:t>VHF &amp; UHF ranges for mobile radio</a:t>
            </a:r>
          </a:p>
          <a:p>
            <a:pPr lvl="1"/>
            <a:r>
              <a:rPr lang="en-US" altLang="en-US" sz="2400" dirty="0" smtClean="0"/>
              <a:t>allows for simple, small antennas for cars</a:t>
            </a:r>
          </a:p>
          <a:p>
            <a:pPr lvl="1"/>
            <a:r>
              <a:rPr lang="en-US" altLang="en-US" sz="2400" dirty="0" smtClean="0"/>
              <a:t>deterministic propagation characteristics </a:t>
            </a:r>
          </a:p>
          <a:p>
            <a:pPr lvl="1"/>
            <a:r>
              <a:rPr lang="en-US" altLang="en-US" sz="2400" dirty="0" smtClean="0"/>
              <a:t>less subject to weather conditions –&gt; more reliable connections</a:t>
            </a:r>
          </a:p>
          <a:p>
            <a:r>
              <a:rPr lang="en-US" altLang="en-US" sz="2800" dirty="0" smtClean="0"/>
              <a:t>SHF and higher for directed radio links, satellite communication</a:t>
            </a:r>
          </a:p>
          <a:p>
            <a:pPr lvl="1"/>
            <a:r>
              <a:rPr lang="en-US" altLang="en-US" sz="2400" dirty="0" smtClean="0"/>
              <a:t>small antennas with directed transmission</a:t>
            </a:r>
          </a:p>
          <a:p>
            <a:pPr lvl="1"/>
            <a:r>
              <a:rPr lang="en-US" altLang="en-US" sz="2400" dirty="0" smtClean="0"/>
              <a:t>large bandwidths available</a:t>
            </a:r>
          </a:p>
          <a:p>
            <a:r>
              <a:rPr lang="en-US" altLang="en-US" sz="2800" dirty="0" smtClean="0"/>
              <a:t>Wireless LANs use frequencies in UHF to SHF spectrum</a:t>
            </a:r>
          </a:p>
          <a:p>
            <a:pPr lvl="1"/>
            <a:r>
              <a:rPr lang="en-US" altLang="en-US" sz="2400" dirty="0" smtClean="0"/>
              <a:t>some systems planned up to EHF</a:t>
            </a:r>
          </a:p>
          <a:p>
            <a:pPr lvl="1"/>
            <a:r>
              <a:rPr lang="en-US" altLang="en-US" sz="2400" dirty="0" smtClean="0"/>
              <a:t>limitations due to absorption by water and oxygen molecules</a:t>
            </a:r>
          </a:p>
          <a:p>
            <a:pPr marL="1162050" lvl="2"/>
            <a:r>
              <a:rPr lang="en-US" altLang="en-US" sz="2400" dirty="0" smtClean="0"/>
              <a:t>weather dependent fading, signal loss caused by heavy rainfall, etc</a:t>
            </a:r>
            <a:r>
              <a:rPr lang="en-US" altLang="en-US" dirty="0" smtClean="0"/>
              <a:t>. </a:t>
            </a:r>
          </a:p>
          <a:p>
            <a:endParaRPr lang="en-US" altLang="en-US" dirty="0" smtClean="0"/>
          </a:p>
        </p:txBody>
      </p:sp>
    </p:spTree>
    <p:extLst>
      <p:ext uri="{BB962C8B-B14F-4D97-AF65-F5344CB8AC3E}">
        <p14:creationId xmlns:p14="http://schemas.microsoft.com/office/powerpoint/2010/main" val="238929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395536" y="404664"/>
            <a:ext cx="5122912" cy="652934"/>
          </a:xfrm>
        </p:spPr>
        <p:txBody>
          <a:bodyPr/>
          <a:lstStyle/>
          <a:p>
            <a:r>
              <a:rPr lang="en-US" altLang="en-US" dirty="0" smtClean="0"/>
              <a:t>Allocated Frequencies</a:t>
            </a:r>
          </a:p>
        </p:txBody>
      </p:sp>
      <p:sp>
        <p:nvSpPr>
          <p:cNvPr id="8198" name="Rectangle 3"/>
          <p:cNvSpPr>
            <a:spLocks noGrp="1" noChangeArrowheads="1"/>
          </p:cNvSpPr>
          <p:nvPr>
            <p:ph type="body" idx="1"/>
          </p:nvPr>
        </p:nvSpPr>
        <p:spPr>
          <a:xfrm>
            <a:off x="395536" y="1124744"/>
            <a:ext cx="8229600" cy="4525963"/>
          </a:xfrm>
        </p:spPr>
        <p:txBody>
          <a:bodyPr/>
          <a:lstStyle/>
          <a:p>
            <a:r>
              <a:rPr lang="en-US" altLang="en-US" dirty="0" smtClean="0"/>
              <a:t>ITU-R holds auctions for new frequencies, manages frequency bands worldwide for harmonious usage (WRC - World Radio Conferences)</a:t>
            </a:r>
          </a:p>
        </p:txBody>
      </p:sp>
      <p:graphicFrame>
        <p:nvGraphicFramePr>
          <p:cNvPr id="8199" name="Object 13"/>
          <p:cNvGraphicFramePr>
            <a:graphicFrameLocks noChangeAspect="1"/>
          </p:cNvGraphicFramePr>
          <p:nvPr>
            <p:extLst>
              <p:ext uri="{D42A27DB-BD31-4B8C-83A1-F6EECF244321}">
                <p14:modId xmlns:p14="http://schemas.microsoft.com/office/powerpoint/2010/main" val="3492361539"/>
              </p:ext>
            </p:extLst>
          </p:nvPr>
        </p:nvGraphicFramePr>
        <p:xfrm>
          <a:off x="683568" y="2636912"/>
          <a:ext cx="7621588" cy="4040187"/>
        </p:xfrm>
        <a:graphic>
          <a:graphicData uri="http://schemas.openxmlformats.org/presentationml/2006/ole">
            <mc:AlternateContent xmlns:mc="http://schemas.openxmlformats.org/markup-compatibility/2006">
              <mc:Choice xmlns:v="urn:schemas-microsoft-com:vml" Requires="v">
                <p:oleObj spid="_x0000_s2059" name="Document" r:id="rId3" imgW="7720584" imgH="4075176" progId="Word.Document.8">
                  <p:embed/>
                </p:oleObj>
              </mc:Choice>
              <mc:Fallback>
                <p:oleObj name="Document" r:id="rId3" imgW="7720584" imgH="407517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636912"/>
                        <a:ext cx="7621588" cy="4040187"/>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46607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tLang="en-US" smtClean="0"/>
              <a:t>Signals I</a:t>
            </a:r>
          </a:p>
        </p:txBody>
      </p:sp>
      <p:sp>
        <p:nvSpPr>
          <p:cNvPr id="9222" name="Rectangle 3"/>
          <p:cNvSpPr>
            <a:spLocks noGrp="1" noChangeArrowheads="1"/>
          </p:cNvSpPr>
          <p:nvPr>
            <p:ph type="body" idx="1"/>
          </p:nvPr>
        </p:nvSpPr>
        <p:spPr/>
        <p:txBody>
          <a:bodyPr>
            <a:noAutofit/>
          </a:bodyPr>
          <a:lstStyle/>
          <a:p>
            <a:r>
              <a:rPr lang="en-US" altLang="en-US" dirty="0" smtClean="0"/>
              <a:t>physical representation of data</a:t>
            </a:r>
          </a:p>
          <a:p>
            <a:r>
              <a:rPr lang="en-US" altLang="en-US" dirty="0" smtClean="0"/>
              <a:t>function of time and location</a:t>
            </a:r>
          </a:p>
          <a:p>
            <a:r>
              <a:rPr lang="en-US" altLang="en-US" dirty="0" smtClean="0"/>
              <a:t>signal parameters: parameters representing the value of data </a:t>
            </a:r>
          </a:p>
          <a:p>
            <a:r>
              <a:rPr lang="en-US" altLang="en-US" dirty="0" smtClean="0"/>
              <a:t>classification</a:t>
            </a:r>
          </a:p>
          <a:p>
            <a:pPr lvl="1"/>
            <a:r>
              <a:rPr lang="en-US" altLang="en-US" dirty="0" smtClean="0"/>
              <a:t>continuous time/discrete time</a:t>
            </a:r>
          </a:p>
          <a:p>
            <a:pPr lvl="1"/>
            <a:r>
              <a:rPr lang="en-US" altLang="en-US" dirty="0" smtClean="0"/>
              <a:t>continuous values/discrete values</a:t>
            </a:r>
          </a:p>
          <a:p>
            <a:pPr lvl="1"/>
            <a:r>
              <a:rPr lang="en-US" altLang="en-US" dirty="0" smtClean="0"/>
              <a:t>analog signal = continuous time and continuous values</a:t>
            </a:r>
          </a:p>
          <a:p>
            <a:pPr lvl="1"/>
            <a:r>
              <a:rPr lang="en-US" altLang="en-US" dirty="0" smtClean="0"/>
              <a:t>digital signal = discrete time and discrete values</a:t>
            </a:r>
          </a:p>
          <a:p>
            <a:r>
              <a:rPr lang="en-US" altLang="en-US" dirty="0" smtClean="0"/>
              <a:t>signal parameters of periodic signals: </a:t>
            </a:r>
            <a:br>
              <a:rPr lang="en-US" altLang="en-US" dirty="0" smtClean="0"/>
            </a:br>
            <a:r>
              <a:rPr lang="en-US" altLang="en-US" dirty="0" smtClean="0"/>
              <a:t>period T, frequency f=1/T, amplitude A, phase shift </a:t>
            </a:r>
            <a:r>
              <a:rPr lang="en-US" altLang="en-US" dirty="0" smtClean="0">
                <a:sym typeface="Symbol" pitchFamily="18" charset="2"/>
              </a:rPr>
              <a:t></a:t>
            </a:r>
            <a:endParaRPr lang="en-US" altLang="en-US" dirty="0" smtClean="0"/>
          </a:p>
          <a:p>
            <a:pPr lvl="1"/>
            <a:r>
              <a:rPr lang="en-US" altLang="en-US" dirty="0" smtClean="0"/>
              <a:t>sine wave as special periodic signal for a carrier:</a:t>
            </a:r>
            <a:br>
              <a:rPr lang="en-US" altLang="en-US" dirty="0" smtClean="0"/>
            </a:br>
            <a:r>
              <a:rPr lang="en-US" altLang="en-US" dirty="0" smtClean="0"/>
              <a:t/>
            </a:r>
            <a:br>
              <a:rPr lang="en-US" altLang="en-US" dirty="0" smtClean="0"/>
            </a:br>
            <a:r>
              <a:rPr lang="en-US" altLang="en-US" dirty="0" smtClean="0"/>
              <a:t> s(t) = A</a:t>
            </a:r>
            <a:r>
              <a:rPr lang="en-US" altLang="en-US" baseline="-25000" dirty="0" smtClean="0"/>
              <a:t>t</a:t>
            </a:r>
            <a:r>
              <a:rPr lang="en-US" altLang="en-US" dirty="0" smtClean="0"/>
              <a:t> sin(2 </a:t>
            </a:r>
            <a:r>
              <a:rPr lang="en-US" altLang="en-US" dirty="0" smtClean="0">
                <a:sym typeface="Symbol" pitchFamily="18" charset="2"/>
              </a:rPr>
              <a:t> </a:t>
            </a:r>
            <a:r>
              <a:rPr lang="en-US" altLang="en-US" dirty="0" err="1" smtClean="0">
                <a:sym typeface="Symbol" pitchFamily="18" charset="2"/>
              </a:rPr>
              <a:t>f</a:t>
            </a:r>
            <a:r>
              <a:rPr lang="en-US" altLang="en-US" baseline="-25000" dirty="0" err="1" smtClean="0">
                <a:sym typeface="Symbol" pitchFamily="18" charset="2"/>
              </a:rPr>
              <a:t>t</a:t>
            </a:r>
            <a:r>
              <a:rPr lang="en-US" altLang="en-US" baseline="-25000" dirty="0" smtClean="0">
                <a:sym typeface="Symbol" pitchFamily="18" charset="2"/>
              </a:rPr>
              <a:t> </a:t>
            </a:r>
            <a:r>
              <a:rPr lang="en-US" altLang="en-US" dirty="0" smtClean="0">
                <a:sym typeface="Symbol" pitchFamily="18" charset="2"/>
              </a:rPr>
              <a:t>t + </a:t>
            </a:r>
            <a:r>
              <a:rPr lang="en-US" altLang="en-US" baseline="-25000" dirty="0" smtClean="0">
                <a:sym typeface="Symbol" pitchFamily="18" charset="2"/>
              </a:rPr>
              <a:t>t</a:t>
            </a:r>
            <a:r>
              <a:rPr lang="en-US" altLang="en-US" dirty="0" smtClean="0">
                <a:sym typeface="Symbol" pitchFamily="18" charset="2"/>
              </a:rPr>
              <a:t>)</a:t>
            </a:r>
          </a:p>
        </p:txBody>
      </p:sp>
    </p:spTree>
    <p:extLst>
      <p:ext uri="{BB962C8B-B14F-4D97-AF65-F5344CB8AC3E}">
        <p14:creationId xmlns:p14="http://schemas.microsoft.com/office/powerpoint/2010/main" val="3819735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normAutofit fontScale="90000"/>
          </a:bodyPr>
          <a:lstStyle/>
          <a:p>
            <a:r>
              <a:rPr lang="en-US" altLang="en-US" smtClean="0"/>
              <a:t>Fourier Representation of Periodic Signals</a:t>
            </a:r>
          </a:p>
        </p:txBody>
      </p:sp>
      <p:graphicFrame>
        <p:nvGraphicFramePr>
          <p:cNvPr id="10246" name="Object 3"/>
          <p:cNvGraphicFramePr>
            <a:graphicFrameLocks noChangeAspect="1"/>
          </p:cNvGraphicFramePr>
          <p:nvPr/>
        </p:nvGraphicFramePr>
        <p:xfrm>
          <a:off x="2057400" y="1524000"/>
          <a:ext cx="4857750" cy="741363"/>
        </p:xfrm>
        <a:graphic>
          <a:graphicData uri="http://schemas.openxmlformats.org/presentationml/2006/ole">
            <mc:AlternateContent xmlns:mc="http://schemas.openxmlformats.org/markup-compatibility/2006">
              <mc:Choice xmlns:v="urn:schemas-microsoft-com:vml" Requires="v">
                <p:oleObj spid="_x0000_s3083" name="Formel" r:id="rId3" imgW="2819400" imgH="431800" progId="Equation.3">
                  <p:embed/>
                </p:oleObj>
              </mc:Choice>
              <mc:Fallback>
                <p:oleObj name="Formel" r:id="rId3" imgW="28194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4857750" cy="741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7" name="Line 4"/>
          <p:cNvSpPr>
            <a:spLocks noChangeShapeType="1"/>
          </p:cNvSpPr>
          <p:nvPr/>
        </p:nvSpPr>
        <p:spPr bwMode="auto">
          <a:xfrm>
            <a:off x="939800" y="3060700"/>
            <a:ext cx="0" cy="10017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48" name="Line 5"/>
          <p:cNvSpPr>
            <a:spLocks noChangeShapeType="1"/>
          </p:cNvSpPr>
          <p:nvPr/>
        </p:nvSpPr>
        <p:spPr bwMode="auto">
          <a:xfrm>
            <a:off x="930275" y="4062413"/>
            <a:ext cx="2463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49" name="Freeform 6"/>
          <p:cNvSpPr>
            <a:spLocks/>
          </p:cNvSpPr>
          <p:nvPr/>
        </p:nvSpPr>
        <p:spPr bwMode="auto">
          <a:xfrm>
            <a:off x="914400" y="3124200"/>
            <a:ext cx="1295400" cy="914400"/>
          </a:xfrm>
          <a:custGeom>
            <a:avLst/>
            <a:gdLst>
              <a:gd name="T0" fmla="*/ 0 w 816"/>
              <a:gd name="T1" fmla="*/ 914400 h 576"/>
              <a:gd name="T2" fmla="*/ 457200 w 816"/>
              <a:gd name="T3" fmla="*/ 914400 h 576"/>
              <a:gd name="T4" fmla="*/ 457200 w 816"/>
              <a:gd name="T5" fmla="*/ 0 h 576"/>
              <a:gd name="T6" fmla="*/ 838200 w 816"/>
              <a:gd name="T7" fmla="*/ 0 h 576"/>
              <a:gd name="T8" fmla="*/ 838200 w 816"/>
              <a:gd name="T9" fmla="*/ 914400 h 576"/>
              <a:gd name="T10" fmla="*/ 1295400 w 816"/>
              <a:gd name="T11" fmla="*/ 914400 h 5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6" h="576">
                <a:moveTo>
                  <a:pt x="0" y="576"/>
                </a:moveTo>
                <a:lnTo>
                  <a:pt x="288" y="576"/>
                </a:lnTo>
                <a:lnTo>
                  <a:pt x="288" y="0"/>
                </a:lnTo>
                <a:lnTo>
                  <a:pt x="528" y="0"/>
                </a:lnTo>
                <a:lnTo>
                  <a:pt x="528" y="576"/>
                </a:lnTo>
                <a:lnTo>
                  <a:pt x="816" y="576"/>
                </a:lnTo>
              </a:path>
            </a:pathLst>
          </a:custGeom>
          <a:noFill/>
          <a:ln w="38100" cap="flat" cmpd="sng">
            <a:solidFill>
              <a:srgbClr val="FF99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50" name="Freeform 7"/>
          <p:cNvSpPr>
            <a:spLocks/>
          </p:cNvSpPr>
          <p:nvPr/>
        </p:nvSpPr>
        <p:spPr bwMode="auto">
          <a:xfrm>
            <a:off x="1752600" y="3124200"/>
            <a:ext cx="1295400" cy="914400"/>
          </a:xfrm>
          <a:custGeom>
            <a:avLst/>
            <a:gdLst>
              <a:gd name="T0" fmla="*/ 0 w 816"/>
              <a:gd name="T1" fmla="*/ 914400 h 576"/>
              <a:gd name="T2" fmla="*/ 457200 w 816"/>
              <a:gd name="T3" fmla="*/ 914400 h 576"/>
              <a:gd name="T4" fmla="*/ 457200 w 816"/>
              <a:gd name="T5" fmla="*/ 0 h 576"/>
              <a:gd name="T6" fmla="*/ 838200 w 816"/>
              <a:gd name="T7" fmla="*/ 0 h 576"/>
              <a:gd name="T8" fmla="*/ 838200 w 816"/>
              <a:gd name="T9" fmla="*/ 914400 h 576"/>
              <a:gd name="T10" fmla="*/ 1295400 w 816"/>
              <a:gd name="T11" fmla="*/ 914400 h 5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6" h="576">
                <a:moveTo>
                  <a:pt x="0" y="576"/>
                </a:moveTo>
                <a:lnTo>
                  <a:pt x="288" y="576"/>
                </a:lnTo>
                <a:lnTo>
                  <a:pt x="288" y="0"/>
                </a:lnTo>
                <a:lnTo>
                  <a:pt x="528" y="0"/>
                </a:lnTo>
                <a:lnTo>
                  <a:pt x="528" y="576"/>
                </a:lnTo>
                <a:lnTo>
                  <a:pt x="816" y="576"/>
                </a:lnTo>
              </a:path>
            </a:pathLst>
          </a:custGeom>
          <a:noFill/>
          <a:ln w="38100" cap="flat" cmpd="sng">
            <a:solidFill>
              <a:srgbClr val="FF99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51" name="Text Box 8"/>
          <p:cNvSpPr txBox="1">
            <a:spLocks noChangeArrowheads="1"/>
          </p:cNvSpPr>
          <p:nvPr/>
        </p:nvSpPr>
        <p:spPr bwMode="auto">
          <a:xfrm>
            <a:off x="593725" y="2955925"/>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1</a:t>
            </a:r>
          </a:p>
        </p:txBody>
      </p:sp>
      <p:sp>
        <p:nvSpPr>
          <p:cNvPr id="10252" name="Text Box 9"/>
          <p:cNvSpPr txBox="1">
            <a:spLocks noChangeArrowheads="1"/>
          </p:cNvSpPr>
          <p:nvPr/>
        </p:nvSpPr>
        <p:spPr bwMode="auto">
          <a:xfrm>
            <a:off x="593725" y="3794125"/>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0</a:t>
            </a:r>
          </a:p>
        </p:txBody>
      </p:sp>
      <p:sp>
        <p:nvSpPr>
          <p:cNvPr id="10253" name="Line 10"/>
          <p:cNvSpPr>
            <a:spLocks noChangeShapeType="1"/>
          </p:cNvSpPr>
          <p:nvPr/>
        </p:nvSpPr>
        <p:spPr bwMode="auto">
          <a:xfrm>
            <a:off x="5664200" y="3060700"/>
            <a:ext cx="0" cy="1001713"/>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54" name="Line 11"/>
          <p:cNvSpPr>
            <a:spLocks noChangeShapeType="1"/>
          </p:cNvSpPr>
          <p:nvPr/>
        </p:nvSpPr>
        <p:spPr bwMode="auto">
          <a:xfrm>
            <a:off x="5654675" y="4062413"/>
            <a:ext cx="246380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55" name="Text Box 12"/>
          <p:cNvSpPr txBox="1">
            <a:spLocks noChangeArrowheads="1"/>
          </p:cNvSpPr>
          <p:nvPr/>
        </p:nvSpPr>
        <p:spPr bwMode="auto">
          <a:xfrm>
            <a:off x="5318125" y="2955925"/>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1</a:t>
            </a:r>
          </a:p>
        </p:txBody>
      </p:sp>
      <p:sp>
        <p:nvSpPr>
          <p:cNvPr id="10256" name="Text Box 13"/>
          <p:cNvSpPr txBox="1">
            <a:spLocks noChangeArrowheads="1"/>
          </p:cNvSpPr>
          <p:nvPr/>
        </p:nvSpPr>
        <p:spPr bwMode="auto">
          <a:xfrm>
            <a:off x="5318125" y="3794125"/>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0</a:t>
            </a:r>
          </a:p>
        </p:txBody>
      </p:sp>
      <p:sp>
        <p:nvSpPr>
          <p:cNvPr id="10257" name="Freeform 14"/>
          <p:cNvSpPr>
            <a:spLocks/>
          </p:cNvSpPr>
          <p:nvPr/>
        </p:nvSpPr>
        <p:spPr bwMode="auto">
          <a:xfrm>
            <a:off x="5638800" y="3670300"/>
            <a:ext cx="2438400" cy="850900"/>
          </a:xfrm>
          <a:custGeom>
            <a:avLst/>
            <a:gdLst>
              <a:gd name="T0" fmla="*/ 0 w 1536"/>
              <a:gd name="T1" fmla="*/ 368300 h 536"/>
              <a:gd name="T2" fmla="*/ 914400 w 1536"/>
              <a:gd name="T3" fmla="*/ 63500 h 536"/>
              <a:gd name="T4" fmla="*/ 1981200 w 1536"/>
              <a:gd name="T5" fmla="*/ 749300 h 536"/>
              <a:gd name="T6" fmla="*/ 2438400 w 1536"/>
              <a:gd name="T7" fmla="*/ 673100 h 5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36" h="536">
                <a:moveTo>
                  <a:pt x="0" y="232"/>
                </a:moveTo>
                <a:cubicBezTo>
                  <a:pt x="184" y="116"/>
                  <a:pt x="368" y="0"/>
                  <a:pt x="576" y="40"/>
                </a:cubicBezTo>
                <a:cubicBezTo>
                  <a:pt x="784" y="80"/>
                  <a:pt x="1088" y="408"/>
                  <a:pt x="1248" y="472"/>
                </a:cubicBezTo>
                <a:cubicBezTo>
                  <a:pt x="1408" y="536"/>
                  <a:pt x="1488" y="432"/>
                  <a:pt x="1536" y="424"/>
                </a:cubicBezTo>
              </a:path>
            </a:pathLst>
          </a:custGeom>
          <a:noFill/>
          <a:ln w="38100" cap="flat" cmpd="sng">
            <a:solidFill>
              <a:srgbClr val="0066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58" name="AutoShape 15"/>
          <p:cNvSpPr>
            <a:spLocks noChangeArrowheads="1"/>
          </p:cNvSpPr>
          <p:nvPr/>
        </p:nvSpPr>
        <p:spPr bwMode="auto">
          <a:xfrm>
            <a:off x="4038600" y="3886200"/>
            <a:ext cx="762000" cy="304800"/>
          </a:xfrm>
          <a:prstGeom prst="rightArrow">
            <a:avLst>
              <a:gd name="adj1" fmla="val 50000"/>
              <a:gd name="adj2" fmla="val 62500"/>
            </a:avLst>
          </a:prstGeom>
          <a:solidFill>
            <a:srgbClr val="FF505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solidFill>
                <a:srgbClr val="FF6600"/>
              </a:solidFill>
            </a:endParaRPr>
          </a:p>
        </p:txBody>
      </p:sp>
      <p:sp>
        <p:nvSpPr>
          <p:cNvPr id="10259" name="Freeform 16"/>
          <p:cNvSpPr>
            <a:spLocks/>
          </p:cNvSpPr>
          <p:nvPr/>
        </p:nvSpPr>
        <p:spPr bwMode="auto">
          <a:xfrm>
            <a:off x="5715000" y="3725863"/>
            <a:ext cx="2362200" cy="674687"/>
          </a:xfrm>
          <a:custGeom>
            <a:avLst/>
            <a:gdLst>
              <a:gd name="T0" fmla="*/ 0 w 1488"/>
              <a:gd name="T1" fmla="*/ 312737 h 425"/>
              <a:gd name="T2" fmla="*/ 254000 w 1488"/>
              <a:gd name="T3" fmla="*/ 50800 h 425"/>
              <a:gd name="T4" fmla="*/ 762000 w 1488"/>
              <a:gd name="T5" fmla="*/ 617537 h 425"/>
              <a:gd name="T6" fmla="*/ 1449388 w 1488"/>
              <a:gd name="T7" fmla="*/ 15875 h 425"/>
              <a:gd name="T8" fmla="*/ 2017713 w 1488"/>
              <a:gd name="T9" fmla="*/ 600075 h 425"/>
              <a:gd name="T10" fmla="*/ 2362200 w 1488"/>
              <a:gd name="T11" fmla="*/ 465137 h 4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425">
                <a:moveTo>
                  <a:pt x="0" y="197"/>
                </a:moveTo>
                <a:cubicBezTo>
                  <a:pt x="27" y="170"/>
                  <a:pt x="80" y="0"/>
                  <a:pt x="160" y="32"/>
                </a:cubicBezTo>
                <a:cubicBezTo>
                  <a:pt x="240" y="64"/>
                  <a:pt x="355" y="393"/>
                  <a:pt x="480" y="389"/>
                </a:cubicBezTo>
                <a:cubicBezTo>
                  <a:pt x="605" y="385"/>
                  <a:pt x="781" y="12"/>
                  <a:pt x="913" y="10"/>
                </a:cubicBezTo>
                <a:cubicBezTo>
                  <a:pt x="1045" y="8"/>
                  <a:pt x="1175" y="331"/>
                  <a:pt x="1271" y="378"/>
                </a:cubicBezTo>
                <a:cubicBezTo>
                  <a:pt x="1367" y="425"/>
                  <a:pt x="1443" y="311"/>
                  <a:pt x="1488" y="293"/>
                </a:cubicBezTo>
              </a:path>
            </a:pathLst>
          </a:custGeom>
          <a:noFill/>
          <a:ln w="38100" cap="flat" cmpd="sng">
            <a:solidFill>
              <a:srgbClr val="00CC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60" name="Freeform 17"/>
          <p:cNvSpPr>
            <a:spLocks/>
          </p:cNvSpPr>
          <p:nvPr/>
        </p:nvSpPr>
        <p:spPr bwMode="auto">
          <a:xfrm>
            <a:off x="5638800" y="3770313"/>
            <a:ext cx="2438400" cy="547687"/>
          </a:xfrm>
          <a:custGeom>
            <a:avLst/>
            <a:gdLst>
              <a:gd name="T0" fmla="*/ 0 w 1536"/>
              <a:gd name="T1" fmla="*/ 268287 h 345"/>
              <a:gd name="T2" fmla="*/ 228600 w 1536"/>
              <a:gd name="T3" fmla="*/ 39687 h 345"/>
              <a:gd name="T4" fmla="*/ 427038 w 1536"/>
              <a:gd name="T5" fmla="*/ 503237 h 345"/>
              <a:gd name="T6" fmla="*/ 685800 w 1536"/>
              <a:gd name="T7" fmla="*/ 39687 h 345"/>
              <a:gd name="T8" fmla="*/ 869950 w 1536"/>
              <a:gd name="T9" fmla="*/ 493712 h 345"/>
              <a:gd name="T10" fmla="*/ 1065213 w 1536"/>
              <a:gd name="T11" fmla="*/ 58737 h 345"/>
              <a:gd name="T12" fmla="*/ 1295400 w 1536"/>
              <a:gd name="T13" fmla="*/ 496887 h 345"/>
              <a:gd name="T14" fmla="*/ 1524000 w 1536"/>
              <a:gd name="T15" fmla="*/ 39687 h 345"/>
              <a:gd name="T16" fmla="*/ 1828800 w 1536"/>
              <a:gd name="T17" fmla="*/ 496887 h 345"/>
              <a:gd name="T18" fmla="*/ 2057400 w 1536"/>
              <a:gd name="T19" fmla="*/ 39687 h 345"/>
              <a:gd name="T20" fmla="*/ 2286000 w 1536"/>
              <a:gd name="T21" fmla="*/ 496887 h 345"/>
              <a:gd name="T22" fmla="*/ 2438400 w 1536"/>
              <a:gd name="T23" fmla="*/ 344487 h 3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36" h="345">
                <a:moveTo>
                  <a:pt x="0" y="169"/>
                </a:moveTo>
                <a:cubicBezTo>
                  <a:pt x="52" y="85"/>
                  <a:pt x="99" y="0"/>
                  <a:pt x="144" y="25"/>
                </a:cubicBezTo>
                <a:cubicBezTo>
                  <a:pt x="189" y="50"/>
                  <a:pt x="221" y="317"/>
                  <a:pt x="269" y="317"/>
                </a:cubicBezTo>
                <a:cubicBezTo>
                  <a:pt x="317" y="317"/>
                  <a:pt x="386" y="26"/>
                  <a:pt x="432" y="25"/>
                </a:cubicBezTo>
                <a:cubicBezTo>
                  <a:pt x="478" y="24"/>
                  <a:pt x="508" y="309"/>
                  <a:pt x="548" y="311"/>
                </a:cubicBezTo>
                <a:cubicBezTo>
                  <a:pt x="588" y="313"/>
                  <a:pt x="626" y="37"/>
                  <a:pt x="671" y="37"/>
                </a:cubicBezTo>
                <a:cubicBezTo>
                  <a:pt x="716" y="37"/>
                  <a:pt x="768" y="315"/>
                  <a:pt x="816" y="313"/>
                </a:cubicBezTo>
                <a:cubicBezTo>
                  <a:pt x="864" y="311"/>
                  <a:pt x="904" y="25"/>
                  <a:pt x="960" y="25"/>
                </a:cubicBezTo>
                <a:cubicBezTo>
                  <a:pt x="1016" y="25"/>
                  <a:pt x="1096" y="313"/>
                  <a:pt x="1152" y="313"/>
                </a:cubicBezTo>
                <a:cubicBezTo>
                  <a:pt x="1208" y="313"/>
                  <a:pt x="1248" y="25"/>
                  <a:pt x="1296" y="25"/>
                </a:cubicBezTo>
                <a:cubicBezTo>
                  <a:pt x="1344" y="25"/>
                  <a:pt x="1400" y="281"/>
                  <a:pt x="1440" y="313"/>
                </a:cubicBezTo>
                <a:cubicBezTo>
                  <a:pt x="1480" y="345"/>
                  <a:pt x="1508" y="281"/>
                  <a:pt x="1536" y="217"/>
                </a:cubicBezTo>
              </a:path>
            </a:pathLst>
          </a:custGeom>
          <a:noFill/>
          <a:ln w="38100" cap="flat" cmpd="sng">
            <a:solidFill>
              <a:srgbClr val="FF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61" name="Text Box 18"/>
          <p:cNvSpPr txBox="1">
            <a:spLocks noChangeArrowheads="1"/>
          </p:cNvSpPr>
          <p:nvPr/>
        </p:nvSpPr>
        <p:spPr bwMode="auto">
          <a:xfrm>
            <a:off x="3124200" y="4113213"/>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t</a:t>
            </a:r>
          </a:p>
        </p:txBody>
      </p:sp>
      <p:sp>
        <p:nvSpPr>
          <p:cNvPr id="10262" name="Text Box 19"/>
          <p:cNvSpPr txBox="1">
            <a:spLocks noChangeArrowheads="1"/>
          </p:cNvSpPr>
          <p:nvPr/>
        </p:nvSpPr>
        <p:spPr bwMode="auto">
          <a:xfrm>
            <a:off x="8077200" y="4113213"/>
            <a:ext cx="24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a:t>t</a:t>
            </a:r>
          </a:p>
        </p:txBody>
      </p:sp>
      <p:sp>
        <p:nvSpPr>
          <p:cNvPr id="10263" name="Freeform 20"/>
          <p:cNvSpPr>
            <a:spLocks/>
          </p:cNvSpPr>
          <p:nvPr/>
        </p:nvSpPr>
        <p:spPr bwMode="auto">
          <a:xfrm>
            <a:off x="5638800" y="3441700"/>
            <a:ext cx="2362200" cy="977900"/>
          </a:xfrm>
          <a:custGeom>
            <a:avLst/>
            <a:gdLst>
              <a:gd name="T0" fmla="*/ 0 w 1488"/>
              <a:gd name="T1" fmla="*/ 596900 h 616"/>
              <a:gd name="T2" fmla="*/ 152400 w 1488"/>
              <a:gd name="T3" fmla="*/ 63500 h 616"/>
              <a:gd name="T4" fmla="*/ 304800 w 1488"/>
              <a:gd name="T5" fmla="*/ 977900 h 616"/>
              <a:gd name="T6" fmla="*/ 457200 w 1488"/>
              <a:gd name="T7" fmla="*/ 63500 h 616"/>
              <a:gd name="T8" fmla="*/ 609600 w 1488"/>
              <a:gd name="T9" fmla="*/ 977900 h 616"/>
              <a:gd name="T10" fmla="*/ 762000 w 1488"/>
              <a:gd name="T11" fmla="*/ 63500 h 616"/>
              <a:gd name="T12" fmla="*/ 914400 w 1488"/>
              <a:gd name="T13" fmla="*/ 977900 h 616"/>
              <a:gd name="T14" fmla="*/ 1066800 w 1488"/>
              <a:gd name="T15" fmla="*/ 63500 h 616"/>
              <a:gd name="T16" fmla="*/ 1219200 w 1488"/>
              <a:gd name="T17" fmla="*/ 977900 h 616"/>
              <a:gd name="T18" fmla="*/ 1371600 w 1488"/>
              <a:gd name="T19" fmla="*/ 63500 h 616"/>
              <a:gd name="T20" fmla="*/ 1524000 w 1488"/>
              <a:gd name="T21" fmla="*/ 977900 h 616"/>
              <a:gd name="T22" fmla="*/ 1676400 w 1488"/>
              <a:gd name="T23" fmla="*/ 63500 h 616"/>
              <a:gd name="T24" fmla="*/ 1828800 w 1488"/>
              <a:gd name="T25" fmla="*/ 977900 h 616"/>
              <a:gd name="T26" fmla="*/ 1981200 w 1488"/>
              <a:gd name="T27" fmla="*/ 63500 h 616"/>
              <a:gd name="T28" fmla="*/ 2133600 w 1488"/>
              <a:gd name="T29" fmla="*/ 977900 h 616"/>
              <a:gd name="T30" fmla="*/ 2286000 w 1488"/>
              <a:gd name="T31" fmla="*/ 63500 h 616"/>
              <a:gd name="T32" fmla="*/ 2362200 w 1488"/>
              <a:gd name="T33" fmla="*/ 596900 h 6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88" h="616">
                <a:moveTo>
                  <a:pt x="0" y="376"/>
                </a:moveTo>
                <a:cubicBezTo>
                  <a:pt x="32" y="188"/>
                  <a:pt x="64" y="0"/>
                  <a:pt x="96" y="40"/>
                </a:cubicBezTo>
                <a:cubicBezTo>
                  <a:pt x="128" y="80"/>
                  <a:pt x="160" y="616"/>
                  <a:pt x="192" y="616"/>
                </a:cubicBezTo>
                <a:cubicBezTo>
                  <a:pt x="224" y="616"/>
                  <a:pt x="256" y="40"/>
                  <a:pt x="288" y="40"/>
                </a:cubicBezTo>
                <a:cubicBezTo>
                  <a:pt x="320" y="40"/>
                  <a:pt x="352" y="616"/>
                  <a:pt x="384" y="616"/>
                </a:cubicBezTo>
                <a:cubicBezTo>
                  <a:pt x="416" y="616"/>
                  <a:pt x="448" y="40"/>
                  <a:pt x="480" y="40"/>
                </a:cubicBezTo>
                <a:cubicBezTo>
                  <a:pt x="512" y="40"/>
                  <a:pt x="544" y="616"/>
                  <a:pt x="576" y="616"/>
                </a:cubicBezTo>
                <a:cubicBezTo>
                  <a:pt x="608" y="616"/>
                  <a:pt x="640" y="40"/>
                  <a:pt x="672" y="40"/>
                </a:cubicBezTo>
                <a:cubicBezTo>
                  <a:pt x="704" y="40"/>
                  <a:pt x="736" y="616"/>
                  <a:pt x="768" y="616"/>
                </a:cubicBezTo>
                <a:cubicBezTo>
                  <a:pt x="800" y="616"/>
                  <a:pt x="832" y="40"/>
                  <a:pt x="864" y="40"/>
                </a:cubicBezTo>
                <a:cubicBezTo>
                  <a:pt x="896" y="40"/>
                  <a:pt x="928" y="616"/>
                  <a:pt x="960" y="616"/>
                </a:cubicBezTo>
                <a:cubicBezTo>
                  <a:pt x="992" y="616"/>
                  <a:pt x="1024" y="40"/>
                  <a:pt x="1056" y="40"/>
                </a:cubicBezTo>
                <a:cubicBezTo>
                  <a:pt x="1088" y="40"/>
                  <a:pt x="1120" y="616"/>
                  <a:pt x="1152" y="616"/>
                </a:cubicBezTo>
                <a:cubicBezTo>
                  <a:pt x="1184" y="616"/>
                  <a:pt x="1216" y="40"/>
                  <a:pt x="1248" y="40"/>
                </a:cubicBezTo>
                <a:cubicBezTo>
                  <a:pt x="1280" y="40"/>
                  <a:pt x="1312" y="616"/>
                  <a:pt x="1344" y="616"/>
                </a:cubicBezTo>
                <a:cubicBezTo>
                  <a:pt x="1376" y="616"/>
                  <a:pt x="1416" y="80"/>
                  <a:pt x="1440" y="40"/>
                </a:cubicBezTo>
                <a:cubicBezTo>
                  <a:pt x="1464" y="0"/>
                  <a:pt x="1476" y="188"/>
                  <a:pt x="1488" y="376"/>
                </a:cubicBezTo>
              </a:path>
            </a:pathLst>
          </a:custGeom>
          <a:noFill/>
          <a:ln w="38100" cap="flat" cmpd="sng">
            <a:solidFill>
              <a:srgbClr val="FF505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0264" name="Text Box 21"/>
          <p:cNvSpPr txBox="1">
            <a:spLocks noChangeArrowheads="1"/>
          </p:cNvSpPr>
          <p:nvPr/>
        </p:nvSpPr>
        <p:spPr bwMode="auto">
          <a:xfrm>
            <a:off x="1066800" y="4341813"/>
            <a:ext cx="2867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sz="2400"/>
              <a:t>ideal periodic signal</a:t>
            </a:r>
          </a:p>
        </p:txBody>
      </p:sp>
      <p:sp>
        <p:nvSpPr>
          <p:cNvPr id="10265" name="Text Box 22"/>
          <p:cNvSpPr txBox="1">
            <a:spLocks noChangeArrowheads="1"/>
          </p:cNvSpPr>
          <p:nvPr/>
        </p:nvSpPr>
        <p:spPr bwMode="auto">
          <a:xfrm>
            <a:off x="5410200" y="4419600"/>
            <a:ext cx="31353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sz="2400"/>
              <a:t>real composition</a:t>
            </a:r>
          </a:p>
          <a:p>
            <a:r>
              <a:rPr lang="de-DE" altLang="en-US" sz="2400"/>
              <a:t>(based on harmonics)</a:t>
            </a:r>
          </a:p>
        </p:txBody>
      </p:sp>
    </p:spTree>
    <p:extLst>
      <p:ext uri="{BB962C8B-B14F-4D97-AF65-F5344CB8AC3E}">
        <p14:creationId xmlns:p14="http://schemas.microsoft.com/office/powerpoint/2010/main" val="1782476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7"/>
          <p:cNvSpPr>
            <a:spLocks noGrp="1" noChangeArrowheads="1"/>
          </p:cNvSpPr>
          <p:nvPr>
            <p:ph type="body" idx="1"/>
          </p:nvPr>
        </p:nvSpPr>
        <p:spPr>
          <a:xfrm>
            <a:off x="381000" y="1238250"/>
            <a:ext cx="8077200" cy="5105400"/>
          </a:xfrm>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txBody>
          <a:bodyPr>
            <a:normAutofit lnSpcReduction="10000"/>
          </a:bodyPr>
          <a:lstStyle/>
          <a:p>
            <a:pPr>
              <a:lnSpc>
                <a:spcPct val="90000"/>
              </a:lnSpc>
            </a:pPr>
            <a:r>
              <a:rPr lang="en-US" altLang="en-US" dirty="0" smtClean="0"/>
              <a:t>Different representations of signals </a:t>
            </a:r>
          </a:p>
          <a:p>
            <a:pPr lvl="1">
              <a:lnSpc>
                <a:spcPct val="90000"/>
              </a:lnSpc>
            </a:pPr>
            <a:r>
              <a:rPr lang="en-US" altLang="en-US" dirty="0" smtClean="0"/>
              <a:t>amplitude (amplitude domain)</a:t>
            </a:r>
          </a:p>
          <a:p>
            <a:pPr lvl="1">
              <a:lnSpc>
                <a:spcPct val="90000"/>
              </a:lnSpc>
            </a:pPr>
            <a:r>
              <a:rPr lang="en-US" altLang="en-US" dirty="0" smtClean="0"/>
              <a:t>frequency spectrum (frequency domain)</a:t>
            </a:r>
          </a:p>
          <a:p>
            <a:pPr lvl="1">
              <a:lnSpc>
                <a:spcPct val="90000"/>
              </a:lnSpc>
            </a:pPr>
            <a:r>
              <a:rPr lang="en-US" altLang="en-US" dirty="0" smtClean="0"/>
              <a:t>phase state diagram (amplitude M and phase </a:t>
            </a:r>
            <a:r>
              <a:rPr lang="en-US" altLang="en-US" sz="2000" dirty="0" smtClean="0">
                <a:latin typeface="Symbol" pitchFamily="18" charset="2"/>
                <a:sym typeface="Symbol" pitchFamily="18" charset="2"/>
              </a:rPr>
              <a:t></a:t>
            </a:r>
            <a:r>
              <a:rPr lang="en-US" altLang="en-US" dirty="0" smtClean="0">
                <a:sym typeface="Symbol" pitchFamily="18" charset="2"/>
              </a:rPr>
              <a:t> in polar coordinates)</a:t>
            </a: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pPr>
            <a:r>
              <a:rPr lang="en-US" altLang="en-US" dirty="0" smtClean="0"/>
              <a:t>Composite signals mapped into frequency domain using Fourier transformation</a:t>
            </a:r>
          </a:p>
          <a:p>
            <a:pPr>
              <a:lnSpc>
                <a:spcPct val="90000"/>
              </a:lnSpc>
            </a:pPr>
            <a:r>
              <a:rPr lang="en-US" altLang="en-US" dirty="0" smtClean="0"/>
              <a:t>Digital signals need</a:t>
            </a:r>
          </a:p>
          <a:p>
            <a:pPr lvl="1">
              <a:lnSpc>
                <a:spcPct val="90000"/>
              </a:lnSpc>
            </a:pPr>
            <a:r>
              <a:rPr lang="en-US" altLang="en-US" dirty="0" smtClean="0"/>
              <a:t>infinite frequencies for perfect representation  </a:t>
            </a:r>
          </a:p>
          <a:p>
            <a:pPr lvl="1">
              <a:lnSpc>
                <a:spcPct val="90000"/>
              </a:lnSpc>
            </a:pPr>
            <a:r>
              <a:rPr lang="en-US" altLang="en-US" dirty="0" smtClean="0"/>
              <a:t>modulation with a carrier frequency for transmission (-&gt;analog signal!) </a:t>
            </a:r>
          </a:p>
        </p:txBody>
      </p:sp>
      <p:sp>
        <p:nvSpPr>
          <p:cNvPr id="11270" name="Rectangle 2"/>
          <p:cNvSpPr>
            <a:spLocks noGrp="1" noChangeArrowheads="1"/>
          </p:cNvSpPr>
          <p:nvPr>
            <p:ph type="title"/>
          </p:nvPr>
        </p:nvSpPr>
        <p:spPr>
          <a:xfrm>
            <a:off x="395536" y="260648"/>
            <a:ext cx="2458616" cy="580926"/>
          </a:xfrm>
        </p:spPr>
        <p:txBody>
          <a:bodyPr>
            <a:normAutofit fontScale="90000"/>
          </a:bodyPr>
          <a:lstStyle/>
          <a:p>
            <a:r>
              <a:rPr lang="en-US" altLang="en-US" dirty="0" smtClean="0"/>
              <a:t>Signals II</a:t>
            </a:r>
          </a:p>
        </p:txBody>
      </p:sp>
      <p:sp>
        <p:nvSpPr>
          <p:cNvPr id="11271" name="Line 14"/>
          <p:cNvSpPr>
            <a:spLocks noChangeShapeType="1"/>
          </p:cNvSpPr>
          <p:nvPr/>
        </p:nvSpPr>
        <p:spPr bwMode="auto">
          <a:xfrm flipV="1">
            <a:off x="3886200" y="26670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2" name="Line 15"/>
          <p:cNvSpPr>
            <a:spLocks noChangeShapeType="1"/>
          </p:cNvSpPr>
          <p:nvPr/>
        </p:nvSpPr>
        <p:spPr bwMode="auto">
          <a:xfrm>
            <a:off x="3886200" y="3810000"/>
            <a:ext cx="1981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3" name="Line 16"/>
          <p:cNvSpPr>
            <a:spLocks noChangeShapeType="1"/>
          </p:cNvSpPr>
          <p:nvPr/>
        </p:nvSpPr>
        <p:spPr bwMode="auto">
          <a:xfrm flipV="1">
            <a:off x="4419600" y="3048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4" name="Text Box 22"/>
          <p:cNvSpPr txBox="1">
            <a:spLocks noChangeArrowheads="1"/>
          </p:cNvSpPr>
          <p:nvPr/>
        </p:nvSpPr>
        <p:spPr bwMode="auto">
          <a:xfrm>
            <a:off x="5622925" y="3821113"/>
            <a:ext cx="5984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 [Hz]</a:t>
            </a:r>
          </a:p>
        </p:txBody>
      </p:sp>
      <p:sp>
        <p:nvSpPr>
          <p:cNvPr id="11275" name="Text Box 23"/>
          <p:cNvSpPr txBox="1">
            <a:spLocks noChangeArrowheads="1"/>
          </p:cNvSpPr>
          <p:nvPr/>
        </p:nvSpPr>
        <p:spPr bwMode="auto">
          <a:xfrm>
            <a:off x="3581400" y="2419350"/>
            <a:ext cx="5699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A [V]</a:t>
            </a:r>
          </a:p>
        </p:txBody>
      </p:sp>
      <p:sp>
        <p:nvSpPr>
          <p:cNvPr id="11276" name="Line 27"/>
          <p:cNvSpPr>
            <a:spLocks noChangeShapeType="1"/>
          </p:cNvSpPr>
          <p:nvPr/>
        </p:nvSpPr>
        <p:spPr bwMode="auto">
          <a:xfrm flipV="1">
            <a:off x="7172325" y="2838450"/>
            <a:ext cx="304800" cy="457200"/>
          </a:xfrm>
          <a:prstGeom prst="line">
            <a:avLst/>
          </a:prstGeom>
          <a:noFill/>
          <a:ln w="952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7" name="Freeform 29"/>
          <p:cNvSpPr>
            <a:spLocks/>
          </p:cNvSpPr>
          <p:nvPr/>
        </p:nvSpPr>
        <p:spPr bwMode="auto">
          <a:xfrm>
            <a:off x="7324725" y="3067050"/>
            <a:ext cx="152400" cy="228600"/>
          </a:xfrm>
          <a:custGeom>
            <a:avLst/>
            <a:gdLst>
              <a:gd name="T0" fmla="*/ 152400 w 96"/>
              <a:gd name="T1" fmla="*/ 228600 h 144"/>
              <a:gd name="T2" fmla="*/ 123825 w 96"/>
              <a:gd name="T3" fmla="*/ 123825 h 144"/>
              <a:gd name="T4" fmla="*/ 66675 w 96"/>
              <a:gd name="T5" fmla="*/ 38100 h 144"/>
              <a:gd name="T6" fmla="*/ 0 w 96"/>
              <a:gd name="T7" fmla="*/ 0 h 1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144">
                <a:moveTo>
                  <a:pt x="96" y="144"/>
                </a:moveTo>
                <a:cubicBezTo>
                  <a:pt x="93" y="133"/>
                  <a:pt x="87" y="98"/>
                  <a:pt x="78" y="78"/>
                </a:cubicBezTo>
                <a:cubicBezTo>
                  <a:pt x="69" y="58"/>
                  <a:pt x="55" y="37"/>
                  <a:pt x="42" y="24"/>
                </a:cubicBezTo>
                <a:cubicBezTo>
                  <a:pt x="29" y="11"/>
                  <a:pt x="9" y="5"/>
                  <a:pt x="0" y="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78" name="Rectangle 31"/>
          <p:cNvSpPr>
            <a:spLocks noChangeArrowheads="1"/>
          </p:cNvSpPr>
          <p:nvPr/>
        </p:nvSpPr>
        <p:spPr bwMode="auto">
          <a:xfrm>
            <a:off x="7162800" y="3048000"/>
            <a:ext cx="3048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sym typeface="Symbol" pitchFamily="18" charset="2"/>
              </a:rPr>
              <a:t></a:t>
            </a:r>
          </a:p>
        </p:txBody>
      </p:sp>
      <p:sp>
        <p:nvSpPr>
          <p:cNvPr id="11279" name="Oval 32"/>
          <p:cNvSpPr>
            <a:spLocks noChangeArrowheads="1"/>
          </p:cNvSpPr>
          <p:nvPr/>
        </p:nvSpPr>
        <p:spPr bwMode="auto">
          <a:xfrm flipH="1">
            <a:off x="7448550" y="2771775"/>
            <a:ext cx="76200" cy="76200"/>
          </a:xfrm>
          <a:prstGeom prst="ellipse">
            <a:avLst/>
          </a:prstGeom>
          <a:solidFill>
            <a:srgbClr val="DADAF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0" name="Text Box 33"/>
          <p:cNvSpPr txBox="1">
            <a:spLocks noChangeArrowheads="1"/>
          </p:cNvSpPr>
          <p:nvPr/>
        </p:nvSpPr>
        <p:spPr bwMode="auto">
          <a:xfrm>
            <a:off x="7620000" y="3352800"/>
            <a:ext cx="10160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I= M cos </a:t>
            </a:r>
            <a:r>
              <a:rPr lang="en-US" altLang="en-US" sz="1400">
                <a:sym typeface="Symbol" pitchFamily="18" charset="2"/>
              </a:rPr>
              <a:t></a:t>
            </a:r>
          </a:p>
        </p:txBody>
      </p:sp>
      <p:sp>
        <p:nvSpPr>
          <p:cNvPr id="11281" name="Text Box 34"/>
          <p:cNvSpPr txBox="1">
            <a:spLocks noChangeArrowheads="1"/>
          </p:cNvSpPr>
          <p:nvPr/>
        </p:nvSpPr>
        <p:spPr bwMode="auto">
          <a:xfrm>
            <a:off x="6705600" y="2362200"/>
            <a:ext cx="11049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Q = M sin </a:t>
            </a:r>
            <a:r>
              <a:rPr lang="en-US" altLang="en-US" sz="1400">
                <a:sym typeface="Symbol" pitchFamily="18" charset="2"/>
              </a:rPr>
              <a:t></a:t>
            </a:r>
          </a:p>
        </p:txBody>
      </p:sp>
      <p:sp>
        <p:nvSpPr>
          <p:cNvPr id="11282" name="Text Box 20"/>
          <p:cNvSpPr txBox="1">
            <a:spLocks noChangeArrowheads="1"/>
          </p:cNvSpPr>
          <p:nvPr/>
        </p:nvSpPr>
        <p:spPr bwMode="auto">
          <a:xfrm>
            <a:off x="790575" y="3790950"/>
            <a:ext cx="3048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a:t>
            </a:r>
            <a:endParaRPr lang="en-US" altLang="en-US" sz="1400"/>
          </a:p>
        </p:txBody>
      </p:sp>
      <p:sp>
        <p:nvSpPr>
          <p:cNvPr id="11283" name="Line 10"/>
          <p:cNvSpPr>
            <a:spLocks noChangeShapeType="1"/>
          </p:cNvSpPr>
          <p:nvPr/>
        </p:nvSpPr>
        <p:spPr bwMode="auto">
          <a:xfrm flipV="1">
            <a:off x="838200" y="268605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4" name="Line 19"/>
          <p:cNvSpPr>
            <a:spLocks noChangeShapeType="1"/>
          </p:cNvSpPr>
          <p:nvPr/>
        </p:nvSpPr>
        <p:spPr bwMode="auto">
          <a:xfrm>
            <a:off x="1066800" y="3276600"/>
            <a:ext cx="0" cy="533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5" name="Freeform 17"/>
          <p:cNvSpPr>
            <a:spLocks/>
          </p:cNvSpPr>
          <p:nvPr/>
        </p:nvSpPr>
        <p:spPr bwMode="auto">
          <a:xfrm>
            <a:off x="841375" y="2700338"/>
            <a:ext cx="2357438" cy="1166812"/>
          </a:xfrm>
          <a:custGeom>
            <a:avLst/>
            <a:gdLst>
              <a:gd name="T0" fmla="*/ 0 w 1485"/>
              <a:gd name="T1" fmla="*/ 1133475 h 735"/>
              <a:gd name="T2" fmla="*/ 25400 w 1485"/>
              <a:gd name="T3" fmla="*/ 1112837 h 735"/>
              <a:gd name="T4" fmla="*/ 61913 w 1485"/>
              <a:gd name="T5" fmla="*/ 1047750 h 735"/>
              <a:gd name="T6" fmla="*/ 139700 w 1485"/>
              <a:gd name="T7" fmla="*/ 862012 h 735"/>
              <a:gd name="T8" fmla="*/ 225425 w 1485"/>
              <a:gd name="T9" fmla="*/ 603250 h 735"/>
              <a:gd name="T10" fmla="*/ 449263 w 1485"/>
              <a:gd name="T11" fmla="*/ 22225 h 735"/>
              <a:gd name="T12" fmla="*/ 682625 w 1485"/>
              <a:gd name="T13" fmla="*/ 593725 h 735"/>
              <a:gd name="T14" fmla="*/ 914400 w 1485"/>
              <a:gd name="T15" fmla="*/ 1166812 h 735"/>
              <a:gd name="T16" fmla="*/ 1144588 w 1485"/>
              <a:gd name="T17" fmla="*/ 593725 h 735"/>
              <a:gd name="T18" fmla="*/ 1382713 w 1485"/>
              <a:gd name="T19" fmla="*/ 23812 h 735"/>
              <a:gd name="T20" fmla="*/ 1614488 w 1485"/>
              <a:gd name="T21" fmla="*/ 593725 h 735"/>
              <a:gd name="T22" fmla="*/ 1849438 w 1485"/>
              <a:gd name="T23" fmla="*/ 1166812 h 735"/>
              <a:gd name="T24" fmla="*/ 2081213 w 1485"/>
              <a:gd name="T25" fmla="*/ 593725 h 735"/>
              <a:gd name="T26" fmla="*/ 2282825 w 1485"/>
              <a:gd name="T27" fmla="*/ 90487 h 735"/>
              <a:gd name="T28" fmla="*/ 2357438 w 1485"/>
              <a:gd name="T29" fmla="*/ 46037 h 7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85" h="735">
                <a:moveTo>
                  <a:pt x="0" y="714"/>
                </a:moveTo>
                <a:cubicBezTo>
                  <a:pt x="3" y="712"/>
                  <a:pt x="10" y="710"/>
                  <a:pt x="16" y="701"/>
                </a:cubicBezTo>
                <a:cubicBezTo>
                  <a:pt x="22" y="692"/>
                  <a:pt x="27" y="686"/>
                  <a:pt x="39" y="660"/>
                </a:cubicBezTo>
                <a:cubicBezTo>
                  <a:pt x="51" y="634"/>
                  <a:pt x="71" y="590"/>
                  <a:pt x="88" y="543"/>
                </a:cubicBezTo>
                <a:cubicBezTo>
                  <a:pt x="105" y="496"/>
                  <a:pt x="110" y="468"/>
                  <a:pt x="142" y="380"/>
                </a:cubicBezTo>
                <a:cubicBezTo>
                  <a:pt x="174" y="292"/>
                  <a:pt x="235" y="15"/>
                  <a:pt x="283" y="14"/>
                </a:cubicBezTo>
                <a:cubicBezTo>
                  <a:pt x="331" y="13"/>
                  <a:pt x="381" y="254"/>
                  <a:pt x="430" y="374"/>
                </a:cubicBezTo>
                <a:cubicBezTo>
                  <a:pt x="479" y="493"/>
                  <a:pt x="528" y="735"/>
                  <a:pt x="576" y="735"/>
                </a:cubicBezTo>
                <a:cubicBezTo>
                  <a:pt x="625" y="735"/>
                  <a:pt x="672" y="494"/>
                  <a:pt x="721" y="374"/>
                </a:cubicBezTo>
                <a:cubicBezTo>
                  <a:pt x="770" y="254"/>
                  <a:pt x="822" y="15"/>
                  <a:pt x="871" y="15"/>
                </a:cubicBezTo>
                <a:cubicBezTo>
                  <a:pt x="920" y="15"/>
                  <a:pt x="968" y="254"/>
                  <a:pt x="1017" y="374"/>
                </a:cubicBezTo>
                <a:cubicBezTo>
                  <a:pt x="1066" y="494"/>
                  <a:pt x="1116" y="735"/>
                  <a:pt x="1165" y="735"/>
                </a:cubicBezTo>
                <a:cubicBezTo>
                  <a:pt x="1214" y="735"/>
                  <a:pt x="1266" y="487"/>
                  <a:pt x="1311" y="374"/>
                </a:cubicBezTo>
                <a:cubicBezTo>
                  <a:pt x="1356" y="261"/>
                  <a:pt x="1409" y="114"/>
                  <a:pt x="1438" y="57"/>
                </a:cubicBezTo>
                <a:cubicBezTo>
                  <a:pt x="1467" y="0"/>
                  <a:pt x="1475" y="35"/>
                  <a:pt x="1485" y="29"/>
                </a:cubicBezTo>
              </a:path>
            </a:pathLst>
          </a:custGeom>
          <a:noFill/>
          <a:ln w="9525" cap="flat" cmpd="sng">
            <a:solidFill>
              <a:srgbClr val="FF00FF"/>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6" name="Freeform 9"/>
          <p:cNvSpPr>
            <a:spLocks/>
          </p:cNvSpPr>
          <p:nvPr/>
        </p:nvSpPr>
        <p:spPr bwMode="auto">
          <a:xfrm>
            <a:off x="833438" y="3302000"/>
            <a:ext cx="2508250" cy="1588"/>
          </a:xfrm>
          <a:custGeom>
            <a:avLst/>
            <a:gdLst>
              <a:gd name="T0" fmla="*/ 0 w 1580"/>
              <a:gd name="T1" fmla="*/ 0 h 1"/>
              <a:gd name="T2" fmla="*/ 2508250 w 1580"/>
              <a:gd name="T3" fmla="*/ 1588 h 1"/>
              <a:gd name="T4" fmla="*/ 0 60000 65536"/>
              <a:gd name="T5" fmla="*/ 0 60000 65536"/>
            </a:gdLst>
            <a:ahLst/>
            <a:cxnLst>
              <a:cxn ang="T4">
                <a:pos x="T0" y="T1"/>
              </a:cxn>
              <a:cxn ang="T5">
                <a:pos x="T2" y="T3"/>
              </a:cxn>
            </a:cxnLst>
            <a:rect l="0" t="0" r="r" b="b"/>
            <a:pathLst>
              <a:path w="1580" h="1">
                <a:moveTo>
                  <a:pt x="0" y="0"/>
                </a:moveTo>
                <a:lnTo>
                  <a:pt x="1580" y="1"/>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7" name="Line 21"/>
          <p:cNvSpPr>
            <a:spLocks noChangeShapeType="1"/>
          </p:cNvSpPr>
          <p:nvPr/>
        </p:nvSpPr>
        <p:spPr bwMode="auto">
          <a:xfrm flipV="1">
            <a:off x="838200" y="3810000"/>
            <a:ext cx="228600" cy="190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88" name="Text Box 24"/>
          <p:cNvSpPr txBox="1">
            <a:spLocks noChangeArrowheads="1"/>
          </p:cNvSpPr>
          <p:nvPr/>
        </p:nvSpPr>
        <p:spPr bwMode="auto">
          <a:xfrm>
            <a:off x="533400" y="2438400"/>
            <a:ext cx="5699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A [V]</a:t>
            </a:r>
          </a:p>
        </p:txBody>
      </p:sp>
      <p:sp>
        <p:nvSpPr>
          <p:cNvPr id="11289" name="Freeform 52"/>
          <p:cNvSpPr>
            <a:spLocks/>
          </p:cNvSpPr>
          <p:nvPr/>
        </p:nvSpPr>
        <p:spPr bwMode="auto">
          <a:xfrm>
            <a:off x="836613" y="2730500"/>
            <a:ext cx="2416175" cy="1144588"/>
          </a:xfrm>
          <a:custGeom>
            <a:avLst/>
            <a:gdLst>
              <a:gd name="T0" fmla="*/ 0 w 1522"/>
              <a:gd name="T1" fmla="*/ 576263 h 721"/>
              <a:gd name="T2" fmla="*/ 227013 w 1522"/>
              <a:gd name="T3" fmla="*/ 0 h 721"/>
              <a:gd name="T4" fmla="*/ 460375 w 1522"/>
              <a:gd name="T5" fmla="*/ 571500 h 721"/>
              <a:gd name="T6" fmla="*/ 692150 w 1522"/>
              <a:gd name="T7" fmla="*/ 1144588 h 721"/>
              <a:gd name="T8" fmla="*/ 922338 w 1522"/>
              <a:gd name="T9" fmla="*/ 571500 h 721"/>
              <a:gd name="T10" fmla="*/ 1160463 w 1522"/>
              <a:gd name="T11" fmla="*/ 1588 h 721"/>
              <a:gd name="T12" fmla="*/ 1392238 w 1522"/>
              <a:gd name="T13" fmla="*/ 571500 h 721"/>
              <a:gd name="T14" fmla="*/ 1627188 w 1522"/>
              <a:gd name="T15" fmla="*/ 1144588 h 721"/>
              <a:gd name="T16" fmla="*/ 1858963 w 1522"/>
              <a:gd name="T17" fmla="*/ 571500 h 721"/>
              <a:gd name="T18" fmla="*/ 2090738 w 1522"/>
              <a:gd name="T19" fmla="*/ 4763 h 721"/>
              <a:gd name="T20" fmla="*/ 2319338 w 1522"/>
              <a:gd name="T21" fmla="*/ 565150 h 721"/>
              <a:gd name="T22" fmla="*/ 2416175 w 1522"/>
              <a:gd name="T23" fmla="*/ 908050 h 7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22" h="721">
                <a:moveTo>
                  <a:pt x="0" y="363"/>
                </a:moveTo>
                <a:cubicBezTo>
                  <a:pt x="24" y="303"/>
                  <a:pt x="95" y="0"/>
                  <a:pt x="143" y="0"/>
                </a:cubicBezTo>
                <a:cubicBezTo>
                  <a:pt x="191" y="0"/>
                  <a:pt x="241" y="240"/>
                  <a:pt x="290" y="360"/>
                </a:cubicBezTo>
                <a:cubicBezTo>
                  <a:pt x="339" y="479"/>
                  <a:pt x="388" y="721"/>
                  <a:pt x="436" y="721"/>
                </a:cubicBezTo>
                <a:cubicBezTo>
                  <a:pt x="485" y="721"/>
                  <a:pt x="532" y="480"/>
                  <a:pt x="581" y="360"/>
                </a:cubicBezTo>
                <a:cubicBezTo>
                  <a:pt x="630" y="240"/>
                  <a:pt x="682" y="1"/>
                  <a:pt x="731" y="1"/>
                </a:cubicBezTo>
                <a:cubicBezTo>
                  <a:pt x="780" y="1"/>
                  <a:pt x="828" y="240"/>
                  <a:pt x="877" y="360"/>
                </a:cubicBezTo>
                <a:cubicBezTo>
                  <a:pt x="926" y="480"/>
                  <a:pt x="976" y="721"/>
                  <a:pt x="1025" y="721"/>
                </a:cubicBezTo>
                <a:cubicBezTo>
                  <a:pt x="1074" y="721"/>
                  <a:pt x="1122" y="480"/>
                  <a:pt x="1171" y="360"/>
                </a:cubicBezTo>
                <a:cubicBezTo>
                  <a:pt x="1220" y="240"/>
                  <a:pt x="1269" y="4"/>
                  <a:pt x="1317" y="3"/>
                </a:cubicBezTo>
                <a:cubicBezTo>
                  <a:pt x="1365" y="2"/>
                  <a:pt x="1427" y="261"/>
                  <a:pt x="1461" y="356"/>
                </a:cubicBezTo>
                <a:cubicBezTo>
                  <a:pt x="1495" y="451"/>
                  <a:pt x="1512" y="536"/>
                  <a:pt x="1522" y="572"/>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90" name="Line 56"/>
          <p:cNvSpPr>
            <a:spLocks noChangeShapeType="1"/>
          </p:cNvSpPr>
          <p:nvPr/>
        </p:nvSpPr>
        <p:spPr bwMode="auto">
          <a:xfrm>
            <a:off x="7162800" y="2667000"/>
            <a:ext cx="0" cy="1219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91" name="Freeform 57"/>
          <p:cNvSpPr>
            <a:spLocks/>
          </p:cNvSpPr>
          <p:nvPr/>
        </p:nvSpPr>
        <p:spPr bwMode="auto">
          <a:xfrm flipV="1">
            <a:off x="6515100" y="3224213"/>
            <a:ext cx="1308100" cy="74612"/>
          </a:xfrm>
          <a:custGeom>
            <a:avLst/>
            <a:gdLst>
              <a:gd name="T0" fmla="*/ 0 w 894"/>
              <a:gd name="T1" fmla="*/ 0 h 1"/>
              <a:gd name="T2" fmla="*/ 1308100 w 894"/>
              <a:gd name="T3" fmla="*/ 0 h 1"/>
              <a:gd name="T4" fmla="*/ 0 60000 65536"/>
              <a:gd name="T5" fmla="*/ 0 60000 65536"/>
            </a:gdLst>
            <a:ahLst/>
            <a:cxnLst>
              <a:cxn ang="T4">
                <a:pos x="T0" y="T1"/>
              </a:cxn>
              <a:cxn ang="T5">
                <a:pos x="T2" y="T3"/>
              </a:cxn>
            </a:cxnLst>
            <a:rect l="0" t="0" r="r" b="b"/>
            <a:pathLst>
              <a:path w="894" h="1">
                <a:moveTo>
                  <a:pt x="0" y="0"/>
                </a:moveTo>
                <a:lnTo>
                  <a:pt x="894" y="0"/>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1292" name="Text Box 58"/>
          <p:cNvSpPr txBox="1">
            <a:spLocks noChangeArrowheads="1"/>
          </p:cNvSpPr>
          <p:nvPr/>
        </p:nvSpPr>
        <p:spPr bwMode="auto">
          <a:xfrm>
            <a:off x="3108325" y="2982913"/>
            <a:ext cx="4206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t[s]</a:t>
            </a:r>
          </a:p>
        </p:txBody>
      </p:sp>
    </p:spTree>
    <p:extLst>
      <p:ext uri="{BB962C8B-B14F-4D97-AF65-F5344CB8AC3E}">
        <p14:creationId xmlns:p14="http://schemas.microsoft.com/office/powerpoint/2010/main" val="127107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body" idx="1"/>
          </p:nvPr>
        </p:nvSpPr>
        <p:spPr>
          <a:xfrm>
            <a:off x="755576" y="1124744"/>
            <a:ext cx="8001000" cy="5410200"/>
          </a:xfrm>
        </p:spPr>
        <p:txBody>
          <a:bodyPr>
            <a:normAutofit lnSpcReduction="10000"/>
          </a:bodyPr>
          <a:lstStyle/>
          <a:p>
            <a:pPr>
              <a:lnSpc>
                <a:spcPct val="90000"/>
              </a:lnSpc>
            </a:pPr>
            <a:r>
              <a:rPr lang="en-US" altLang="en-US" dirty="0" smtClean="0"/>
              <a:t>Antennas are used to radiate and receive EM waves (energy)</a:t>
            </a:r>
          </a:p>
          <a:p>
            <a:pPr>
              <a:lnSpc>
                <a:spcPct val="90000"/>
              </a:lnSpc>
            </a:pPr>
            <a:r>
              <a:rPr lang="en-US" altLang="en-US" dirty="0" smtClean="0"/>
              <a:t>Antennas link this energy between the </a:t>
            </a:r>
            <a:r>
              <a:rPr lang="en-US" altLang="en-US" i="1" dirty="0" smtClean="0"/>
              <a:t>ether </a:t>
            </a:r>
            <a:r>
              <a:rPr lang="en-US" altLang="en-US" dirty="0" smtClean="0"/>
              <a:t>and a device such as a transmission line (e.g., coaxial cable)</a:t>
            </a:r>
          </a:p>
          <a:p>
            <a:pPr>
              <a:lnSpc>
                <a:spcPct val="90000"/>
              </a:lnSpc>
            </a:pPr>
            <a:r>
              <a:rPr lang="en-US" altLang="en-US" dirty="0" smtClean="0"/>
              <a:t>Antennas consist of one or several radiating elements through which an electric current circulates</a:t>
            </a:r>
          </a:p>
          <a:p>
            <a:pPr>
              <a:lnSpc>
                <a:spcPct val="90000"/>
              </a:lnSpc>
            </a:pPr>
            <a:r>
              <a:rPr lang="en-US" altLang="en-US" dirty="0" smtClean="0"/>
              <a:t>Types of antennas:</a:t>
            </a:r>
          </a:p>
          <a:p>
            <a:pPr lvl="1">
              <a:lnSpc>
                <a:spcPct val="90000"/>
              </a:lnSpc>
            </a:pPr>
            <a:r>
              <a:rPr lang="en-US" altLang="en-US" dirty="0" smtClean="0"/>
              <a:t>omnidirectional</a:t>
            </a:r>
          </a:p>
          <a:p>
            <a:pPr lvl="1">
              <a:lnSpc>
                <a:spcPct val="90000"/>
              </a:lnSpc>
            </a:pPr>
            <a:r>
              <a:rPr lang="en-US" altLang="en-US" dirty="0" smtClean="0"/>
              <a:t>directional</a:t>
            </a:r>
          </a:p>
          <a:p>
            <a:pPr lvl="1">
              <a:lnSpc>
                <a:spcPct val="90000"/>
              </a:lnSpc>
            </a:pPr>
            <a:r>
              <a:rPr lang="en-US" altLang="en-US" dirty="0" smtClean="0"/>
              <a:t>phased arrays</a:t>
            </a:r>
          </a:p>
          <a:p>
            <a:pPr lvl="1">
              <a:lnSpc>
                <a:spcPct val="90000"/>
              </a:lnSpc>
            </a:pPr>
            <a:r>
              <a:rPr lang="en-US" altLang="en-US" dirty="0" smtClean="0"/>
              <a:t>adaptive</a:t>
            </a:r>
          </a:p>
          <a:p>
            <a:pPr lvl="1">
              <a:lnSpc>
                <a:spcPct val="90000"/>
              </a:lnSpc>
            </a:pPr>
            <a:r>
              <a:rPr lang="en-US" altLang="en-US" dirty="0" smtClean="0"/>
              <a:t>optimal</a:t>
            </a:r>
          </a:p>
          <a:p>
            <a:pPr>
              <a:lnSpc>
                <a:spcPct val="90000"/>
              </a:lnSpc>
            </a:pPr>
            <a:r>
              <a:rPr lang="en-US" altLang="en-US" dirty="0" smtClean="0"/>
              <a:t>Principal characteristics used to characterize an antenna are:</a:t>
            </a:r>
          </a:p>
          <a:p>
            <a:pPr lvl="1">
              <a:lnSpc>
                <a:spcPct val="90000"/>
              </a:lnSpc>
            </a:pPr>
            <a:r>
              <a:rPr lang="en-US" altLang="en-US" dirty="0" smtClean="0"/>
              <a:t>radiation pattern</a:t>
            </a:r>
          </a:p>
          <a:p>
            <a:pPr lvl="1">
              <a:lnSpc>
                <a:spcPct val="90000"/>
              </a:lnSpc>
            </a:pPr>
            <a:r>
              <a:rPr lang="en-US" altLang="en-US" dirty="0" smtClean="0"/>
              <a:t>directivity</a:t>
            </a:r>
          </a:p>
          <a:p>
            <a:pPr lvl="1">
              <a:lnSpc>
                <a:spcPct val="90000"/>
              </a:lnSpc>
            </a:pPr>
            <a:r>
              <a:rPr lang="en-US" altLang="en-US" dirty="0" smtClean="0"/>
              <a:t>gain</a:t>
            </a:r>
          </a:p>
          <a:p>
            <a:pPr lvl="1">
              <a:lnSpc>
                <a:spcPct val="90000"/>
              </a:lnSpc>
            </a:pPr>
            <a:r>
              <a:rPr lang="en-US" altLang="en-US" dirty="0" smtClean="0"/>
              <a:t>efficiency</a:t>
            </a:r>
          </a:p>
        </p:txBody>
      </p:sp>
      <p:sp>
        <p:nvSpPr>
          <p:cNvPr id="12294" name="Rectangle 2"/>
          <p:cNvSpPr>
            <a:spLocks noGrp="1" noChangeArrowheads="1"/>
          </p:cNvSpPr>
          <p:nvPr>
            <p:ph type="title"/>
          </p:nvPr>
        </p:nvSpPr>
        <p:spPr>
          <a:xfrm>
            <a:off x="467544" y="332656"/>
            <a:ext cx="2602632" cy="724942"/>
          </a:xfrm>
        </p:spPr>
        <p:txBody>
          <a:bodyPr/>
          <a:lstStyle/>
          <a:p>
            <a:r>
              <a:rPr lang="en-US" altLang="en-US" dirty="0" smtClean="0"/>
              <a:t>Antennas</a:t>
            </a:r>
          </a:p>
        </p:txBody>
      </p:sp>
    </p:spTree>
    <p:extLst>
      <p:ext uri="{BB962C8B-B14F-4D97-AF65-F5344CB8AC3E}">
        <p14:creationId xmlns:p14="http://schemas.microsoft.com/office/powerpoint/2010/main" val="2278108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r>
              <a:rPr lang="en-US" altLang="en-US" smtClean="0"/>
              <a:t>Isotropic Antennas</a:t>
            </a:r>
          </a:p>
        </p:txBody>
      </p:sp>
      <p:sp>
        <p:nvSpPr>
          <p:cNvPr id="13318" name="Rectangle 3"/>
          <p:cNvSpPr>
            <a:spLocks noGrp="1" noChangeArrowheads="1"/>
          </p:cNvSpPr>
          <p:nvPr>
            <p:ph type="body" idx="1"/>
          </p:nvPr>
        </p:nvSpPr>
        <p:spPr/>
        <p:txBody>
          <a:bodyPr/>
          <a:lstStyle/>
          <a:p>
            <a:r>
              <a:rPr lang="en-US" altLang="en-US" smtClean="0"/>
              <a:t>Isotropic radiator: equal radiation in all directions (three dimensional) - only a theoretical reference antenna</a:t>
            </a:r>
          </a:p>
          <a:p>
            <a:r>
              <a:rPr lang="en-US" altLang="en-US" smtClean="0"/>
              <a:t>Real antennas always have directive effects (vertical and/or horizontal) </a:t>
            </a:r>
          </a:p>
          <a:p>
            <a:r>
              <a:rPr lang="en-US" altLang="en-US" smtClean="0"/>
              <a:t>Radiation pattern: measurement of radiation around an antenna</a:t>
            </a:r>
          </a:p>
        </p:txBody>
      </p:sp>
      <p:grpSp>
        <p:nvGrpSpPr>
          <p:cNvPr id="13319" name="Group 4"/>
          <p:cNvGrpSpPr>
            <a:grpSpLocks/>
          </p:cNvGrpSpPr>
          <p:nvPr/>
        </p:nvGrpSpPr>
        <p:grpSpPr bwMode="auto">
          <a:xfrm>
            <a:off x="1524000" y="3886200"/>
            <a:ext cx="1828800" cy="1143000"/>
            <a:chOff x="960" y="2448"/>
            <a:chExt cx="1152" cy="720"/>
          </a:xfrm>
        </p:grpSpPr>
        <p:sp>
          <p:nvSpPr>
            <p:cNvPr id="13321" name="Line 5"/>
            <p:cNvSpPr>
              <a:spLocks noChangeShapeType="1"/>
            </p:cNvSpPr>
            <p:nvPr/>
          </p:nvSpPr>
          <p:spPr bwMode="auto">
            <a:xfrm>
              <a:off x="960" y="2832"/>
              <a:ext cx="115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322" name="Line 6"/>
            <p:cNvSpPr>
              <a:spLocks noChangeShapeType="1"/>
            </p:cNvSpPr>
            <p:nvPr/>
          </p:nvSpPr>
          <p:spPr bwMode="auto">
            <a:xfrm flipV="1">
              <a:off x="1488" y="2496"/>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323" name="Line 7"/>
            <p:cNvSpPr>
              <a:spLocks noChangeShapeType="1"/>
            </p:cNvSpPr>
            <p:nvPr/>
          </p:nvSpPr>
          <p:spPr bwMode="auto">
            <a:xfrm flipV="1">
              <a:off x="1056" y="2592"/>
              <a:ext cx="96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324" name="Text Box 8"/>
            <p:cNvSpPr txBox="1">
              <a:spLocks noChangeArrowheads="1"/>
            </p:cNvSpPr>
            <p:nvPr/>
          </p:nvSpPr>
          <p:spPr bwMode="auto">
            <a:xfrm>
              <a:off x="1824" y="2448"/>
              <a:ext cx="172"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3325" name="Text Box 9"/>
            <p:cNvSpPr txBox="1">
              <a:spLocks noChangeArrowheads="1"/>
            </p:cNvSpPr>
            <p:nvPr/>
          </p:nvSpPr>
          <p:spPr bwMode="auto">
            <a:xfrm>
              <a:off x="1296" y="2448"/>
              <a:ext cx="172"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y</a:t>
              </a:r>
            </a:p>
          </p:txBody>
        </p:sp>
        <p:sp>
          <p:nvSpPr>
            <p:cNvPr id="13326" name="Text Box 10"/>
            <p:cNvSpPr txBox="1">
              <a:spLocks noChangeArrowheads="1"/>
            </p:cNvSpPr>
            <p:nvPr/>
          </p:nvSpPr>
          <p:spPr bwMode="auto">
            <a:xfrm>
              <a:off x="1920" y="2832"/>
              <a:ext cx="172"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3327" name="Oval 11"/>
            <p:cNvSpPr>
              <a:spLocks noChangeArrowheads="1"/>
            </p:cNvSpPr>
            <p:nvPr/>
          </p:nvSpPr>
          <p:spPr bwMode="auto">
            <a:xfrm>
              <a:off x="1464" y="2808"/>
              <a:ext cx="48"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3328" name="Oval 12"/>
            <p:cNvSpPr>
              <a:spLocks noChangeArrowheads="1"/>
            </p:cNvSpPr>
            <p:nvPr/>
          </p:nvSpPr>
          <p:spPr bwMode="auto">
            <a:xfrm>
              <a:off x="1248" y="2592"/>
              <a:ext cx="480" cy="48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3320" name="Text Box 13"/>
          <p:cNvSpPr txBox="1">
            <a:spLocks noChangeArrowheads="1"/>
          </p:cNvSpPr>
          <p:nvPr/>
        </p:nvSpPr>
        <p:spPr bwMode="auto">
          <a:xfrm>
            <a:off x="3657600" y="4038600"/>
            <a:ext cx="1035050" cy="915988"/>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a:t>ideal</a:t>
            </a:r>
          </a:p>
          <a:p>
            <a:r>
              <a:rPr lang="en-US" altLang="en-US" sz="1800"/>
              <a:t>isotropic</a:t>
            </a:r>
          </a:p>
          <a:p>
            <a:r>
              <a:rPr lang="en-US" altLang="en-US" sz="1800"/>
              <a:t>radiator</a:t>
            </a:r>
          </a:p>
        </p:txBody>
      </p:sp>
    </p:spTree>
    <p:extLst>
      <p:ext uri="{BB962C8B-B14F-4D97-AF65-F5344CB8AC3E}">
        <p14:creationId xmlns:p14="http://schemas.microsoft.com/office/powerpoint/2010/main" val="758591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517525" y="332656"/>
            <a:ext cx="8229600" cy="580926"/>
          </a:xfrm>
        </p:spPr>
        <p:txBody>
          <a:bodyPr>
            <a:normAutofit fontScale="90000"/>
          </a:bodyPr>
          <a:lstStyle/>
          <a:p>
            <a:r>
              <a:rPr lang="en-US" altLang="en-US" dirty="0" smtClean="0"/>
              <a:t>Omnidirectional Antennas: simple dipoles</a:t>
            </a:r>
          </a:p>
        </p:txBody>
      </p:sp>
      <p:sp>
        <p:nvSpPr>
          <p:cNvPr id="14342" name="Rectangle 3"/>
          <p:cNvSpPr>
            <a:spLocks noGrp="1" noChangeArrowheads="1"/>
          </p:cNvSpPr>
          <p:nvPr>
            <p:ph type="body" idx="1"/>
          </p:nvPr>
        </p:nvSpPr>
        <p:spPr>
          <a:xfrm>
            <a:off x="457200" y="908720"/>
            <a:ext cx="8229600" cy="5217443"/>
          </a:xfrm>
        </p:spPr>
        <p:txBody>
          <a:bodyPr>
            <a:normAutofit fontScale="92500"/>
          </a:bodyPr>
          <a:lstStyle/>
          <a:p>
            <a:r>
              <a:rPr lang="en-US" altLang="en-US" dirty="0" smtClean="0"/>
              <a:t>Real antennas are not isotropic radiators but, e.g., dipoles with lengths </a:t>
            </a:r>
            <a:r>
              <a:rPr lang="en-US" altLang="en-US" dirty="0" smtClean="0">
                <a:sym typeface="Symbol" pitchFamily="18" charset="2"/>
              </a:rPr>
              <a:t>/4, or </a:t>
            </a:r>
            <a:r>
              <a:rPr lang="en-US" altLang="en-US" dirty="0" err="1" smtClean="0">
                <a:sym typeface="Symbol" pitchFamily="18" charset="2"/>
              </a:rPr>
              <a:t>Hertzian</a:t>
            </a:r>
            <a:r>
              <a:rPr lang="en-US" altLang="en-US" dirty="0" smtClean="0">
                <a:sym typeface="Symbol" pitchFamily="18" charset="2"/>
              </a:rPr>
              <a:t> dipole: /2 (2 dipoles)</a:t>
            </a:r>
            <a:r>
              <a:rPr lang="en-US" altLang="en-US" dirty="0" smtClean="0"/>
              <a:t/>
            </a:r>
            <a:br>
              <a:rPr lang="en-US" altLang="en-US" dirty="0" smtClean="0"/>
            </a:br>
            <a:r>
              <a:rPr lang="en-US" altLang="en-US" sz="1800" dirty="0" smtClean="0">
                <a:sym typeface="Wingdings" pitchFamily="2" charset="2"/>
              </a:rPr>
              <a:t></a:t>
            </a:r>
            <a:r>
              <a:rPr lang="en-US" altLang="en-US" dirty="0" smtClean="0">
                <a:sym typeface="Wingdings" pitchFamily="2" charset="2"/>
              </a:rPr>
              <a:t> shape/size of antenna proportional to wavelength</a:t>
            </a:r>
            <a:endParaRPr lang="en-US" altLang="en-US" dirty="0" smtClean="0"/>
          </a:p>
          <a:p>
            <a:endParaRPr lang="en-US" altLang="en-US" dirty="0" smtClean="0"/>
          </a:p>
          <a:p>
            <a:endParaRPr lang="en-US" altLang="en-US" dirty="0" smtClean="0"/>
          </a:p>
          <a:p>
            <a:endParaRPr lang="en-US" altLang="en-US" dirty="0" smtClean="0"/>
          </a:p>
          <a:p>
            <a:r>
              <a:rPr lang="en-US" altLang="en-US" dirty="0" smtClean="0"/>
              <a:t>Example: Radiation pattern of a simple </a:t>
            </a:r>
            <a:r>
              <a:rPr lang="en-US" altLang="en-US" dirty="0" err="1" smtClean="0"/>
              <a:t>Hertzian</a:t>
            </a:r>
            <a:r>
              <a:rPr lang="en-US" altLang="en-US" dirty="0" smtClean="0"/>
              <a:t> dipole</a:t>
            </a:r>
          </a:p>
          <a:p>
            <a:endParaRPr lang="en-US" altLang="en-US" sz="2800" dirty="0" smtClean="0"/>
          </a:p>
          <a:p>
            <a:endParaRPr lang="en-US" altLang="en-US" dirty="0" smtClean="0"/>
          </a:p>
          <a:p>
            <a:endParaRPr lang="en-US" altLang="en-US" dirty="0" smtClean="0"/>
          </a:p>
          <a:p>
            <a:endParaRPr lang="en-US" altLang="en-US" dirty="0" smtClean="0"/>
          </a:p>
          <a:p>
            <a:r>
              <a:rPr lang="en-US" altLang="en-US" dirty="0" smtClean="0"/>
              <a:t>Gain: ratio of the maximum power in the direction of the main lobe to the power of an isotropic radiator (with the same average power)</a:t>
            </a:r>
          </a:p>
          <a:p>
            <a:endParaRPr lang="en-US" altLang="en-US" dirty="0" smtClean="0"/>
          </a:p>
        </p:txBody>
      </p:sp>
      <p:sp>
        <p:nvSpPr>
          <p:cNvPr id="14343" name="Line 11"/>
          <p:cNvSpPr>
            <a:spLocks noChangeShapeType="1"/>
          </p:cNvSpPr>
          <p:nvPr/>
        </p:nvSpPr>
        <p:spPr bwMode="auto">
          <a:xfrm flipV="1">
            <a:off x="1828800" y="3505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44" name="Line 12"/>
          <p:cNvSpPr>
            <a:spLocks noChangeShapeType="1"/>
          </p:cNvSpPr>
          <p:nvPr/>
        </p:nvSpPr>
        <p:spPr bwMode="auto">
          <a:xfrm>
            <a:off x="1066800" y="40386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45" name="Oval 13"/>
          <p:cNvSpPr>
            <a:spLocks noChangeArrowheads="1"/>
          </p:cNvSpPr>
          <p:nvPr/>
        </p:nvSpPr>
        <p:spPr bwMode="auto">
          <a:xfrm>
            <a:off x="1831975" y="37338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46" name="Oval 14"/>
          <p:cNvSpPr>
            <a:spLocks noChangeArrowheads="1"/>
          </p:cNvSpPr>
          <p:nvPr/>
        </p:nvSpPr>
        <p:spPr bwMode="auto">
          <a:xfrm>
            <a:off x="1216025" y="37338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47" name="Line 15"/>
          <p:cNvSpPr>
            <a:spLocks noChangeShapeType="1"/>
          </p:cNvSpPr>
          <p:nvPr/>
        </p:nvSpPr>
        <p:spPr bwMode="auto">
          <a:xfrm>
            <a:off x="1828800" y="3733800"/>
            <a:ext cx="0" cy="609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48" name="Text Box 16"/>
          <p:cNvSpPr txBox="1">
            <a:spLocks noChangeArrowheads="1"/>
          </p:cNvSpPr>
          <p:nvPr/>
        </p:nvSpPr>
        <p:spPr bwMode="auto">
          <a:xfrm>
            <a:off x="990600" y="4572000"/>
            <a:ext cx="17510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side view (xy-plane)</a:t>
            </a:r>
          </a:p>
        </p:txBody>
      </p:sp>
      <p:sp>
        <p:nvSpPr>
          <p:cNvPr id="14349" name="Text Box 17"/>
          <p:cNvSpPr txBox="1">
            <a:spLocks noChangeArrowheads="1"/>
          </p:cNvSpPr>
          <p:nvPr/>
        </p:nvSpPr>
        <p:spPr bwMode="auto">
          <a:xfrm>
            <a:off x="2574925" y="40497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4350" name="Text Box 18"/>
          <p:cNvSpPr txBox="1">
            <a:spLocks noChangeArrowheads="1"/>
          </p:cNvSpPr>
          <p:nvPr/>
        </p:nvSpPr>
        <p:spPr bwMode="auto">
          <a:xfrm>
            <a:off x="1524000" y="34290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y</a:t>
            </a:r>
          </a:p>
        </p:txBody>
      </p:sp>
      <p:sp>
        <p:nvSpPr>
          <p:cNvPr id="14351" name="Line 19"/>
          <p:cNvSpPr>
            <a:spLocks noChangeShapeType="1"/>
          </p:cNvSpPr>
          <p:nvPr/>
        </p:nvSpPr>
        <p:spPr bwMode="auto">
          <a:xfrm flipV="1">
            <a:off x="3886200" y="3505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52" name="Line 20"/>
          <p:cNvSpPr>
            <a:spLocks noChangeShapeType="1"/>
          </p:cNvSpPr>
          <p:nvPr/>
        </p:nvSpPr>
        <p:spPr bwMode="auto">
          <a:xfrm>
            <a:off x="3124200" y="40386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53" name="Oval 21"/>
          <p:cNvSpPr>
            <a:spLocks noChangeArrowheads="1"/>
          </p:cNvSpPr>
          <p:nvPr/>
        </p:nvSpPr>
        <p:spPr bwMode="auto">
          <a:xfrm>
            <a:off x="3889375" y="37338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54" name="Oval 22"/>
          <p:cNvSpPr>
            <a:spLocks noChangeArrowheads="1"/>
          </p:cNvSpPr>
          <p:nvPr/>
        </p:nvSpPr>
        <p:spPr bwMode="auto">
          <a:xfrm>
            <a:off x="3273425" y="37338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55" name="Line 23"/>
          <p:cNvSpPr>
            <a:spLocks noChangeShapeType="1"/>
          </p:cNvSpPr>
          <p:nvPr/>
        </p:nvSpPr>
        <p:spPr bwMode="auto">
          <a:xfrm>
            <a:off x="3886200" y="3733800"/>
            <a:ext cx="0" cy="6096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56" name="Text Box 24"/>
          <p:cNvSpPr txBox="1">
            <a:spLocks noChangeArrowheads="1"/>
          </p:cNvSpPr>
          <p:nvPr/>
        </p:nvSpPr>
        <p:spPr bwMode="auto">
          <a:xfrm>
            <a:off x="3048000" y="4572000"/>
            <a:ext cx="17510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side view (yz-plane)</a:t>
            </a:r>
          </a:p>
        </p:txBody>
      </p:sp>
      <p:sp>
        <p:nvSpPr>
          <p:cNvPr id="14357" name="Text Box 25"/>
          <p:cNvSpPr txBox="1">
            <a:spLocks noChangeArrowheads="1"/>
          </p:cNvSpPr>
          <p:nvPr/>
        </p:nvSpPr>
        <p:spPr bwMode="auto">
          <a:xfrm>
            <a:off x="4632325" y="40497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4358" name="Text Box 26"/>
          <p:cNvSpPr txBox="1">
            <a:spLocks noChangeArrowheads="1"/>
          </p:cNvSpPr>
          <p:nvPr/>
        </p:nvSpPr>
        <p:spPr bwMode="auto">
          <a:xfrm>
            <a:off x="3581400" y="34290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y</a:t>
            </a:r>
          </a:p>
        </p:txBody>
      </p:sp>
      <p:sp>
        <p:nvSpPr>
          <p:cNvPr id="14359" name="Line 27"/>
          <p:cNvSpPr>
            <a:spLocks noChangeShapeType="1"/>
          </p:cNvSpPr>
          <p:nvPr/>
        </p:nvSpPr>
        <p:spPr bwMode="auto">
          <a:xfrm flipV="1">
            <a:off x="5867400" y="3505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60" name="Line 28"/>
          <p:cNvSpPr>
            <a:spLocks noChangeShapeType="1"/>
          </p:cNvSpPr>
          <p:nvPr/>
        </p:nvSpPr>
        <p:spPr bwMode="auto">
          <a:xfrm>
            <a:off x="5105400" y="40386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61" name="Oval 29"/>
          <p:cNvSpPr>
            <a:spLocks noChangeArrowheads="1"/>
          </p:cNvSpPr>
          <p:nvPr/>
        </p:nvSpPr>
        <p:spPr bwMode="auto">
          <a:xfrm>
            <a:off x="5486400" y="3657600"/>
            <a:ext cx="762000" cy="762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62" name="Text Box 30"/>
          <p:cNvSpPr txBox="1">
            <a:spLocks noChangeArrowheads="1"/>
          </p:cNvSpPr>
          <p:nvPr/>
        </p:nvSpPr>
        <p:spPr bwMode="auto">
          <a:xfrm>
            <a:off x="5029200" y="4572000"/>
            <a:ext cx="16716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top view (xz-plane)</a:t>
            </a:r>
          </a:p>
        </p:txBody>
      </p:sp>
      <p:sp>
        <p:nvSpPr>
          <p:cNvPr id="14363" name="Text Box 31"/>
          <p:cNvSpPr txBox="1">
            <a:spLocks noChangeArrowheads="1"/>
          </p:cNvSpPr>
          <p:nvPr/>
        </p:nvSpPr>
        <p:spPr bwMode="auto">
          <a:xfrm>
            <a:off x="6613525" y="40497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4364" name="Text Box 32"/>
          <p:cNvSpPr txBox="1">
            <a:spLocks noChangeArrowheads="1"/>
          </p:cNvSpPr>
          <p:nvPr/>
        </p:nvSpPr>
        <p:spPr bwMode="auto">
          <a:xfrm>
            <a:off x="5562600" y="34290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4365" name="Oval 33"/>
          <p:cNvSpPr>
            <a:spLocks noChangeArrowheads="1"/>
          </p:cNvSpPr>
          <p:nvPr/>
        </p:nvSpPr>
        <p:spPr bwMode="auto">
          <a:xfrm>
            <a:off x="5829300" y="40005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66" name="Text Box 34"/>
          <p:cNvSpPr txBox="1">
            <a:spLocks noChangeArrowheads="1"/>
          </p:cNvSpPr>
          <p:nvPr/>
        </p:nvSpPr>
        <p:spPr bwMode="auto">
          <a:xfrm>
            <a:off x="7391400" y="3810000"/>
            <a:ext cx="844550" cy="6413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a:t>simple</a:t>
            </a:r>
          </a:p>
          <a:p>
            <a:r>
              <a:rPr lang="en-US" altLang="en-US" sz="1800"/>
              <a:t>dipole</a:t>
            </a:r>
          </a:p>
        </p:txBody>
      </p:sp>
      <p:sp>
        <p:nvSpPr>
          <p:cNvPr id="14367" name="AutoShape 35"/>
          <p:cNvSpPr>
            <a:spLocks noChangeArrowheads="1"/>
          </p:cNvSpPr>
          <p:nvPr/>
        </p:nvSpPr>
        <p:spPr bwMode="auto">
          <a:xfrm>
            <a:off x="2819400" y="2590800"/>
            <a:ext cx="762000" cy="228600"/>
          </a:xfrm>
          <a:prstGeom prst="parallelogram">
            <a:avLst>
              <a:gd name="adj" fmla="val 83333"/>
            </a:avLst>
          </a:prstGeom>
          <a:noFill/>
          <a:ln w="9525">
            <a:solidFill>
              <a:schemeClr val="tx1"/>
            </a:solidFill>
            <a:miter lim="800000"/>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68" name="Text Box 36"/>
          <p:cNvSpPr txBox="1">
            <a:spLocks noChangeArrowheads="1"/>
          </p:cNvSpPr>
          <p:nvPr/>
        </p:nvSpPr>
        <p:spPr bwMode="auto">
          <a:xfrm>
            <a:off x="2819400" y="2286000"/>
            <a:ext cx="4572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/4</a:t>
            </a:r>
            <a:endParaRPr lang="en-US" altLang="en-US" sz="1400"/>
          </a:p>
        </p:txBody>
      </p:sp>
      <p:grpSp>
        <p:nvGrpSpPr>
          <p:cNvPr id="14369" name="Group 37"/>
          <p:cNvGrpSpPr>
            <a:grpSpLocks/>
          </p:cNvGrpSpPr>
          <p:nvPr/>
        </p:nvGrpSpPr>
        <p:grpSpPr bwMode="auto">
          <a:xfrm>
            <a:off x="3048000" y="2057400"/>
            <a:ext cx="1905000" cy="990600"/>
            <a:chOff x="4032" y="528"/>
            <a:chExt cx="1200" cy="624"/>
          </a:xfrm>
        </p:grpSpPr>
        <p:sp>
          <p:nvSpPr>
            <p:cNvPr id="14370" name="Line 38"/>
            <p:cNvSpPr>
              <a:spLocks noChangeShapeType="1"/>
            </p:cNvSpPr>
            <p:nvPr/>
          </p:nvSpPr>
          <p:spPr bwMode="auto">
            <a:xfrm>
              <a:off x="4128" y="52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4371" name="Group 39"/>
            <p:cNvGrpSpPr>
              <a:grpSpLocks/>
            </p:cNvGrpSpPr>
            <p:nvPr/>
          </p:nvGrpSpPr>
          <p:grpSpPr bwMode="auto">
            <a:xfrm>
              <a:off x="4032" y="528"/>
              <a:ext cx="0" cy="432"/>
              <a:chOff x="4224" y="2736"/>
              <a:chExt cx="0" cy="432"/>
            </a:xfrm>
          </p:grpSpPr>
          <p:sp>
            <p:nvSpPr>
              <p:cNvPr id="14379" name="Line 40"/>
              <p:cNvSpPr>
                <a:spLocks noChangeShapeType="1"/>
              </p:cNvSpPr>
              <p:nvPr/>
            </p:nvSpPr>
            <p:spPr bwMode="auto">
              <a:xfrm flipV="1">
                <a:off x="4224" y="273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80" name="Line 41"/>
              <p:cNvSpPr>
                <a:spLocks noChangeShapeType="1"/>
              </p:cNvSpPr>
              <p:nvPr/>
            </p:nvSpPr>
            <p:spPr bwMode="auto">
              <a:xfrm>
                <a:off x="4224"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4372" name="Line 42"/>
            <p:cNvSpPr>
              <a:spLocks noChangeShapeType="1"/>
            </p:cNvSpPr>
            <p:nvPr/>
          </p:nvSpPr>
          <p:spPr bwMode="auto">
            <a:xfrm>
              <a:off x="4128" y="9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73" name="Line 43"/>
            <p:cNvSpPr>
              <a:spLocks noChangeShapeType="1"/>
            </p:cNvSpPr>
            <p:nvPr/>
          </p:nvSpPr>
          <p:spPr bwMode="auto">
            <a:xfrm>
              <a:off x="4944" y="528"/>
              <a:ext cx="0" cy="62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74" name="Line 44"/>
            <p:cNvSpPr>
              <a:spLocks noChangeShapeType="1"/>
            </p:cNvSpPr>
            <p:nvPr/>
          </p:nvSpPr>
          <p:spPr bwMode="auto">
            <a:xfrm>
              <a:off x="4848" y="81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75" name="Line 45"/>
            <p:cNvSpPr>
              <a:spLocks noChangeShapeType="1"/>
            </p:cNvSpPr>
            <p:nvPr/>
          </p:nvSpPr>
          <p:spPr bwMode="auto">
            <a:xfrm>
              <a:off x="4848"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76" name="Text Box 46"/>
            <p:cNvSpPr txBox="1">
              <a:spLocks noChangeArrowheads="1"/>
            </p:cNvSpPr>
            <p:nvPr/>
          </p:nvSpPr>
          <p:spPr bwMode="auto">
            <a:xfrm>
              <a:off x="4944" y="720"/>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/2</a:t>
              </a:r>
              <a:endParaRPr lang="en-US" altLang="en-US" sz="1400"/>
            </a:p>
          </p:txBody>
        </p:sp>
        <p:sp>
          <p:nvSpPr>
            <p:cNvPr id="14377" name="Line 47"/>
            <p:cNvSpPr>
              <a:spLocks noChangeShapeType="1"/>
            </p:cNvSpPr>
            <p:nvPr/>
          </p:nvSpPr>
          <p:spPr bwMode="auto">
            <a:xfrm>
              <a:off x="5088" y="912"/>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4378" name="Line 48"/>
            <p:cNvSpPr>
              <a:spLocks noChangeShapeType="1"/>
            </p:cNvSpPr>
            <p:nvPr/>
          </p:nvSpPr>
          <p:spPr bwMode="auto">
            <a:xfrm flipV="1">
              <a:off x="5088" y="528"/>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Tree>
    <p:extLst>
      <p:ext uri="{BB962C8B-B14F-4D97-AF65-F5344CB8AC3E}">
        <p14:creationId xmlns:p14="http://schemas.microsoft.com/office/powerpoint/2010/main" val="825158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474662" y="332656"/>
            <a:ext cx="8229600" cy="652934"/>
          </a:xfrm>
        </p:spPr>
        <p:txBody>
          <a:bodyPr/>
          <a:lstStyle/>
          <a:p>
            <a:r>
              <a:rPr lang="en-US" altLang="en-US" dirty="0" smtClean="0"/>
              <a:t>Directional Antennas</a:t>
            </a:r>
          </a:p>
        </p:txBody>
      </p:sp>
      <p:sp>
        <p:nvSpPr>
          <p:cNvPr id="15366" name="Line 56"/>
          <p:cNvSpPr>
            <a:spLocks noChangeShapeType="1"/>
          </p:cNvSpPr>
          <p:nvPr/>
        </p:nvSpPr>
        <p:spPr bwMode="auto">
          <a:xfrm flipV="1">
            <a:off x="1524000" y="2133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67" name="Line 57"/>
          <p:cNvSpPr>
            <a:spLocks noChangeShapeType="1"/>
          </p:cNvSpPr>
          <p:nvPr/>
        </p:nvSpPr>
        <p:spPr bwMode="auto">
          <a:xfrm>
            <a:off x="762000" y="26670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68" name="Line 60"/>
          <p:cNvSpPr>
            <a:spLocks noChangeShapeType="1"/>
          </p:cNvSpPr>
          <p:nvPr/>
        </p:nvSpPr>
        <p:spPr bwMode="auto">
          <a:xfrm>
            <a:off x="1524000" y="2514600"/>
            <a:ext cx="0" cy="304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69" name="Text Box 61"/>
          <p:cNvSpPr txBox="1">
            <a:spLocks noChangeArrowheads="1"/>
          </p:cNvSpPr>
          <p:nvPr/>
        </p:nvSpPr>
        <p:spPr bwMode="auto">
          <a:xfrm>
            <a:off x="685800" y="3200400"/>
            <a:ext cx="17510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side view (xy-plane)</a:t>
            </a:r>
          </a:p>
        </p:txBody>
      </p:sp>
      <p:sp>
        <p:nvSpPr>
          <p:cNvPr id="15370" name="Text Box 62"/>
          <p:cNvSpPr txBox="1">
            <a:spLocks noChangeArrowheads="1"/>
          </p:cNvSpPr>
          <p:nvPr/>
        </p:nvSpPr>
        <p:spPr bwMode="auto">
          <a:xfrm>
            <a:off x="2270125" y="26781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5371" name="Text Box 63"/>
          <p:cNvSpPr txBox="1">
            <a:spLocks noChangeArrowheads="1"/>
          </p:cNvSpPr>
          <p:nvPr/>
        </p:nvSpPr>
        <p:spPr bwMode="auto">
          <a:xfrm>
            <a:off x="1219200" y="20574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y</a:t>
            </a:r>
          </a:p>
        </p:txBody>
      </p:sp>
      <p:sp>
        <p:nvSpPr>
          <p:cNvPr id="15372" name="Line 64"/>
          <p:cNvSpPr>
            <a:spLocks noChangeShapeType="1"/>
          </p:cNvSpPr>
          <p:nvPr/>
        </p:nvSpPr>
        <p:spPr bwMode="auto">
          <a:xfrm flipV="1">
            <a:off x="3581400" y="2133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73" name="Line 65"/>
          <p:cNvSpPr>
            <a:spLocks noChangeShapeType="1"/>
          </p:cNvSpPr>
          <p:nvPr/>
        </p:nvSpPr>
        <p:spPr bwMode="auto">
          <a:xfrm>
            <a:off x="2819400" y="26670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74" name="Oval 67"/>
          <p:cNvSpPr>
            <a:spLocks noChangeArrowheads="1"/>
          </p:cNvSpPr>
          <p:nvPr/>
        </p:nvSpPr>
        <p:spPr bwMode="auto">
          <a:xfrm>
            <a:off x="3276600" y="23622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75" name="Text Box 69"/>
          <p:cNvSpPr txBox="1">
            <a:spLocks noChangeArrowheads="1"/>
          </p:cNvSpPr>
          <p:nvPr/>
        </p:nvSpPr>
        <p:spPr bwMode="auto">
          <a:xfrm>
            <a:off x="2743200" y="3200400"/>
            <a:ext cx="17510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side view (yz-plane)</a:t>
            </a:r>
          </a:p>
        </p:txBody>
      </p:sp>
      <p:sp>
        <p:nvSpPr>
          <p:cNvPr id="15376" name="Text Box 70"/>
          <p:cNvSpPr txBox="1">
            <a:spLocks noChangeArrowheads="1"/>
          </p:cNvSpPr>
          <p:nvPr/>
        </p:nvSpPr>
        <p:spPr bwMode="auto">
          <a:xfrm>
            <a:off x="4327525" y="26781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5377" name="Text Box 71"/>
          <p:cNvSpPr txBox="1">
            <a:spLocks noChangeArrowheads="1"/>
          </p:cNvSpPr>
          <p:nvPr/>
        </p:nvSpPr>
        <p:spPr bwMode="auto">
          <a:xfrm>
            <a:off x="3276600" y="20574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y</a:t>
            </a:r>
          </a:p>
        </p:txBody>
      </p:sp>
      <p:sp>
        <p:nvSpPr>
          <p:cNvPr id="15378" name="Line 72"/>
          <p:cNvSpPr>
            <a:spLocks noChangeShapeType="1"/>
          </p:cNvSpPr>
          <p:nvPr/>
        </p:nvSpPr>
        <p:spPr bwMode="auto">
          <a:xfrm flipV="1">
            <a:off x="5562600" y="21336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79" name="Line 73"/>
          <p:cNvSpPr>
            <a:spLocks noChangeShapeType="1"/>
          </p:cNvSpPr>
          <p:nvPr/>
        </p:nvSpPr>
        <p:spPr bwMode="auto">
          <a:xfrm>
            <a:off x="4800600" y="26670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0" name="Text Box 75"/>
          <p:cNvSpPr txBox="1">
            <a:spLocks noChangeArrowheads="1"/>
          </p:cNvSpPr>
          <p:nvPr/>
        </p:nvSpPr>
        <p:spPr bwMode="auto">
          <a:xfrm>
            <a:off x="4724400" y="3200400"/>
            <a:ext cx="16716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top view (xz-plane)</a:t>
            </a:r>
          </a:p>
        </p:txBody>
      </p:sp>
      <p:sp>
        <p:nvSpPr>
          <p:cNvPr id="15381" name="Text Box 76"/>
          <p:cNvSpPr txBox="1">
            <a:spLocks noChangeArrowheads="1"/>
          </p:cNvSpPr>
          <p:nvPr/>
        </p:nvSpPr>
        <p:spPr bwMode="auto">
          <a:xfrm>
            <a:off x="6308725" y="26781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5382" name="Text Box 77"/>
          <p:cNvSpPr txBox="1">
            <a:spLocks noChangeArrowheads="1"/>
          </p:cNvSpPr>
          <p:nvPr/>
        </p:nvSpPr>
        <p:spPr bwMode="auto">
          <a:xfrm>
            <a:off x="5257800" y="20574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5383" name="Freeform 81"/>
          <p:cNvSpPr>
            <a:spLocks/>
          </p:cNvSpPr>
          <p:nvPr/>
        </p:nvSpPr>
        <p:spPr bwMode="auto">
          <a:xfrm>
            <a:off x="1524000" y="2425700"/>
            <a:ext cx="762000" cy="482600"/>
          </a:xfrm>
          <a:custGeom>
            <a:avLst/>
            <a:gdLst>
              <a:gd name="T0" fmla="*/ 0 w 480"/>
              <a:gd name="T1" fmla="*/ 165100 h 304"/>
              <a:gd name="T2" fmla="*/ 609600 w 480"/>
              <a:gd name="T3" fmla="*/ 12700 h 304"/>
              <a:gd name="T4" fmla="*/ 762000 w 480"/>
              <a:gd name="T5" fmla="*/ 241300 h 304"/>
              <a:gd name="T6" fmla="*/ 609600 w 480"/>
              <a:gd name="T7" fmla="*/ 469900 h 304"/>
              <a:gd name="T8" fmla="*/ 0 w 480"/>
              <a:gd name="T9" fmla="*/ 317500 h 3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304">
                <a:moveTo>
                  <a:pt x="0" y="104"/>
                </a:moveTo>
                <a:cubicBezTo>
                  <a:pt x="152" y="52"/>
                  <a:pt x="304" y="0"/>
                  <a:pt x="384" y="8"/>
                </a:cubicBezTo>
                <a:cubicBezTo>
                  <a:pt x="464" y="16"/>
                  <a:pt x="480" y="104"/>
                  <a:pt x="480" y="152"/>
                </a:cubicBezTo>
                <a:cubicBezTo>
                  <a:pt x="480" y="200"/>
                  <a:pt x="464" y="288"/>
                  <a:pt x="384" y="296"/>
                </a:cubicBezTo>
                <a:cubicBezTo>
                  <a:pt x="304" y="304"/>
                  <a:pt x="152" y="252"/>
                  <a:pt x="0" y="20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4" name="Line 83"/>
          <p:cNvSpPr>
            <a:spLocks noChangeShapeType="1"/>
          </p:cNvSpPr>
          <p:nvPr/>
        </p:nvSpPr>
        <p:spPr bwMode="auto">
          <a:xfrm>
            <a:off x="5562600" y="2514600"/>
            <a:ext cx="0" cy="304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5" name="Freeform 84"/>
          <p:cNvSpPr>
            <a:spLocks/>
          </p:cNvSpPr>
          <p:nvPr/>
        </p:nvSpPr>
        <p:spPr bwMode="auto">
          <a:xfrm>
            <a:off x="5562600" y="2438400"/>
            <a:ext cx="762000" cy="482600"/>
          </a:xfrm>
          <a:custGeom>
            <a:avLst/>
            <a:gdLst>
              <a:gd name="T0" fmla="*/ 0 w 480"/>
              <a:gd name="T1" fmla="*/ 165100 h 304"/>
              <a:gd name="T2" fmla="*/ 609600 w 480"/>
              <a:gd name="T3" fmla="*/ 12700 h 304"/>
              <a:gd name="T4" fmla="*/ 762000 w 480"/>
              <a:gd name="T5" fmla="*/ 241300 h 304"/>
              <a:gd name="T6" fmla="*/ 609600 w 480"/>
              <a:gd name="T7" fmla="*/ 469900 h 304"/>
              <a:gd name="T8" fmla="*/ 0 w 480"/>
              <a:gd name="T9" fmla="*/ 317500 h 3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0" h="304">
                <a:moveTo>
                  <a:pt x="0" y="104"/>
                </a:moveTo>
                <a:cubicBezTo>
                  <a:pt x="152" y="52"/>
                  <a:pt x="304" y="0"/>
                  <a:pt x="384" y="8"/>
                </a:cubicBezTo>
                <a:cubicBezTo>
                  <a:pt x="464" y="16"/>
                  <a:pt x="480" y="104"/>
                  <a:pt x="480" y="152"/>
                </a:cubicBezTo>
                <a:cubicBezTo>
                  <a:pt x="480" y="200"/>
                  <a:pt x="464" y="288"/>
                  <a:pt x="384" y="296"/>
                </a:cubicBezTo>
                <a:cubicBezTo>
                  <a:pt x="304" y="304"/>
                  <a:pt x="152" y="252"/>
                  <a:pt x="0" y="20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6" name="Rectangle 85"/>
          <p:cNvSpPr>
            <a:spLocks noChangeArrowheads="1"/>
          </p:cNvSpPr>
          <p:nvPr/>
        </p:nvSpPr>
        <p:spPr bwMode="auto">
          <a:xfrm>
            <a:off x="3505200" y="2590800"/>
            <a:ext cx="152400" cy="152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7" name="Line 87"/>
          <p:cNvSpPr>
            <a:spLocks noChangeShapeType="1"/>
          </p:cNvSpPr>
          <p:nvPr/>
        </p:nvSpPr>
        <p:spPr bwMode="auto">
          <a:xfrm flipV="1">
            <a:off x="1752600" y="40386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8" name="Line 88"/>
          <p:cNvSpPr>
            <a:spLocks noChangeShapeType="1"/>
          </p:cNvSpPr>
          <p:nvPr/>
        </p:nvSpPr>
        <p:spPr bwMode="auto">
          <a:xfrm>
            <a:off x="990600" y="4800600"/>
            <a:ext cx="167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89" name="Text Box 89"/>
          <p:cNvSpPr txBox="1">
            <a:spLocks noChangeArrowheads="1"/>
          </p:cNvSpPr>
          <p:nvPr/>
        </p:nvSpPr>
        <p:spPr bwMode="auto">
          <a:xfrm>
            <a:off x="914400" y="5562600"/>
            <a:ext cx="15636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top view, 3 sector</a:t>
            </a:r>
          </a:p>
        </p:txBody>
      </p:sp>
      <p:sp>
        <p:nvSpPr>
          <p:cNvPr id="15390" name="Text Box 90"/>
          <p:cNvSpPr txBox="1">
            <a:spLocks noChangeArrowheads="1"/>
          </p:cNvSpPr>
          <p:nvPr/>
        </p:nvSpPr>
        <p:spPr bwMode="auto">
          <a:xfrm>
            <a:off x="2498725" y="4811713"/>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5391" name="Text Box 91"/>
          <p:cNvSpPr txBox="1">
            <a:spLocks noChangeArrowheads="1"/>
          </p:cNvSpPr>
          <p:nvPr/>
        </p:nvSpPr>
        <p:spPr bwMode="auto">
          <a:xfrm>
            <a:off x="1752600" y="39624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5392" name="AutoShape 92"/>
          <p:cNvSpPr>
            <a:spLocks noChangeArrowheads="1"/>
          </p:cNvSpPr>
          <p:nvPr/>
        </p:nvSpPr>
        <p:spPr bwMode="auto">
          <a:xfrm rot="1800000">
            <a:off x="1693863" y="4724400"/>
            <a:ext cx="127000" cy="111125"/>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93" name="Text Box 93"/>
          <p:cNvSpPr txBox="1">
            <a:spLocks noChangeArrowheads="1"/>
          </p:cNvSpPr>
          <p:nvPr/>
        </p:nvSpPr>
        <p:spPr bwMode="auto">
          <a:xfrm>
            <a:off x="3733800" y="5562600"/>
            <a:ext cx="15636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top view, 6 sector</a:t>
            </a:r>
          </a:p>
        </p:txBody>
      </p:sp>
      <p:sp>
        <p:nvSpPr>
          <p:cNvPr id="15394" name="Oval 94"/>
          <p:cNvSpPr>
            <a:spLocks noChangeArrowheads="1"/>
          </p:cNvSpPr>
          <p:nvPr/>
        </p:nvSpPr>
        <p:spPr bwMode="auto">
          <a:xfrm>
            <a:off x="1752600" y="4495800"/>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95" name="Oval 95"/>
          <p:cNvSpPr>
            <a:spLocks noChangeArrowheads="1"/>
          </p:cNvSpPr>
          <p:nvPr/>
        </p:nvSpPr>
        <p:spPr bwMode="auto">
          <a:xfrm>
            <a:off x="1266825" y="4719638"/>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96" name="Oval 96"/>
          <p:cNvSpPr>
            <a:spLocks noChangeArrowheads="1"/>
          </p:cNvSpPr>
          <p:nvPr/>
        </p:nvSpPr>
        <p:spPr bwMode="auto">
          <a:xfrm>
            <a:off x="1309688" y="4205288"/>
            <a:ext cx="6096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397" name="Text Box 97"/>
          <p:cNvSpPr txBox="1">
            <a:spLocks noChangeArrowheads="1"/>
          </p:cNvSpPr>
          <p:nvPr/>
        </p:nvSpPr>
        <p:spPr bwMode="auto">
          <a:xfrm>
            <a:off x="5257800" y="47244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x</a:t>
            </a:r>
          </a:p>
        </p:txBody>
      </p:sp>
      <p:sp>
        <p:nvSpPr>
          <p:cNvPr id="15398" name="Text Box 98"/>
          <p:cNvSpPr txBox="1">
            <a:spLocks noChangeArrowheads="1"/>
          </p:cNvSpPr>
          <p:nvPr/>
        </p:nvSpPr>
        <p:spPr bwMode="auto">
          <a:xfrm>
            <a:off x="4572000" y="3810000"/>
            <a:ext cx="2730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z</a:t>
            </a:r>
          </a:p>
        </p:txBody>
      </p:sp>
      <p:sp>
        <p:nvSpPr>
          <p:cNvPr id="15399" name="Line 99"/>
          <p:cNvSpPr>
            <a:spLocks noChangeShapeType="1"/>
          </p:cNvSpPr>
          <p:nvPr/>
        </p:nvSpPr>
        <p:spPr bwMode="auto">
          <a:xfrm>
            <a:off x="3692525" y="4776788"/>
            <a:ext cx="1793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00" name="Line 100"/>
          <p:cNvSpPr>
            <a:spLocks noChangeShapeType="1"/>
          </p:cNvSpPr>
          <p:nvPr/>
        </p:nvSpPr>
        <p:spPr bwMode="auto">
          <a:xfrm>
            <a:off x="4513263" y="3962400"/>
            <a:ext cx="0" cy="15525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01" name="AutoShape 101"/>
          <p:cNvSpPr>
            <a:spLocks noChangeArrowheads="1"/>
          </p:cNvSpPr>
          <p:nvPr/>
        </p:nvSpPr>
        <p:spPr bwMode="auto">
          <a:xfrm>
            <a:off x="4437063" y="4710113"/>
            <a:ext cx="152400" cy="133350"/>
          </a:xfrm>
          <a:prstGeom prst="hexagon">
            <a:avLst>
              <a:gd name="adj" fmla="val 28571"/>
              <a:gd name="vf" fmla="val 115470"/>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02" name="Freeform 102"/>
          <p:cNvSpPr>
            <a:spLocks/>
          </p:cNvSpPr>
          <p:nvPr/>
        </p:nvSpPr>
        <p:spPr bwMode="auto">
          <a:xfrm>
            <a:off x="3867150" y="4300538"/>
            <a:ext cx="612775" cy="527050"/>
          </a:xfrm>
          <a:custGeom>
            <a:avLst/>
            <a:gdLst>
              <a:gd name="T0" fmla="*/ 569913 w 386"/>
              <a:gd name="T1" fmla="*/ 476250 h 332"/>
              <a:gd name="T2" fmla="*/ 112713 w 386"/>
              <a:gd name="T3" fmla="*/ 476250 h 332"/>
              <a:gd name="T4" fmla="*/ 36513 w 386"/>
              <a:gd name="T5" fmla="*/ 171450 h 332"/>
              <a:gd name="T6" fmla="*/ 331788 w 386"/>
              <a:gd name="T7" fmla="*/ 42863 h 332"/>
              <a:gd name="T8" fmla="*/ 612775 w 386"/>
              <a:gd name="T9" fmla="*/ 428625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03" name="Freeform 103"/>
          <p:cNvSpPr>
            <a:spLocks/>
          </p:cNvSpPr>
          <p:nvPr/>
        </p:nvSpPr>
        <p:spPr bwMode="auto">
          <a:xfrm rot="3600000">
            <a:off x="4227512" y="4124326"/>
            <a:ext cx="612775" cy="527050"/>
          </a:xfrm>
          <a:custGeom>
            <a:avLst/>
            <a:gdLst>
              <a:gd name="T0" fmla="*/ 569913 w 386"/>
              <a:gd name="T1" fmla="*/ 476250 h 332"/>
              <a:gd name="T2" fmla="*/ 112713 w 386"/>
              <a:gd name="T3" fmla="*/ 476250 h 332"/>
              <a:gd name="T4" fmla="*/ 36513 w 386"/>
              <a:gd name="T5" fmla="*/ 171450 h 332"/>
              <a:gd name="T6" fmla="*/ 331788 w 386"/>
              <a:gd name="T7" fmla="*/ 42863 h 332"/>
              <a:gd name="T8" fmla="*/ 612775 w 386"/>
              <a:gd name="T9" fmla="*/ 428625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04" name="Freeform 104"/>
          <p:cNvSpPr>
            <a:spLocks/>
          </p:cNvSpPr>
          <p:nvPr/>
        </p:nvSpPr>
        <p:spPr bwMode="auto">
          <a:xfrm rot="7200000">
            <a:off x="4565650" y="4333876"/>
            <a:ext cx="612775" cy="527050"/>
          </a:xfrm>
          <a:custGeom>
            <a:avLst/>
            <a:gdLst>
              <a:gd name="T0" fmla="*/ 569913 w 386"/>
              <a:gd name="T1" fmla="*/ 476250 h 332"/>
              <a:gd name="T2" fmla="*/ 112713 w 386"/>
              <a:gd name="T3" fmla="*/ 476250 h 332"/>
              <a:gd name="T4" fmla="*/ 36513 w 386"/>
              <a:gd name="T5" fmla="*/ 171450 h 332"/>
              <a:gd name="T6" fmla="*/ 331788 w 386"/>
              <a:gd name="T7" fmla="*/ 42863 h 332"/>
              <a:gd name="T8" fmla="*/ 612775 w 386"/>
              <a:gd name="T9" fmla="*/ 428625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5405" name="Group 105"/>
          <p:cNvGrpSpPr>
            <a:grpSpLocks/>
          </p:cNvGrpSpPr>
          <p:nvPr/>
        </p:nvGrpSpPr>
        <p:grpSpPr bwMode="auto">
          <a:xfrm rot="21469953" flipV="1">
            <a:off x="3886200" y="4648200"/>
            <a:ext cx="1268413" cy="822325"/>
            <a:chOff x="1933" y="2844"/>
            <a:chExt cx="799" cy="518"/>
          </a:xfrm>
        </p:grpSpPr>
        <p:sp>
          <p:nvSpPr>
            <p:cNvPr id="15409" name="Freeform 106"/>
            <p:cNvSpPr>
              <a:spLocks/>
            </p:cNvSpPr>
            <p:nvPr/>
          </p:nvSpPr>
          <p:spPr bwMode="auto">
            <a:xfrm>
              <a:off x="1933" y="2982"/>
              <a:ext cx="386" cy="332"/>
            </a:xfrm>
            <a:custGeom>
              <a:avLst/>
              <a:gdLst>
                <a:gd name="T0" fmla="*/ 359 w 386"/>
                <a:gd name="T1" fmla="*/ 300 h 332"/>
                <a:gd name="T2" fmla="*/ 71 w 386"/>
                <a:gd name="T3" fmla="*/ 300 h 332"/>
                <a:gd name="T4" fmla="*/ 23 w 386"/>
                <a:gd name="T5" fmla="*/ 108 h 332"/>
                <a:gd name="T6" fmla="*/ 209 w 386"/>
                <a:gd name="T7" fmla="*/ 27 h 332"/>
                <a:gd name="T8" fmla="*/ 386 w 386"/>
                <a:gd name="T9" fmla="*/ 270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10" name="Freeform 107"/>
            <p:cNvSpPr>
              <a:spLocks/>
            </p:cNvSpPr>
            <p:nvPr/>
          </p:nvSpPr>
          <p:spPr bwMode="auto">
            <a:xfrm rot="3600000">
              <a:off x="2160" y="2871"/>
              <a:ext cx="386" cy="332"/>
            </a:xfrm>
            <a:custGeom>
              <a:avLst/>
              <a:gdLst>
                <a:gd name="T0" fmla="*/ 359 w 386"/>
                <a:gd name="T1" fmla="*/ 300 h 332"/>
                <a:gd name="T2" fmla="*/ 71 w 386"/>
                <a:gd name="T3" fmla="*/ 300 h 332"/>
                <a:gd name="T4" fmla="*/ 23 w 386"/>
                <a:gd name="T5" fmla="*/ 108 h 332"/>
                <a:gd name="T6" fmla="*/ 209 w 386"/>
                <a:gd name="T7" fmla="*/ 27 h 332"/>
                <a:gd name="T8" fmla="*/ 386 w 386"/>
                <a:gd name="T9" fmla="*/ 270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5411" name="Freeform 108"/>
            <p:cNvSpPr>
              <a:spLocks/>
            </p:cNvSpPr>
            <p:nvPr/>
          </p:nvSpPr>
          <p:spPr bwMode="auto">
            <a:xfrm rot="7200000">
              <a:off x="2373" y="3003"/>
              <a:ext cx="386" cy="332"/>
            </a:xfrm>
            <a:custGeom>
              <a:avLst/>
              <a:gdLst>
                <a:gd name="T0" fmla="*/ 359 w 386"/>
                <a:gd name="T1" fmla="*/ 300 h 332"/>
                <a:gd name="T2" fmla="*/ 71 w 386"/>
                <a:gd name="T3" fmla="*/ 300 h 332"/>
                <a:gd name="T4" fmla="*/ 23 w 386"/>
                <a:gd name="T5" fmla="*/ 108 h 332"/>
                <a:gd name="T6" fmla="*/ 209 w 386"/>
                <a:gd name="T7" fmla="*/ 27 h 332"/>
                <a:gd name="T8" fmla="*/ 386 w 386"/>
                <a:gd name="T9" fmla="*/ 270 h 3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6" h="332">
                  <a:moveTo>
                    <a:pt x="359" y="300"/>
                  </a:moveTo>
                  <a:cubicBezTo>
                    <a:pt x="243" y="316"/>
                    <a:pt x="127" y="332"/>
                    <a:pt x="71" y="300"/>
                  </a:cubicBezTo>
                  <a:cubicBezTo>
                    <a:pt x="15" y="268"/>
                    <a:pt x="0" y="153"/>
                    <a:pt x="23" y="108"/>
                  </a:cubicBezTo>
                  <a:cubicBezTo>
                    <a:pt x="46" y="63"/>
                    <a:pt x="149" y="0"/>
                    <a:pt x="209" y="27"/>
                  </a:cubicBezTo>
                  <a:cubicBezTo>
                    <a:pt x="269" y="54"/>
                    <a:pt x="327" y="162"/>
                    <a:pt x="386" y="27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5406" name="Rectangle 109"/>
          <p:cNvSpPr>
            <a:spLocks noGrp="1" noChangeArrowheads="1"/>
          </p:cNvSpPr>
          <p:nvPr>
            <p:ph type="body" idx="1"/>
          </p:nvPr>
        </p:nvSpPr>
        <p:spPr>
          <a:xfrm>
            <a:off x="457200" y="908720"/>
            <a:ext cx="8229600" cy="5493568"/>
          </a:xfrm>
        </p:spPr>
        <p:txBody>
          <a:bodyPr/>
          <a:lstStyle/>
          <a:p>
            <a:r>
              <a:rPr lang="en-US" altLang="en-US" dirty="0" smtClean="0"/>
              <a:t>Often used for microwave connections (directed point to point transmission) or base stations for mobile phones (e.g., radio coverage of a valley or sectors for frequency reuse)</a:t>
            </a:r>
          </a:p>
        </p:txBody>
      </p:sp>
      <p:sp>
        <p:nvSpPr>
          <p:cNvPr id="15407" name="Text Box 110"/>
          <p:cNvSpPr txBox="1">
            <a:spLocks noChangeArrowheads="1"/>
          </p:cNvSpPr>
          <p:nvPr/>
        </p:nvSpPr>
        <p:spPr bwMode="auto">
          <a:xfrm>
            <a:off x="7086600" y="2362200"/>
            <a:ext cx="1009650" cy="6413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a:t>directed</a:t>
            </a:r>
          </a:p>
          <a:p>
            <a:r>
              <a:rPr lang="en-US" altLang="en-US" sz="1800"/>
              <a:t>antenna</a:t>
            </a:r>
          </a:p>
        </p:txBody>
      </p:sp>
      <p:sp>
        <p:nvSpPr>
          <p:cNvPr id="15408" name="Text Box 111"/>
          <p:cNvSpPr txBox="1">
            <a:spLocks noChangeArrowheads="1"/>
          </p:cNvSpPr>
          <p:nvPr/>
        </p:nvSpPr>
        <p:spPr bwMode="auto">
          <a:xfrm>
            <a:off x="7162800" y="4572000"/>
            <a:ext cx="1225550" cy="6413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a:t>sectorized</a:t>
            </a:r>
          </a:p>
          <a:p>
            <a:r>
              <a:rPr lang="en-US" altLang="en-US" sz="1800"/>
              <a:t>antenna</a:t>
            </a:r>
          </a:p>
        </p:txBody>
      </p:sp>
    </p:spTree>
    <p:extLst>
      <p:ext uri="{BB962C8B-B14F-4D97-AF65-F5344CB8AC3E}">
        <p14:creationId xmlns:p14="http://schemas.microsoft.com/office/powerpoint/2010/main" val="1026364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483363" y="260648"/>
            <a:ext cx="3466728" cy="652934"/>
          </a:xfrm>
        </p:spPr>
        <p:txBody>
          <a:bodyPr/>
          <a:lstStyle/>
          <a:p>
            <a:r>
              <a:rPr lang="en-US" altLang="en-US" dirty="0" smtClean="0"/>
              <a:t>Array Antennas</a:t>
            </a:r>
          </a:p>
        </p:txBody>
      </p:sp>
      <p:sp>
        <p:nvSpPr>
          <p:cNvPr id="16390" name="Rectangle 3"/>
          <p:cNvSpPr>
            <a:spLocks noGrp="1" noChangeArrowheads="1"/>
          </p:cNvSpPr>
          <p:nvPr>
            <p:ph type="body" idx="1"/>
          </p:nvPr>
        </p:nvSpPr>
        <p:spPr>
          <a:xfrm>
            <a:off x="533400" y="990600"/>
            <a:ext cx="7772400" cy="5181600"/>
          </a:xfrm>
        </p:spPr>
        <p:txBody>
          <a:bodyPr/>
          <a:lstStyle/>
          <a:p>
            <a:r>
              <a:rPr lang="en-US" altLang="en-US" dirty="0" smtClean="0"/>
              <a:t>Grouping of 2 or more antennas to obtain radiating characteristics that cannot be obtained from a single element </a:t>
            </a:r>
          </a:p>
          <a:p>
            <a:r>
              <a:rPr lang="en-US" altLang="en-US" dirty="0" smtClean="0"/>
              <a:t>Antenna diversity</a:t>
            </a:r>
          </a:p>
          <a:p>
            <a:pPr lvl="1"/>
            <a:r>
              <a:rPr lang="en-US" altLang="en-US" dirty="0" smtClean="0"/>
              <a:t>switched diversity, selection diversity</a:t>
            </a:r>
          </a:p>
          <a:p>
            <a:pPr lvl="2"/>
            <a:r>
              <a:rPr lang="en-US" altLang="en-US" dirty="0" smtClean="0"/>
              <a:t>receiver chooses antenna with largest output</a:t>
            </a:r>
          </a:p>
          <a:p>
            <a:pPr lvl="1"/>
            <a:r>
              <a:rPr lang="en-US" altLang="en-US" dirty="0" smtClean="0"/>
              <a:t>diversity combining</a:t>
            </a:r>
          </a:p>
          <a:p>
            <a:pPr lvl="2"/>
            <a:r>
              <a:rPr lang="en-US" altLang="en-US" dirty="0" smtClean="0"/>
              <a:t>combine output power to produce gain</a:t>
            </a:r>
          </a:p>
          <a:p>
            <a:pPr lvl="2"/>
            <a:r>
              <a:rPr lang="en-US" altLang="en-US" dirty="0" err="1" smtClean="0"/>
              <a:t>cophasing</a:t>
            </a:r>
            <a:r>
              <a:rPr lang="en-US" altLang="en-US" dirty="0" smtClean="0"/>
              <a:t> needed to avoid cancellation </a:t>
            </a:r>
            <a:endParaRPr lang="en-US" altLang="en-US" dirty="0" smtClean="0">
              <a:sym typeface="Symbol" pitchFamily="18" charset="2"/>
            </a:endParaRPr>
          </a:p>
        </p:txBody>
      </p:sp>
      <p:grpSp>
        <p:nvGrpSpPr>
          <p:cNvPr id="16391" name="Group 96"/>
          <p:cNvGrpSpPr>
            <a:grpSpLocks/>
          </p:cNvGrpSpPr>
          <p:nvPr/>
        </p:nvGrpSpPr>
        <p:grpSpPr bwMode="auto">
          <a:xfrm>
            <a:off x="1302327" y="4675909"/>
            <a:ext cx="2362200" cy="1676400"/>
            <a:chOff x="864" y="2448"/>
            <a:chExt cx="1488" cy="1056"/>
          </a:xfrm>
        </p:grpSpPr>
        <p:sp>
          <p:nvSpPr>
            <p:cNvPr id="16413" name="Line 58"/>
            <p:cNvSpPr>
              <a:spLocks noChangeShapeType="1"/>
            </p:cNvSpPr>
            <p:nvPr/>
          </p:nvSpPr>
          <p:spPr bwMode="auto">
            <a:xfrm>
              <a:off x="1680" y="244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14" name="Line 59"/>
            <p:cNvSpPr>
              <a:spLocks noChangeShapeType="1"/>
            </p:cNvSpPr>
            <p:nvPr/>
          </p:nvSpPr>
          <p:spPr bwMode="auto">
            <a:xfrm>
              <a:off x="2112" y="244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15" name="Line 67"/>
            <p:cNvSpPr>
              <a:spLocks noChangeShapeType="1"/>
            </p:cNvSpPr>
            <p:nvPr/>
          </p:nvSpPr>
          <p:spPr bwMode="auto">
            <a:xfrm flipV="1">
              <a:off x="2208" y="2448"/>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6416" name="Group 71"/>
            <p:cNvGrpSpPr>
              <a:grpSpLocks/>
            </p:cNvGrpSpPr>
            <p:nvPr/>
          </p:nvGrpSpPr>
          <p:grpSpPr bwMode="auto">
            <a:xfrm>
              <a:off x="1584" y="2448"/>
              <a:ext cx="0" cy="432"/>
              <a:chOff x="4224" y="2736"/>
              <a:chExt cx="0" cy="432"/>
            </a:xfrm>
          </p:grpSpPr>
          <p:sp>
            <p:nvSpPr>
              <p:cNvPr id="16431" name="Line 72"/>
              <p:cNvSpPr>
                <a:spLocks noChangeShapeType="1"/>
              </p:cNvSpPr>
              <p:nvPr/>
            </p:nvSpPr>
            <p:spPr bwMode="auto">
              <a:xfrm flipV="1">
                <a:off x="4224" y="273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32" name="Line 73"/>
              <p:cNvSpPr>
                <a:spLocks noChangeShapeType="1"/>
              </p:cNvSpPr>
              <p:nvPr/>
            </p:nvSpPr>
            <p:spPr bwMode="auto">
              <a:xfrm>
                <a:off x="4224"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6417" name="Text Box 74"/>
            <p:cNvSpPr txBox="1">
              <a:spLocks noChangeArrowheads="1"/>
            </p:cNvSpPr>
            <p:nvPr/>
          </p:nvSpPr>
          <p:spPr bwMode="auto">
            <a:xfrm>
              <a:off x="864" y="3312"/>
              <a:ext cx="767"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ground plane</a:t>
              </a:r>
            </a:p>
          </p:txBody>
        </p:sp>
        <p:grpSp>
          <p:nvGrpSpPr>
            <p:cNvPr id="16418" name="Group 95"/>
            <p:cNvGrpSpPr>
              <a:grpSpLocks/>
            </p:cNvGrpSpPr>
            <p:nvPr/>
          </p:nvGrpSpPr>
          <p:grpSpPr bwMode="auto">
            <a:xfrm>
              <a:off x="1248" y="2544"/>
              <a:ext cx="1104" cy="864"/>
              <a:chOff x="1248" y="2544"/>
              <a:chExt cx="1104" cy="864"/>
            </a:xfrm>
          </p:grpSpPr>
          <p:sp>
            <p:nvSpPr>
              <p:cNvPr id="16419" name="Rectangle 60"/>
              <p:cNvSpPr>
                <a:spLocks noChangeArrowheads="1"/>
              </p:cNvSpPr>
              <p:nvPr/>
            </p:nvSpPr>
            <p:spPr bwMode="auto">
              <a:xfrm>
                <a:off x="1776" y="3024"/>
                <a:ext cx="240"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a:t>
                </a:r>
              </a:p>
            </p:txBody>
          </p:sp>
          <p:sp>
            <p:nvSpPr>
              <p:cNvPr id="16420" name="AutoShape 61"/>
              <p:cNvSpPr>
                <a:spLocks noChangeArrowheads="1"/>
              </p:cNvSpPr>
              <p:nvPr/>
            </p:nvSpPr>
            <p:spPr bwMode="auto">
              <a:xfrm>
                <a:off x="1392" y="2736"/>
                <a:ext cx="960" cy="288"/>
              </a:xfrm>
              <a:prstGeom prst="parallelogram">
                <a:avLst>
                  <a:gd name="adj" fmla="val 83333"/>
                </a:avLst>
              </a:prstGeom>
              <a:noFill/>
              <a:ln w="9525">
                <a:solidFill>
                  <a:schemeClr val="tx1"/>
                </a:solidFill>
                <a:miter lim="800000"/>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16421" name="AutoShape 62"/>
              <p:cNvCxnSpPr>
                <a:cxnSpLocks noChangeShapeType="1"/>
                <a:stCxn id="16419" idx="1"/>
                <a:endCxn id="16413" idx="1"/>
              </p:cNvCxnSpPr>
              <p:nvPr/>
            </p:nvCxnSpPr>
            <p:spPr bwMode="auto">
              <a:xfrm rot="10800000">
                <a:off x="1680" y="2892"/>
                <a:ext cx="96" cy="228"/>
              </a:xfrm>
              <a:prstGeom prst="bentConnector2">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22" name="AutoShape 63"/>
              <p:cNvCxnSpPr>
                <a:cxnSpLocks noChangeShapeType="1"/>
                <a:stCxn id="16419" idx="3"/>
                <a:endCxn id="16414" idx="1"/>
              </p:cNvCxnSpPr>
              <p:nvPr/>
            </p:nvCxnSpPr>
            <p:spPr bwMode="auto">
              <a:xfrm flipV="1">
                <a:off x="2016" y="2892"/>
                <a:ext cx="96" cy="228"/>
              </a:xfrm>
              <a:prstGeom prst="bentConnector2">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23" name="Text Box 64"/>
              <p:cNvSpPr txBox="1">
                <a:spLocks noChangeArrowheads="1"/>
              </p:cNvSpPr>
              <p:nvPr/>
            </p:nvSpPr>
            <p:spPr bwMode="auto">
              <a:xfrm>
                <a:off x="2082" y="2544"/>
                <a:ext cx="270"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/4</a:t>
                </a:r>
                <a:endParaRPr lang="en-US" altLang="en-US" sz="1400"/>
              </a:p>
            </p:txBody>
          </p:sp>
          <p:sp>
            <p:nvSpPr>
              <p:cNvPr id="16424" name="Text Box 65"/>
              <p:cNvSpPr txBox="1">
                <a:spLocks noChangeArrowheads="1"/>
              </p:cNvSpPr>
              <p:nvPr/>
            </p:nvSpPr>
            <p:spPr bwMode="auto">
              <a:xfrm>
                <a:off x="1728" y="2544"/>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/2</a:t>
                </a:r>
                <a:endParaRPr lang="en-US" altLang="en-US" sz="1400"/>
              </a:p>
            </p:txBody>
          </p:sp>
          <p:sp>
            <p:nvSpPr>
              <p:cNvPr id="16425" name="Text Box 66"/>
              <p:cNvSpPr txBox="1">
                <a:spLocks noChangeArrowheads="1"/>
              </p:cNvSpPr>
              <p:nvPr/>
            </p:nvSpPr>
            <p:spPr bwMode="auto">
              <a:xfrm>
                <a:off x="1440" y="2544"/>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/4</a:t>
                </a:r>
                <a:endParaRPr lang="en-US" altLang="en-US" sz="1400"/>
              </a:p>
            </p:txBody>
          </p:sp>
          <p:sp>
            <p:nvSpPr>
              <p:cNvPr id="16426" name="Line 68"/>
              <p:cNvSpPr>
                <a:spLocks noChangeShapeType="1"/>
              </p:cNvSpPr>
              <p:nvPr/>
            </p:nvSpPr>
            <p:spPr bwMode="auto">
              <a:xfrm>
                <a:off x="2208" y="273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27" name="Line 69"/>
              <p:cNvSpPr>
                <a:spLocks noChangeShapeType="1"/>
              </p:cNvSpPr>
              <p:nvPr/>
            </p:nvSpPr>
            <p:spPr bwMode="auto">
              <a:xfrm flipH="1">
                <a:off x="1680" y="2640"/>
                <a:ext cx="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28" name="Line 70"/>
              <p:cNvSpPr>
                <a:spLocks noChangeShapeType="1"/>
              </p:cNvSpPr>
              <p:nvPr/>
            </p:nvSpPr>
            <p:spPr bwMode="auto">
              <a:xfrm>
                <a:off x="1968" y="264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29" name="Line 75"/>
              <p:cNvSpPr>
                <a:spLocks noChangeShapeType="1"/>
              </p:cNvSpPr>
              <p:nvPr/>
            </p:nvSpPr>
            <p:spPr bwMode="auto">
              <a:xfrm flipV="1">
                <a:off x="1248" y="3024"/>
                <a:ext cx="192"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16430" name="AutoShape 86"/>
              <p:cNvCxnSpPr>
                <a:cxnSpLocks noChangeShapeType="1"/>
                <a:stCxn id="16419" idx="2"/>
              </p:cNvCxnSpPr>
              <p:nvPr/>
            </p:nvCxnSpPr>
            <p:spPr bwMode="auto">
              <a:xfrm>
                <a:off x="1896" y="3216"/>
                <a:ext cx="0"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16392" name="Group 99"/>
          <p:cNvGrpSpPr>
            <a:grpSpLocks/>
          </p:cNvGrpSpPr>
          <p:nvPr/>
        </p:nvGrpSpPr>
        <p:grpSpPr bwMode="auto">
          <a:xfrm>
            <a:off x="4495800" y="4648200"/>
            <a:ext cx="1981200" cy="1676400"/>
            <a:chOff x="2832" y="2592"/>
            <a:chExt cx="1248" cy="1056"/>
          </a:xfrm>
        </p:grpSpPr>
        <p:sp>
          <p:nvSpPr>
            <p:cNvPr id="16393" name="Text Box 78"/>
            <p:cNvSpPr txBox="1">
              <a:spLocks noChangeArrowheads="1"/>
            </p:cNvSpPr>
            <p:nvPr/>
          </p:nvSpPr>
          <p:spPr bwMode="auto">
            <a:xfrm>
              <a:off x="3120" y="2592"/>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/2</a:t>
              </a:r>
              <a:endParaRPr lang="en-US" altLang="en-US" sz="1400"/>
            </a:p>
          </p:txBody>
        </p:sp>
        <p:sp>
          <p:nvSpPr>
            <p:cNvPr id="16394" name="Text Box 88"/>
            <p:cNvSpPr txBox="1">
              <a:spLocks noChangeArrowheads="1"/>
            </p:cNvSpPr>
            <p:nvPr/>
          </p:nvSpPr>
          <p:spPr bwMode="auto">
            <a:xfrm>
              <a:off x="3552" y="2592"/>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/2</a:t>
              </a:r>
              <a:endParaRPr lang="en-US" altLang="en-US" sz="1400"/>
            </a:p>
          </p:txBody>
        </p:sp>
        <p:grpSp>
          <p:nvGrpSpPr>
            <p:cNvPr id="16395" name="Group 98"/>
            <p:cNvGrpSpPr>
              <a:grpSpLocks/>
            </p:cNvGrpSpPr>
            <p:nvPr/>
          </p:nvGrpSpPr>
          <p:grpSpPr bwMode="auto">
            <a:xfrm>
              <a:off x="2832" y="2640"/>
              <a:ext cx="1248" cy="1008"/>
              <a:chOff x="2880" y="2448"/>
              <a:chExt cx="1248" cy="1008"/>
            </a:xfrm>
          </p:grpSpPr>
          <p:sp>
            <p:nvSpPr>
              <p:cNvPr id="16396" name="Line 76"/>
              <p:cNvSpPr>
                <a:spLocks noChangeShapeType="1"/>
              </p:cNvSpPr>
              <p:nvPr/>
            </p:nvSpPr>
            <p:spPr bwMode="auto">
              <a:xfrm>
                <a:off x="3120" y="244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397" name="Line 77"/>
              <p:cNvSpPr>
                <a:spLocks noChangeShapeType="1"/>
              </p:cNvSpPr>
              <p:nvPr/>
            </p:nvSpPr>
            <p:spPr bwMode="auto">
              <a:xfrm>
                <a:off x="3552" y="244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6398" name="Group 82"/>
              <p:cNvGrpSpPr>
                <a:grpSpLocks/>
              </p:cNvGrpSpPr>
              <p:nvPr/>
            </p:nvGrpSpPr>
            <p:grpSpPr bwMode="auto">
              <a:xfrm>
                <a:off x="3024" y="2448"/>
                <a:ext cx="0" cy="432"/>
                <a:chOff x="4224" y="2736"/>
                <a:chExt cx="0" cy="432"/>
              </a:xfrm>
            </p:grpSpPr>
            <p:sp>
              <p:nvSpPr>
                <p:cNvPr id="16411" name="Line 83"/>
                <p:cNvSpPr>
                  <a:spLocks noChangeShapeType="1"/>
                </p:cNvSpPr>
                <p:nvPr/>
              </p:nvSpPr>
              <p:spPr bwMode="auto">
                <a:xfrm flipV="1">
                  <a:off x="4224" y="273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12" name="Line 84"/>
                <p:cNvSpPr>
                  <a:spLocks noChangeShapeType="1"/>
                </p:cNvSpPr>
                <p:nvPr/>
              </p:nvSpPr>
              <p:spPr bwMode="auto">
                <a:xfrm>
                  <a:off x="4224" y="3024"/>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16399" name="Line 91"/>
              <p:cNvSpPr>
                <a:spLocks noChangeShapeType="1"/>
              </p:cNvSpPr>
              <p:nvPr/>
            </p:nvSpPr>
            <p:spPr bwMode="auto">
              <a:xfrm>
                <a:off x="3984" y="2448"/>
                <a:ext cx="0"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nvGrpSpPr>
              <p:cNvPr id="16400" name="Group 97"/>
              <p:cNvGrpSpPr>
                <a:grpSpLocks/>
              </p:cNvGrpSpPr>
              <p:nvPr/>
            </p:nvGrpSpPr>
            <p:grpSpPr bwMode="auto">
              <a:xfrm>
                <a:off x="2880" y="2496"/>
                <a:ext cx="1248" cy="960"/>
                <a:chOff x="2880" y="2496"/>
                <a:chExt cx="1248" cy="960"/>
              </a:xfrm>
            </p:grpSpPr>
            <p:sp>
              <p:nvSpPr>
                <p:cNvPr id="16401" name="Text Box 79"/>
                <p:cNvSpPr txBox="1">
                  <a:spLocks noChangeArrowheads="1"/>
                </p:cNvSpPr>
                <p:nvPr/>
              </p:nvSpPr>
              <p:spPr bwMode="auto">
                <a:xfrm>
                  <a:off x="2880" y="2544"/>
                  <a:ext cx="288" cy="19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sym typeface="Symbol" pitchFamily="18" charset="2"/>
                    </a:rPr>
                    <a:t>/2</a:t>
                  </a:r>
                  <a:endParaRPr lang="en-US" altLang="en-US" sz="1400"/>
                </a:p>
              </p:txBody>
            </p:sp>
            <p:sp>
              <p:nvSpPr>
                <p:cNvPr id="16402" name="Line 80"/>
                <p:cNvSpPr>
                  <a:spLocks noChangeShapeType="1"/>
                </p:cNvSpPr>
                <p:nvPr/>
              </p:nvSpPr>
              <p:spPr bwMode="auto">
                <a:xfrm flipH="1">
                  <a:off x="3120" y="2496"/>
                  <a:ext cx="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03" name="Line 81"/>
                <p:cNvSpPr>
                  <a:spLocks noChangeShapeType="1"/>
                </p:cNvSpPr>
                <p:nvPr/>
              </p:nvSpPr>
              <p:spPr bwMode="auto">
                <a:xfrm>
                  <a:off x="3408" y="2496"/>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04" name="Rectangle 85"/>
                <p:cNvSpPr>
                  <a:spLocks noChangeArrowheads="1"/>
                </p:cNvSpPr>
                <p:nvPr/>
              </p:nvSpPr>
              <p:spPr bwMode="auto">
                <a:xfrm>
                  <a:off x="3408" y="3072"/>
                  <a:ext cx="288"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a:t>
                  </a:r>
                </a:p>
              </p:txBody>
            </p:sp>
            <p:cxnSp>
              <p:nvCxnSpPr>
                <p:cNvPr id="16405" name="AutoShape 87"/>
                <p:cNvCxnSpPr>
                  <a:cxnSpLocks noChangeShapeType="1"/>
                  <a:stCxn id="16404" idx="2"/>
                </p:cNvCxnSpPr>
                <p:nvPr/>
              </p:nvCxnSpPr>
              <p:spPr bwMode="auto">
                <a:xfrm>
                  <a:off x="3552" y="3264"/>
                  <a:ext cx="0"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06" name="Line 89"/>
                <p:cNvSpPr>
                  <a:spLocks noChangeShapeType="1"/>
                </p:cNvSpPr>
                <p:nvPr/>
              </p:nvSpPr>
              <p:spPr bwMode="auto">
                <a:xfrm flipH="1">
                  <a:off x="3552" y="2496"/>
                  <a:ext cx="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07" name="Line 90"/>
                <p:cNvSpPr>
                  <a:spLocks noChangeShapeType="1"/>
                </p:cNvSpPr>
                <p:nvPr/>
              </p:nvSpPr>
              <p:spPr bwMode="auto">
                <a:xfrm>
                  <a:off x="3840" y="2496"/>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08" name="Freeform 92"/>
                <p:cNvSpPr>
                  <a:spLocks/>
                </p:cNvSpPr>
                <p:nvPr/>
              </p:nvSpPr>
              <p:spPr bwMode="auto">
                <a:xfrm>
                  <a:off x="3696" y="2640"/>
                  <a:ext cx="432" cy="528"/>
                </a:xfrm>
                <a:custGeom>
                  <a:avLst/>
                  <a:gdLst>
                    <a:gd name="T0" fmla="*/ 288 w 432"/>
                    <a:gd name="T1" fmla="*/ 0 h 528"/>
                    <a:gd name="T2" fmla="*/ 432 w 432"/>
                    <a:gd name="T3" fmla="*/ 0 h 528"/>
                    <a:gd name="T4" fmla="*/ 432 w 432"/>
                    <a:gd name="T5" fmla="*/ 528 h 528"/>
                    <a:gd name="T6" fmla="*/ 0 w 432"/>
                    <a:gd name="T7" fmla="*/ 528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32" h="528">
                      <a:moveTo>
                        <a:pt x="288" y="0"/>
                      </a:moveTo>
                      <a:lnTo>
                        <a:pt x="432" y="0"/>
                      </a:lnTo>
                      <a:lnTo>
                        <a:pt x="432" y="528"/>
                      </a:lnTo>
                      <a:lnTo>
                        <a:pt x="0" y="52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09" name="Freeform 93"/>
                <p:cNvSpPr>
                  <a:spLocks/>
                </p:cNvSpPr>
                <p:nvPr/>
              </p:nvSpPr>
              <p:spPr bwMode="auto">
                <a:xfrm>
                  <a:off x="3120" y="2640"/>
                  <a:ext cx="288" cy="528"/>
                </a:xfrm>
                <a:custGeom>
                  <a:avLst/>
                  <a:gdLst>
                    <a:gd name="T0" fmla="*/ 0 w 336"/>
                    <a:gd name="T1" fmla="*/ 0 h 528"/>
                    <a:gd name="T2" fmla="*/ 123 w 336"/>
                    <a:gd name="T3" fmla="*/ 0 h 528"/>
                    <a:gd name="T4" fmla="*/ 123 w 336"/>
                    <a:gd name="T5" fmla="*/ 528 h 528"/>
                    <a:gd name="T6" fmla="*/ 288 w 336"/>
                    <a:gd name="T7" fmla="*/ 528 h 5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528">
                      <a:moveTo>
                        <a:pt x="0" y="0"/>
                      </a:moveTo>
                      <a:lnTo>
                        <a:pt x="144" y="0"/>
                      </a:lnTo>
                      <a:lnTo>
                        <a:pt x="144" y="528"/>
                      </a:lnTo>
                      <a:lnTo>
                        <a:pt x="336" y="52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6410" name="Freeform 94"/>
                <p:cNvSpPr>
                  <a:spLocks/>
                </p:cNvSpPr>
                <p:nvPr/>
              </p:nvSpPr>
              <p:spPr bwMode="auto">
                <a:xfrm>
                  <a:off x="3552" y="2640"/>
                  <a:ext cx="144" cy="432"/>
                </a:xfrm>
                <a:custGeom>
                  <a:avLst/>
                  <a:gdLst>
                    <a:gd name="T0" fmla="*/ 0 w 144"/>
                    <a:gd name="T1" fmla="*/ 0 h 432"/>
                    <a:gd name="T2" fmla="*/ 144 w 144"/>
                    <a:gd name="T3" fmla="*/ 0 h 432"/>
                    <a:gd name="T4" fmla="*/ 144 w 144"/>
                    <a:gd name="T5" fmla="*/ 336 h 432"/>
                    <a:gd name="T6" fmla="*/ 0 w 144"/>
                    <a:gd name="T7" fmla="*/ 336 h 432"/>
                    <a:gd name="T8" fmla="*/ 0 w 144"/>
                    <a:gd name="T9" fmla="*/ 4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432">
                      <a:moveTo>
                        <a:pt x="0" y="0"/>
                      </a:moveTo>
                      <a:lnTo>
                        <a:pt x="144" y="0"/>
                      </a:lnTo>
                      <a:lnTo>
                        <a:pt x="144" y="336"/>
                      </a:lnTo>
                      <a:lnTo>
                        <a:pt x="0" y="336"/>
                      </a:lnTo>
                      <a:lnTo>
                        <a:pt x="0" y="432"/>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grpSp>
    </p:spTree>
    <p:extLst>
      <p:ext uri="{BB962C8B-B14F-4D97-AF65-F5344CB8AC3E}">
        <p14:creationId xmlns:p14="http://schemas.microsoft.com/office/powerpoint/2010/main" val="3856188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66936"/>
          </a:xfrm>
        </p:spPr>
        <p:txBody>
          <a:bodyPr>
            <a:normAutofit fontScale="90000"/>
          </a:bodyPr>
          <a:lstStyle/>
          <a:p>
            <a:r>
              <a:rPr lang="en-IN" sz="4400" dirty="0" smtClean="0"/>
              <a:t>Definition</a:t>
            </a:r>
            <a:endParaRPr lang="en-IN" sz="4400" dirty="0"/>
          </a:p>
        </p:txBody>
      </p:sp>
      <p:sp>
        <p:nvSpPr>
          <p:cNvPr id="3" name="Content Placeholder 2"/>
          <p:cNvSpPr>
            <a:spLocks noGrp="1"/>
          </p:cNvSpPr>
          <p:nvPr>
            <p:ph idx="1"/>
          </p:nvPr>
        </p:nvSpPr>
        <p:spPr>
          <a:xfrm>
            <a:off x="344216" y="908720"/>
            <a:ext cx="8352928" cy="3168352"/>
          </a:xfrm>
        </p:spPr>
        <p:txBody>
          <a:bodyPr>
            <a:normAutofit/>
          </a:bodyPr>
          <a:lstStyle/>
          <a:p>
            <a:pPr algn="just"/>
            <a:r>
              <a:rPr lang="en-IN" b="1" dirty="0"/>
              <a:t>Mobile communications</a:t>
            </a:r>
            <a:r>
              <a:rPr lang="en-IN" dirty="0"/>
              <a:t> refers to a form of </a:t>
            </a:r>
            <a:r>
              <a:rPr lang="en-IN" dirty="0">
                <a:hlinkClick r:id="rId2" tooltip="Communication"/>
              </a:rPr>
              <a:t>communications</a:t>
            </a:r>
            <a:r>
              <a:rPr lang="en-IN" dirty="0"/>
              <a:t> which does not depend on a physical connection between the </a:t>
            </a:r>
            <a:r>
              <a:rPr lang="en-IN" dirty="0">
                <a:hlinkClick r:id="rId3" tooltip="Sender"/>
              </a:rPr>
              <a:t>sender</a:t>
            </a:r>
            <a:r>
              <a:rPr lang="en-IN" dirty="0"/>
              <a:t> and </a:t>
            </a:r>
            <a:r>
              <a:rPr lang="en-IN" dirty="0">
                <a:hlinkClick r:id="rId4" tooltip="Receiver"/>
              </a:rPr>
              <a:t>receiver</a:t>
            </a:r>
            <a:r>
              <a:rPr lang="en-IN" dirty="0"/>
              <a:t> and who may move from one physical location to another during </a:t>
            </a:r>
            <a:r>
              <a:rPr lang="en-IN" dirty="0" smtClean="0"/>
              <a:t>communication</a:t>
            </a:r>
          </a:p>
          <a:p>
            <a:pPr algn="just"/>
            <a:r>
              <a:rPr lang="en-IN" dirty="0" smtClean="0"/>
              <a:t>Mobile computing means different things to different peoples. </a:t>
            </a:r>
            <a:r>
              <a:rPr lang="en-IN" dirty="0" err="1" smtClean="0"/>
              <a:t>Ubiqutious</a:t>
            </a:r>
            <a:r>
              <a:rPr lang="en-IN" dirty="0" smtClean="0"/>
              <a:t> wireless and remote computing Wireless is a transmission or information transport method that enables mobile computing.</a:t>
            </a:r>
            <a:endParaRPr lang="en-IN" dirty="0"/>
          </a:p>
        </p:txBody>
      </p:sp>
      <p:sp>
        <p:nvSpPr>
          <p:cNvPr id="5" name="Title 1"/>
          <p:cNvSpPr txBox="1">
            <a:spLocks/>
          </p:cNvSpPr>
          <p:nvPr/>
        </p:nvSpPr>
        <p:spPr>
          <a:xfrm>
            <a:off x="604245" y="3933056"/>
            <a:ext cx="4104456" cy="648072"/>
          </a:xfrm>
          <a:prstGeom prst="rect">
            <a:avLst/>
          </a:prstGeom>
        </p:spPr>
        <p:txBody>
          <a:bodyPr vert="horz" lIns="91440" tIns="45720" rIns="91440" bIns="45720" rtlCol="0" anchor="b">
            <a:normAutofit fontScale="90000"/>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IN" sz="4000" dirty="0" smtClean="0"/>
              <a:t>Aspects of Mobility</a:t>
            </a:r>
            <a:endParaRPr lang="en-IN" sz="4000" dirty="0"/>
          </a:p>
        </p:txBody>
      </p:sp>
      <p:sp>
        <p:nvSpPr>
          <p:cNvPr id="6" name="Content Placeholder 2"/>
          <p:cNvSpPr txBox="1">
            <a:spLocks/>
          </p:cNvSpPr>
          <p:nvPr/>
        </p:nvSpPr>
        <p:spPr>
          <a:xfrm>
            <a:off x="467544" y="4581128"/>
            <a:ext cx="8229600" cy="208823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IN" sz="2800" dirty="0" smtClean="0"/>
              <a:t>User Mobility</a:t>
            </a:r>
          </a:p>
          <a:p>
            <a:pPr lvl="1"/>
            <a:r>
              <a:rPr lang="en-IN" sz="2400" dirty="0" smtClean="0"/>
              <a:t>User Communicates anytime, anywhere, with anyone</a:t>
            </a:r>
          </a:p>
          <a:p>
            <a:r>
              <a:rPr lang="en-IN" sz="2800" dirty="0" smtClean="0"/>
              <a:t>Device Portability</a:t>
            </a:r>
          </a:p>
          <a:p>
            <a:pPr lvl="1"/>
            <a:r>
              <a:rPr lang="en-IN" sz="2400" dirty="0" smtClean="0"/>
              <a:t>Devices can be connected anytime, anywhere to the network</a:t>
            </a:r>
          </a:p>
          <a:p>
            <a:pPr marL="365760" lvl="1" indent="0">
              <a:buFont typeface="Arial" pitchFamily="34" charset="0"/>
              <a:buNone/>
            </a:pPr>
            <a:endParaRPr lang="en-IN" dirty="0" smtClean="0"/>
          </a:p>
        </p:txBody>
      </p:sp>
    </p:spTree>
    <p:extLst>
      <p:ext uri="{BB962C8B-B14F-4D97-AF65-F5344CB8AC3E}">
        <p14:creationId xmlns:p14="http://schemas.microsoft.com/office/powerpoint/2010/main" val="263769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Oval 4"/>
          <p:cNvSpPr>
            <a:spLocks noChangeArrowheads="1"/>
          </p:cNvSpPr>
          <p:nvPr/>
        </p:nvSpPr>
        <p:spPr bwMode="auto">
          <a:xfrm>
            <a:off x="4495800" y="1600200"/>
            <a:ext cx="3352800" cy="3352800"/>
          </a:xfrm>
          <a:prstGeom prst="ellipse">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414" name="Rectangle 2"/>
          <p:cNvSpPr>
            <a:spLocks noGrp="1" noChangeArrowheads="1"/>
          </p:cNvSpPr>
          <p:nvPr>
            <p:ph type="title"/>
          </p:nvPr>
        </p:nvSpPr>
        <p:spPr/>
        <p:txBody>
          <a:bodyPr/>
          <a:lstStyle/>
          <a:p>
            <a:r>
              <a:rPr lang="en-US" altLang="en-US" smtClean="0"/>
              <a:t>Signal Propagation Ranges</a:t>
            </a:r>
          </a:p>
        </p:txBody>
      </p:sp>
      <p:sp>
        <p:nvSpPr>
          <p:cNvPr id="17415" name="Oval 6"/>
          <p:cNvSpPr>
            <a:spLocks noChangeArrowheads="1"/>
          </p:cNvSpPr>
          <p:nvPr/>
        </p:nvSpPr>
        <p:spPr bwMode="auto">
          <a:xfrm>
            <a:off x="4953000" y="2057400"/>
            <a:ext cx="2438400" cy="2438400"/>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416" name="Oval 7"/>
          <p:cNvSpPr>
            <a:spLocks noChangeArrowheads="1"/>
          </p:cNvSpPr>
          <p:nvPr/>
        </p:nvSpPr>
        <p:spPr bwMode="auto">
          <a:xfrm>
            <a:off x="5486400" y="2590800"/>
            <a:ext cx="1371600" cy="1371600"/>
          </a:xfrm>
          <a:prstGeom prst="ellipse">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417" name="Oval 3"/>
          <p:cNvSpPr>
            <a:spLocks noChangeArrowheads="1"/>
          </p:cNvSpPr>
          <p:nvPr/>
        </p:nvSpPr>
        <p:spPr bwMode="auto">
          <a:xfrm>
            <a:off x="6096000" y="3200400"/>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418" name="Text Box 8"/>
          <p:cNvSpPr txBox="1">
            <a:spLocks noChangeArrowheads="1"/>
          </p:cNvSpPr>
          <p:nvPr/>
        </p:nvSpPr>
        <p:spPr bwMode="auto">
          <a:xfrm>
            <a:off x="7848600" y="3886200"/>
            <a:ext cx="8445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distance</a:t>
            </a:r>
          </a:p>
        </p:txBody>
      </p:sp>
      <p:sp>
        <p:nvSpPr>
          <p:cNvPr id="17419" name="Text Box 9"/>
          <p:cNvSpPr txBox="1">
            <a:spLocks noChangeArrowheads="1"/>
          </p:cNvSpPr>
          <p:nvPr/>
        </p:nvSpPr>
        <p:spPr bwMode="auto">
          <a:xfrm>
            <a:off x="5791200" y="2895600"/>
            <a:ext cx="7254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sender</a:t>
            </a:r>
          </a:p>
        </p:txBody>
      </p:sp>
      <p:sp>
        <p:nvSpPr>
          <p:cNvPr id="17420" name="Line 10"/>
          <p:cNvSpPr>
            <a:spLocks noChangeShapeType="1"/>
          </p:cNvSpPr>
          <p:nvPr/>
        </p:nvSpPr>
        <p:spPr bwMode="auto">
          <a:xfrm>
            <a:off x="6172200" y="32766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7421" name="Text Box 11"/>
          <p:cNvSpPr txBox="1">
            <a:spLocks noChangeArrowheads="1"/>
          </p:cNvSpPr>
          <p:nvPr/>
        </p:nvSpPr>
        <p:spPr bwMode="auto">
          <a:xfrm>
            <a:off x="5562600" y="3505200"/>
            <a:ext cx="11795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transmission</a:t>
            </a:r>
          </a:p>
        </p:txBody>
      </p:sp>
      <p:sp>
        <p:nvSpPr>
          <p:cNvPr id="17422" name="Text Box 12"/>
          <p:cNvSpPr txBox="1">
            <a:spLocks noChangeArrowheads="1"/>
          </p:cNvSpPr>
          <p:nvPr/>
        </p:nvSpPr>
        <p:spPr bwMode="auto">
          <a:xfrm>
            <a:off x="5715000" y="4114800"/>
            <a:ext cx="9032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detection</a:t>
            </a:r>
          </a:p>
        </p:txBody>
      </p:sp>
      <p:sp>
        <p:nvSpPr>
          <p:cNvPr id="17423" name="Text Box 13"/>
          <p:cNvSpPr txBox="1">
            <a:spLocks noChangeArrowheads="1"/>
          </p:cNvSpPr>
          <p:nvPr/>
        </p:nvSpPr>
        <p:spPr bwMode="auto">
          <a:xfrm>
            <a:off x="5562600" y="4572000"/>
            <a:ext cx="11191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interference</a:t>
            </a:r>
          </a:p>
        </p:txBody>
      </p:sp>
      <p:sp>
        <p:nvSpPr>
          <p:cNvPr id="17424" name="Rectangle 15"/>
          <p:cNvSpPr>
            <a:spLocks noGrp="1" noChangeArrowheads="1"/>
          </p:cNvSpPr>
          <p:nvPr>
            <p:ph type="body" idx="1"/>
          </p:nvPr>
        </p:nvSpPr>
        <p:spPr/>
        <p:txBody>
          <a:bodyPr>
            <a:normAutofit lnSpcReduction="10000"/>
          </a:bodyPr>
          <a:lstStyle/>
          <a:p>
            <a:r>
              <a:rPr lang="en-US" altLang="en-US" smtClean="0"/>
              <a:t>Transmission range</a:t>
            </a:r>
          </a:p>
          <a:p>
            <a:pPr lvl="1"/>
            <a:r>
              <a:rPr lang="en-US" altLang="en-US" smtClean="0"/>
              <a:t>communication possible</a:t>
            </a:r>
          </a:p>
          <a:p>
            <a:pPr lvl="1"/>
            <a:r>
              <a:rPr lang="en-US" altLang="en-US" smtClean="0"/>
              <a:t>low error rate</a:t>
            </a:r>
          </a:p>
          <a:p>
            <a:r>
              <a:rPr lang="en-US" altLang="en-US" smtClean="0"/>
              <a:t>Detection range</a:t>
            </a:r>
          </a:p>
          <a:p>
            <a:pPr lvl="1"/>
            <a:r>
              <a:rPr lang="en-US" altLang="en-US" smtClean="0"/>
              <a:t>detection of the signal </a:t>
            </a:r>
            <a:br>
              <a:rPr lang="en-US" altLang="en-US" smtClean="0"/>
            </a:br>
            <a:r>
              <a:rPr lang="en-US" altLang="en-US" smtClean="0"/>
              <a:t>possible</a:t>
            </a:r>
          </a:p>
          <a:p>
            <a:pPr lvl="1"/>
            <a:r>
              <a:rPr lang="en-US" altLang="en-US" smtClean="0"/>
              <a:t>no communication </a:t>
            </a:r>
            <a:br>
              <a:rPr lang="en-US" altLang="en-US" smtClean="0"/>
            </a:br>
            <a:r>
              <a:rPr lang="en-US" altLang="en-US" smtClean="0"/>
              <a:t>possible, high error rate</a:t>
            </a:r>
          </a:p>
          <a:p>
            <a:r>
              <a:rPr lang="en-US" altLang="en-US" smtClean="0"/>
              <a:t>Interference range</a:t>
            </a:r>
          </a:p>
          <a:p>
            <a:pPr lvl="1"/>
            <a:r>
              <a:rPr lang="en-US" altLang="en-US" smtClean="0"/>
              <a:t>signal may not be </a:t>
            </a:r>
            <a:br>
              <a:rPr lang="en-US" altLang="en-US" smtClean="0"/>
            </a:br>
            <a:r>
              <a:rPr lang="en-US" altLang="en-US" smtClean="0"/>
              <a:t>detected </a:t>
            </a:r>
          </a:p>
          <a:p>
            <a:pPr lvl="1"/>
            <a:r>
              <a:rPr lang="en-US" altLang="en-US" smtClean="0"/>
              <a:t>signal adds to the </a:t>
            </a:r>
            <a:br>
              <a:rPr lang="en-US" altLang="en-US" smtClean="0"/>
            </a:br>
            <a:r>
              <a:rPr lang="en-US" altLang="en-US" smtClean="0"/>
              <a:t>background noise</a:t>
            </a:r>
          </a:p>
          <a:p>
            <a:pPr lvl="1"/>
            <a:endParaRPr lang="en-US" altLang="en-US" smtClean="0"/>
          </a:p>
        </p:txBody>
      </p:sp>
    </p:spTree>
    <p:extLst>
      <p:ext uri="{BB962C8B-B14F-4D97-AF65-F5344CB8AC3E}">
        <p14:creationId xmlns:p14="http://schemas.microsoft.com/office/powerpoint/2010/main" val="41408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r>
              <a:rPr lang="en-US" altLang="en-US" smtClean="0"/>
              <a:t>Signal Propagation I</a:t>
            </a:r>
          </a:p>
        </p:txBody>
      </p:sp>
      <p:sp>
        <p:nvSpPr>
          <p:cNvPr id="18438" name="Rectangle 3"/>
          <p:cNvSpPr>
            <a:spLocks noGrp="1" noChangeArrowheads="1"/>
          </p:cNvSpPr>
          <p:nvPr>
            <p:ph type="body" idx="1"/>
          </p:nvPr>
        </p:nvSpPr>
        <p:spPr/>
        <p:txBody>
          <a:bodyPr/>
          <a:lstStyle/>
          <a:p>
            <a:r>
              <a:rPr lang="en-US" altLang="en-US" smtClean="0"/>
              <a:t>Radio wave propagation is affected by the following mechanisms:</a:t>
            </a:r>
          </a:p>
          <a:p>
            <a:pPr lvl="1"/>
            <a:r>
              <a:rPr lang="en-US" altLang="en-US" smtClean="0"/>
              <a:t>reflection at large obstacles</a:t>
            </a:r>
          </a:p>
          <a:p>
            <a:pPr lvl="1"/>
            <a:r>
              <a:rPr lang="en-US" altLang="en-US" smtClean="0"/>
              <a:t>scattering at small obstacles</a:t>
            </a:r>
          </a:p>
          <a:p>
            <a:pPr lvl="1"/>
            <a:r>
              <a:rPr lang="en-US" altLang="en-US" smtClean="0"/>
              <a:t>diffraction at edges</a:t>
            </a:r>
          </a:p>
        </p:txBody>
      </p:sp>
      <p:grpSp>
        <p:nvGrpSpPr>
          <p:cNvPr id="18439" name="Group 58"/>
          <p:cNvGrpSpPr>
            <a:grpSpLocks/>
          </p:cNvGrpSpPr>
          <p:nvPr/>
        </p:nvGrpSpPr>
        <p:grpSpPr bwMode="auto">
          <a:xfrm>
            <a:off x="1153950" y="4213225"/>
            <a:ext cx="1219200" cy="1403350"/>
            <a:chOff x="2160" y="2812"/>
            <a:chExt cx="768" cy="884"/>
          </a:xfrm>
        </p:grpSpPr>
        <p:graphicFrame>
          <p:nvGraphicFramePr>
            <p:cNvPr id="18453" name="Object 25"/>
            <p:cNvGraphicFramePr>
              <a:graphicFrameLocks noChangeAspect="1"/>
            </p:cNvGraphicFramePr>
            <p:nvPr/>
          </p:nvGraphicFramePr>
          <p:xfrm>
            <a:off x="2160" y="2832"/>
            <a:ext cx="442" cy="605"/>
          </p:xfrm>
          <a:graphic>
            <a:graphicData uri="http://schemas.openxmlformats.org/presentationml/2006/ole">
              <mc:AlternateContent xmlns:mc="http://schemas.openxmlformats.org/markup-compatibility/2006">
                <mc:Choice xmlns:v="urn:schemas-microsoft-com:vml" Requires="v">
                  <p:oleObj spid="_x0000_s4125" name="Clip" r:id="rId3" imgW="2849563" imgH="3902075" progId="MS_ClipArt_Gallery.2">
                    <p:embed/>
                  </p:oleObj>
                </mc:Choice>
                <mc:Fallback>
                  <p:oleObj name="Clip" r:id="rId3" imgW="2849563" imgH="39020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 y="2832"/>
                          <a:ext cx="442" cy="6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54" name="Line 33"/>
            <p:cNvSpPr>
              <a:spLocks noChangeShapeType="1"/>
            </p:cNvSpPr>
            <p:nvPr/>
          </p:nvSpPr>
          <p:spPr bwMode="auto">
            <a:xfrm>
              <a:off x="2592" y="3148"/>
              <a:ext cx="288" cy="2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55" name="Line 38"/>
            <p:cNvSpPr>
              <a:spLocks noChangeShapeType="1"/>
            </p:cNvSpPr>
            <p:nvPr/>
          </p:nvSpPr>
          <p:spPr bwMode="auto">
            <a:xfrm flipH="1">
              <a:off x="2592" y="2812"/>
              <a:ext cx="336"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56" name="Text Box 44"/>
            <p:cNvSpPr txBox="1">
              <a:spLocks noChangeArrowheads="1"/>
            </p:cNvSpPr>
            <p:nvPr/>
          </p:nvSpPr>
          <p:spPr bwMode="auto">
            <a:xfrm>
              <a:off x="2208" y="3484"/>
              <a:ext cx="684" cy="21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reflection</a:t>
              </a:r>
            </a:p>
          </p:txBody>
        </p:sp>
      </p:grpSp>
      <p:grpSp>
        <p:nvGrpSpPr>
          <p:cNvPr id="18440" name="Group 59"/>
          <p:cNvGrpSpPr>
            <a:grpSpLocks/>
          </p:cNvGrpSpPr>
          <p:nvPr/>
        </p:nvGrpSpPr>
        <p:grpSpPr bwMode="auto">
          <a:xfrm>
            <a:off x="3808413" y="4060825"/>
            <a:ext cx="1066800" cy="1371600"/>
            <a:chOff x="3168" y="2832"/>
            <a:chExt cx="672" cy="864"/>
          </a:xfrm>
        </p:grpSpPr>
        <p:graphicFrame>
          <p:nvGraphicFramePr>
            <p:cNvPr id="18447" name="Object 26"/>
            <p:cNvGraphicFramePr>
              <a:graphicFrameLocks noChangeAspect="1"/>
            </p:cNvGraphicFramePr>
            <p:nvPr/>
          </p:nvGraphicFramePr>
          <p:xfrm>
            <a:off x="3360" y="3024"/>
            <a:ext cx="237" cy="396"/>
          </p:xfrm>
          <a:graphic>
            <a:graphicData uri="http://schemas.openxmlformats.org/presentationml/2006/ole">
              <mc:AlternateContent xmlns:mc="http://schemas.openxmlformats.org/markup-compatibility/2006">
                <mc:Choice xmlns:v="urn:schemas-microsoft-com:vml" Requires="v">
                  <p:oleObj spid="_x0000_s4126" name="Clip" r:id="rId5" imgW="2033588" imgH="3390900" progId="MS_ClipArt_Gallery.2">
                    <p:embed/>
                  </p:oleObj>
                </mc:Choice>
                <mc:Fallback>
                  <p:oleObj name="Clip" r:id="rId5" imgW="2033588" imgH="339090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0" y="3024"/>
                          <a:ext cx="237" cy="3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8" name="Line 34"/>
            <p:cNvSpPr>
              <a:spLocks noChangeShapeType="1"/>
            </p:cNvSpPr>
            <p:nvPr/>
          </p:nvSpPr>
          <p:spPr bwMode="auto">
            <a:xfrm flipV="1">
              <a:off x="3600" y="3072"/>
              <a:ext cx="192"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49" name="Line 35"/>
            <p:cNvSpPr>
              <a:spLocks noChangeShapeType="1"/>
            </p:cNvSpPr>
            <p:nvPr/>
          </p:nvSpPr>
          <p:spPr bwMode="auto">
            <a:xfrm>
              <a:off x="3600" y="3120"/>
              <a:ext cx="192"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50" name="Line 36"/>
            <p:cNvSpPr>
              <a:spLocks noChangeShapeType="1"/>
            </p:cNvSpPr>
            <p:nvPr/>
          </p:nvSpPr>
          <p:spPr bwMode="auto">
            <a:xfrm>
              <a:off x="3600" y="3120"/>
              <a:ext cx="14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51" name="Line 37"/>
            <p:cNvSpPr>
              <a:spLocks noChangeShapeType="1"/>
            </p:cNvSpPr>
            <p:nvPr/>
          </p:nvSpPr>
          <p:spPr bwMode="auto">
            <a:xfrm flipH="1">
              <a:off x="3600" y="2832"/>
              <a:ext cx="24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52" name="Text Box 45"/>
            <p:cNvSpPr txBox="1">
              <a:spLocks noChangeArrowheads="1"/>
            </p:cNvSpPr>
            <p:nvPr/>
          </p:nvSpPr>
          <p:spPr bwMode="auto">
            <a:xfrm>
              <a:off x="3168" y="3484"/>
              <a:ext cx="671" cy="21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scattering</a:t>
              </a:r>
            </a:p>
          </p:txBody>
        </p:sp>
      </p:grpSp>
      <p:grpSp>
        <p:nvGrpSpPr>
          <p:cNvPr id="18441" name="Group 60"/>
          <p:cNvGrpSpPr>
            <a:grpSpLocks/>
          </p:cNvGrpSpPr>
          <p:nvPr/>
        </p:nvGrpSpPr>
        <p:grpSpPr bwMode="auto">
          <a:xfrm>
            <a:off x="5980906" y="4289425"/>
            <a:ext cx="1905000" cy="1098550"/>
            <a:chOff x="4032" y="3004"/>
            <a:chExt cx="1200" cy="692"/>
          </a:xfrm>
        </p:grpSpPr>
        <p:graphicFrame>
          <p:nvGraphicFramePr>
            <p:cNvPr id="18442" name="Object 39"/>
            <p:cNvGraphicFramePr>
              <a:graphicFrameLocks noChangeAspect="1"/>
            </p:cNvGraphicFramePr>
            <p:nvPr/>
          </p:nvGraphicFramePr>
          <p:xfrm>
            <a:off x="4224" y="3004"/>
            <a:ext cx="898" cy="435"/>
          </p:xfrm>
          <a:graphic>
            <a:graphicData uri="http://schemas.openxmlformats.org/presentationml/2006/ole">
              <mc:AlternateContent xmlns:mc="http://schemas.openxmlformats.org/markup-compatibility/2006">
                <mc:Choice xmlns:v="urn:schemas-microsoft-com:vml" Requires="v">
                  <p:oleObj spid="_x0000_s4127" name="Clip" r:id="rId7" imgW="1426464" imgH="692201" progId="MS_ClipArt_Gallery.2">
                    <p:embed/>
                  </p:oleObj>
                </mc:Choice>
                <mc:Fallback>
                  <p:oleObj name="Clip" r:id="rId7" imgW="1426464" imgH="692201"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24" y="3004"/>
                          <a:ext cx="898" cy="4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3" name="Line 40"/>
            <p:cNvSpPr>
              <a:spLocks noChangeShapeType="1"/>
            </p:cNvSpPr>
            <p:nvPr/>
          </p:nvSpPr>
          <p:spPr bwMode="auto">
            <a:xfrm flipV="1">
              <a:off x="4032" y="3004"/>
              <a:ext cx="480" cy="24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44" name="Line 41"/>
            <p:cNvSpPr>
              <a:spLocks noChangeShapeType="1"/>
            </p:cNvSpPr>
            <p:nvPr/>
          </p:nvSpPr>
          <p:spPr bwMode="auto">
            <a:xfrm>
              <a:off x="4512" y="3004"/>
              <a:ext cx="72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45" name="Line 42"/>
            <p:cNvSpPr>
              <a:spLocks noChangeShapeType="1"/>
            </p:cNvSpPr>
            <p:nvPr/>
          </p:nvSpPr>
          <p:spPr bwMode="auto">
            <a:xfrm>
              <a:off x="4512" y="3004"/>
              <a:ext cx="720"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8446" name="Text Box 46"/>
            <p:cNvSpPr txBox="1">
              <a:spLocks noChangeArrowheads="1"/>
            </p:cNvSpPr>
            <p:nvPr/>
          </p:nvSpPr>
          <p:spPr bwMode="auto">
            <a:xfrm>
              <a:off x="4320" y="3484"/>
              <a:ext cx="671" cy="21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diffraction</a:t>
              </a:r>
            </a:p>
          </p:txBody>
        </p:sp>
      </p:grpSp>
    </p:spTree>
    <p:extLst>
      <p:ext uri="{BB962C8B-B14F-4D97-AF65-F5344CB8AC3E}">
        <p14:creationId xmlns:p14="http://schemas.microsoft.com/office/powerpoint/2010/main" val="2925309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altLang="en-US" smtClean="0"/>
              <a:t>Signal Propagation II</a:t>
            </a:r>
          </a:p>
        </p:txBody>
      </p:sp>
      <p:sp>
        <p:nvSpPr>
          <p:cNvPr id="19462" name="Rectangle 3"/>
          <p:cNvSpPr>
            <a:spLocks noGrp="1" noChangeArrowheads="1"/>
          </p:cNvSpPr>
          <p:nvPr>
            <p:ph type="body" idx="1"/>
          </p:nvPr>
        </p:nvSpPr>
        <p:spPr/>
        <p:txBody>
          <a:bodyPr/>
          <a:lstStyle/>
          <a:p>
            <a:r>
              <a:rPr lang="en-US" altLang="en-US" smtClean="0"/>
              <a:t>The signal is also subject to degradation resulting from propagation in the mobile radio environment. The principal phenomena are:</a:t>
            </a:r>
          </a:p>
          <a:p>
            <a:pPr lvl="1"/>
            <a:r>
              <a:rPr lang="en-US" altLang="en-US" smtClean="0"/>
              <a:t>pathloss due to distance covered by radio signal (frequency dependent, less at low frequencies)</a:t>
            </a:r>
          </a:p>
          <a:p>
            <a:pPr lvl="1"/>
            <a:r>
              <a:rPr lang="en-US" altLang="en-US" smtClean="0"/>
              <a:t>fading (frequency dependent, related to multipath propagation)</a:t>
            </a:r>
          </a:p>
          <a:p>
            <a:pPr lvl="1"/>
            <a:r>
              <a:rPr lang="en-US" altLang="en-US" smtClean="0"/>
              <a:t>shadowing induced by obstacles in the path between the transmitted and the receiver </a:t>
            </a:r>
          </a:p>
        </p:txBody>
      </p:sp>
      <p:grpSp>
        <p:nvGrpSpPr>
          <p:cNvPr id="19463" name="Group 4"/>
          <p:cNvGrpSpPr>
            <a:grpSpLocks/>
          </p:cNvGrpSpPr>
          <p:nvPr/>
        </p:nvGrpSpPr>
        <p:grpSpPr bwMode="auto">
          <a:xfrm>
            <a:off x="3419872" y="4725144"/>
            <a:ext cx="1524000" cy="1447800"/>
            <a:chOff x="576" y="2784"/>
            <a:chExt cx="960" cy="912"/>
          </a:xfrm>
        </p:grpSpPr>
        <p:graphicFrame>
          <p:nvGraphicFramePr>
            <p:cNvPr id="19464" name="Object 5"/>
            <p:cNvGraphicFramePr>
              <a:graphicFrameLocks noChangeAspect="1"/>
            </p:cNvGraphicFramePr>
            <p:nvPr/>
          </p:nvGraphicFramePr>
          <p:xfrm flipH="1">
            <a:off x="864" y="2784"/>
            <a:ext cx="409" cy="612"/>
          </p:xfrm>
          <a:graphic>
            <a:graphicData uri="http://schemas.openxmlformats.org/presentationml/2006/ole">
              <mc:AlternateContent xmlns:mc="http://schemas.openxmlformats.org/markup-compatibility/2006">
                <mc:Choice xmlns:v="urn:schemas-microsoft-com:vml" Requires="v">
                  <p:oleObj spid="_x0000_s5140" name="Clip" r:id="rId3" imgW="3032125" imgH="4533900" progId="MS_ClipArt_Gallery.2">
                    <p:embed/>
                  </p:oleObj>
                </mc:Choice>
                <mc:Fallback>
                  <p:oleObj name="Clip" r:id="rId3" imgW="3032125" imgH="45339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864" y="2784"/>
                          <a:ext cx="409" cy="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5" name="Line 6"/>
            <p:cNvSpPr>
              <a:spLocks noChangeShapeType="1"/>
            </p:cNvSpPr>
            <p:nvPr/>
          </p:nvSpPr>
          <p:spPr bwMode="auto">
            <a:xfrm flipH="1">
              <a:off x="1248" y="2880"/>
              <a:ext cx="288" cy="14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19466" name="Line 7"/>
            <p:cNvSpPr>
              <a:spLocks noChangeShapeType="1"/>
            </p:cNvSpPr>
            <p:nvPr/>
          </p:nvSpPr>
          <p:spPr bwMode="auto">
            <a:xfrm>
              <a:off x="1248" y="3024"/>
              <a:ext cx="144" cy="24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aphicFrame>
          <p:nvGraphicFramePr>
            <p:cNvPr id="19467" name="Object 8"/>
            <p:cNvGraphicFramePr>
              <a:graphicFrameLocks noChangeAspect="1"/>
            </p:cNvGraphicFramePr>
            <p:nvPr/>
          </p:nvGraphicFramePr>
          <p:xfrm>
            <a:off x="576" y="2832"/>
            <a:ext cx="369" cy="526"/>
          </p:xfrm>
          <a:graphic>
            <a:graphicData uri="http://schemas.openxmlformats.org/presentationml/2006/ole">
              <mc:AlternateContent xmlns:mc="http://schemas.openxmlformats.org/markup-compatibility/2006">
                <mc:Choice xmlns:v="urn:schemas-microsoft-com:vml" Requires="v">
                  <p:oleObj spid="_x0000_s5141" name="Clip" r:id="rId5" imgW="3848100" imgH="5478463" progId="MS_ClipArt_Gallery.2">
                    <p:embed/>
                  </p:oleObj>
                </mc:Choice>
                <mc:Fallback>
                  <p:oleObj name="Clip" r:id="rId5" imgW="3848100" imgH="5478463"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 y="2832"/>
                          <a:ext cx="369" cy="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8" name="Text Box 9"/>
            <p:cNvSpPr txBox="1">
              <a:spLocks noChangeArrowheads="1"/>
            </p:cNvSpPr>
            <p:nvPr/>
          </p:nvSpPr>
          <p:spPr bwMode="auto">
            <a:xfrm>
              <a:off x="662" y="3484"/>
              <a:ext cx="726" cy="212"/>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shadowing</a:t>
              </a:r>
            </a:p>
          </p:txBody>
        </p:sp>
        <p:sp>
          <p:nvSpPr>
            <p:cNvPr id="19469" name="Line 10"/>
            <p:cNvSpPr>
              <a:spLocks noChangeShapeType="1"/>
            </p:cNvSpPr>
            <p:nvPr/>
          </p:nvSpPr>
          <p:spPr bwMode="auto">
            <a:xfrm flipH="1">
              <a:off x="1248" y="2832"/>
              <a:ext cx="192" cy="9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Tree>
    <p:extLst>
      <p:ext uri="{BB962C8B-B14F-4D97-AF65-F5344CB8AC3E}">
        <p14:creationId xmlns:p14="http://schemas.microsoft.com/office/powerpoint/2010/main" val="532083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467544" y="116632"/>
            <a:ext cx="4762872" cy="580926"/>
          </a:xfrm>
        </p:spPr>
        <p:txBody>
          <a:bodyPr>
            <a:normAutofit fontScale="90000"/>
          </a:bodyPr>
          <a:lstStyle/>
          <a:p>
            <a:r>
              <a:rPr lang="en-US" altLang="en-US" dirty="0" smtClean="0"/>
              <a:t>Signal Propagation III</a:t>
            </a:r>
          </a:p>
        </p:txBody>
      </p:sp>
      <p:sp>
        <p:nvSpPr>
          <p:cNvPr id="20486" name="Rectangle 3"/>
          <p:cNvSpPr>
            <a:spLocks noGrp="1" noChangeArrowheads="1"/>
          </p:cNvSpPr>
          <p:nvPr>
            <p:ph type="body" idx="1"/>
          </p:nvPr>
        </p:nvSpPr>
        <p:spPr>
          <a:xfrm>
            <a:off x="467544" y="692696"/>
            <a:ext cx="8424936" cy="6408712"/>
          </a:xfrm>
        </p:spPr>
        <p:txBody>
          <a:bodyPr>
            <a:noAutofit/>
          </a:bodyPr>
          <a:lstStyle/>
          <a:p>
            <a:r>
              <a:rPr lang="en-US" altLang="en-US" dirty="0" smtClean="0"/>
              <a:t>Interference from other sources and noise will also impact signal behavior:</a:t>
            </a:r>
          </a:p>
          <a:p>
            <a:pPr lvl="1"/>
            <a:r>
              <a:rPr lang="en-US" altLang="en-US" dirty="0" smtClean="0"/>
              <a:t>co-channel (mobile users in adjacent cells using same frequency) and adjacent (mobile users using frequencies adjacent to transmission/reception frequency) channel interference</a:t>
            </a:r>
          </a:p>
          <a:p>
            <a:pPr lvl="1"/>
            <a:r>
              <a:rPr lang="en-US" altLang="en-US" dirty="0" smtClean="0"/>
              <a:t>ambient noise from the radio transmitter components or other electronic devices, </a:t>
            </a:r>
          </a:p>
          <a:p>
            <a:r>
              <a:rPr lang="en-US" altLang="en-US" dirty="0" smtClean="0"/>
              <a:t>Propagation characteristics differ with the environment through and over which radio waves travel. Several types of environments can be identified (</a:t>
            </a:r>
            <a:r>
              <a:rPr lang="en-US" altLang="en-US" dirty="0" smtClean="0">
                <a:solidFill>
                  <a:srgbClr val="01FFBC"/>
                </a:solidFill>
              </a:rPr>
              <a:t>dense urban, urban, suburban and rural</a:t>
            </a:r>
            <a:r>
              <a:rPr lang="en-US" altLang="en-US" dirty="0" smtClean="0"/>
              <a:t>) and are classified according to the following parameters:</a:t>
            </a:r>
          </a:p>
          <a:p>
            <a:pPr lvl="1"/>
            <a:r>
              <a:rPr lang="en-US" altLang="en-US" dirty="0" smtClean="0"/>
              <a:t>terrain morphology</a:t>
            </a:r>
          </a:p>
          <a:p>
            <a:pPr lvl="1"/>
            <a:r>
              <a:rPr lang="en-US" altLang="en-US" dirty="0" smtClean="0"/>
              <a:t>vegetation density</a:t>
            </a:r>
          </a:p>
          <a:p>
            <a:pPr lvl="1"/>
            <a:r>
              <a:rPr lang="en-US" altLang="en-US" dirty="0" smtClean="0"/>
              <a:t>buildings: density and height</a:t>
            </a:r>
          </a:p>
          <a:p>
            <a:pPr lvl="1"/>
            <a:r>
              <a:rPr lang="en-US" altLang="en-US" dirty="0" smtClean="0"/>
              <a:t>open areas</a:t>
            </a:r>
          </a:p>
          <a:p>
            <a:pPr lvl="1"/>
            <a:r>
              <a:rPr lang="en-US" altLang="en-US" dirty="0" smtClean="0"/>
              <a:t>water surfaces</a:t>
            </a:r>
          </a:p>
        </p:txBody>
      </p:sp>
    </p:spTree>
    <p:extLst>
      <p:ext uri="{BB962C8B-B14F-4D97-AF65-F5344CB8AC3E}">
        <p14:creationId xmlns:p14="http://schemas.microsoft.com/office/powerpoint/2010/main" val="3050654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3"/>
          <p:cNvSpPr>
            <a:spLocks noGrp="1" noChangeArrowheads="1"/>
          </p:cNvSpPr>
          <p:nvPr>
            <p:ph type="body" idx="1"/>
          </p:nvPr>
        </p:nvSpPr>
        <p:spPr>
          <a:xfrm>
            <a:off x="457200" y="908720"/>
            <a:ext cx="8229600" cy="5217443"/>
          </a:xfrm>
        </p:spPr>
        <p:txBody>
          <a:bodyPr>
            <a:normAutofit/>
          </a:bodyPr>
          <a:lstStyle/>
          <a:p>
            <a:r>
              <a:rPr lang="en-US" altLang="en-US" dirty="0" smtClean="0"/>
              <a:t>Signal can take many different paths between sender and receiver due to reflection, scattering, diffraction</a:t>
            </a:r>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endParaRPr lang="en-US" altLang="en-US" dirty="0" smtClean="0"/>
          </a:p>
          <a:p>
            <a:r>
              <a:rPr lang="en-US" altLang="en-US" dirty="0" smtClean="0"/>
              <a:t>Positive effects of multipath:</a:t>
            </a:r>
          </a:p>
          <a:p>
            <a:pPr lvl="1" algn="just"/>
            <a:r>
              <a:rPr lang="en-US" altLang="en-US" dirty="0" smtClean="0"/>
              <a:t>enables communication even when transmitter and receiver are not in LOS conditions - allows radio waves effectively to go </a:t>
            </a:r>
            <a:r>
              <a:rPr lang="en-US" altLang="en-US" i="1" dirty="0" smtClean="0"/>
              <a:t>through </a:t>
            </a:r>
            <a:r>
              <a:rPr lang="en-US" altLang="en-US" dirty="0" smtClean="0"/>
              <a:t>obstacles by getting around them thereby increasing the radio coverage area</a:t>
            </a:r>
          </a:p>
        </p:txBody>
      </p:sp>
      <p:sp>
        <p:nvSpPr>
          <p:cNvPr id="23558" name="Rectangle 2"/>
          <p:cNvSpPr>
            <a:spLocks noGrp="1" noChangeArrowheads="1"/>
          </p:cNvSpPr>
          <p:nvPr>
            <p:ph type="title"/>
          </p:nvPr>
        </p:nvSpPr>
        <p:spPr>
          <a:xfrm>
            <a:off x="395536" y="260648"/>
            <a:ext cx="4978896" cy="580926"/>
          </a:xfrm>
        </p:spPr>
        <p:txBody>
          <a:bodyPr>
            <a:normAutofit fontScale="90000"/>
          </a:bodyPr>
          <a:lstStyle/>
          <a:p>
            <a:r>
              <a:rPr lang="en-US" altLang="en-US" dirty="0" smtClean="0"/>
              <a:t>Multipath Propagation I</a:t>
            </a:r>
          </a:p>
        </p:txBody>
      </p:sp>
      <p:grpSp>
        <p:nvGrpSpPr>
          <p:cNvPr id="23559" name="Group 49"/>
          <p:cNvGrpSpPr>
            <a:grpSpLocks/>
          </p:cNvGrpSpPr>
          <p:nvPr/>
        </p:nvGrpSpPr>
        <p:grpSpPr bwMode="auto">
          <a:xfrm>
            <a:off x="1682750" y="2051050"/>
            <a:ext cx="895350" cy="168275"/>
            <a:chOff x="1358" y="1340"/>
            <a:chExt cx="564" cy="106"/>
          </a:xfrm>
        </p:grpSpPr>
        <p:sp>
          <p:nvSpPr>
            <p:cNvPr id="23598" name="Freeform 45"/>
            <p:cNvSpPr>
              <a:spLocks/>
            </p:cNvSpPr>
            <p:nvPr/>
          </p:nvSpPr>
          <p:spPr bwMode="auto">
            <a:xfrm>
              <a:off x="1747" y="1384"/>
              <a:ext cx="175" cy="62"/>
            </a:xfrm>
            <a:custGeom>
              <a:avLst/>
              <a:gdLst>
                <a:gd name="T0" fmla="*/ 0 w 701"/>
                <a:gd name="T1" fmla="*/ 62 h 368"/>
                <a:gd name="T2" fmla="*/ 46 w 701"/>
                <a:gd name="T3" fmla="*/ 41 h 368"/>
                <a:gd name="T4" fmla="*/ 49 w 701"/>
                <a:gd name="T5" fmla="*/ 51 h 368"/>
                <a:gd name="T6" fmla="*/ 121 w 701"/>
                <a:gd name="T7" fmla="*/ 17 h 368"/>
                <a:gd name="T8" fmla="*/ 124 w 701"/>
                <a:gd name="T9" fmla="*/ 23 h 368"/>
                <a:gd name="T10" fmla="*/ 175 w 701"/>
                <a:gd name="T11" fmla="*/ 0 h 3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01" h="368">
                  <a:moveTo>
                    <a:pt x="0" y="368"/>
                  </a:moveTo>
                  <a:lnTo>
                    <a:pt x="185" y="242"/>
                  </a:lnTo>
                  <a:lnTo>
                    <a:pt x="197" y="303"/>
                  </a:lnTo>
                  <a:lnTo>
                    <a:pt x="483" y="99"/>
                  </a:lnTo>
                  <a:lnTo>
                    <a:pt x="495" y="134"/>
                  </a:lnTo>
                  <a:lnTo>
                    <a:pt x="701" y="0"/>
                  </a:lnTo>
                </a:path>
              </a:pathLst>
            </a:custGeom>
            <a:noFill/>
            <a:ln w="7938">
              <a:solidFill>
                <a:srgbClr val="FE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sp>
          <p:nvSpPr>
            <p:cNvPr id="23599" name="Freeform 46"/>
            <p:cNvSpPr>
              <a:spLocks/>
            </p:cNvSpPr>
            <p:nvPr/>
          </p:nvSpPr>
          <p:spPr bwMode="auto">
            <a:xfrm>
              <a:off x="1669" y="1340"/>
              <a:ext cx="122" cy="93"/>
            </a:xfrm>
            <a:custGeom>
              <a:avLst/>
              <a:gdLst>
                <a:gd name="T0" fmla="*/ 0 w 488"/>
                <a:gd name="T1" fmla="*/ 93 h 559"/>
                <a:gd name="T2" fmla="*/ 17 w 488"/>
                <a:gd name="T3" fmla="*/ 66 h 559"/>
                <a:gd name="T4" fmla="*/ 38 w 488"/>
                <a:gd name="T5" fmla="*/ 75 h 559"/>
                <a:gd name="T6" fmla="*/ 77 w 488"/>
                <a:gd name="T7" fmla="*/ 26 h 559"/>
                <a:gd name="T8" fmla="*/ 93 w 488"/>
                <a:gd name="T9" fmla="*/ 33 h 559"/>
                <a:gd name="T10" fmla="*/ 122 w 488"/>
                <a:gd name="T11" fmla="*/ 0 h 5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8" h="559">
                  <a:moveTo>
                    <a:pt x="0" y="559"/>
                  </a:moveTo>
                  <a:lnTo>
                    <a:pt x="69" y="398"/>
                  </a:lnTo>
                  <a:lnTo>
                    <a:pt x="152" y="449"/>
                  </a:lnTo>
                  <a:lnTo>
                    <a:pt x="308" y="158"/>
                  </a:lnTo>
                  <a:lnTo>
                    <a:pt x="373" y="197"/>
                  </a:lnTo>
                  <a:lnTo>
                    <a:pt x="488" y="0"/>
                  </a:lnTo>
                </a:path>
              </a:pathLst>
            </a:custGeom>
            <a:noFill/>
            <a:ln w="7938">
              <a:solidFill>
                <a:srgbClr val="FE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sp>
          <p:nvSpPr>
            <p:cNvPr id="23600" name="Freeform 47"/>
            <p:cNvSpPr>
              <a:spLocks/>
            </p:cNvSpPr>
            <p:nvPr/>
          </p:nvSpPr>
          <p:spPr bwMode="auto">
            <a:xfrm>
              <a:off x="1487" y="1340"/>
              <a:ext cx="123" cy="93"/>
            </a:xfrm>
            <a:custGeom>
              <a:avLst/>
              <a:gdLst>
                <a:gd name="T0" fmla="*/ 123 w 492"/>
                <a:gd name="T1" fmla="*/ 93 h 559"/>
                <a:gd name="T2" fmla="*/ 105 w 492"/>
                <a:gd name="T3" fmla="*/ 67 h 559"/>
                <a:gd name="T4" fmla="*/ 83 w 492"/>
                <a:gd name="T5" fmla="*/ 75 h 559"/>
                <a:gd name="T6" fmla="*/ 43 w 492"/>
                <a:gd name="T7" fmla="*/ 26 h 559"/>
                <a:gd name="T8" fmla="*/ 27 w 492"/>
                <a:gd name="T9" fmla="*/ 34 h 559"/>
                <a:gd name="T10" fmla="*/ 0 w 492"/>
                <a:gd name="T11" fmla="*/ 0 h 5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2" h="559">
                  <a:moveTo>
                    <a:pt x="492" y="559"/>
                  </a:moveTo>
                  <a:lnTo>
                    <a:pt x="418" y="404"/>
                  </a:lnTo>
                  <a:lnTo>
                    <a:pt x="330" y="451"/>
                  </a:lnTo>
                  <a:lnTo>
                    <a:pt x="170" y="158"/>
                  </a:lnTo>
                  <a:lnTo>
                    <a:pt x="109" y="203"/>
                  </a:lnTo>
                  <a:lnTo>
                    <a:pt x="0" y="0"/>
                  </a:lnTo>
                </a:path>
              </a:pathLst>
            </a:custGeom>
            <a:noFill/>
            <a:ln w="7938">
              <a:solidFill>
                <a:srgbClr val="FE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sp>
          <p:nvSpPr>
            <p:cNvPr id="23601" name="Freeform 48"/>
            <p:cNvSpPr>
              <a:spLocks/>
            </p:cNvSpPr>
            <p:nvPr/>
          </p:nvSpPr>
          <p:spPr bwMode="auto">
            <a:xfrm>
              <a:off x="1358" y="1385"/>
              <a:ext cx="173" cy="61"/>
            </a:xfrm>
            <a:custGeom>
              <a:avLst/>
              <a:gdLst>
                <a:gd name="T0" fmla="*/ 173 w 690"/>
                <a:gd name="T1" fmla="*/ 61 h 367"/>
                <a:gd name="T2" fmla="*/ 126 w 690"/>
                <a:gd name="T3" fmla="*/ 39 h 367"/>
                <a:gd name="T4" fmla="*/ 125 w 690"/>
                <a:gd name="T5" fmla="*/ 49 h 367"/>
                <a:gd name="T6" fmla="*/ 55 w 690"/>
                <a:gd name="T7" fmla="*/ 14 h 367"/>
                <a:gd name="T8" fmla="*/ 50 w 690"/>
                <a:gd name="T9" fmla="*/ 22 h 367"/>
                <a:gd name="T10" fmla="*/ 0 w 690"/>
                <a:gd name="T11" fmla="*/ 0 h 3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0" h="367">
                  <a:moveTo>
                    <a:pt x="690" y="367"/>
                  </a:moveTo>
                  <a:lnTo>
                    <a:pt x="504" y="232"/>
                  </a:lnTo>
                  <a:lnTo>
                    <a:pt x="500" y="293"/>
                  </a:lnTo>
                  <a:lnTo>
                    <a:pt x="218" y="86"/>
                  </a:lnTo>
                  <a:lnTo>
                    <a:pt x="200" y="135"/>
                  </a:lnTo>
                  <a:lnTo>
                    <a:pt x="0" y="0"/>
                  </a:lnTo>
                </a:path>
              </a:pathLst>
            </a:custGeom>
            <a:noFill/>
            <a:ln w="7938">
              <a:solidFill>
                <a:srgbClr val="FE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grpSp>
      <p:grpSp>
        <p:nvGrpSpPr>
          <p:cNvPr id="23560" name="Group 66"/>
          <p:cNvGrpSpPr>
            <a:grpSpLocks/>
          </p:cNvGrpSpPr>
          <p:nvPr/>
        </p:nvGrpSpPr>
        <p:grpSpPr bwMode="auto">
          <a:xfrm>
            <a:off x="2046288" y="2236788"/>
            <a:ext cx="177800" cy="796925"/>
            <a:chOff x="1587" y="1457"/>
            <a:chExt cx="112" cy="502"/>
          </a:xfrm>
        </p:grpSpPr>
        <p:sp>
          <p:nvSpPr>
            <p:cNvPr id="23582" name="Line 50"/>
            <p:cNvSpPr>
              <a:spLocks noChangeShapeType="1"/>
            </p:cNvSpPr>
            <p:nvPr/>
          </p:nvSpPr>
          <p:spPr bwMode="auto">
            <a:xfrm>
              <a:off x="1627" y="1637"/>
              <a:ext cx="36"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grpSp>
          <p:nvGrpSpPr>
            <p:cNvPr id="23583" name="Group 65"/>
            <p:cNvGrpSpPr>
              <a:grpSpLocks/>
            </p:cNvGrpSpPr>
            <p:nvPr/>
          </p:nvGrpSpPr>
          <p:grpSpPr bwMode="auto">
            <a:xfrm>
              <a:off x="1587" y="1457"/>
              <a:ext cx="112" cy="502"/>
              <a:chOff x="1587" y="1457"/>
              <a:chExt cx="112" cy="502"/>
            </a:xfrm>
          </p:grpSpPr>
          <p:sp>
            <p:nvSpPr>
              <p:cNvPr id="23584" name="Line 51"/>
              <p:cNvSpPr>
                <a:spLocks noChangeShapeType="1"/>
              </p:cNvSpPr>
              <p:nvPr/>
            </p:nvSpPr>
            <p:spPr bwMode="auto">
              <a:xfrm flipV="1">
                <a:off x="1643" y="1464"/>
                <a:ext cx="1" cy="10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85" name="Line 52"/>
              <p:cNvSpPr>
                <a:spLocks noChangeShapeType="1"/>
              </p:cNvSpPr>
              <p:nvPr/>
            </p:nvSpPr>
            <p:spPr bwMode="auto">
              <a:xfrm flipV="1">
                <a:off x="1587" y="1562"/>
                <a:ext cx="45" cy="397"/>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86" name="Line 53"/>
              <p:cNvSpPr>
                <a:spLocks noChangeShapeType="1"/>
              </p:cNvSpPr>
              <p:nvPr/>
            </p:nvSpPr>
            <p:spPr bwMode="auto">
              <a:xfrm>
                <a:off x="1654" y="1563"/>
                <a:ext cx="45" cy="3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87" name="Line 54"/>
              <p:cNvSpPr>
                <a:spLocks noChangeShapeType="1"/>
              </p:cNvSpPr>
              <p:nvPr/>
            </p:nvSpPr>
            <p:spPr bwMode="auto">
              <a:xfrm>
                <a:off x="1590" y="1948"/>
                <a:ext cx="108"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88" name="Line 55"/>
              <p:cNvSpPr>
                <a:spLocks noChangeShapeType="1"/>
              </p:cNvSpPr>
              <p:nvPr/>
            </p:nvSpPr>
            <p:spPr bwMode="auto">
              <a:xfrm>
                <a:off x="1603" y="1840"/>
                <a:ext cx="85"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89" name="Line 56"/>
              <p:cNvSpPr>
                <a:spLocks noChangeShapeType="1"/>
              </p:cNvSpPr>
              <p:nvPr/>
            </p:nvSpPr>
            <p:spPr bwMode="auto">
              <a:xfrm>
                <a:off x="1602" y="1841"/>
                <a:ext cx="93" cy="110"/>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0" name="Line 57"/>
              <p:cNvSpPr>
                <a:spLocks noChangeShapeType="1"/>
              </p:cNvSpPr>
              <p:nvPr/>
            </p:nvSpPr>
            <p:spPr bwMode="auto">
              <a:xfrm flipH="1">
                <a:off x="1592" y="1840"/>
                <a:ext cx="94" cy="109"/>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1" name="Line 58"/>
              <p:cNvSpPr>
                <a:spLocks noChangeShapeType="1"/>
              </p:cNvSpPr>
              <p:nvPr/>
            </p:nvSpPr>
            <p:spPr bwMode="auto">
              <a:xfrm>
                <a:off x="1615" y="1735"/>
                <a:ext cx="59"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2" name="Line 59"/>
              <p:cNvSpPr>
                <a:spLocks noChangeShapeType="1"/>
              </p:cNvSpPr>
              <p:nvPr/>
            </p:nvSpPr>
            <p:spPr bwMode="auto">
              <a:xfrm>
                <a:off x="1614" y="1734"/>
                <a:ext cx="69" cy="106"/>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3" name="Line 60"/>
              <p:cNvSpPr>
                <a:spLocks noChangeShapeType="1"/>
              </p:cNvSpPr>
              <p:nvPr/>
            </p:nvSpPr>
            <p:spPr bwMode="auto">
              <a:xfrm flipV="1">
                <a:off x="1599" y="1734"/>
                <a:ext cx="72" cy="105"/>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4" name="Line 61"/>
              <p:cNvSpPr>
                <a:spLocks noChangeShapeType="1"/>
              </p:cNvSpPr>
              <p:nvPr/>
            </p:nvSpPr>
            <p:spPr bwMode="auto">
              <a:xfrm>
                <a:off x="1622" y="1637"/>
                <a:ext cx="53" cy="99"/>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5" name="Line 62"/>
              <p:cNvSpPr>
                <a:spLocks noChangeShapeType="1"/>
              </p:cNvSpPr>
              <p:nvPr/>
            </p:nvSpPr>
            <p:spPr bwMode="auto">
              <a:xfrm flipV="1">
                <a:off x="1611" y="1636"/>
                <a:ext cx="50" cy="100"/>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6" name="Line 63"/>
              <p:cNvSpPr>
                <a:spLocks noChangeShapeType="1"/>
              </p:cNvSpPr>
              <p:nvPr/>
            </p:nvSpPr>
            <p:spPr bwMode="auto">
              <a:xfrm flipV="1">
                <a:off x="1620" y="1563"/>
                <a:ext cx="35" cy="77"/>
              </a:xfrm>
              <a:prstGeom prst="line">
                <a:avLst/>
              </a:prstGeom>
              <a:noFill/>
              <a:ln w="7938">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3597" name="Oval 64"/>
              <p:cNvSpPr>
                <a:spLocks noChangeArrowheads="1"/>
              </p:cNvSpPr>
              <p:nvPr/>
            </p:nvSpPr>
            <p:spPr bwMode="auto">
              <a:xfrm>
                <a:off x="1629" y="1457"/>
                <a:ext cx="29" cy="12"/>
              </a:xfrm>
              <a:prstGeom prst="ellipse">
                <a:avLst/>
              </a:prstGeom>
              <a:solidFill>
                <a:srgbClr val="C0C0C0"/>
              </a:solidFill>
              <a:ln w="9525">
                <a:solidFill>
                  <a:schemeClr val="tx1"/>
                </a:solidFill>
                <a:round/>
                <a:headEnd/>
                <a:tailEnd/>
              </a:ln>
            </p:spPr>
            <p:txBody>
              <a:bodyPr/>
              <a:lstStyle/>
              <a:p>
                <a:endParaRPr lang="en-IN"/>
              </a:p>
            </p:txBody>
          </p:sp>
        </p:grpSp>
      </p:grpSp>
      <p:sp>
        <p:nvSpPr>
          <p:cNvPr id="23561" name="Line 24"/>
          <p:cNvSpPr>
            <a:spLocks noChangeShapeType="1"/>
          </p:cNvSpPr>
          <p:nvPr/>
        </p:nvSpPr>
        <p:spPr bwMode="auto">
          <a:xfrm>
            <a:off x="5867400" y="2667000"/>
            <a:ext cx="152400" cy="152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aphicFrame>
        <p:nvGraphicFramePr>
          <p:cNvPr id="23562" name="Object 26"/>
          <p:cNvGraphicFramePr>
            <a:graphicFrameLocks noChangeAspect="1"/>
          </p:cNvGraphicFramePr>
          <p:nvPr/>
        </p:nvGraphicFramePr>
        <p:xfrm>
          <a:off x="5276850" y="1752600"/>
          <a:ext cx="590550" cy="808038"/>
        </p:xfrm>
        <a:graphic>
          <a:graphicData uri="http://schemas.openxmlformats.org/presentationml/2006/ole">
            <mc:AlternateContent xmlns:mc="http://schemas.openxmlformats.org/markup-compatibility/2006">
              <mc:Choice xmlns:v="urn:schemas-microsoft-com:vml" Requires="v">
                <p:oleObj spid="_x0000_s6173" name="Clip" r:id="rId3" imgW="2849563" imgH="3902075" progId="MS_ClipArt_Gallery.2">
                  <p:embed/>
                </p:oleObj>
              </mc:Choice>
              <mc:Fallback>
                <p:oleObj name="Clip" r:id="rId3" imgW="2849563" imgH="3902075"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6850" y="1752600"/>
                        <a:ext cx="590550" cy="80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63" name="Object 27"/>
          <p:cNvGraphicFramePr>
            <a:graphicFrameLocks noChangeAspect="1"/>
          </p:cNvGraphicFramePr>
          <p:nvPr/>
        </p:nvGraphicFramePr>
        <p:xfrm>
          <a:off x="4175125" y="2895600"/>
          <a:ext cx="376238" cy="628650"/>
        </p:xfrm>
        <a:graphic>
          <a:graphicData uri="http://schemas.openxmlformats.org/presentationml/2006/ole">
            <mc:AlternateContent xmlns:mc="http://schemas.openxmlformats.org/markup-compatibility/2006">
              <mc:Choice xmlns:v="urn:schemas-microsoft-com:vml" Requires="v">
                <p:oleObj spid="_x0000_s6174" name="Clip" r:id="rId5" imgW="2033588" imgH="3390900" progId="MS_ClipArt_Gallery.2">
                  <p:embed/>
                </p:oleObj>
              </mc:Choice>
              <mc:Fallback>
                <p:oleObj name="Clip" r:id="rId5" imgW="2033588" imgH="3390900" progId="MS_ClipArt_Gallery.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5125" y="2895600"/>
                        <a:ext cx="3762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4" name="Freeform 30"/>
          <p:cNvSpPr>
            <a:spLocks/>
          </p:cNvSpPr>
          <p:nvPr/>
        </p:nvSpPr>
        <p:spPr bwMode="auto">
          <a:xfrm>
            <a:off x="2193925" y="2238375"/>
            <a:ext cx="3673475" cy="657225"/>
          </a:xfrm>
          <a:custGeom>
            <a:avLst/>
            <a:gdLst>
              <a:gd name="T0" fmla="*/ 0 w 2976"/>
              <a:gd name="T1" fmla="*/ 0 h 414"/>
              <a:gd name="T2" fmla="*/ 2288516 w 2976"/>
              <a:gd name="T3" fmla="*/ 657225 h 414"/>
              <a:gd name="T4" fmla="*/ 3673475 w 2976"/>
              <a:gd name="T5" fmla="*/ 428625 h 414"/>
              <a:gd name="T6" fmla="*/ 0 60000 65536"/>
              <a:gd name="T7" fmla="*/ 0 60000 65536"/>
              <a:gd name="T8" fmla="*/ 0 60000 65536"/>
            </a:gdLst>
            <a:ahLst/>
            <a:cxnLst>
              <a:cxn ang="T6">
                <a:pos x="T0" y="T1"/>
              </a:cxn>
              <a:cxn ang="T7">
                <a:pos x="T2" y="T3"/>
              </a:cxn>
              <a:cxn ang="T8">
                <a:pos x="T4" y="T5"/>
              </a:cxn>
            </a:cxnLst>
            <a:rect l="0" t="0" r="r" b="b"/>
            <a:pathLst>
              <a:path w="2976" h="414">
                <a:moveTo>
                  <a:pt x="0" y="0"/>
                </a:moveTo>
                <a:lnTo>
                  <a:pt x="1854" y="414"/>
                </a:lnTo>
                <a:lnTo>
                  <a:pt x="2976" y="270"/>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65" name="Freeform 32"/>
          <p:cNvSpPr>
            <a:spLocks/>
          </p:cNvSpPr>
          <p:nvPr/>
        </p:nvSpPr>
        <p:spPr bwMode="auto">
          <a:xfrm>
            <a:off x="2193925" y="2238375"/>
            <a:ext cx="3673475" cy="428625"/>
          </a:xfrm>
          <a:custGeom>
            <a:avLst/>
            <a:gdLst>
              <a:gd name="T0" fmla="*/ 0 w 2976"/>
              <a:gd name="T1" fmla="*/ 0 h 270"/>
              <a:gd name="T2" fmla="*/ 3199478 w 2976"/>
              <a:gd name="T3" fmla="*/ 161925 h 270"/>
              <a:gd name="T4" fmla="*/ 3673475 w 2976"/>
              <a:gd name="T5" fmla="*/ 428625 h 270"/>
              <a:gd name="T6" fmla="*/ 0 60000 65536"/>
              <a:gd name="T7" fmla="*/ 0 60000 65536"/>
              <a:gd name="T8" fmla="*/ 0 60000 65536"/>
            </a:gdLst>
            <a:ahLst/>
            <a:cxnLst>
              <a:cxn ang="T6">
                <a:pos x="T0" y="T1"/>
              </a:cxn>
              <a:cxn ang="T7">
                <a:pos x="T2" y="T3"/>
              </a:cxn>
              <a:cxn ang="T8">
                <a:pos x="T4" y="T5"/>
              </a:cxn>
            </a:cxnLst>
            <a:rect l="0" t="0" r="r" b="b"/>
            <a:pathLst>
              <a:path w="2976" h="270">
                <a:moveTo>
                  <a:pt x="0" y="0"/>
                </a:moveTo>
                <a:lnTo>
                  <a:pt x="2592" y="102"/>
                </a:lnTo>
                <a:lnTo>
                  <a:pt x="2976" y="270"/>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66" name="Freeform 33"/>
          <p:cNvSpPr>
            <a:spLocks/>
          </p:cNvSpPr>
          <p:nvPr/>
        </p:nvSpPr>
        <p:spPr bwMode="auto">
          <a:xfrm>
            <a:off x="2193925" y="2247900"/>
            <a:ext cx="3673475" cy="419100"/>
          </a:xfrm>
          <a:custGeom>
            <a:avLst/>
            <a:gdLst>
              <a:gd name="T0" fmla="*/ 0 w 2982"/>
              <a:gd name="T1" fmla="*/ 0 h 264"/>
              <a:gd name="T2" fmla="*/ 3673475 w 2982"/>
              <a:gd name="T3" fmla="*/ 419100 h 264"/>
              <a:gd name="T4" fmla="*/ 0 60000 65536"/>
              <a:gd name="T5" fmla="*/ 0 60000 65536"/>
            </a:gdLst>
            <a:ahLst/>
            <a:cxnLst>
              <a:cxn ang="T4">
                <a:pos x="T0" y="T1"/>
              </a:cxn>
              <a:cxn ang="T5">
                <a:pos x="T2" y="T3"/>
              </a:cxn>
            </a:cxnLst>
            <a:rect l="0" t="0" r="r" b="b"/>
            <a:pathLst>
              <a:path w="2982" h="264">
                <a:moveTo>
                  <a:pt x="0" y="0"/>
                </a:moveTo>
                <a:lnTo>
                  <a:pt x="2982" y="264"/>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aphicFrame>
        <p:nvGraphicFramePr>
          <p:cNvPr id="23567" name="Object 36"/>
          <p:cNvGraphicFramePr>
            <a:graphicFrameLocks noChangeAspect="1"/>
          </p:cNvGraphicFramePr>
          <p:nvPr/>
        </p:nvGraphicFramePr>
        <p:xfrm>
          <a:off x="5867400" y="2743200"/>
          <a:ext cx="1119188" cy="604838"/>
        </p:xfrm>
        <a:graphic>
          <a:graphicData uri="http://schemas.openxmlformats.org/presentationml/2006/ole">
            <mc:AlternateContent xmlns:mc="http://schemas.openxmlformats.org/markup-compatibility/2006">
              <mc:Choice xmlns:v="urn:schemas-microsoft-com:vml" Requires="v">
                <p:oleObj spid="_x0000_s6175" name="Clip" r:id="rId7" imgW="2239366" imgH="1209751" progId="MS_ClipArt_Gallery.2">
                  <p:embed/>
                </p:oleObj>
              </mc:Choice>
              <mc:Fallback>
                <p:oleObj name="Clip" r:id="rId7" imgW="2239366" imgH="1209751"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7400" y="2743200"/>
                        <a:ext cx="1119188" cy="604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8" name="Text Box 38"/>
          <p:cNvSpPr txBox="1">
            <a:spLocks noChangeArrowheads="1"/>
          </p:cNvSpPr>
          <p:nvPr/>
        </p:nvSpPr>
        <p:spPr bwMode="auto">
          <a:xfrm>
            <a:off x="685800" y="3352800"/>
            <a:ext cx="14351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signal at sender</a:t>
            </a:r>
          </a:p>
        </p:txBody>
      </p:sp>
      <p:sp>
        <p:nvSpPr>
          <p:cNvPr id="23569" name="Text Box 39"/>
          <p:cNvSpPr txBox="1">
            <a:spLocks noChangeArrowheads="1"/>
          </p:cNvSpPr>
          <p:nvPr/>
        </p:nvSpPr>
        <p:spPr bwMode="auto">
          <a:xfrm>
            <a:off x="7010400" y="3581400"/>
            <a:ext cx="15240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signal at receiver</a:t>
            </a:r>
          </a:p>
        </p:txBody>
      </p:sp>
      <p:grpSp>
        <p:nvGrpSpPr>
          <p:cNvPr id="23570" name="Group 67"/>
          <p:cNvGrpSpPr>
            <a:grpSpLocks/>
          </p:cNvGrpSpPr>
          <p:nvPr/>
        </p:nvGrpSpPr>
        <p:grpSpPr bwMode="auto">
          <a:xfrm>
            <a:off x="854075" y="2590800"/>
            <a:ext cx="1127125" cy="674688"/>
            <a:chOff x="538" y="1769"/>
            <a:chExt cx="432" cy="288"/>
          </a:xfrm>
        </p:grpSpPr>
        <p:grpSp>
          <p:nvGrpSpPr>
            <p:cNvPr id="23577" name="Group 37"/>
            <p:cNvGrpSpPr>
              <a:grpSpLocks/>
            </p:cNvGrpSpPr>
            <p:nvPr/>
          </p:nvGrpSpPr>
          <p:grpSpPr bwMode="auto">
            <a:xfrm>
              <a:off x="538" y="1769"/>
              <a:ext cx="432" cy="288"/>
              <a:chOff x="480" y="1680"/>
              <a:chExt cx="432" cy="288"/>
            </a:xfrm>
          </p:grpSpPr>
          <p:sp>
            <p:nvSpPr>
              <p:cNvPr id="23579" name="Line 15"/>
              <p:cNvSpPr>
                <a:spLocks noChangeShapeType="1"/>
              </p:cNvSpPr>
              <p:nvPr/>
            </p:nvSpPr>
            <p:spPr bwMode="auto">
              <a:xfrm flipV="1">
                <a:off x="480" y="1680"/>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80" name="Line 16"/>
              <p:cNvSpPr>
                <a:spLocks noChangeShapeType="1"/>
              </p:cNvSpPr>
              <p:nvPr/>
            </p:nvSpPr>
            <p:spPr bwMode="auto">
              <a:xfrm>
                <a:off x="480" y="1968"/>
                <a:ext cx="43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81" name="Freeform 20"/>
              <p:cNvSpPr>
                <a:spLocks/>
              </p:cNvSpPr>
              <p:nvPr/>
            </p:nvSpPr>
            <p:spPr bwMode="auto">
              <a:xfrm>
                <a:off x="528" y="1680"/>
                <a:ext cx="48" cy="288"/>
              </a:xfrm>
              <a:custGeom>
                <a:avLst/>
                <a:gdLst>
                  <a:gd name="T0" fmla="*/ 48 w 48"/>
                  <a:gd name="T1" fmla="*/ 288 h 288"/>
                  <a:gd name="T2" fmla="*/ 48 w 48"/>
                  <a:gd name="T3" fmla="*/ 96 h 288"/>
                  <a:gd name="T4" fmla="*/ 48 w 48"/>
                  <a:gd name="T5" fmla="*/ 0 h 288"/>
                  <a:gd name="T6" fmla="*/ 0 w 48"/>
                  <a:gd name="T7" fmla="*/ 0 h 288"/>
                  <a:gd name="T8" fmla="*/ 0 w 48"/>
                  <a:gd name="T9" fmla="*/ 288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 h="288">
                    <a:moveTo>
                      <a:pt x="48" y="288"/>
                    </a:moveTo>
                    <a:lnTo>
                      <a:pt x="48" y="96"/>
                    </a:lnTo>
                    <a:lnTo>
                      <a:pt x="48" y="0"/>
                    </a:lnTo>
                    <a:lnTo>
                      <a:pt x="0" y="0"/>
                    </a:lnTo>
                    <a:lnTo>
                      <a:pt x="0"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23578" name="Freeform 43"/>
            <p:cNvSpPr>
              <a:spLocks/>
            </p:cNvSpPr>
            <p:nvPr/>
          </p:nvSpPr>
          <p:spPr bwMode="auto">
            <a:xfrm>
              <a:off x="720" y="1865"/>
              <a:ext cx="48" cy="192"/>
            </a:xfrm>
            <a:custGeom>
              <a:avLst/>
              <a:gdLst>
                <a:gd name="T0" fmla="*/ 0 w 48"/>
                <a:gd name="T1" fmla="*/ 192 h 192"/>
                <a:gd name="T2" fmla="*/ 0 w 48"/>
                <a:gd name="T3" fmla="*/ 0 h 192"/>
                <a:gd name="T4" fmla="*/ 48 w 48"/>
                <a:gd name="T5" fmla="*/ 0 h 192"/>
                <a:gd name="T6" fmla="*/ 48 w 48"/>
                <a:gd name="T7" fmla="*/ 192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 h="192">
                  <a:moveTo>
                    <a:pt x="0" y="192"/>
                  </a:moveTo>
                  <a:lnTo>
                    <a:pt x="0" y="0"/>
                  </a:lnTo>
                  <a:lnTo>
                    <a:pt x="48" y="0"/>
                  </a:lnTo>
                  <a:lnTo>
                    <a:pt x="48" y="192"/>
                  </a:lnTo>
                </a:path>
              </a:pathLst>
            </a:custGeom>
            <a:noFill/>
            <a:ln w="12700" cap="flat" cmpd="sng">
              <a:solidFill>
                <a:schemeClr val="accent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23571" name="Group 68"/>
          <p:cNvGrpSpPr>
            <a:grpSpLocks/>
          </p:cNvGrpSpPr>
          <p:nvPr/>
        </p:nvGrpSpPr>
        <p:grpSpPr bwMode="auto">
          <a:xfrm>
            <a:off x="7254875" y="2895600"/>
            <a:ext cx="1279525" cy="685800"/>
            <a:chOff x="4570" y="2016"/>
            <a:chExt cx="624" cy="240"/>
          </a:xfrm>
        </p:grpSpPr>
        <p:grpSp>
          <p:nvGrpSpPr>
            <p:cNvPr id="23572" name="Group 34"/>
            <p:cNvGrpSpPr>
              <a:grpSpLocks/>
            </p:cNvGrpSpPr>
            <p:nvPr/>
          </p:nvGrpSpPr>
          <p:grpSpPr bwMode="auto">
            <a:xfrm>
              <a:off x="4570" y="2016"/>
              <a:ext cx="624" cy="240"/>
              <a:chOff x="4896" y="1680"/>
              <a:chExt cx="624" cy="240"/>
            </a:xfrm>
          </p:grpSpPr>
          <p:sp>
            <p:nvSpPr>
              <p:cNvPr id="23574" name="Line 17"/>
              <p:cNvSpPr>
                <a:spLocks noChangeShapeType="1"/>
              </p:cNvSpPr>
              <p:nvPr/>
            </p:nvSpPr>
            <p:spPr bwMode="auto">
              <a:xfrm flipV="1">
                <a:off x="489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75" name="Line 18"/>
              <p:cNvSpPr>
                <a:spLocks noChangeShapeType="1"/>
              </p:cNvSpPr>
              <p:nvPr/>
            </p:nvSpPr>
            <p:spPr bwMode="auto">
              <a:xfrm>
                <a:off x="4896" y="1920"/>
                <a:ext cx="6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3576" name="Freeform 21"/>
              <p:cNvSpPr>
                <a:spLocks/>
              </p:cNvSpPr>
              <p:nvPr/>
            </p:nvSpPr>
            <p:spPr bwMode="auto">
              <a:xfrm>
                <a:off x="4992" y="1776"/>
                <a:ext cx="288" cy="144"/>
              </a:xfrm>
              <a:custGeom>
                <a:avLst/>
                <a:gdLst>
                  <a:gd name="T0" fmla="*/ 0 w 288"/>
                  <a:gd name="T1" fmla="*/ 144 h 144"/>
                  <a:gd name="T2" fmla="*/ 48 w 288"/>
                  <a:gd name="T3" fmla="*/ 0 h 144"/>
                  <a:gd name="T4" fmla="*/ 96 w 288"/>
                  <a:gd name="T5" fmla="*/ 144 h 144"/>
                  <a:gd name="T6" fmla="*/ 144 w 288"/>
                  <a:gd name="T7" fmla="*/ 48 h 144"/>
                  <a:gd name="T8" fmla="*/ 192 w 288"/>
                  <a:gd name="T9" fmla="*/ 144 h 144"/>
                  <a:gd name="T10" fmla="*/ 246 w 288"/>
                  <a:gd name="T11" fmla="*/ 90 h 144"/>
                  <a:gd name="T12" fmla="*/ 288 w 288"/>
                  <a:gd name="T13" fmla="*/ 144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8" h="144">
                    <a:moveTo>
                      <a:pt x="0" y="144"/>
                    </a:moveTo>
                    <a:lnTo>
                      <a:pt x="48" y="0"/>
                    </a:lnTo>
                    <a:lnTo>
                      <a:pt x="96" y="144"/>
                    </a:lnTo>
                    <a:lnTo>
                      <a:pt x="144" y="48"/>
                    </a:lnTo>
                    <a:lnTo>
                      <a:pt x="192" y="144"/>
                    </a:lnTo>
                    <a:lnTo>
                      <a:pt x="246" y="90"/>
                    </a:lnTo>
                    <a:lnTo>
                      <a:pt x="288" y="144"/>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23573" name="Freeform 44"/>
            <p:cNvSpPr>
              <a:spLocks/>
            </p:cNvSpPr>
            <p:nvPr/>
          </p:nvSpPr>
          <p:spPr bwMode="auto">
            <a:xfrm>
              <a:off x="4848" y="2160"/>
              <a:ext cx="288" cy="96"/>
            </a:xfrm>
            <a:custGeom>
              <a:avLst/>
              <a:gdLst>
                <a:gd name="T0" fmla="*/ 0 w 288"/>
                <a:gd name="T1" fmla="*/ 96 h 96"/>
                <a:gd name="T2" fmla="*/ 48 w 288"/>
                <a:gd name="T3" fmla="*/ 0 h 96"/>
                <a:gd name="T4" fmla="*/ 96 w 288"/>
                <a:gd name="T5" fmla="*/ 96 h 96"/>
                <a:gd name="T6" fmla="*/ 144 w 288"/>
                <a:gd name="T7" fmla="*/ 48 h 96"/>
                <a:gd name="T8" fmla="*/ 192 w 288"/>
                <a:gd name="T9" fmla="*/ 96 h 96"/>
                <a:gd name="T10" fmla="*/ 240 w 288"/>
                <a:gd name="T11" fmla="*/ 48 h 96"/>
                <a:gd name="T12" fmla="*/ 288 w 288"/>
                <a:gd name="T13" fmla="*/ 96 h 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8" h="96">
                  <a:moveTo>
                    <a:pt x="0" y="96"/>
                  </a:moveTo>
                  <a:lnTo>
                    <a:pt x="48" y="0"/>
                  </a:lnTo>
                  <a:lnTo>
                    <a:pt x="96" y="96"/>
                  </a:lnTo>
                  <a:lnTo>
                    <a:pt x="144" y="48"/>
                  </a:lnTo>
                  <a:lnTo>
                    <a:pt x="192" y="96"/>
                  </a:lnTo>
                  <a:lnTo>
                    <a:pt x="240" y="48"/>
                  </a:lnTo>
                  <a:lnTo>
                    <a:pt x="288" y="96"/>
                  </a:lnTo>
                </a:path>
              </a:pathLst>
            </a:custGeom>
            <a:noFill/>
            <a:ln w="19050" cap="flat" cmpd="sng">
              <a:solidFill>
                <a:schemeClr val="accent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Tree>
    <p:extLst>
      <p:ext uri="{BB962C8B-B14F-4D97-AF65-F5344CB8AC3E}">
        <p14:creationId xmlns:p14="http://schemas.microsoft.com/office/powerpoint/2010/main" val="459497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395536" y="260648"/>
            <a:ext cx="5050904" cy="652934"/>
          </a:xfrm>
        </p:spPr>
        <p:txBody>
          <a:bodyPr/>
          <a:lstStyle/>
          <a:p>
            <a:r>
              <a:rPr lang="en-US" altLang="en-US" dirty="0" smtClean="0"/>
              <a:t>Multipath Propagation II</a:t>
            </a:r>
          </a:p>
        </p:txBody>
      </p:sp>
      <p:sp>
        <p:nvSpPr>
          <p:cNvPr id="24582" name="Rectangle 3"/>
          <p:cNvSpPr>
            <a:spLocks noGrp="1" noChangeArrowheads="1"/>
          </p:cNvSpPr>
          <p:nvPr>
            <p:ph type="body" idx="1"/>
          </p:nvPr>
        </p:nvSpPr>
        <p:spPr>
          <a:xfrm>
            <a:off x="457200" y="908720"/>
            <a:ext cx="8229600" cy="5616624"/>
          </a:xfrm>
        </p:spPr>
        <p:txBody>
          <a:bodyPr>
            <a:noAutofit/>
          </a:bodyPr>
          <a:lstStyle/>
          <a:p>
            <a:r>
              <a:rPr lang="en-US" altLang="en-US" sz="2000" dirty="0" smtClean="0"/>
              <a:t>Negative effects of multipath:</a:t>
            </a:r>
          </a:p>
          <a:p>
            <a:pPr marL="457200" lvl="1" indent="0"/>
            <a:r>
              <a:rPr lang="en-US" altLang="en-US" sz="1800" dirty="0" smtClean="0"/>
              <a:t> Time dispersion or delay spread: signal is dispersed over time due signals coming over different paths of different lengths</a:t>
            </a:r>
          </a:p>
          <a:p>
            <a:pPr marL="457200" lvl="1" indent="0">
              <a:buFont typeface="Wingdings" pitchFamily="2" charset="2"/>
              <a:buNone/>
            </a:pPr>
            <a:r>
              <a:rPr lang="en-US" altLang="en-US" sz="1800" dirty="0" smtClean="0"/>
              <a:t>	</a:t>
            </a:r>
            <a:r>
              <a:rPr lang="en-US" altLang="en-US" sz="1600" dirty="0" smtClean="0">
                <a:sym typeface="Wingdings" pitchFamily="2" charset="2"/>
              </a:rPr>
              <a:t></a:t>
            </a:r>
            <a:r>
              <a:rPr lang="en-US" altLang="en-US" sz="1800" dirty="0" smtClean="0">
                <a:sym typeface="Wingdings" pitchFamily="2" charset="2"/>
              </a:rPr>
              <a:t> Causes i</a:t>
            </a:r>
            <a:r>
              <a:rPr lang="en-US" altLang="en-US" sz="1800" dirty="0" smtClean="0"/>
              <a:t>nterference with “neighboring” symbols, this is referred to as Inter Symbol Interference (ISI)</a:t>
            </a:r>
          </a:p>
          <a:p>
            <a:pPr marL="457200" lvl="1" indent="0">
              <a:buFont typeface="Wingdings" pitchFamily="2" charset="2"/>
              <a:buNone/>
            </a:pPr>
            <a:endParaRPr lang="en-US" altLang="en-US" sz="1800" dirty="0" smtClean="0"/>
          </a:p>
          <a:p>
            <a:pPr marL="457200" lvl="1" indent="0">
              <a:buFont typeface="Wingdings" pitchFamily="2" charset="2"/>
              <a:buNone/>
            </a:pPr>
            <a:r>
              <a:rPr lang="en-US" altLang="en-US" sz="1800" dirty="0" smtClean="0"/>
              <a:t>multipath spread (in </a:t>
            </a:r>
            <a:r>
              <a:rPr lang="en-US" altLang="en-US" sz="1800" dirty="0" err="1" smtClean="0"/>
              <a:t>secs</a:t>
            </a:r>
            <a:r>
              <a:rPr lang="en-US" altLang="en-US" sz="1800" dirty="0" smtClean="0"/>
              <a:t>) = (longest</a:t>
            </a:r>
            <a:r>
              <a:rPr lang="en-US" altLang="en-US" sz="1800" baseline="-25000" dirty="0" smtClean="0"/>
              <a:t>1</a:t>
            </a:r>
            <a:r>
              <a:rPr lang="en-US" altLang="en-US" sz="1800" dirty="0" smtClean="0"/>
              <a:t> – shortest</a:t>
            </a:r>
            <a:r>
              <a:rPr lang="en-US" altLang="en-US" sz="1800" baseline="-25000" dirty="0" smtClean="0"/>
              <a:t>2</a:t>
            </a:r>
            <a:r>
              <a:rPr lang="en-US" altLang="en-US" sz="1800" dirty="0" smtClean="0"/>
              <a:t>)/c</a:t>
            </a:r>
          </a:p>
          <a:p>
            <a:pPr marL="457200" lvl="1" indent="0">
              <a:buFont typeface="Wingdings" pitchFamily="2" charset="2"/>
              <a:buNone/>
            </a:pPr>
            <a:endParaRPr lang="en-US" altLang="en-US" sz="1800" dirty="0" smtClean="0"/>
          </a:p>
          <a:p>
            <a:pPr marL="457200" lvl="1" indent="0">
              <a:buFont typeface="Wingdings" pitchFamily="2" charset="2"/>
              <a:buNone/>
            </a:pPr>
            <a:r>
              <a:rPr lang="en-US" altLang="en-US" sz="1800" dirty="0" smtClean="0"/>
              <a:t>For a 5</a:t>
            </a:r>
            <a:r>
              <a:rPr lang="en-US" altLang="en-US" sz="1800" dirty="0" smtClean="0">
                <a:latin typeface="Symbol" pitchFamily="18" charset="2"/>
              </a:rPr>
              <a:t>m</a:t>
            </a:r>
            <a:r>
              <a:rPr lang="en-US" altLang="en-US" sz="1800" dirty="0" smtClean="0"/>
              <a:t>s symbol duration a 1</a:t>
            </a:r>
            <a:r>
              <a:rPr lang="en-US" altLang="en-US" sz="1800" dirty="0" smtClean="0">
                <a:latin typeface="Symbol" pitchFamily="18" charset="2"/>
              </a:rPr>
              <a:t>m</a:t>
            </a:r>
            <a:r>
              <a:rPr lang="en-US" altLang="en-US" sz="1800" dirty="0" smtClean="0"/>
              <a:t>s delay spread means about a 20% </a:t>
            </a:r>
            <a:r>
              <a:rPr lang="en-US" altLang="en-US" sz="1800" dirty="0" err="1" smtClean="0"/>
              <a:t>intersymbol</a:t>
            </a:r>
            <a:r>
              <a:rPr lang="en-US" altLang="en-US" sz="1800" dirty="0" smtClean="0"/>
              <a:t> overlap.</a:t>
            </a:r>
          </a:p>
          <a:p>
            <a:pPr marL="457200" lvl="1" indent="0"/>
            <a:r>
              <a:rPr lang="en-US" altLang="en-US" sz="1800" dirty="0" smtClean="0"/>
              <a:t> The signal reaches a receiver directly and phase shifted (due to reflections)</a:t>
            </a:r>
          </a:p>
          <a:p>
            <a:pPr marL="457200" lvl="1" indent="0">
              <a:buFont typeface="Wingdings" pitchFamily="2" charset="2"/>
              <a:buNone/>
            </a:pPr>
            <a:r>
              <a:rPr lang="en-US" altLang="en-US" sz="1800" dirty="0" smtClean="0"/>
              <a:t>	</a:t>
            </a:r>
            <a:r>
              <a:rPr lang="en-US" altLang="en-US" sz="1600" dirty="0" smtClean="0">
                <a:sym typeface="Wingdings" pitchFamily="2" charset="2"/>
              </a:rPr>
              <a:t></a:t>
            </a:r>
            <a:r>
              <a:rPr lang="en-US" altLang="en-US" sz="1800" dirty="0" smtClean="0">
                <a:sym typeface="Wingdings" pitchFamily="2" charset="2"/>
              </a:rPr>
              <a:t> Distorted signal depending on the phases of the different parts, this is referred to as </a:t>
            </a:r>
            <a:r>
              <a:rPr lang="en-US" altLang="en-US" sz="1800" dirty="0" smtClean="0">
                <a:solidFill>
                  <a:srgbClr val="01FFBC"/>
                </a:solidFill>
                <a:sym typeface="Wingdings" pitchFamily="2" charset="2"/>
              </a:rPr>
              <a:t>Rayleigh fading</a:t>
            </a:r>
            <a:r>
              <a:rPr lang="en-US" altLang="en-US" sz="1800" dirty="0" smtClean="0">
                <a:sym typeface="Wingdings" pitchFamily="2" charset="2"/>
              </a:rPr>
              <a:t>, due to the distribution of the fades. It creates fast fluctuations of the received signal (fast fading).</a:t>
            </a:r>
          </a:p>
          <a:p>
            <a:pPr marL="457200" lvl="1" indent="0"/>
            <a:r>
              <a:rPr lang="en-US" altLang="en-US" sz="1800" dirty="0" smtClean="0">
                <a:sym typeface="Wingdings" pitchFamily="2" charset="2"/>
              </a:rPr>
              <a:t> Random frequency modulation due to Doppler shifts on the different paths. Doppler shift is caused by the relative velocity of the receiver to the transmitter, leads to a frequency variation of the received signal.</a:t>
            </a:r>
          </a:p>
        </p:txBody>
      </p:sp>
    </p:spTree>
    <p:extLst>
      <p:ext uri="{BB962C8B-B14F-4D97-AF65-F5344CB8AC3E}">
        <p14:creationId xmlns:p14="http://schemas.microsoft.com/office/powerpoint/2010/main" val="3845243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a:xfrm>
            <a:off x="467544" y="332656"/>
            <a:ext cx="4042792" cy="652934"/>
          </a:xfrm>
        </p:spPr>
        <p:txBody>
          <a:bodyPr/>
          <a:lstStyle/>
          <a:p>
            <a:r>
              <a:rPr lang="en-US" altLang="en-US" dirty="0" smtClean="0"/>
              <a:t>Effects of Mobility</a:t>
            </a:r>
          </a:p>
        </p:txBody>
      </p:sp>
      <p:sp>
        <p:nvSpPr>
          <p:cNvPr id="25606" name="Rectangle 3"/>
          <p:cNvSpPr>
            <a:spLocks noGrp="1" noChangeArrowheads="1"/>
          </p:cNvSpPr>
          <p:nvPr>
            <p:ph type="body" idx="1"/>
          </p:nvPr>
        </p:nvSpPr>
        <p:spPr>
          <a:xfrm>
            <a:off x="457200" y="1052736"/>
            <a:ext cx="8229600" cy="5073427"/>
          </a:xfrm>
        </p:spPr>
        <p:txBody>
          <a:bodyPr/>
          <a:lstStyle/>
          <a:p>
            <a:r>
              <a:rPr lang="en-US" altLang="en-US" dirty="0" smtClean="0"/>
              <a:t>Channel characteristics change over time and location </a:t>
            </a:r>
          </a:p>
          <a:p>
            <a:pPr lvl="1"/>
            <a:r>
              <a:rPr lang="en-US" altLang="en-US" dirty="0" smtClean="0"/>
              <a:t>signal paths change</a:t>
            </a:r>
          </a:p>
          <a:p>
            <a:pPr lvl="1"/>
            <a:r>
              <a:rPr lang="en-US" altLang="en-US" dirty="0" smtClean="0"/>
              <a:t>different delay variations of different signal parts</a:t>
            </a:r>
          </a:p>
          <a:p>
            <a:pPr lvl="1"/>
            <a:r>
              <a:rPr lang="en-US" altLang="en-US" dirty="0" smtClean="0"/>
              <a:t>different phases of signal parts</a:t>
            </a:r>
          </a:p>
          <a:p>
            <a:pPr>
              <a:buFont typeface="Wingdings" pitchFamily="2" charset="2"/>
              <a:buNone/>
            </a:pPr>
            <a:r>
              <a:rPr lang="en-US" altLang="en-US" sz="1800" dirty="0" smtClean="0">
                <a:sym typeface="Wingdings" pitchFamily="2" charset="2"/>
              </a:rPr>
              <a:t></a:t>
            </a:r>
            <a:r>
              <a:rPr lang="en-US" altLang="en-US" dirty="0" smtClean="0">
                <a:sym typeface="Wingdings" pitchFamily="2" charset="2"/>
              </a:rPr>
              <a:t> quick changes in the power received </a:t>
            </a:r>
            <a:r>
              <a:rPr lang="en-US" altLang="en-US" dirty="0" smtClean="0"/>
              <a:t>(short term fading)</a:t>
            </a:r>
          </a:p>
          <a:p>
            <a:endParaRPr lang="en-US" altLang="en-US" dirty="0" smtClean="0"/>
          </a:p>
          <a:p>
            <a:r>
              <a:rPr lang="en-US" altLang="en-US" dirty="0" smtClean="0"/>
              <a:t>Additional changes in</a:t>
            </a:r>
          </a:p>
          <a:p>
            <a:pPr lvl="1"/>
            <a:r>
              <a:rPr lang="en-US" altLang="en-US" dirty="0" smtClean="0"/>
              <a:t>distance to sender</a:t>
            </a:r>
          </a:p>
          <a:p>
            <a:pPr lvl="1"/>
            <a:r>
              <a:rPr lang="en-US" altLang="en-US" dirty="0" smtClean="0"/>
              <a:t>obstacles further away</a:t>
            </a:r>
          </a:p>
          <a:p>
            <a:pPr>
              <a:buFont typeface="Wingdings" pitchFamily="2" charset="2"/>
              <a:buNone/>
            </a:pPr>
            <a:r>
              <a:rPr lang="en-US" altLang="en-US" sz="1800" dirty="0" smtClean="0">
                <a:sym typeface="Wingdings" pitchFamily="2" charset="2"/>
              </a:rPr>
              <a:t></a:t>
            </a:r>
            <a:r>
              <a:rPr lang="en-US" altLang="en-US" dirty="0" smtClean="0">
                <a:sym typeface="Wingdings" pitchFamily="2" charset="2"/>
              </a:rPr>
              <a:t> slow changes in the average power </a:t>
            </a:r>
            <a:br>
              <a:rPr lang="en-US" altLang="en-US" dirty="0" smtClean="0">
                <a:sym typeface="Wingdings" pitchFamily="2" charset="2"/>
              </a:rPr>
            </a:br>
            <a:r>
              <a:rPr lang="en-US" altLang="en-US" dirty="0" smtClean="0">
                <a:sym typeface="Wingdings" pitchFamily="2" charset="2"/>
              </a:rPr>
              <a:t>received </a:t>
            </a:r>
            <a:r>
              <a:rPr lang="en-US" altLang="en-US" dirty="0" smtClean="0"/>
              <a:t>(long term fading)</a:t>
            </a:r>
          </a:p>
        </p:txBody>
      </p:sp>
      <p:grpSp>
        <p:nvGrpSpPr>
          <p:cNvPr id="25607" name="Group 12"/>
          <p:cNvGrpSpPr>
            <a:grpSpLocks/>
          </p:cNvGrpSpPr>
          <p:nvPr/>
        </p:nvGrpSpPr>
        <p:grpSpPr bwMode="auto">
          <a:xfrm>
            <a:off x="5638800" y="3276600"/>
            <a:ext cx="2590800" cy="1600200"/>
            <a:chOff x="1584" y="3168"/>
            <a:chExt cx="1296" cy="589"/>
          </a:xfrm>
        </p:grpSpPr>
        <p:sp>
          <p:nvSpPr>
            <p:cNvPr id="25614" name="Line 5"/>
            <p:cNvSpPr>
              <a:spLocks noChangeShapeType="1"/>
            </p:cNvSpPr>
            <p:nvPr/>
          </p:nvSpPr>
          <p:spPr bwMode="auto">
            <a:xfrm>
              <a:off x="1584" y="3744"/>
              <a:ext cx="129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5615" name="Line 6"/>
            <p:cNvSpPr>
              <a:spLocks noChangeShapeType="1"/>
            </p:cNvSpPr>
            <p:nvPr/>
          </p:nvSpPr>
          <p:spPr bwMode="auto">
            <a:xfrm flipV="1">
              <a:off x="1584" y="3168"/>
              <a:ext cx="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5616" name="Freeform 8"/>
            <p:cNvSpPr>
              <a:spLocks/>
            </p:cNvSpPr>
            <p:nvPr/>
          </p:nvSpPr>
          <p:spPr bwMode="auto">
            <a:xfrm>
              <a:off x="1584" y="3256"/>
              <a:ext cx="1152" cy="501"/>
            </a:xfrm>
            <a:custGeom>
              <a:avLst/>
              <a:gdLst>
                <a:gd name="T0" fmla="*/ 0 w 1152"/>
                <a:gd name="T1" fmla="*/ 104 h 501"/>
                <a:gd name="T2" fmla="*/ 96 w 1152"/>
                <a:gd name="T3" fmla="*/ 56 h 501"/>
                <a:gd name="T4" fmla="*/ 210 w 1152"/>
                <a:gd name="T5" fmla="*/ 62 h 501"/>
                <a:gd name="T6" fmla="*/ 240 w 1152"/>
                <a:gd name="T7" fmla="*/ 392 h 501"/>
                <a:gd name="T8" fmla="*/ 288 w 1152"/>
                <a:gd name="T9" fmla="*/ 392 h 501"/>
                <a:gd name="T10" fmla="*/ 288 w 1152"/>
                <a:gd name="T11" fmla="*/ 56 h 501"/>
                <a:gd name="T12" fmla="*/ 384 w 1152"/>
                <a:gd name="T13" fmla="*/ 56 h 501"/>
                <a:gd name="T14" fmla="*/ 402 w 1152"/>
                <a:gd name="T15" fmla="*/ 296 h 501"/>
                <a:gd name="T16" fmla="*/ 432 w 1152"/>
                <a:gd name="T17" fmla="*/ 296 h 501"/>
                <a:gd name="T18" fmla="*/ 450 w 1152"/>
                <a:gd name="T19" fmla="*/ 62 h 501"/>
                <a:gd name="T20" fmla="*/ 552 w 1152"/>
                <a:gd name="T21" fmla="*/ 26 h 501"/>
                <a:gd name="T22" fmla="*/ 564 w 1152"/>
                <a:gd name="T23" fmla="*/ 200 h 501"/>
                <a:gd name="T24" fmla="*/ 600 w 1152"/>
                <a:gd name="T25" fmla="*/ 200 h 501"/>
                <a:gd name="T26" fmla="*/ 600 w 1152"/>
                <a:gd name="T27" fmla="*/ 62 h 501"/>
                <a:gd name="T28" fmla="*/ 738 w 1152"/>
                <a:gd name="T29" fmla="*/ 68 h 501"/>
                <a:gd name="T30" fmla="*/ 762 w 1152"/>
                <a:gd name="T31" fmla="*/ 284 h 501"/>
                <a:gd name="T32" fmla="*/ 798 w 1152"/>
                <a:gd name="T33" fmla="*/ 326 h 501"/>
                <a:gd name="T34" fmla="*/ 822 w 1152"/>
                <a:gd name="T35" fmla="*/ 110 h 501"/>
                <a:gd name="T36" fmla="*/ 960 w 1152"/>
                <a:gd name="T37" fmla="*/ 104 h 501"/>
                <a:gd name="T38" fmla="*/ 996 w 1152"/>
                <a:gd name="T39" fmla="*/ 434 h 501"/>
                <a:gd name="T40" fmla="*/ 1038 w 1152"/>
                <a:gd name="T41" fmla="*/ 446 h 501"/>
                <a:gd name="T42" fmla="*/ 1056 w 1152"/>
                <a:gd name="T43" fmla="*/ 104 h 501"/>
                <a:gd name="T44" fmla="*/ 1152 w 1152"/>
                <a:gd name="T45" fmla="*/ 104 h 5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152" h="501">
                  <a:moveTo>
                    <a:pt x="0" y="104"/>
                  </a:moveTo>
                  <a:cubicBezTo>
                    <a:pt x="32" y="84"/>
                    <a:pt x="61" y="63"/>
                    <a:pt x="96" y="56"/>
                  </a:cubicBezTo>
                  <a:cubicBezTo>
                    <a:pt x="131" y="49"/>
                    <a:pt x="186" y="6"/>
                    <a:pt x="210" y="62"/>
                  </a:cubicBezTo>
                  <a:cubicBezTo>
                    <a:pt x="234" y="118"/>
                    <a:pt x="227" y="337"/>
                    <a:pt x="240" y="392"/>
                  </a:cubicBezTo>
                  <a:cubicBezTo>
                    <a:pt x="253" y="447"/>
                    <a:pt x="280" y="448"/>
                    <a:pt x="288" y="392"/>
                  </a:cubicBezTo>
                  <a:cubicBezTo>
                    <a:pt x="296" y="336"/>
                    <a:pt x="272" y="112"/>
                    <a:pt x="288" y="56"/>
                  </a:cubicBezTo>
                  <a:cubicBezTo>
                    <a:pt x="304" y="0"/>
                    <a:pt x="365" y="16"/>
                    <a:pt x="384" y="56"/>
                  </a:cubicBezTo>
                  <a:cubicBezTo>
                    <a:pt x="403" y="96"/>
                    <a:pt x="394" y="256"/>
                    <a:pt x="402" y="296"/>
                  </a:cubicBezTo>
                  <a:cubicBezTo>
                    <a:pt x="410" y="336"/>
                    <a:pt x="424" y="335"/>
                    <a:pt x="432" y="296"/>
                  </a:cubicBezTo>
                  <a:cubicBezTo>
                    <a:pt x="440" y="257"/>
                    <a:pt x="430" y="107"/>
                    <a:pt x="450" y="62"/>
                  </a:cubicBezTo>
                  <a:cubicBezTo>
                    <a:pt x="470" y="17"/>
                    <a:pt x="533" y="3"/>
                    <a:pt x="552" y="26"/>
                  </a:cubicBezTo>
                  <a:cubicBezTo>
                    <a:pt x="571" y="49"/>
                    <a:pt x="556" y="171"/>
                    <a:pt x="564" y="200"/>
                  </a:cubicBezTo>
                  <a:cubicBezTo>
                    <a:pt x="572" y="229"/>
                    <a:pt x="594" y="223"/>
                    <a:pt x="600" y="200"/>
                  </a:cubicBezTo>
                  <a:cubicBezTo>
                    <a:pt x="606" y="177"/>
                    <a:pt x="577" y="84"/>
                    <a:pt x="600" y="62"/>
                  </a:cubicBezTo>
                  <a:cubicBezTo>
                    <a:pt x="623" y="40"/>
                    <a:pt x="711" y="31"/>
                    <a:pt x="738" y="68"/>
                  </a:cubicBezTo>
                  <a:cubicBezTo>
                    <a:pt x="765" y="105"/>
                    <a:pt x="752" y="241"/>
                    <a:pt x="762" y="284"/>
                  </a:cubicBezTo>
                  <a:cubicBezTo>
                    <a:pt x="772" y="327"/>
                    <a:pt x="788" y="355"/>
                    <a:pt x="798" y="326"/>
                  </a:cubicBezTo>
                  <a:cubicBezTo>
                    <a:pt x="808" y="297"/>
                    <a:pt x="795" y="147"/>
                    <a:pt x="822" y="110"/>
                  </a:cubicBezTo>
                  <a:cubicBezTo>
                    <a:pt x="849" y="73"/>
                    <a:pt x="931" y="50"/>
                    <a:pt x="960" y="104"/>
                  </a:cubicBezTo>
                  <a:cubicBezTo>
                    <a:pt x="989" y="158"/>
                    <a:pt x="983" y="377"/>
                    <a:pt x="996" y="434"/>
                  </a:cubicBezTo>
                  <a:cubicBezTo>
                    <a:pt x="1009" y="491"/>
                    <a:pt x="1028" y="501"/>
                    <a:pt x="1038" y="446"/>
                  </a:cubicBezTo>
                  <a:cubicBezTo>
                    <a:pt x="1048" y="391"/>
                    <a:pt x="1037" y="161"/>
                    <a:pt x="1056" y="104"/>
                  </a:cubicBezTo>
                  <a:cubicBezTo>
                    <a:pt x="1075" y="47"/>
                    <a:pt x="1136" y="104"/>
                    <a:pt x="1152" y="104"/>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5617" name="Freeform 9"/>
            <p:cNvSpPr>
              <a:spLocks/>
            </p:cNvSpPr>
            <p:nvPr/>
          </p:nvSpPr>
          <p:spPr bwMode="auto">
            <a:xfrm>
              <a:off x="1584" y="3312"/>
              <a:ext cx="1200" cy="200"/>
            </a:xfrm>
            <a:custGeom>
              <a:avLst/>
              <a:gdLst>
                <a:gd name="T0" fmla="*/ 0 w 1200"/>
                <a:gd name="T1" fmla="*/ 96 h 200"/>
                <a:gd name="T2" fmla="*/ 144 w 1200"/>
                <a:gd name="T3" fmla="*/ 48 h 200"/>
                <a:gd name="T4" fmla="*/ 336 w 1200"/>
                <a:gd name="T5" fmla="*/ 48 h 200"/>
                <a:gd name="T6" fmla="*/ 528 w 1200"/>
                <a:gd name="T7" fmla="*/ 0 h 200"/>
                <a:gd name="T8" fmla="*/ 720 w 1200"/>
                <a:gd name="T9" fmla="*/ 48 h 200"/>
                <a:gd name="T10" fmla="*/ 864 w 1200"/>
                <a:gd name="T11" fmla="*/ 96 h 200"/>
                <a:gd name="T12" fmla="*/ 1008 w 1200"/>
                <a:gd name="T13" fmla="*/ 192 h 200"/>
                <a:gd name="T14" fmla="*/ 1200 w 1200"/>
                <a:gd name="T15" fmla="*/ 144 h 2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00" h="200">
                  <a:moveTo>
                    <a:pt x="0" y="96"/>
                  </a:moveTo>
                  <a:cubicBezTo>
                    <a:pt x="44" y="76"/>
                    <a:pt x="88" y="56"/>
                    <a:pt x="144" y="48"/>
                  </a:cubicBezTo>
                  <a:cubicBezTo>
                    <a:pt x="200" y="40"/>
                    <a:pt x="272" y="56"/>
                    <a:pt x="336" y="48"/>
                  </a:cubicBezTo>
                  <a:cubicBezTo>
                    <a:pt x="400" y="40"/>
                    <a:pt x="464" y="0"/>
                    <a:pt x="528" y="0"/>
                  </a:cubicBezTo>
                  <a:cubicBezTo>
                    <a:pt x="592" y="0"/>
                    <a:pt x="664" y="32"/>
                    <a:pt x="720" y="48"/>
                  </a:cubicBezTo>
                  <a:cubicBezTo>
                    <a:pt x="776" y="64"/>
                    <a:pt x="816" y="72"/>
                    <a:pt x="864" y="96"/>
                  </a:cubicBezTo>
                  <a:cubicBezTo>
                    <a:pt x="912" y="120"/>
                    <a:pt x="952" y="184"/>
                    <a:pt x="1008" y="192"/>
                  </a:cubicBezTo>
                  <a:cubicBezTo>
                    <a:pt x="1064" y="200"/>
                    <a:pt x="1168" y="152"/>
                    <a:pt x="1200" y="144"/>
                  </a:cubicBezTo>
                </a:path>
              </a:pathLst>
            </a:custGeom>
            <a:noFill/>
            <a:ln w="9525" cap="flat" cmpd="sng">
              <a:solidFill>
                <a:srgbClr val="FF00FF"/>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25608" name="Text Box 15"/>
          <p:cNvSpPr txBox="1">
            <a:spLocks noChangeArrowheads="1"/>
          </p:cNvSpPr>
          <p:nvPr/>
        </p:nvSpPr>
        <p:spPr bwMode="auto">
          <a:xfrm>
            <a:off x="5181600" y="5029200"/>
            <a:ext cx="15128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short term fading</a:t>
            </a:r>
          </a:p>
        </p:txBody>
      </p:sp>
      <p:sp>
        <p:nvSpPr>
          <p:cNvPr id="25609" name="Text Box 16"/>
          <p:cNvSpPr txBox="1">
            <a:spLocks noChangeArrowheads="1"/>
          </p:cNvSpPr>
          <p:nvPr/>
        </p:nvSpPr>
        <p:spPr bwMode="auto">
          <a:xfrm>
            <a:off x="7620000" y="3124200"/>
            <a:ext cx="922338"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long term</a:t>
            </a:r>
          </a:p>
          <a:p>
            <a:r>
              <a:rPr lang="en-US" altLang="en-US" sz="1400"/>
              <a:t>fading</a:t>
            </a:r>
          </a:p>
        </p:txBody>
      </p:sp>
      <p:cxnSp>
        <p:nvCxnSpPr>
          <p:cNvPr id="25610" name="AutoShape 17"/>
          <p:cNvCxnSpPr>
            <a:cxnSpLocks noChangeShapeType="1"/>
            <a:stCxn id="25609" idx="1"/>
            <a:endCxn id="25617" idx="5"/>
          </p:cNvCxnSpPr>
          <p:nvPr/>
        </p:nvCxnSpPr>
        <p:spPr bwMode="auto">
          <a:xfrm flipH="1">
            <a:off x="7366000" y="3382963"/>
            <a:ext cx="254000" cy="5461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1" name="AutoShape 18"/>
          <p:cNvCxnSpPr>
            <a:cxnSpLocks noChangeShapeType="1"/>
            <a:stCxn id="25608" idx="0"/>
            <a:endCxn id="25616" idx="3"/>
          </p:cNvCxnSpPr>
          <p:nvPr/>
        </p:nvCxnSpPr>
        <p:spPr bwMode="auto">
          <a:xfrm flipV="1">
            <a:off x="5938838" y="4581525"/>
            <a:ext cx="179387" cy="4476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12" name="Text Box 21"/>
          <p:cNvSpPr txBox="1">
            <a:spLocks noChangeArrowheads="1"/>
          </p:cNvSpPr>
          <p:nvPr/>
        </p:nvSpPr>
        <p:spPr bwMode="auto">
          <a:xfrm>
            <a:off x="8001000" y="48768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25613" name="Text Box 22"/>
          <p:cNvSpPr txBox="1">
            <a:spLocks noChangeArrowheads="1"/>
          </p:cNvSpPr>
          <p:nvPr/>
        </p:nvSpPr>
        <p:spPr bwMode="auto">
          <a:xfrm>
            <a:off x="4953000" y="3200400"/>
            <a:ext cx="666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power</a:t>
            </a:r>
          </a:p>
        </p:txBody>
      </p:sp>
    </p:spTree>
    <p:extLst>
      <p:ext uri="{BB962C8B-B14F-4D97-AF65-F5344CB8AC3E}">
        <p14:creationId xmlns:p14="http://schemas.microsoft.com/office/powerpoint/2010/main" val="2874650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r>
              <a:rPr lang="en-US" altLang="en-US" smtClean="0"/>
              <a:t>Multiplexing Techniques</a:t>
            </a:r>
          </a:p>
        </p:txBody>
      </p:sp>
      <p:sp>
        <p:nvSpPr>
          <p:cNvPr id="26630" name="Rectangle 3"/>
          <p:cNvSpPr>
            <a:spLocks noGrp="1" noChangeArrowheads="1"/>
          </p:cNvSpPr>
          <p:nvPr>
            <p:ph type="body" idx="1"/>
          </p:nvPr>
        </p:nvSpPr>
        <p:spPr/>
        <p:txBody>
          <a:bodyPr>
            <a:normAutofit fontScale="92500" lnSpcReduction="10000"/>
          </a:bodyPr>
          <a:lstStyle/>
          <a:p>
            <a:pPr algn="just">
              <a:spcBef>
                <a:spcPts val="800"/>
              </a:spcBef>
            </a:pPr>
            <a:r>
              <a:rPr lang="en-US" altLang="en-US" dirty="0" smtClean="0">
                <a:solidFill>
                  <a:schemeClr val="tx1"/>
                </a:solidFill>
              </a:rPr>
              <a:t>Multiplexing techniques are used to allow many users to share a common transmission resource. In our case the users are mobile and the transmission resource is the radio spectrum. Sharing a common resource requires an access mechanism that will control the multiplexing mechanism.</a:t>
            </a:r>
          </a:p>
          <a:p>
            <a:pPr algn="just">
              <a:spcBef>
                <a:spcPts val="800"/>
              </a:spcBef>
            </a:pPr>
            <a:r>
              <a:rPr lang="en-US" altLang="en-US" dirty="0" smtClean="0">
                <a:solidFill>
                  <a:schemeClr val="tx1"/>
                </a:solidFill>
              </a:rPr>
              <a:t>As in </a:t>
            </a:r>
            <a:r>
              <a:rPr lang="en-US" altLang="en-US" dirty="0" err="1" smtClean="0">
                <a:solidFill>
                  <a:schemeClr val="tx1"/>
                </a:solidFill>
              </a:rPr>
              <a:t>wireline</a:t>
            </a:r>
            <a:r>
              <a:rPr lang="en-US" altLang="en-US" dirty="0" smtClean="0">
                <a:solidFill>
                  <a:schemeClr val="tx1"/>
                </a:solidFill>
              </a:rPr>
              <a:t> systems, it is desirable to allow the simultaneous transmission of information between two users engaged in a connection. This is called duplexing.</a:t>
            </a:r>
          </a:p>
          <a:p>
            <a:pPr algn="just">
              <a:spcBef>
                <a:spcPts val="800"/>
              </a:spcBef>
            </a:pPr>
            <a:r>
              <a:rPr lang="en-US" altLang="en-US" dirty="0" smtClean="0">
                <a:solidFill>
                  <a:schemeClr val="tx1"/>
                </a:solidFill>
              </a:rPr>
              <a:t>Two types of duplexing exist:</a:t>
            </a:r>
          </a:p>
          <a:p>
            <a:pPr lvl="1" algn="just">
              <a:spcBef>
                <a:spcPts val="800"/>
              </a:spcBef>
            </a:pPr>
            <a:r>
              <a:rPr lang="en-US" altLang="en-US" dirty="0" smtClean="0"/>
              <a:t>Frequency division duplexing (FDD), whereby two frequency channels are assigned to a connection, one channel for each direction of transmission.</a:t>
            </a:r>
          </a:p>
          <a:p>
            <a:pPr lvl="1" algn="just">
              <a:spcBef>
                <a:spcPts val="800"/>
              </a:spcBef>
            </a:pPr>
            <a:r>
              <a:rPr lang="en-US" altLang="en-US" dirty="0" smtClean="0"/>
              <a:t>Time division duplexing (TDD), whereby two time slots (closely placed in time for duplex effect) are assigned to a connection, one slot for each direction of transmission</a:t>
            </a:r>
            <a:r>
              <a:rPr lang="en-US" altLang="en-US" dirty="0" smtClean="0">
                <a:latin typeface="Times New Roman" pitchFamily="18" charset="0"/>
              </a:rPr>
              <a:t>.</a:t>
            </a:r>
            <a:endParaRPr lang="en-US" altLang="en-US" dirty="0" smtClean="0"/>
          </a:p>
        </p:txBody>
      </p:sp>
    </p:spTree>
    <p:extLst>
      <p:ext uri="{BB962C8B-B14F-4D97-AF65-F5344CB8AC3E}">
        <p14:creationId xmlns:p14="http://schemas.microsoft.com/office/powerpoint/2010/main" val="865888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type="body" idx="1"/>
          </p:nvPr>
        </p:nvSpPr>
        <p:spPr/>
        <p:txBody>
          <a:bodyPr/>
          <a:lstStyle/>
          <a:p>
            <a:r>
              <a:rPr lang="en-US" altLang="en-US" smtClean="0"/>
              <a:t>Multiplexing in 3 dimensions</a:t>
            </a:r>
          </a:p>
          <a:p>
            <a:pPr marL="819150" lvl="1"/>
            <a:r>
              <a:rPr lang="en-US" altLang="en-US" smtClean="0"/>
              <a:t>time (t) (TDM)</a:t>
            </a:r>
          </a:p>
          <a:p>
            <a:pPr marL="819150" lvl="1"/>
            <a:r>
              <a:rPr lang="en-US" altLang="en-US" smtClean="0"/>
              <a:t>frequency (f) (FDM)</a:t>
            </a:r>
          </a:p>
          <a:p>
            <a:pPr marL="819150" lvl="1"/>
            <a:r>
              <a:rPr lang="en-US" altLang="en-US" smtClean="0"/>
              <a:t>code (c) (CDM)</a:t>
            </a:r>
          </a:p>
          <a:p>
            <a:endParaRPr lang="en-US" altLang="en-US" smtClean="0"/>
          </a:p>
          <a:p>
            <a:r>
              <a:rPr lang="en-US" altLang="en-US" smtClean="0"/>
              <a:t>Goal: multiple use </a:t>
            </a:r>
            <a:br>
              <a:rPr lang="en-US" altLang="en-US" smtClean="0"/>
            </a:br>
            <a:r>
              <a:rPr lang="en-US" altLang="en-US" smtClean="0"/>
              <a:t>of a shared medium</a:t>
            </a:r>
          </a:p>
          <a:p>
            <a:pPr>
              <a:buFont typeface="Wingdings" pitchFamily="2" charset="2"/>
              <a:buNone/>
            </a:pPr>
            <a:endParaRPr lang="en-US" altLang="en-US" smtClean="0"/>
          </a:p>
        </p:txBody>
      </p:sp>
      <p:sp>
        <p:nvSpPr>
          <p:cNvPr id="27654" name="Oval 43"/>
          <p:cNvSpPr>
            <a:spLocks noChangeArrowheads="1"/>
          </p:cNvSpPr>
          <p:nvPr/>
        </p:nvSpPr>
        <p:spPr bwMode="auto">
          <a:xfrm>
            <a:off x="6858000" y="2819400"/>
            <a:ext cx="1371600" cy="1371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s</a:t>
            </a:r>
            <a:r>
              <a:rPr lang="en-US" altLang="en-US" baseline="-25000"/>
              <a:t>2</a:t>
            </a:r>
            <a:endParaRPr lang="en-US" altLang="en-US"/>
          </a:p>
        </p:txBody>
      </p:sp>
      <p:sp>
        <p:nvSpPr>
          <p:cNvPr id="27655" name="Oval 44"/>
          <p:cNvSpPr>
            <a:spLocks noChangeArrowheads="1"/>
          </p:cNvSpPr>
          <p:nvPr/>
        </p:nvSpPr>
        <p:spPr bwMode="auto">
          <a:xfrm>
            <a:off x="5867400" y="4419600"/>
            <a:ext cx="1371600" cy="1371600"/>
          </a:xfrm>
          <a:prstGeom prst="ellipse">
            <a:avLst/>
          </a:prstGeom>
          <a:solidFill>
            <a:srgbClr val="FF66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s</a:t>
            </a:r>
            <a:r>
              <a:rPr lang="en-US" altLang="en-US" baseline="-25000"/>
              <a:t>3</a:t>
            </a:r>
            <a:endParaRPr lang="en-US" altLang="en-US"/>
          </a:p>
        </p:txBody>
      </p:sp>
      <p:sp>
        <p:nvSpPr>
          <p:cNvPr id="27656" name="Oval 42"/>
          <p:cNvSpPr>
            <a:spLocks noChangeArrowheads="1"/>
          </p:cNvSpPr>
          <p:nvPr/>
        </p:nvSpPr>
        <p:spPr bwMode="auto">
          <a:xfrm>
            <a:off x="4724400" y="2438400"/>
            <a:ext cx="1371600" cy="1371600"/>
          </a:xfrm>
          <a:prstGeom prst="ellipse">
            <a:avLst/>
          </a:prstGeom>
          <a:solidFill>
            <a:srgbClr val="DADAF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s</a:t>
            </a:r>
            <a:r>
              <a:rPr lang="en-US" altLang="en-US" baseline="-25000"/>
              <a:t>1</a:t>
            </a:r>
            <a:endParaRPr lang="en-US" altLang="en-US"/>
          </a:p>
        </p:txBody>
      </p:sp>
      <p:sp>
        <p:nvSpPr>
          <p:cNvPr id="27657" name="Rectangle 2"/>
          <p:cNvSpPr>
            <a:spLocks noGrp="1" noChangeArrowheads="1"/>
          </p:cNvSpPr>
          <p:nvPr>
            <p:ph type="title"/>
          </p:nvPr>
        </p:nvSpPr>
        <p:spPr/>
        <p:txBody>
          <a:bodyPr/>
          <a:lstStyle/>
          <a:p>
            <a:r>
              <a:rPr lang="en-US" altLang="en-US" smtClean="0"/>
              <a:t>Multiplexing</a:t>
            </a:r>
          </a:p>
        </p:txBody>
      </p:sp>
      <p:sp>
        <p:nvSpPr>
          <p:cNvPr id="27658" name="Line 5"/>
          <p:cNvSpPr>
            <a:spLocks noChangeShapeType="1"/>
          </p:cNvSpPr>
          <p:nvPr/>
        </p:nvSpPr>
        <p:spPr bwMode="auto">
          <a:xfrm flipV="1">
            <a:off x="5410200" y="2501900"/>
            <a:ext cx="915988" cy="622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59" name="Line 6"/>
          <p:cNvSpPr>
            <a:spLocks noChangeShapeType="1"/>
          </p:cNvSpPr>
          <p:nvPr/>
        </p:nvSpPr>
        <p:spPr bwMode="auto">
          <a:xfrm>
            <a:off x="5410200" y="1997075"/>
            <a:ext cx="0" cy="112712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60" name="Line 7"/>
          <p:cNvSpPr>
            <a:spLocks noChangeShapeType="1"/>
          </p:cNvSpPr>
          <p:nvPr/>
        </p:nvSpPr>
        <p:spPr bwMode="auto">
          <a:xfrm>
            <a:off x="5410200" y="3124200"/>
            <a:ext cx="12906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61" name="Text Box 8"/>
          <p:cNvSpPr txBox="1">
            <a:spLocks noChangeArrowheads="1"/>
          </p:cNvSpPr>
          <p:nvPr/>
        </p:nvSpPr>
        <p:spPr bwMode="auto">
          <a:xfrm>
            <a:off x="6577013" y="31242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27662" name="Text Box 9"/>
          <p:cNvSpPr txBox="1">
            <a:spLocks noChangeArrowheads="1"/>
          </p:cNvSpPr>
          <p:nvPr/>
        </p:nvSpPr>
        <p:spPr bwMode="auto">
          <a:xfrm>
            <a:off x="6062663" y="2219325"/>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27663" name="Text Box 10"/>
          <p:cNvSpPr txBox="1">
            <a:spLocks noChangeArrowheads="1"/>
          </p:cNvSpPr>
          <p:nvPr/>
        </p:nvSpPr>
        <p:spPr bwMode="auto">
          <a:xfrm>
            <a:off x="5148263" y="1838325"/>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
        <p:nvSpPr>
          <p:cNvPr id="27664" name="AutoShape 17"/>
          <p:cNvSpPr>
            <a:spLocks noChangeArrowheads="1"/>
          </p:cNvSpPr>
          <p:nvPr/>
        </p:nvSpPr>
        <p:spPr bwMode="auto">
          <a:xfrm>
            <a:off x="5638800" y="11430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2</a:t>
            </a:r>
            <a:endParaRPr lang="en-US" altLang="en-US"/>
          </a:p>
        </p:txBody>
      </p:sp>
      <p:sp>
        <p:nvSpPr>
          <p:cNvPr id="27665" name="AutoShape 18"/>
          <p:cNvSpPr>
            <a:spLocks noChangeArrowheads="1"/>
          </p:cNvSpPr>
          <p:nvPr/>
        </p:nvSpPr>
        <p:spPr bwMode="auto">
          <a:xfrm>
            <a:off x="6248400" y="11430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3</a:t>
            </a:r>
            <a:endParaRPr lang="en-US" altLang="en-US"/>
          </a:p>
        </p:txBody>
      </p:sp>
      <p:sp>
        <p:nvSpPr>
          <p:cNvPr id="27666" name="AutoShape 19"/>
          <p:cNvSpPr>
            <a:spLocks noChangeArrowheads="1"/>
          </p:cNvSpPr>
          <p:nvPr/>
        </p:nvSpPr>
        <p:spPr bwMode="auto">
          <a:xfrm>
            <a:off x="6858000" y="11430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4</a:t>
            </a:r>
            <a:endParaRPr lang="en-US" altLang="en-US"/>
          </a:p>
        </p:txBody>
      </p:sp>
      <p:sp>
        <p:nvSpPr>
          <p:cNvPr id="27667" name="AutoShape 20"/>
          <p:cNvSpPr>
            <a:spLocks noChangeArrowheads="1"/>
          </p:cNvSpPr>
          <p:nvPr/>
        </p:nvSpPr>
        <p:spPr bwMode="auto">
          <a:xfrm>
            <a:off x="7467600" y="11430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5</a:t>
            </a:r>
            <a:endParaRPr lang="en-US" altLang="en-US"/>
          </a:p>
        </p:txBody>
      </p:sp>
      <p:sp>
        <p:nvSpPr>
          <p:cNvPr id="27668" name="AutoShape 21"/>
          <p:cNvSpPr>
            <a:spLocks noChangeArrowheads="1"/>
          </p:cNvSpPr>
          <p:nvPr/>
        </p:nvSpPr>
        <p:spPr bwMode="auto">
          <a:xfrm>
            <a:off x="8077200" y="11430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6</a:t>
            </a:r>
            <a:endParaRPr lang="en-US" altLang="en-US"/>
          </a:p>
        </p:txBody>
      </p:sp>
      <p:sp>
        <p:nvSpPr>
          <p:cNvPr id="27669" name="AutoShape 22"/>
          <p:cNvSpPr>
            <a:spLocks noChangeArrowheads="1"/>
          </p:cNvSpPr>
          <p:nvPr/>
        </p:nvSpPr>
        <p:spPr bwMode="auto">
          <a:xfrm>
            <a:off x="5029200" y="11430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1</a:t>
            </a:r>
            <a:endParaRPr lang="en-US" altLang="en-US"/>
          </a:p>
        </p:txBody>
      </p:sp>
      <p:sp>
        <p:nvSpPr>
          <p:cNvPr id="27670" name="Line 29"/>
          <p:cNvSpPr>
            <a:spLocks noChangeShapeType="1"/>
          </p:cNvSpPr>
          <p:nvPr/>
        </p:nvSpPr>
        <p:spPr bwMode="auto">
          <a:xfrm flipV="1">
            <a:off x="7543800" y="2882900"/>
            <a:ext cx="915988" cy="622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1" name="Line 30"/>
          <p:cNvSpPr>
            <a:spLocks noChangeShapeType="1"/>
          </p:cNvSpPr>
          <p:nvPr/>
        </p:nvSpPr>
        <p:spPr bwMode="auto">
          <a:xfrm>
            <a:off x="7543800" y="2378075"/>
            <a:ext cx="0" cy="112712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2" name="Line 31"/>
          <p:cNvSpPr>
            <a:spLocks noChangeShapeType="1"/>
          </p:cNvSpPr>
          <p:nvPr/>
        </p:nvSpPr>
        <p:spPr bwMode="auto">
          <a:xfrm>
            <a:off x="7543800" y="3505200"/>
            <a:ext cx="12906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3" name="Text Box 32"/>
          <p:cNvSpPr txBox="1">
            <a:spLocks noChangeArrowheads="1"/>
          </p:cNvSpPr>
          <p:nvPr/>
        </p:nvSpPr>
        <p:spPr bwMode="auto">
          <a:xfrm>
            <a:off x="8710613" y="35052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27674" name="Text Box 33"/>
          <p:cNvSpPr txBox="1">
            <a:spLocks noChangeArrowheads="1"/>
          </p:cNvSpPr>
          <p:nvPr/>
        </p:nvSpPr>
        <p:spPr bwMode="auto">
          <a:xfrm>
            <a:off x="8196263" y="2600325"/>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27675" name="Text Box 34"/>
          <p:cNvSpPr txBox="1">
            <a:spLocks noChangeArrowheads="1"/>
          </p:cNvSpPr>
          <p:nvPr/>
        </p:nvSpPr>
        <p:spPr bwMode="auto">
          <a:xfrm>
            <a:off x="7281863" y="2219325"/>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
        <p:nvSpPr>
          <p:cNvPr id="27676" name="Line 35"/>
          <p:cNvSpPr>
            <a:spLocks noChangeShapeType="1"/>
          </p:cNvSpPr>
          <p:nvPr/>
        </p:nvSpPr>
        <p:spPr bwMode="auto">
          <a:xfrm flipV="1">
            <a:off x="6553200" y="4483100"/>
            <a:ext cx="915988" cy="622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7" name="Line 36"/>
          <p:cNvSpPr>
            <a:spLocks noChangeShapeType="1"/>
          </p:cNvSpPr>
          <p:nvPr/>
        </p:nvSpPr>
        <p:spPr bwMode="auto">
          <a:xfrm>
            <a:off x="6553200" y="3978275"/>
            <a:ext cx="0" cy="112712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8" name="Line 37"/>
          <p:cNvSpPr>
            <a:spLocks noChangeShapeType="1"/>
          </p:cNvSpPr>
          <p:nvPr/>
        </p:nvSpPr>
        <p:spPr bwMode="auto">
          <a:xfrm>
            <a:off x="6553200" y="5105400"/>
            <a:ext cx="12906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7679" name="Text Box 38"/>
          <p:cNvSpPr txBox="1">
            <a:spLocks noChangeArrowheads="1"/>
          </p:cNvSpPr>
          <p:nvPr/>
        </p:nvSpPr>
        <p:spPr bwMode="auto">
          <a:xfrm>
            <a:off x="7720013" y="51054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27680" name="Text Box 39"/>
          <p:cNvSpPr txBox="1">
            <a:spLocks noChangeArrowheads="1"/>
          </p:cNvSpPr>
          <p:nvPr/>
        </p:nvSpPr>
        <p:spPr bwMode="auto">
          <a:xfrm>
            <a:off x="7205663" y="4200525"/>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27681" name="Text Box 40"/>
          <p:cNvSpPr txBox="1">
            <a:spLocks noChangeArrowheads="1"/>
          </p:cNvSpPr>
          <p:nvPr/>
        </p:nvSpPr>
        <p:spPr bwMode="auto">
          <a:xfrm>
            <a:off x="6291263" y="3819525"/>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
        <p:nvSpPr>
          <p:cNvPr id="27682" name="Text Box 45"/>
          <p:cNvSpPr txBox="1">
            <a:spLocks noChangeArrowheads="1"/>
          </p:cNvSpPr>
          <p:nvPr/>
        </p:nvSpPr>
        <p:spPr bwMode="auto">
          <a:xfrm>
            <a:off x="4708525" y="822325"/>
            <a:ext cx="1185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channels k</a:t>
            </a:r>
            <a:r>
              <a:rPr lang="en-US" altLang="en-US" baseline="-25000"/>
              <a:t>i</a:t>
            </a:r>
            <a:endParaRPr lang="en-US" altLang="en-US"/>
          </a:p>
        </p:txBody>
      </p:sp>
    </p:spTree>
    <p:extLst>
      <p:ext uri="{BB962C8B-B14F-4D97-AF65-F5344CB8AC3E}">
        <p14:creationId xmlns:p14="http://schemas.microsoft.com/office/powerpoint/2010/main" val="965777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r>
              <a:rPr lang="en-US" altLang="en-US" smtClean="0"/>
              <a:t>Narrowband versus Wideband </a:t>
            </a:r>
          </a:p>
        </p:txBody>
      </p:sp>
      <p:sp>
        <p:nvSpPr>
          <p:cNvPr id="28678" name="Rectangle 3"/>
          <p:cNvSpPr>
            <a:spLocks noGrp="1" noChangeArrowheads="1"/>
          </p:cNvSpPr>
          <p:nvPr>
            <p:ph type="body" idx="1"/>
          </p:nvPr>
        </p:nvSpPr>
        <p:spPr/>
        <p:txBody>
          <a:bodyPr/>
          <a:lstStyle/>
          <a:p>
            <a:pPr>
              <a:spcBef>
                <a:spcPts val="800"/>
              </a:spcBef>
            </a:pPr>
            <a:r>
              <a:rPr lang="en-US" altLang="en-US" smtClean="0"/>
              <a:t>These multiple access schemes can be grouped into two categories:</a:t>
            </a:r>
          </a:p>
          <a:p>
            <a:pPr lvl="1" algn="just">
              <a:spcBef>
                <a:spcPts val="800"/>
              </a:spcBef>
            </a:pPr>
            <a:r>
              <a:rPr lang="en-US" altLang="en-US" smtClean="0"/>
              <a:t>Narrowband systems - the total spectrum is divided into a large number of narrow radio bands that are shared.</a:t>
            </a:r>
          </a:p>
          <a:p>
            <a:pPr lvl="1" algn="just">
              <a:spcBef>
                <a:spcPts val="800"/>
              </a:spcBef>
            </a:pPr>
            <a:r>
              <a:rPr lang="en-US" altLang="en-US" smtClean="0"/>
              <a:t>Wideband systems - the total spectrum is used by each mobile unit for both directions of transmission. Only applicable for TDM and CDM.</a:t>
            </a:r>
          </a:p>
        </p:txBody>
      </p:sp>
    </p:spTree>
    <p:extLst>
      <p:ext uri="{BB962C8B-B14F-4D97-AF65-F5344CB8AC3E}">
        <p14:creationId xmlns:p14="http://schemas.microsoft.com/office/powerpoint/2010/main" val="328899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a:bodyPr>
          <a:lstStyle/>
          <a:p>
            <a:r>
              <a:rPr lang="en-IN" sz="4400" dirty="0" smtClean="0"/>
              <a:t>Applications</a:t>
            </a:r>
            <a:endParaRPr lang="en-IN" sz="4400" dirty="0"/>
          </a:p>
        </p:txBody>
      </p:sp>
      <p:sp>
        <p:nvSpPr>
          <p:cNvPr id="3" name="Content Placeholder 2"/>
          <p:cNvSpPr>
            <a:spLocks noGrp="1"/>
          </p:cNvSpPr>
          <p:nvPr>
            <p:ph idx="1"/>
          </p:nvPr>
        </p:nvSpPr>
        <p:spPr>
          <a:xfrm>
            <a:off x="1187624" y="1988840"/>
            <a:ext cx="6840760" cy="3340968"/>
          </a:xfrm>
        </p:spPr>
        <p:txBody>
          <a:bodyPr>
            <a:normAutofit/>
          </a:bodyPr>
          <a:lstStyle/>
          <a:p>
            <a:pPr lvl="4"/>
            <a:r>
              <a:rPr lang="en-IN" sz="2800" dirty="0" smtClean="0"/>
              <a:t>Vehicles</a:t>
            </a:r>
          </a:p>
          <a:p>
            <a:pPr lvl="4"/>
            <a:r>
              <a:rPr lang="en-IN" sz="2800" dirty="0" smtClean="0"/>
              <a:t>Emergencies</a:t>
            </a:r>
          </a:p>
          <a:p>
            <a:pPr lvl="4"/>
            <a:r>
              <a:rPr lang="en-IN" sz="2800" dirty="0" smtClean="0"/>
              <a:t>Travelling Salesman</a:t>
            </a:r>
          </a:p>
          <a:p>
            <a:pPr lvl="4"/>
            <a:r>
              <a:rPr lang="en-IN" sz="2800" dirty="0" smtClean="0"/>
              <a:t>Replacement of fixed networks</a:t>
            </a:r>
          </a:p>
          <a:p>
            <a:pPr lvl="4"/>
            <a:r>
              <a:rPr lang="en-IN" sz="2800" dirty="0" smtClean="0"/>
              <a:t>Entertainment</a:t>
            </a:r>
          </a:p>
          <a:p>
            <a:pPr lvl="4"/>
            <a:r>
              <a:rPr lang="en-IN" sz="2800" dirty="0" smtClean="0"/>
              <a:t>Education</a:t>
            </a:r>
            <a:endParaRPr lang="en-IN" sz="2800" dirty="0"/>
          </a:p>
        </p:txBody>
      </p:sp>
    </p:spTree>
    <p:extLst>
      <p:ext uri="{BB962C8B-B14F-4D97-AF65-F5344CB8AC3E}">
        <p14:creationId xmlns:p14="http://schemas.microsoft.com/office/powerpoint/2010/main" val="2499069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Line 23"/>
          <p:cNvSpPr>
            <a:spLocks noChangeShapeType="1"/>
          </p:cNvSpPr>
          <p:nvPr/>
        </p:nvSpPr>
        <p:spPr bwMode="auto">
          <a:xfrm flipV="1">
            <a:off x="3048000" y="3733800"/>
            <a:ext cx="2133600" cy="2057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2" name="Line 24"/>
          <p:cNvSpPr>
            <a:spLocks noChangeShapeType="1"/>
          </p:cNvSpPr>
          <p:nvPr/>
        </p:nvSpPr>
        <p:spPr bwMode="auto">
          <a:xfrm>
            <a:off x="5181600" y="3124200"/>
            <a:ext cx="0" cy="6096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3" name="Line 25"/>
          <p:cNvSpPr>
            <a:spLocks noChangeShapeType="1"/>
          </p:cNvSpPr>
          <p:nvPr/>
        </p:nvSpPr>
        <p:spPr bwMode="auto">
          <a:xfrm>
            <a:off x="5181600" y="3733800"/>
            <a:ext cx="3581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4" name="Rectangle 2"/>
          <p:cNvSpPr>
            <a:spLocks noGrp="1" noChangeArrowheads="1"/>
          </p:cNvSpPr>
          <p:nvPr>
            <p:ph type="title"/>
          </p:nvPr>
        </p:nvSpPr>
        <p:spPr>
          <a:xfrm>
            <a:off x="457200" y="260648"/>
            <a:ext cx="8229600" cy="652934"/>
          </a:xfrm>
        </p:spPr>
        <p:txBody>
          <a:bodyPr/>
          <a:lstStyle/>
          <a:p>
            <a:r>
              <a:rPr lang="en-US" altLang="en-US" dirty="0" smtClean="0"/>
              <a:t>Frequency Division Multiplexing (FDM)</a:t>
            </a:r>
          </a:p>
        </p:txBody>
      </p:sp>
      <p:sp>
        <p:nvSpPr>
          <p:cNvPr id="29705" name="Rectangle 3"/>
          <p:cNvSpPr>
            <a:spLocks noGrp="1" noChangeArrowheads="1"/>
          </p:cNvSpPr>
          <p:nvPr>
            <p:ph type="body" idx="1"/>
          </p:nvPr>
        </p:nvSpPr>
        <p:spPr>
          <a:xfrm>
            <a:off x="685800" y="990600"/>
            <a:ext cx="8153400" cy="5105400"/>
          </a:xfrm>
        </p:spPr>
        <p:txBody>
          <a:bodyPr/>
          <a:lstStyle/>
          <a:p>
            <a:r>
              <a:rPr lang="en-US" altLang="en-US" sz="1800" dirty="0" smtClean="0"/>
              <a:t>Separation of the whole spectrum into smaller frequency bands</a:t>
            </a:r>
          </a:p>
          <a:p>
            <a:r>
              <a:rPr lang="en-US" altLang="en-US" sz="1800" dirty="0" smtClean="0"/>
              <a:t>A channel gets a certain band of the spectrum for the whole time – orthogonal system</a:t>
            </a:r>
          </a:p>
          <a:p>
            <a:r>
              <a:rPr lang="en-US" altLang="en-US" sz="1800" dirty="0" smtClean="0"/>
              <a:t>Advantages:</a:t>
            </a:r>
          </a:p>
          <a:p>
            <a:pPr lvl="1"/>
            <a:r>
              <a:rPr lang="en-US" altLang="en-US" sz="1600" dirty="0" smtClean="0"/>
              <a:t>no dynamic coordination </a:t>
            </a:r>
            <a:br>
              <a:rPr lang="en-US" altLang="en-US" sz="1600" dirty="0" smtClean="0"/>
            </a:br>
            <a:r>
              <a:rPr lang="en-US" altLang="en-US" sz="1600" dirty="0" smtClean="0"/>
              <a:t>necessary, i.e., sync. and</a:t>
            </a:r>
          </a:p>
          <a:p>
            <a:pPr lvl="1">
              <a:buFont typeface="Wingdings" pitchFamily="2" charset="2"/>
              <a:buNone/>
            </a:pPr>
            <a:r>
              <a:rPr lang="en-US" altLang="en-US" sz="1600" dirty="0" smtClean="0"/>
              <a:t>	framing</a:t>
            </a:r>
          </a:p>
          <a:p>
            <a:pPr lvl="1"/>
            <a:r>
              <a:rPr lang="en-US" altLang="en-US" sz="1600" dirty="0" smtClean="0"/>
              <a:t>works also for analog signals</a:t>
            </a:r>
          </a:p>
          <a:p>
            <a:pPr lvl="1"/>
            <a:r>
              <a:rPr lang="en-US" altLang="en-US" sz="1600" dirty="0" smtClean="0"/>
              <a:t>low bit rates – cheaper,</a:t>
            </a:r>
          </a:p>
          <a:p>
            <a:pPr lvl="1">
              <a:buFont typeface="Wingdings" pitchFamily="2" charset="2"/>
              <a:buNone/>
            </a:pPr>
            <a:r>
              <a:rPr lang="en-US" altLang="en-US" sz="1600" dirty="0" smtClean="0"/>
              <a:t>	delay spread </a:t>
            </a:r>
          </a:p>
          <a:p>
            <a:r>
              <a:rPr lang="en-US" altLang="en-US" sz="1800" dirty="0" smtClean="0"/>
              <a:t>Disadvantages:</a:t>
            </a:r>
          </a:p>
          <a:p>
            <a:pPr lvl="1"/>
            <a:r>
              <a:rPr lang="en-US" altLang="en-US" sz="1600" dirty="0" smtClean="0"/>
              <a:t>waste of bandwidth </a:t>
            </a:r>
            <a:br>
              <a:rPr lang="en-US" altLang="en-US" sz="1600" dirty="0" smtClean="0"/>
            </a:br>
            <a:r>
              <a:rPr lang="en-US" altLang="en-US" sz="1600" dirty="0" smtClean="0"/>
              <a:t>if the traffic is </a:t>
            </a:r>
            <a:br>
              <a:rPr lang="en-US" altLang="en-US" sz="1600" dirty="0" smtClean="0"/>
            </a:br>
            <a:r>
              <a:rPr lang="en-US" altLang="en-US" sz="1600" dirty="0" smtClean="0"/>
              <a:t>distributed unevenly</a:t>
            </a:r>
          </a:p>
          <a:p>
            <a:pPr lvl="1"/>
            <a:r>
              <a:rPr lang="en-US" altLang="en-US" sz="1600" dirty="0" smtClean="0"/>
              <a:t>inflexible</a:t>
            </a:r>
          </a:p>
          <a:p>
            <a:pPr lvl="1"/>
            <a:r>
              <a:rPr lang="en-US" altLang="en-US" sz="1600" dirty="0" smtClean="0"/>
              <a:t>guard bands</a:t>
            </a:r>
          </a:p>
          <a:p>
            <a:pPr lvl="1"/>
            <a:r>
              <a:rPr lang="en-US" altLang="en-US" sz="1600" dirty="0" smtClean="0"/>
              <a:t>narrow filters</a:t>
            </a:r>
          </a:p>
        </p:txBody>
      </p:sp>
      <p:sp>
        <p:nvSpPr>
          <p:cNvPr id="29706" name="AutoShape 11"/>
          <p:cNvSpPr>
            <a:spLocks noChangeArrowheads="1"/>
          </p:cNvSpPr>
          <p:nvPr/>
        </p:nvSpPr>
        <p:spPr bwMode="auto">
          <a:xfrm>
            <a:off x="3276600" y="3429000"/>
            <a:ext cx="2286000" cy="2165350"/>
          </a:xfrm>
          <a:prstGeom prst="cube">
            <a:avLst>
              <a:gd name="adj" fmla="val 86069"/>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7" name="AutoShape 12"/>
          <p:cNvSpPr>
            <a:spLocks noChangeArrowheads="1"/>
          </p:cNvSpPr>
          <p:nvPr/>
        </p:nvSpPr>
        <p:spPr bwMode="auto">
          <a:xfrm>
            <a:off x="3886200" y="3429000"/>
            <a:ext cx="2286000" cy="2165350"/>
          </a:xfrm>
          <a:prstGeom prst="cube">
            <a:avLst>
              <a:gd name="adj" fmla="val 860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8" name="AutoShape 13"/>
          <p:cNvSpPr>
            <a:spLocks noChangeArrowheads="1"/>
          </p:cNvSpPr>
          <p:nvPr/>
        </p:nvSpPr>
        <p:spPr bwMode="auto">
          <a:xfrm>
            <a:off x="4495800" y="3429000"/>
            <a:ext cx="2286000" cy="2165350"/>
          </a:xfrm>
          <a:prstGeom prst="cube">
            <a:avLst>
              <a:gd name="adj" fmla="val 86069"/>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09" name="AutoShape 14"/>
          <p:cNvSpPr>
            <a:spLocks noChangeArrowheads="1"/>
          </p:cNvSpPr>
          <p:nvPr/>
        </p:nvSpPr>
        <p:spPr bwMode="auto">
          <a:xfrm>
            <a:off x="5105400" y="3429000"/>
            <a:ext cx="2286000" cy="2165350"/>
          </a:xfrm>
          <a:prstGeom prst="cube">
            <a:avLst>
              <a:gd name="adj" fmla="val 86069"/>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0" name="AutoShape 15"/>
          <p:cNvSpPr>
            <a:spLocks noChangeArrowheads="1"/>
          </p:cNvSpPr>
          <p:nvPr/>
        </p:nvSpPr>
        <p:spPr bwMode="auto">
          <a:xfrm>
            <a:off x="5715000" y="3429000"/>
            <a:ext cx="2286000" cy="2165350"/>
          </a:xfrm>
          <a:prstGeom prst="cube">
            <a:avLst>
              <a:gd name="adj" fmla="val 86069"/>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1" name="AutoShape 16"/>
          <p:cNvSpPr>
            <a:spLocks noChangeArrowheads="1"/>
          </p:cNvSpPr>
          <p:nvPr/>
        </p:nvSpPr>
        <p:spPr bwMode="auto">
          <a:xfrm>
            <a:off x="6324600" y="3429000"/>
            <a:ext cx="2286000" cy="2165350"/>
          </a:xfrm>
          <a:prstGeom prst="cube">
            <a:avLst>
              <a:gd name="adj" fmla="val 86069"/>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29712" name="AutoShape 17"/>
          <p:cNvSpPr>
            <a:spLocks noChangeArrowheads="1"/>
          </p:cNvSpPr>
          <p:nvPr/>
        </p:nvSpPr>
        <p:spPr bwMode="auto">
          <a:xfrm>
            <a:off x="5791200" y="24384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2</a:t>
            </a:r>
            <a:endParaRPr lang="en-US" altLang="en-US"/>
          </a:p>
        </p:txBody>
      </p:sp>
      <p:sp>
        <p:nvSpPr>
          <p:cNvPr id="29713" name="AutoShape 18"/>
          <p:cNvSpPr>
            <a:spLocks noChangeArrowheads="1"/>
          </p:cNvSpPr>
          <p:nvPr/>
        </p:nvSpPr>
        <p:spPr bwMode="auto">
          <a:xfrm>
            <a:off x="6400800" y="24384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3</a:t>
            </a:r>
            <a:endParaRPr lang="en-US" altLang="en-US"/>
          </a:p>
        </p:txBody>
      </p:sp>
      <p:sp>
        <p:nvSpPr>
          <p:cNvPr id="29714" name="AutoShape 19"/>
          <p:cNvSpPr>
            <a:spLocks noChangeArrowheads="1"/>
          </p:cNvSpPr>
          <p:nvPr/>
        </p:nvSpPr>
        <p:spPr bwMode="auto">
          <a:xfrm>
            <a:off x="7010400" y="24384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4</a:t>
            </a:r>
            <a:endParaRPr lang="en-US" altLang="en-US"/>
          </a:p>
        </p:txBody>
      </p:sp>
      <p:sp>
        <p:nvSpPr>
          <p:cNvPr id="29715" name="AutoShape 20"/>
          <p:cNvSpPr>
            <a:spLocks noChangeArrowheads="1"/>
          </p:cNvSpPr>
          <p:nvPr/>
        </p:nvSpPr>
        <p:spPr bwMode="auto">
          <a:xfrm>
            <a:off x="7620000" y="24384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5</a:t>
            </a:r>
            <a:endParaRPr lang="en-US" altLang="en-US"/>
          </a:p>
        </p:txBody>
      </p:sp>
      <p:sp>
        <p:nvSpPr>
          <p:cNvPr id="29716" name="AutoShape 21"/>
          <p:cNvSpPr>
            <a:spLocks noChangeArrowheads="1"/>
          </p:cNvSpPr>
          <p:nvPr/>
        </p:nvSpPr>
        <p:spPr bwMode="auto">
          <a:xfrm>
            <a:off x="8229600" y="24384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6</a:t>
            </a:r>
            <a:endParaRPr lang="en-US" altLang="en-US"/>
          </a:p>
        </p:txBody>
      </p:sp>
      <p:sp>
        <p:nvSpPr>
          <p:cNvPr id="29717" name="AutoShape 22"/>
          <p:cNvSpPr>
            <a:spLocks noChangeArrowheads="1"/>
          </p:cNvSpPr>
          <p:nvPr/>
        </p:nvSpPr>
        <p:spPr bwMode="auto">
          <a:xfrm>
            <a:off x="5181600" y="24384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1</a:t>
            </a:r>
            <a:endParaRPr lang="en-US" altLang="en-US"/>
          </a:p>
        </p:txBody>
      </p:sp>
      <p:sp>
        <p:nvSpPr>
          <p:cNvPr id="29718" name="Text Box 26"/>
          <p:cNvSpPr txBox="1">
            <a:spLocks noChangeArrowheads="1"/>
          </p:cNvSpPr>
          <p:nvPr/>
        </p:nvSpPr>
        <p:spPr bwMode="auto">
          <a:xfrm>
            <a:off x="8610600" y="33528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29719" name="Text Box 27"/>
          <p:cNvSpPr txBox="1">
            <a:spLocks noChangeArrowheads="1"/>
          </p:cNvSpPr>
          <p:nvPr/>
        </p:nvSpPr>
        <p:spPr bwMode="auto">
          <a:xfrm>
            <a:off x="2819400" y="54102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29720" name="Text Box 28"/>
          <p:cNvSpPr txBox="1">
            <a:spLocks noChangeArrowheads="1"/>
          </p:cNvSpPr>
          <p:nvPr/>
        </p:nvSpPr>
        <p:spPr bwMode="auto">
          <a:xfrm>
            <a:off x="4876800" y="2971800"/>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Tree>
    <p:extLst>
      <p:ext uri="{BB962C8B-B14F-4D97-AF65-F5344CB8AC3E}">
        <p14:creationId xmlns:p14="http://schemas.microsoft.com/office/powerpoint/2010/main" val="2802263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Line 5"/>
          <p:cNvSpPr>
            <a:spLocks noChangeShapeType="1"/>
          </p:cNvSpPr>
          <p:nvPr/>
        </p:nvSpPr>
        <p:spPr bwMode="auto">
          <a:xfrm flipV="1">
            <a:off x="2438400" y="4343400"/>
            <a:ext cx="2819400" cy="1600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6" name="Line 6"/>
          <p:cNvSpPr>
            <a:spLocks noChangeShapeType="1"/>
          </p:cNvSpPr>
          <p:nvPr/>
        </p:nvSpPr>
        <p:spPr bwMode="auto">
          <a:xfrm>
            <a:off x="5257800" y="3733800"/>
            <a:ext cx="0" cy="6096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7" name="Line 7"/>
          <p:cNvSpPr>
            <a:spLocks noChangeShapeType="1"/>
          </p:cNvSpPr>
          <p:nvPr/>
        </p:nvSpPr>
        <p:spPr bwMode="auto">
          <a:xfrm>
            <a:off x="5257800" y="4343400"/>
            <a:ext cx="3505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28" name="Text Box 8"/>
          <p:cNvSpPr txBox="1">
            <a:spLocks noChangeArrowheads="1"/>
          </p:cNvSpPr>
          <p:nvPr/>
        </p:nvSpPr>
        <p:spPr bwMode="auto">
          <a:xfrm>
            <a:off x="8534400" y="39624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30729" name="Text Box 9"/>
          <p:cNvSpPr txBox="1">
            <a:spLocks noChangeArrowheads="1"/>
          </p:cNvSpPr>
          <p:nvPr/>
        </p:nvSpPr>
        <p:spPr bwMode="auto">
          <a:xfrm>
            <a:off x="2362200" y="54864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30730" name="Text Box 10"/>
          <p:cNvSpPr txBox="1">
            <a:spLocks noChangeArrowheads="1"/>
          </p:cNvSpPr>
          <p:nvPr/>
        </p:nvSpPr>
        <p:spPr bwMode="auto">
          <a:xfrm>
            <a:off x="4953000" y="3581400"/>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
        <p:nvSpPr>
          <p:cNvPr id="30731" name="AutoShape 11"/>
          <p:cNvSpPr>
            <a:spLocks noChangeArrowheads="1"/>
          </p:cNvSpPr>
          <p:nvPr/>
        </p:nvSpPr>
        <p:spPr bwMode="auto">
          <a:xfrm>
            <a:off x="4572000" y="4114800"/>
            <a:ext cx="3886200" cy="45720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2" name="AutoShape 12"/>
          <p:cNvSpPr>
            <a:spLocks noChangeArrowheads="1"/>
          </p:cNvSpPr>
          <p:nvPr/>
        </p:nvSpPr>
        <p:spPr bwMode="auto">
          <a:xfrm>
            <a:off x="4191000" y="4343400"/>
            <a:ext cx="3886200" cy="45720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3" name="AutoShape 13"/>
          <p:cNvSpPr>
            <a:spLocks noChangeArrowheads="1"/>
          </p:cNvSpPr>
          <p:nvPr/>
        </p:nvSpPr>
        <p:spPr bwMode="auto">
          <a:xfrm>
            <a:off x="3810000" y="4572000"/>
            <a:ext cx="3886200" cy="45720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4" name="AutoShape 14"/>
          <p:cNvSpPr>
            <a:spLocks noChangeArrowheads="1"/>
          </p:cNvSpPr>
          <p:nvPr/>
        </p:nvSpPr>
        <p:spPr bwMode="auto">
          <a:xfrm>
            <a:off x="3429000" y="4800600"/>
            <a:ext cx="3886200" cy="45720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5" name="AutoShape 15"/>
          <p:cNvSpPr>
            <a:spLocks noChangeArrowheads="1"/>
          </p:cNvSpPr>
          <p:nvPr/>
        </p:nvSpPr>
        <p:spPr bwMode="auto">
          <a:xfrm>
            <a:off x="3048000" y="5029200"/>
            <a:ext cx="3886200" cy="4572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6" name="AutoShape 16"/>
          <p:cNvSpPr>
            <a:spLocks noChangeArrowheads="1"/>
          </p:cNvSpPr>
          <p:nvPr/>
        </p:nvSpPr>
        <p:spPr bwMode="auto">
          <a:xfrm>
            <a:off x="2667000" y="5257800"/>
            <a:ext cx="3886200" cy="45720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0737" name="AutoShape 29"/>
          <p:cNvSpPr>
            <a:spLocks noChangeArrowheads="1"/>
          </p:cNvSpPr>
          <p:nvPr/>
        </p:nvSpPr>
        <p:spPr bwMode="auto">
          <a:xfrm>
            <a:off x="5715000" y="27432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2</a:t>
            </a:r>
            <a:endParaRPr lang="en-US" altLang="en-US"/>
          </a:p>
        </p:txBody>
      </p:sp>
      <p:sp>
        <p:nvSpPr>
          <p:cNvPr id="30738" name="AutoShape 30"/>
          <p:cNvSpPr>
            <a:spLocks noChangeArrowheads="1"/>
          </p:cNvSpPr>
          <p:nvPr/>
        </p:nvSpPr>
        <p:spPr bwMode="auto">
          <a:xfrm>
            <a:off x="6324600" y="27432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3</a:t>
            </a:r>
            <a:endParaRPr lang="en-US" altLang="en-US"/>
          </a:p>
        </p:txBody>
      </p:sp>
      <p:sp>
        <p:nvSpPr>
          <p:cNvPr id="30739" name="AutoShape 31"/>
          <p:cNvSpPr>
            <a:spLocks noChangeArrowheads="1"/>
          </p:cNvSpPr>
          <p:nvPr/>
        </p:nvSpPr>
        <p:spPr bwMode="auto">
          <a:xfrm>
            <a:off x="6934200" y="27432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4</a:t>
            </a:r>
            <a:endParaRPr lang="en-US" altLang="en-US"/>
          </a:p>
        </p:txBody>
      </p:sp>
      <p:sp>
        <p:nvSpPr>
          <p:cNvPr id="30740" name="AutoShape 32"/>
          <p:cNvSpPr>
            <a:spLocks noChangeArrowheads="1"/>
          </p:cNvSpPr>
          <p:nvPr/>
        </p:nvSpPr>
        <p:spPr bwMode="auto">
          <a:xfrm>
            <a:off x="7543800" y="27432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5</a:t>
            </a:r>
            <a:endParaRPr lang="en-US" altLang="en-US"/>
          </a:p>
        </p:txBody>
      </p:sp>
      <p:sp>
        <p:nvSpPr>
          <p:cNvPr id="30741" name="AutoShape 33"/>
          <p:cNvSpPr>
            <a:spLocks noChangeArrowheads="1"/>
          </p:cNvSpPr>
          <p:nvPr/>
        </p:nvSpPr>
        <p:spPr bwMode="auto">
          <a:xfrm>
            <a:off x="8153400" y="27432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6</a:t>
            </a:r>
            <a:endParaRPr lang="en-US" altLang="en-US"/>
          </a:p>
        </p:txBody>
      </p:sp>
      <p:sp>
        <p:nvSpPr>
          <p:cNvPr id="30742" name="AutoShape 34"/>
          <p:cNvSpPr>
            <a:spLocks noChangeArrowheads="1"/>
          </p:cNvSpPr>
          <p:nvPr/>
        </p:nvSpPr>
        <p:spPr bwMode="auto">
          <a:xfrm>
            <a:off x="5105400" y="27432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1</a:t>
            </a:r>
            <a:endParaRPr lang="en-US" altLang="en-US"/>
          </a:p>
        </p:txBody>
      </p:sp>
      <p:sp>
        <p:nvSpPr>
          <p:cNvPr id="30743" name="Rectangle 41"/>
          <p:cNvSpPr>
            <a:spLocks noGrp="1" noChangeArrowheads="1"/>
          </p:cNvSpPr>
          <p:nvPr>
            <p:ph type="title"/>
          </p:nvPr>
        </p:nvSpPr>
        <p:spPr>
          <a:xfrm>
            <a:off x="425450" y="260648"/>
            <a:ext cx="8229600" cy="652934"/>
          </a:xfrm>
        </p:spPr>
        <p:txBody>
          <a:bodyPr/>
          <a:lstStyle/>
          <a:p>
            <a:r>
              <a:rPr lang="en-US" altLang="en-US" dirty="0" smtClean="0"/>
              <a:t>Time Division Multiplexing (TDM)</a:t>
            </a:r>
          </a:p>
        </p:txBody>
      </p:sp>
      <p:sp>
        <p:nvSpPr>
          <p:cNvPr id="30744" name="Rectangle 42"/>
          <p:cNvSpPr>
            <a:spLocks noGrp="1" noChangeArrowheads="1"/>
          </p:cNvSpPr>
          <p:nvPr>
            <p:ph type="body" idx="1"/>
          </p:nvPr>
        </p:nvSpPr>
        <p:spPr>
          <a:xfrm>
            <a:off x="571500" y="990600"/>
            <a:ext cx="8039100" cy="5105400"/>
          </a:xfrm>
        </p:spPr>
        <p:txBody>
          <a:bodyPr>
            <a:normAutofit lnSpcReduction="10000"/>
          </a:bodyPr>
          <a:lstStyle/>
          <a:p>
            <a:r>
              <a:rPr lang="en-US" altLang="en-US" smtClean="0"/>
              <a:t>A channel gets the whole spectrum for a certain amount of time – orthogonal system</a:t>
            </a:r>
          </a:p>
          <a:p>
            <a:r>
              <a:rPr lang="en-US" altLang="en-US" smtClean="0"/>
              <a:t>Advantages:</a:t>
            </a:r>
          </a:p>
          <a:p>
            <a:pPr lvl="1"/>
            <a:r>
              <a:rPr lang="en-US" altLang="en-US" smtClean="0"/>
              <a:t>only one carrier in the</a:t>
            </a:r>
            <a:br>
              <a:rPr lang="en-US" altLang="en-US" smtClean="0"/>
            </a:br>
            <a:r>
              <a:rPr lang="en-US" altLang="en-US" smtClean="0"/>
              <a:t>medium at any time</a:t>
            </a:r>
          </a:p>
          <a:p>
            <a:pPr lvl="1"/>
            <a:r>
              <a:rPr lang="en-US" altLang="en-US" smtClean="0"/>
              <a:t>throughput high - supports bursts</a:t>
            </a:r>
          </a:p>
          <a:p>
            <a:pPr lvl="1"/>
            <a:r>
              <a:rPr lang="en-US" altLang="en-US" smtClean="0"/>
              <a:t>flexible – multiple slots</a:t>
            </a:r>
          </a:p>
          <a:p>
            <a:pPr lvl="1"/>
            <a:r>
              <a:rPr lang="en-US" altLang="en-US" smtClean="0"/>
              <a:t>no guard bands ?!</a:t>
            </a:r>
          </a:p>
          <a:p>
            <a:r>
              <a:rPr lang="en-US" altLang="en-US" smtClean="0"/>
              <a:t>Disadvantages:</a:t>
            </a:r>
          </a:p>
          <a:p>
            <a:pPr lvl="1"/>
            <a:r>
              <a:rPr lang="en-US" altLang="en-US" smtClean="0"/>
              <a:t>Framing and precise </a:t>
            </a:r>
            <a:br>
              <a:rPr lang="en-US" altLang="en-US" smtClean="0"/>
            </a:br>
            <a:r>
              <a:rPr lang="en-US" altLang="en-US" smtClean="0"/>
              <a:t>synchronization </a:t>
            </a:r>
            <a:br>
              <a:rPr lang="en-US" altLang="en-US" smtClean="0"/>
            </a:br>
            <a:r>
              <a:rPr lang="en-US" altLang="en-US" smtClean="0"/>
              <a:t>necessary</a:t>
            </a:r>
          </a:p>
          <a:p>
            <a:pPr lvl="1"/>
            <a:r>
              <a:rPr lang="en-US" altLang="en-US" smtClean="0"/>
              <a:t>high bit rates</a:t>
            </a:r>
          </a:p>
          <a:p>
            <a:pPr lvl="1">
              <a:buFont typeface="Wingdings" pitchFamily="2" charset="2"/>
              <a:buNone/>
            </a:pPr>
            <a:r>
              <a:rPr lang="en-US" altLang="en-US" smtClean="0"/>
              <a:t>	at each</a:t>
            </a:r>
          </a:p>
          <a:p>
            <a:pPr lvl="1">
              <a:buFont typeface="Wingdings" pitchFamily="2" charset="2"/>
              <a:buNone/>
            </a:pPr>
            <a:r>
              <a:rPr lang="en-US" altLang="en-US" smtClean="0"/>
              <a:t>	Tx/Rx</a:t>
            </a:r>
          </a:p>
        </p:txBody>
      </p:sp>
    </p:spTree>
    <p:extLst>
      <p:ext uri="{BB962C8B-B14F-4D97-AF65-F5344CB8AC3E}">
        <p14:creationId xmlns:p14="http://schemas.microsoft.com/office/powerpoint/2010/main" val="357563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Line 54"/>
          <p:cNvSpPr>
            <a:spLocks noChangeShapeType="1"/>
          </p:cNvSpPr>
          <p:nvPr/>
        </p:nvSpPr>
        <p:spPr bwMode="auto">
          <a:xfrm>
            <a:off x="5257800" y="4267200"/>
            <a:ext cx="3581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0" name="Line 52"/>
          <p:cNvSpPr>
            <a:spLocks noChangeShapeType="1"/>
          </p:cNvSpPr>
          <p:nvPr/>
        </p:nvSpPr>
        <p:spPr bwMode="auto">
          <a:xfrm flipV="1">
            <a:off x="3048000" y="4267200"/>
            <a:ext cx="2209800" cy="1676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1" name="Line 53"/>
          <p:cNvSpPr>
            <a:spLocks noChangeShapeType="1"/>
          </p:cNvSpPr>
          <p:nvPr/>
        </p:nvSpPr>
        <p:spPr bwMode="auto">
          <a:xfrm>
            <a:off x="5257800" y="3657600"/>
            <a:ext cx="0" cy="6096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2" name="Text Box 55"/>
          <p:cNvSpPr txBox="1">
            <a:spLocks noChangeArrowheads="1"/>
          </p:cNvSpPr>
          <p:nvPr/>
        </p:nvSpPr>
        <p:spPr bwMode="auto">
          <a:xfrm>
            <a:off x="8610600" y="39624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31753" name="Rectangle 2"/>
          <p:cNvSpPr>
            <a:spLocks noGrp="1" noChangeArrowheads="1"/>
          </p:cNvSpPr>
          <p:nvPr>
            <p:ph type="title"/>
          </p:nvPr>
        </p:nvSpPr>
        <p:spPr>
          <a:xfrm>
            <a:off x="457200" y="332656"/>
            <a:ext cx="3733800" cy="652934"/>
          </a:xfrm>
        </p:spPr>
        <p:txBody>
          <a:bodyPr/>
          <a:lstStyle/>
          <a:p>
            <a:r>
              <a:rPr lang="en-US" altLang="en-US" dirty="0" smtClean="0"/>
              <a:t>Hybrid TDM/FDM</a:t>
            </a:r>
          </a:p>
        </p:txBody>
      </p:sp>
      <p:sp>
        <p:nvSpPr>
          <p:cNvPr id="31754" name="Rectangle 3"/>
          <p:cNvSpPr>
            <a:spLocks noGrp="1" noChangeArrowheads="1"/>
          </p:cNvSpPr>
          <p:nvPr>
            <p:ph type="body" idx="1"/>
          </p:nvPr>
        </p:nvSpPr>
        <p:spPr>
          <a:xfrm>
            <a:off x="457200" y="1124744"/>
            <a:ext cx="8229600" cy="5001419"/>
          </a:xfrm>
        </p:spPr>
        <p:txBody>
          <a:bodyPr>
            <a:normAutofit lnSpcReduction="10000"/>
          </a:bodyPr>
          <a:lstStyle/>
          <a:p>
            <a:r>
              <a:rPr lang="en-US" altLang="en-US" dirty="0" smtClean="0"/>
              <a:t>Combination of both methods</a:t>
            </a:r>
          </a:p>
          <a:p>
            <a:r>
              <a:rPr lang="en-US" altLang="en-US" dirty="0" smtClean="0"/>
              <a:t>A channel gets a certain frequency band for a certain amount of time (slot). </a:t>
            </a:r>
          </a:p>
          <a:p>
            <a:r>
              <a:rPr lang="en-US" altLang="en-US" dirty="0" smtClean="0"/>
              <a:t>Example: GSM, hops from one band to another each time slot </a:t>
            </a:r>
          </a:p>
          <a:p>
            <a:r>
              <a:rPr lang="en-US" altLang="en-US" dirty="0" smtClean="0"/>
              <a:t>Advantages:</a:t>
            </a:r>
          </a:p>
          <a:p>
            <a:pPr lvl="1"/>
            <a:r>
              <a:rPr lang="en-US" altLang="en-US" dirty="0" smtClean="0"/>
              <a:t>better protection against </a:t>
            </a:r>
            <a:br>
              <a:rPr lang="en-US" altLang="en-US" dirty="0" smtClean="0"/>
            </a:br>
            <a:r>
              <a:rPr lang="en-US" altLang="en-US" dirty="0" smtClean="0"/>
              <a:t>tapping (hopping among</a:t>
            </a:r>
          </a:p>
          <a:p>
            <a:pPr lvl="1">
              <a:buFont typeface="Wingdings" pitchFamily="2" charset="2"/>
              <a:buNone/>
            </a:pPr>
            <a:r>
              <a:rPr lang="en-US" altLang="en-US" dirty="0" smtClean="0"/>
              <a:t>	frequencies)</a:t>
            </a:r>
          </a:p>
          <a:p>
            <a:pPr lvl="1"/>
            <a:r>
              <a:rPr lang="en-US" altLang="en-US" dirty="0" smtClean="0"/>
              <a:t>protection against frequency </a:t>
            </a:r>
            <a:br>
              <a:rPr lang="en-US" altLang="en-US" dirty="0" smtClean="0"/>
            </a:br>
            <a:r>
              <a:rPr lang="en-US" altLang="en-US" dirty="0" smtClean="0"/>
              <a:t>selective interference</a:t>
            </a:r>
          </a:p>
          <a:p>
            <a:r>
              <a:rPr lang="en-US" altLang="en-US" dirty="0" smtClean="0"/>
              <a:t>Disadvantages: </a:t>
            </a:r>
          </a:p>
          <a:p>
            <a:pPr lvl="1"/>
            <a:r>
              <a:rPr lang="en-US" altLang="en-US" dirty="0" smtClean="0"/>
              <a:t>Framing and</a:t>
            </a:r>
          </a:p>
          <a:p>
            <a:pPr lvl="1">
              <a:buFont typeface="Wingdings" pitchFamily="2" charset="2"/>
              <a:buNone/>
            </a:pPr>
            <a:r>
              <a:rPr lang="en-US" altLang="en-US" dirty="0" smtClean="0"/>
              <a:t>	sync. required</a:t>
            </a:r>
          </a:p>
        </p:txBody>
      </p:sp>
      <p:sp>
        <p:nvSpPr>
          <p:cNvPr id="31755" name="AutoShape 5"/>
          <p:cNvSpPr>
            <a:spLocks noChangeArrowheads="1"/>
          </p:cNvSpPr>
          <p:nvPr/>
        </p:nvSpPr>
        <p:spPr bwMode="auto">
          <a:xfrm>
            <a:off x="5715000" y="39179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6" name="AutoShape 6"/>
          <p:cNvSpPr>
            <a:spLocks noChangeArrowheads="1"/>
          </p:cNvSpPr>
          <p:nvPr/>
        </p:nvSpPr>
        <p:spPr bwMode="auto">
          <a:xfrm>
            <a:off x="6324600" y="39179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7" name="AutoShape 7"/>
          <p:cNvSpPr>
            <a:spLocks noChangeArrowheads="1"/>
          </p:cNvSpPr>
          <p:nvPr/>
        </p:nvSpPr>
        <p:spPr bwMode="auto">
          <a:xfrm>
            <a:off x="6934200" y="39179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8" name="AutoShape 8"/>
          <p:cNvSpPr>
            <a:spLocks noChangeArrowheads="1"/>
          </p:cNvSpPr>
          <p:nvPr/>
        </p:nvSpPr>
        <p:spPr bwMode="auto">
          <a:xfrm>
            <a:off x="7543800" y="39179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59" name="AutoShape 9"/>
          <p:cNvSpPr>
            <a:spLocks noChangeArrowheads="1"/>
          </p:cNvSpPr>
          <p:nvPr/>
        </p:nvSpPr>
        <p:spPr bwMode="auto">
          <a:xfrm>
            <a:off x="8153400" y="39179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0" name="AutoShape 10"/>
          <p:cNvSpPr>
            <a:spLocks noChangeArrowheads="1"/>
          </p:cNvSpPr>
          <p:nvPr/>
        </p:nvSpPr>
        <p:spPr bwMode="auto">
          <a:xfrm>
            <a:off x="5105400" y="39179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1" name="AutoShape 16"/>
          <p:cNvSpPr>
            <a:spLocks noChangeArrowheads="1"/>
          </p:cNvSpPr>
          <p:nvPr/>
        </p:nvSpPr>
        <p:spPr bwMode="auto">
          <a:xfrm>
            <a:off x="5410200" y="41465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2" name="AutoShape 17"/>
          <p:cNvSpPr>
            <a:spLocks noChangeArrowheads="1"/>
          </p:cNvSpPr>
          <p:nvPr/>
        </p:nvSpPr>
        <p:spPr bwMode="auto">
          <a:xfrm>
            <a:off x="6019800" y="41465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3" name="AutoShape 18"/>
          <p:cNvSpPr>
            <a:spLocks noChangeArrowheads="1"/>
          </p:cNvSpPr>
          <p:nvPr/>
        </p:nvSpPr>
        <p:spPr bwMode="auto">
          <a:xfrm>
            <a:off x="6629400" y="41465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4" name="AutoShape 19"/>
          <p:cNvSpPr>
            <a:spLocks noChangeArrowheads="1"/>
          </p:cNvSpPr>
          <p:nvPr/>
        </p:nvSpPr>
        <p:spPr bwMode="auto">
          <a:xfrm>
            <a:off x="7239000" y="41465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5" name="AutoShape 20"/>
          <p:cNvSpPr>
            <a:spLocks noChangeArrowheads="1"/>
          </p:cNvSpPr>
          <p:nvPr/>
        </p:nvSpPr>
        <p:spPr bwMode="auto">
          <a:xfrm>
            <a:off x="7848600" y="41465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6" name="AutoShape 21"/>
          <p:cNvSpPr>
            <a:spLocks noChangeArrowheads="1"/>
          </p:cNvSpPr>
          <p:nvPr/>
        </p:nvSpPr>
        <p:spPr bwMode="auto">
          <a:xfrm>
            <a:off x="4800600" y="41465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7" name="AutoShape 22"/>
          <p:cNvSpPr>
            <a:spLocks noChangeArrowheads="1"/>
          </p:cNvSpPr>
          <p:nvPr/>
        </p:nvSpPr>
        <p:spPr bwMode="auto">
          <a:xfrm>
            <a:off x="5105400" y="43751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8" name="AutoShape 23"/>
          <p:cNvSpPr>
            <a:spLocks noChangeArrowheads="1"/>
          </p:cNvSpPr>
          <p:nvPr/>
        </p:nvSpPr>
        <p:spPr bwMode="auto">
          <a:xfrm>
            <a:off x="5715000" y="43751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69" name="AutoShape 24"/>
          <p:cNvSpPr>
            <a:spLocks noChangeArrowheads="1"/>
          </p:cNvSpPr>
          <p:nvPr/>
        </p:nvSpPr>
        <p:spPr bwMode="auto">
          <a:xfrm>
            <a:off x="6324600" y="43751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0" name="AutoShape 25"/>
          <p:cNvSpPr>
            <a:spLocks noChangeArrowheads="1"/>
          </p:cNvSpPr>
          <p:nvPr/>
        </p:nvSpPr>
        <p:spPr bwMode="auto">
          <a:xfrm>
            <a:off x="6934200" y="43751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1" name="AutoShape 26"/>
          <p:cNvSpPr>
            <a:spLocks noChangeArrowheads="1"/>
          </p:cNvSpPr>
          <p:nvPr/>
        </p:nvSpPr>
        <p:spPr bwMode="auto">
          <a:xfrm>
            <a:off x="7543800" y="43751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2" name="AutoShape 27"/>
          <p:cNvSpPr>
            <a:spLocks noChangeArrowheads="1"/>
          </p:cNvSpPr>
          <p:nvPr/>
        </p:nvSpPr>
        <p:spPr bwMode="auto">
          <a:xfrm>
            <a:off x="4495800" y="43751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3" name="AutoShape 28"/>
          <p:cNvSpPr>
            <a:spLocks noChangeArrowheads="1"/>
          </p:cNvSpPr>
          <p:nvPr/>
        </p:nvSpPr>
        <p:spPr bwMode="auto">
          <a:xfrm>
            <a:off x="4800600" y="46037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4" name="AutoShape 29"/>
          <p:cNvSpPr>
            <a:spLocks noChangeArrowheads="1"/>
          </p:cNvSpPr>
          <p:nvPr/>
        </p:nvSpPr>
        <p:spPr bwMode="auto">
          <a:xfrm>
            <a:off x="5410200" y="46037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5" name="AutoShape 30"/>
          <p:cNvSpPr>
            <a:spLocks noChangeArrowheads="1"/>
          </p:cNvSpPr>
          <p:nvPr/>
        </p:nvSpPr>
        <p:spPr bwMode="auto">
          <a:xfrm>
            <a:off x="6019800" y="46037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6" name="AutoShape 31"/>
          <p:cNvSpPr>
            <a:spLocks noChangeArrowheads="1"/>
          </p:cNvSpPr>
          <p:nvPr/>
        </p:nvSpPr>
        <p:spPr bwMode="auto">
          <a:xfrm>
            <a:off x="6629400" y="46037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7" name="AutoShape 32"/>
          <p:cNvSpPr>
            <a:spLocks noChangeArrowheads="1"/>
          </p:cNvSpPr>
          <p:nvPr/>
        </p:nvSpPr>
        <p:spPr bwMode="auto">
          <a:xfrm>
            <a:off x="7239000" y="46037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8" name="AutoShape 33"/>
          <p:cNvSpPr>
            <a:spLocks noChangeArrowheads="1"/>
          </p:cNvSpPr>
          <p:nvPr/>
        </p:nvSpPr>
        <p:spPr bwMode="auto">
          <a:xfrm>
            <a:off x="4191000" y="46037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79" name="AutoShape 34"/>
          <p:cNvSpPr>
            <a:spLocks noChangeArrowheads="1"/>
          </p:cNvSpPr>
          <p:nvPr/>
        </p:nvSpPr>
        <p:spPr bwMode="auto">
          <a:xfrm>
            <a:off x="4495800" y="48323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0" name="AutoShape 35"/>
          <p:cNvSpPr>
            <a:spLocks noChangeArrowheads="1"/>
          </p:cNvSpPr>
          <p:nvPr/>
        </p:nvSpPr>
        <p:spPr bwMode="auto">
          <a:xfrm>
            <a:off x="5105400" y="48323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1" name="AutoShape 36"/>
          <p:cNvSpPr>
            <a:spLocks noChangeArrowheads="1"/>
          </p:cNvSpPr>
          <p:nvPr/>
        </p:nvSpPr>
        <p:spPr bwMode="auto">
          <a:xfrm>
            <a:off x="5715000" y="48323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2" name="AutoShape 37"/>
          <p:cNvSpPr>
            <a:spLocks noChangeArrowheads="1"/>
          </p:cNvSpPr>
          <p:nvPr/>
        </p:nvSpPr>
        <p:spPr bwMode="auto">
          <a:xfrm>
            <a:off x="6324600" y="48323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3" name="AutoShape 38"/>
          <p:cNvSpPr>
            <a:spLocks noChangeArrowheads="1"/>
          </p:cNvSpPr>
          <p:nvPr/>
        </p:nvSpPr>
        <p:spPr bwMode="auto">
          <a:xfrm>
            <a:off x="6934200" y="48323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4" name="AutoShape 39"/>
          <p:cNvSpPr>
            <a:spLocks noChangeArrowheads="1"/>
          </p:cNvSpPr>
          <p:nvPr/>
        </p:nvSpPr>
        <p:spPr bwMode="auto">
          <a:xfrm>
            <a:off x="3886200" y="48323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5" name="AutoShape 40"/>
          <p:cNvSpPr>
            <a:spLocks noChangeArrowheads="1"/>
          </p:cNvSpPr>
          <p:nvPr/>
        </p:nvSpPr>
        <p:spPr bwMode="auto">
          <a:xfrm>
            <a:off x="4191000" y="506095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6" name="AutoShape 41"/>
          <p:cNvSpPr>
            <a:spLocks noChangeArrowheads="1"/>
          </p:cNvSpPr>
          <p:nvPr/>
        </p:nvSpPr>
        <p:spPr bwMode="auto">
          <a:xfrm>
            <a:off x="4800600" y="506095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7" name="AutoShape 42"/>
          <p:cNvSpPr>
            <a:spLocks noChangeArrowheads="1"/>
          </p:cNvSpPr>
          <p:nvPr/>
        </p:nvSpPr>
        <p:spPr bwMode="auto">
          <a:xfrm>
            <a:off x="5410200" y="506095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8" name="AutoShape 43"/>
          <p:cNvSpPr>
            <a:spLocks noChangeArrowheads="1"/>
          </p:cNvSpPr>
          <p:nvPr/>
        </p:nvSpPr>
        <p:spPr bwMode="auto">
          <a:xfrm>
            <a:off x="6019800" y="506095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89" name="AutoShape 44"/>
          <p:cNvSpPr>
            <a:spLocks noChangeArrowheads="1"/>
          </p:cNvSpPr>
          <p:nvPr/>
        </p:nvSpPr>
        <p:spPr bwMode="auto">
          <a:xfrm>
            <a:off x="6629400" y="506095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0" name="AutoShape 45"/>
          <p:cNvSpPr>
            <a:spLocks noChangeArrowheads="1"/>
          </p:cNvSpPr>
          <p:nvPr/>
        </p:nvSpPr>
        <p:spPr bwMode="auto">
          <a:xfrm>
            <a:off x="3581400" y="506095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1" name="AutoShape 46"/>
          <p:cNvSpPr>
            <a:spLocks noChangeArrowheads="1"/>
          </p:cNvSpPr>
          <p:nvPr/>
        </p:nvSpPr>
        <p:spPr bwMode="auto">
          <a:xfrm>
            <a:off x="3886200" y="52578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2" name="AutoShape 47"/>
          <p:cNvSpPr>
            <a:spLocks noChangeArrowheads="1"/>
          </p:cNvSpPr>
          <p:nvPr/>
        </p:nvSpPr>
        <p:spPr bwMode="auto">
          <a:xfrm>
            <a:off x="4495800" y="52578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3" name="AutoShape 48"/>
          <p:cNvSpPr>
            <a:spLocks noChangeArrowheads="1"/>
          </p:cNvSpPr>
          <p:nvPr/>
        </p:nvSpPr>
        <p:spPr bwMode="auto">
          <a:xfrm>
            <a:off x="5105400" y="52578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4" name="AutoShape 49"/>
          <p:cNvSpPr>
            <a:spLocks noChangeArrowheads="1"/>
          </p:cNvSpPr>
          <p:nvPr/>
        </p:nvSpPr>
        <p:spPr bwMode="auto">
          <a:xfrm>
            <a:off x="5715000" y="52578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5" name="AutoShape 50"/>
          <p:cNvSpPr>
            <a:spLocks noChangeArrowheads="1"/>
          </p:cNvSpPr>
          <p:nvPr/>
        </p:nvSpPr>
        <p:spPr bwMode="auto">
          <a:xfrm>
            <a:off x="6324600" y="52578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6" name="AutoShape 51"/>
          <p:cNvSpPr>
            <a:spLocks noChangeArrowheads="1"/>
          </p:cNvSpPr>
          <p:nvPr/>
        </p:nvSpPr>
        <p:spPr bwMode="auto">
          <a:xfrm>
            <a:off x="3276600" y="52578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1797" name="Text Box 56"/>
          <p:cNvSpPr txBox="1">
            <a:spLocks noChangeArrowheads="1"/>
          </p:cNvSpPr>
          <p:nvPr/>
        </p:nvSpPr>
        <p:spPr bwMode="auto">
          <a:xfrm>
            <a:off x="2971800" y="54864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31798" name="Text Box 57"/>
          <p:cNvSpPr txBox="1">
            <a:spLocks noChangeArrowheads="1"/>
          </p:cNvSpPr>
          <p:nvPr/>
        </p:nvSpPr>
        <p:spPr bwMode="auto">
          <a:xfrm>
            <a:off x="4953000" y="3581400"/>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
        <p:nvSpPr>
          <p:cNvPr id="31799" name="AutoShape 58"/>
          <p:cNvSpPr>
            <a:spLocks noChangeArrowheads="1"/>
          </p:cNvSpPr>
          <p:nvPr/>
        </p:nvSpPr>
        <p:spPr bwMode="auto">
          <a:xfrm>
            <a:off x="5867400" y="28956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2</a:t>
            </a:r>
            <a:endParaRPr lang="en-US" altLang="en-US"/>
          </a:p>
        </p:txBody>
      </p:sp>
      <p:sp>
        <p:nvSpPr>
          <p:cNvPr id="31800" name="AutoShape 59"/>
          <p:cNvSpPr>
            <a:spLocks noChangeArrowheads="1"/>
          </p:cNvSpPr>
          <p:nvPr/>
        </p:nvSpPr>
        <p:spPr bwMode="auto">
          <a:xfrm>
            <a:off x="6477000" y="28956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3</a:t>
            </a:r>
            <a:endParaRPr lang="en-US" altLang="en-US"/>
          </a:p>
        </p:txBody>
      </p:sp>
      <p:sp>
        <p:nvSpPr>
          <p:cNvPr id="31801" name="AutoShape 60"/>
          <p:cNvSpPr>
            <a:spLocks noChangeArrowheads="1"/>
          </p:cNvSpPr>
          <p:nvPr/>
        </p:nvSpPr>
        <p:spPr bwMode="auto">
          <a:xfrm>
            <a:off x="7086600" y="28956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4</a:t>
            </a:r>
            <a:endParaRPr lang="en-US" altLang="en-US"/>
          </a:p>
        </p:txBody>
      </p:sp>
      <p:sp>
        <p:nvSpPr>
          <p:cNvPr id="31802" name="AutoShape 61"/>
          <p:cNvSpPr>
            <a:spLocks noChangeArrowheads="1"/>
          </p:cNvSpPr>
          <p:nvPr/>
        </p:nvSpPr>
        <p:spPr bwMode="auto">
          <a:xfrm>
            <a:off x="7696200" y="28956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5</a:t>
            </a:r>
            <a:endParaRPr lang="en-US" altLang="en-US"/>
          </a:p>
        </p:txBody>
      </p:sp>
      <p:sp>
        <p:nvSpPr>
          <p:cNvPr id="31803" name="AutoShape 62"/>
          <p:cNvSpPr>
            <a:spLocks noChangeArrowheads="1"/>
          </p:cNvSpPr>
          <p:nvPr/>
        </p:nvSpPr>
        <p:spPr bwMode="auto">
          <a:xfrm>
            <a:off x="8305800" y="28956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6</a:t>
            </a:r>
            <a:endParaRPr lang="en-US" altLang="en-US"/>
          </a:p>
        </p:txBody>
      </p:sp>
      <p:sp>
        <p:nvSpPr>
          <p:cNvPr id="31804" name="AutoShape 63"/>
          <p:cNvSpPr>
            <a:spLocks noChangeArrowheads="1"/>
          </p:cNvSpPr>
          <p:nvPr/>
        </p:nvSpPr>
        <p:spPr bwMode="auto">
          <a:xfrm>
            <a:off x="5257800" y="28956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1</a:t>
            </a:r>
            <a:endParaRPr lang="en-US" altLang="en-US"/>
          </a:p>
        </p:txBody>
      </p:sp>
    </p:spTree>
    <p:extLst>
      <p:ext uri="{BB962C8B-B14F-4D97-AF65-F5344CB8AC3E}">
        <p14:creationId xmlns:p14="http://schemas.microsoft.com/office/powerpoint/2010/main" val="501818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Line 24"/>
          <p:cNvSpPr>
            <a:spLocks noChangeShapeType="1"/>
          </p:cNvSpPr>
          <p:nvPr/>
        </p:nvSpPr>
        <p:spPr bwMode="auto">
          <a:xfrm flipV="1">
            <a:off x="5791200" y="4191000"/>
            <a:ext cx="1600200" cy="16002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74" name="Line 25"/>
          <p:cNvSpPr>
            <a:spLocks noChangeShapeType="1"/>
          </p:cNvSpPr>
          <p:nvPr/>
        </p:nvSpPr>
        <p:spPr bwMode="auto">
          <a:xfrm>
            <a:off x="7391400" y="2286000"/>
            <a:ext cx="0" cy="19050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75" name="Line 26"/>
          <p:cNvSpPr>
            <a:spLocks noChangeShapeType="1"/>
          </p:cNvSpPr>
          <p:nvPr/>
        </p:nvSpPr>
        <p:spPr bwMode="auto">
          <a:xfrm>
            <a:off x="7391400" y="41910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76" name="Rectangle 2"/>
          <p:cNvSpPr>
            <a:spLocks noGrp="1" noChangeArrowheads="1"/>
          </p:cNvSpPr>
          <p:nvPr>
            <p:ph type="title"/>
          </p:nvPr>
        </p:nvSpPr>
        <p:spPr>
          <a:xfrm>
            <a:off x="533400" y="260648"/>
            <a:ext cx="8229600" cy="652934"/>
          </a:xfrm>
        </p:spPr>
        <p:txBody>
          <a:bodyPr/>
          <a:lstStyle/>
          <a:p>
            <a:r>
              <a:rPr lang="en-US" altLang="en-US" dirty="0" smtClean="0"/>
              <a:t>Code Division Multiplexing (CDM) </a:t>
            </a:r>
          </a:p>
        </p:txBody>
      </p:sp>
      <p:sp>
        <p:nvSpPr>
          <p:cNvPr id="32777" name="Rectangle 3"/>
          <p:cNvSpPr>
            <a:spLocks noGrp="1" noChangeArrowheads="1"/>
          </p:cNvSpPr>
          <p:nvPr>
            <p:ph type="body" idx="1"/>
          </p:nvPr>
        </p:nvSpPr>
        <p:spPr>
          <a:xfrm>
            <a:off x="685800" y="990600"/>
            <a:ext cx="4953000" cy="5105400"/>
          </a:xfrm>
        </p:spPr>
        <p:txBody>
          <a:bodyPr>
            <a:normAutofit lnSpcReduction="10000"/>
          </a:bodyPr>
          <a:lstStyle/>
          <a:p>
            <a:r>
              <a:rPr lang="en-US" altLang="en-US" dirty="0" smtClean="0"/>
              <a:t>Each channel has a unique code</a:t>
            </a:r>
          </a:p>
          <a:p>
            <a:pPr>
              <a:buFont typeface="Wingdings" pitchFamily="2" charset="2"/>
              <a:buNone/>
            </a:pPr>
            <a:r>
              <a:rPr lang="en-US" altLang="en-US" dirty="0" smtClean="0"/>
              <a:t>	(not necessarily orthogonal)</a:t>
            </a:r>
          </a:p>
          <a:p>
            <a:r>
              <a:rPr lang="en-US" altLang="en-US" dirty="0" smtClean="0"/>
              <a:t>All channels use the same spectrum at the same time</a:t>
            </a:r>
          </a:p>
          <a:p>
            <a:r>
              <a:rPr lang="en-US" altLang="en-US" dirty="0" smtClean="0"/>
              <a:t>Advantages:</a:t>
            </a:r>
          </a:p>
          <a:p>
            <a:pPr lvl="1"/>
            <a:r>
              <a:rPr lang="en-US" altLang="en-US" dirty="0" smtClean="0"/>
              <a:t>bandwidth efficient</a:t>
            </a:r>
          </a:p>
          <a:p>
            <a:pPr lvl="1"/>
            <a:r>
              <a:rPr lang="en-US" altLang="en-US" dirty="0" smtClean="0"/>
              <a:t>no coordination and synchronization necessary</a:t>
            </a:r>
          </a:p>
          <a:p>
            <a:pPr lvl="1"/>
            <a:r>
              <a:rPr lang="en-US" altLang="en-US" dirty="0" smtClean="0"/>
              <a:t>good protection against interference and tapping</a:t>
            </a:r>
          </a:p>
          <a:p>
            <a:r>
              <a:rPr lang="en-US" altLang="en-US" dirty="0" smtClean="0"/>
              <a:t>Disadvantages:</a:t>
            </a:r>
          </a:p>
          <a:p>
            <a:pPr lvl="1"/>
            <a:r>
              <a:rPr lang="en-US" altLang="en-US" dirty="0" smtClean="0"/>
              <a:t>lower user data rates due to high gains required to reduce interference</a:t>
            </a:r>
          </a:p>
          <a:p>
            <a:pPr lvl="1"/>
            <a:r>
              <a:rPr lang="en-US" altLang="en-US" dirty="0" smtClean="0"/>
              <a:t>more complex signal regeneration</a:t>
            </a:r>
          </a:p>
        </p:txBody>
      </p:sp>
      <p:sp>
        <p:nvSpPr>
          <p:cNvPr id="32778" name="Text Box 4"/>
          <p:cNvSpPr txBox="1">
            <a:spLocks noChangeArrowheads="1"/>
          </p:cNvSpPr>
          <p:nvPr/>
        </p:nvSpPr>
        <p:spPr bwMode="auto">
          <a:xfrm>
            <a:off x="7543800" y="6248400"/>
            <a:ext cx="676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2.19.1</a:t>
            </a:r>
          </a:p>
        </p:txBody>
      </p:sp>
      <p:sp>
        <p:nvSpPr>
          <p:cNvPr id="32779" name="AutoShape 11"/>
          <p:cNvSpPr>
            <a:spLocks noChangeArrowheads="1"/>
          </p:cNvSpPr>
          <p:nvPr/>
        </p:nvSpPr>
        <p:spPr bwMode="auto">
          <a:xfrm>
            <a:off x="6172200" y="3810000"/>
            <a:ext cx="2286000" cy="2165350"/>
          </a:xfrm>
          <a:prstGeom prst="cube">
            <a:avLst>
              <a:gd name="adj" fmla="val 86069"/>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0" name="AutoShape 12"/>
          <p:cNvSpPr>
            <a:spLocks noChangeArrowheads="1"/>
          </p:cNvSpPr>
          <p:nvPr/>
        </p:nvSpPr>
        <p:spPr bwMode="auto">
          <a:xfrm>
            <a:off x="6172200" y="3429000"/>
            <a:ext cx="2286000" cy="2165350"/>
          </a:xfrm>
          <a:prstGeom prst="cube">
            <a:avLst>
              <a:gd name="adj" fmla="val 860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1" name="AutoShape 13"/>
          <p:cNvSpPr>
            <a:spLocks noChangeArrowheads="1"/>
          </p:cNvSpPr>
          <p:nvPr/>
        </p:nvSpPr>
        <p:spPr bwMode="auto">
          <a:xfrm>
            <a:off x="6172200" y="3048000"/>
            <a:ext cx="2286000" cy="2165350"/>
          </a:xfrm>
          <a:prstGeom prst="cube">
            <a:avLst>
              <a:gd name="adj" fmla="val 86069"/>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2" name="AutoShape 14"/>
          <p:cNvSpPr>
            <a:spLocks noChangeArrowheads="1"/>
          </p:cNvSpPr>
          <p:nvPr/>
        </p:nvSpPr>
        <p:spPr bwMode="auto">
          <a:xfrm>
            <a:off x="6172200" y="2667000"/>
            <a:ext cx="2286000" cy="2165350"/>
          </a:xfrm>
          <a:prstGeom prst="cube">
            <a:avLst>
              <a:gd name="adj" fmla="val 86069"/>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3" name="AutoShape 15"/>
          <p:cNvSpPr>
            <a:spLocks noChangeArrowheads="1"/>
          </p:cNvSpPr>
          <p:nvPr/>
        </p:nvSpPr>
        <p:spPr bwMode="auto">
          <a:xfrm>
            <a:off x="6172200" y="2286000"/>
            <a:ext cx="2286000" cy="2165350"/>
          </a:xfrm>
          <a:prstGeom prst="cube">
            <a:avLst>
              <a:gd name="adj" fmla="val 86069"/>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4" name="AutoShape 16"/>
          <p:cNvSpPr>
            <a:spLocks noChangeArrowheads="1"/>
          </p:cNvSpPr>
          <p:nvPr/>
        </p:nvSpPr>
        <p:spPr bwMode="auto">
          <a:xfrm>
            <a:off x="6172200" y="1905000"/>
            <a:ext cx="2286000" cy="2165350"/>
          </a:xfrm>
          <a:prstGeom prst="cube">
            <a:avLst>
              <a:gd name="adj" fmla="val 86069"/>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32785" name="AutoShape 17"/>
          <p:cNvSpPr>
            <a:spLocks noChangeArrowheads="1"/>
          </p:cNvSpPr>
          <p:nvPr/>
        </p:nvSpPr>
        <p:spPr bwMode="auto">
          <a:xfrm>
            <a:off x="5638800" y="1219200"/>
            <a:ext cx="457200" cy="48895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2</a:t>
            </a:r>
            <a:endParaRPr lang="en-US" altLang="en-US"/>
          </a:p>
        </p:txBody>
      </p:sp>
      <p:sp>
        <p:nvSpPr>
          <p:cNvPr id="32786" name="AutoShape 18"/>
          <p:cNvSpPr>
            <a:spLocks noChangeArrowheads="1"/>
          </p:cNvSpPr>
          <p:nvPr/>
        </p:nvSpPr>
        <p:spPr bwMode="auto">
          <a:xfrm>
            <a:off x="6248400" y="1219200"/>
            <a:ext cx="457200" cy="488950"/>
          </a:xfrm>
          <a:prstGeom prst="cube">
            <a:avLst>
              <a:gd name="adj" fmla="val 25000"/>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3</a:t>
            </a:r>
            <a:endParaRPr lang="en-US" altLang="en-US"/>
          </a:p>
        </p:txBody>
      </p:sp>
      <p:sp>
        <p:nvSpPr>
          <p:cNvPr id="32787" name="AutoShape 19"/>
          <p:cNvSpPr>
            <a:spLocks noChangeArrowheads="1"/>
          </p:cNvSpPr>
          <p:nvPr/>
        </p:nvSpPr>
        <p:spPr bwMode="auto">
          <a:xfrm>
            <a:off x="6858000" y="1219200"/>
            <a:ext cx="457200" cy="488950"/>
          </a:xfrm>
          <a:prstGeom prst="cube">
            <a:avLst>
              <a:gd name="adj" fmla="val 25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4</a:t>
            </a:r>
            <a:endParaRPr lang="en-US" altLang="en-US"/>
          </a:p>
        </p:txBody>
      </p:sp>
      <p:sp>
        <p:nvSpPr>
          <p:cNvPr id="32788" name="AutoShape 20"/>
          <p:cNvSpPr>
            <a:spLocks noChangeArrowheads="1"/>
          </p:cNvSpPr>
          <p:nvPr/>
        </p:nvSpPr>
        <p:spPr bwMode="auto">
          <a:xfrm>
            <a:off x="7467600" y="1219200"/>
            <a:ext cx="457200" cy="488950"/>
          </a:xfrm>
          <a:prstGeom prst="cube">
            <a:avLst>
              <a:gd name="adj" fmla="val 25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5</a:t>
            </a:r>
            <a:endParaRPr lang="en-US" altLang="en-US"/>
          </a:p>
        </p:txBody>
      </p:sp>
      <p:sp>
        <p:nvSpPr>
          <p:cNvPr id="32789" name="AutoShape 21"/>
          <p:cNvSpPr>
            <a:spLocks noChangeArrowheads="1"/>
          </p:cNvSpPr>
          <p:nvPr/>
        </p:nvSpPr>
        <p:spPr bwMode="auto">
          <a:xfrm>
            <a:off x="8077200" y="1219200"/>
            <a:ext cx="457200" cy="488950"/>
          </a:xfrm>
          <a:prstGeom prst="cube">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6</a:t>
            </a:r>
            <a:endParaRPr lang="en-US" altLang="en-US"/>
          </a:p>
        </p:txBody>
      </p:sp>
      <p:sp>
        <p:nvSpPr>
          <p:cNvPr id="32790" name="AutoShape 22"/>
          <p:cNvSpPr>
            <a:spLocks noChangeArrowheads="1"/>
          </p:cNvSpPr>
          <p:nvPr/>
        </p:nvSpPr>
        <p:spPr bwMode="auto">
          <a:xfrm>
            <a:off x="5029200" y="1219200"/>
            <a:ext cx="457200" cy="488950"/>
          </a:xfrm>
          <a:prstGeom prst="cube">
            <a:avLst>
              <a:gd name="adj" fmla="val 250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k</a:t>
            </a:r>
            <a:r>
              <a:rPr lang="en-US" altLang="en-US" baseline="-25000"/>
              <a:t>1</a:t>
            </a:r>
            <a:endParaRPr lang="en-US" altLang="en-US"/>
          </a:p>
        </p:txBody>
      </p:sp>
      <p:sp>
        <p:nvSpPr>
          <p:cNvPr id="32791" name="Text Box 27"/>
          <p:cNvSpPr txBox="1">
            <a:spLocks noChangeArrowheads="1"/>
          </p:cNvSpPr>
          <p:nvPr/>
        </p:nvSpPr>
        <p:spPr bwMode="auto">
          <a:xfrm>
            <a:off x="8534400" y="38100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f</a:t>
            </a:r>
          </a:p>
        </p:txBody>
      </p:sp>
      <p:sp>
        <p:nvSpPr>
          <p:cNvPr id="32792" name="Text Box 28"/>
          <p:cNvSpPr txBox="1">
            <a:spLocks noChangeArrowheads="1"/>
          </p:cNvSpPr>
          <p:nvPr/>
        </p:nvSpPr>
        <p:spPr bwMode="auto">
          <a:xfrm>
            <a:off x="5638800" y="5334000"/>
            <a:ext cx="24130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p>
        </p:txBody>
      </p:sp>
      <p:sp>
        <p:nvSpPr>
          <p:cNvPr id="32793" name="Text Box 29"/>
          <p:cNvSpPr txBox="1">
            <a:spLocks noChangeArrowheads="1"/>
          </p:cNvSpPr>
          <p:nvPr/>
        </p:nvSpPr>
        <p:spPr bwMode="auto">
          <a:xfrm>
            <a:off x="7086600" y="2133600"/>
            <a:ext cx="285750"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c</a:t>
            </a:r>
          </a:p>
        </p:txBody>
      </p:sp>
    </p:spTree>
    <p:extLst>
      <p:ext uri="{BB962C8B-B14F-4D97-AF65-F5344CB8AC3E}">
        <p14:creationId xmlns:p14="http://schemas.microsoft.com/office/powerpoint/2010/main" val="1102628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467544" y="332656"/>
            <a:ext cx="8229600" cy="652934"/>
          </a:xfrm>
        </p:spPr>
        <p:txBody>
          <a:bodyPr/>
          <a:lstStyle/>
          <a:p>
            <a:r>
              <a:rPr lang="en-US" altLang="en-US" dirty="0" smtClean="0"/>
              <a:t>Issues with CDM</a:t>
            </a:r>
          </a:p>
        </p:txBody>
      </p:sp>
      <p:sp>
        <p:nvSpPr>
          <p:cNvPr id="33798" name="Rectangle 3"/>
          <p:cNvSpPr>
            <a:spLocks noGrp="1" noChangeArrowheads="1"/>
          </p:cNvSpPr>
          <p:nvPr>
            <p:ph type="body" idx="1"/>
          </p:nvPr>
        </p:nvSpPr>
        <p:spPr>
          <a:xfrm>
            <a:off x="457200" y="1052736"/>
            <a:ext cx="8147248" cy="5616624"/>
          </a:xfrm>
        </p:spPr>
        <p:txBody>
          <a:bodyPr>
            <a:noAutofit/>
          </a:bodyPr>
          <a:lstStyle/>
          <a:p>
            <a:pPr algn="just">
              <a:lnSpc>
                <a:spcPct val="90000"/>
              </a:lnSpc>
              <a:spcBef>
                <a:spcPts val="800"/>
              </a:spcBef>
            </a:pPr>
            <a:r>
              <a:rPr lang="en-US" altLang="en-US" sz="2200" dirty="0" smtClean="0">
                <a:solidFill>
                  <a:schemeClr val="tx1"/>
                </a:solidFill>
              </a:rPr>
              <a:t>CDM has a soft capacity. The more users the more codes that are used. However as more codes are used the signal to interference (S/I) ratio will drop and the bit error rate (BER) will go up for all users.</a:t>
            </a:r>
          </a:p>
          <a:p>
            <a:pPr algn="just">
              <a:lnSpc>
                <a:spcPct val="90000"/>
              </a:lnSpc>
              <a:spcBef>
                <a:spcPts val="800"/>
              </a:spcBef>
            </a:pPr>
            <a:r>
              <a:rPr lang="en-US" altLang="en-US" sz="2200" dirty="0" smtClean="0">
                <a:solidFill>
                  <a:schemeClr val="tx1"/>
                </a:solidFill>
              </a:rPr>
              <a:t>CDM requires tight power control as it suffers from far-near effect. In other words, a user close to the base station transmitting with the same power as a user farther away will drown the latter’s signal. All signals must have more or less equal power at the receiver.</a:t>
            </a:r>
          </a:p>
          <a:p>
            <a:pPr algn="just">
              <a:lnSpc>
                <a:spcPct val="90000"/>
              </a:lnSpc>
              <a:spcBef>
                <a:spcPts val="800"/>
              </a:spcBef>
            </a:pPr>
            <a:r>
              <a:rPr lang="en-US" altLang="en-US" sz="2200" dirty="0" smtClean="0">
                <a:solidFill>
                  <a:schemeClr val="tx1"/>
                </a:solidFill>
              </a:rPr>
              <a:t>Rake receivers can be used to improve signal reception. Time delayed versions (a chip or more delayed) of the signal (multipath signals) can be collected and used to make bit level decisions. </a:t>
            </a:r>
          </a:p>
          <a:p>
            <a:pPr algn="just">
              <a:lnSpc>
                <a:spcPct val="90000"/>
              </a:lnSpc>
              <a:spcBef>
                <a:spcPts val="800"/>
              </a:spcBef>
            </a:pPr>
            <a:r>
              <a:rPr lang="en-US" altLang="en-US" sz="2200" dirty="0" smtClean="0">
                <a:solidFill>
                  <a:schemeClr val="tx1"/>
                </a:solidFill>
              </a:rPr>
              <a:t>Soft handoffs can be used. Mobiles can switch base stations without switching carriers. Two base stations receive the mobile signal and the mobile is receiving from two base stations (one of the rake receivers is used to listen to other signals).</a:t>
            </a:r>
          </a:p>
          <a:p>
            <a:pPr algn="just">
              <a:lnSpc>
                <a:spcPct val="90000"/>
              </a:lnSpc>
              <a:spcBef>
                <a:spcPts val="800"/>
              </a:spcBef>
            </a:pPr>
            <a:r>
              <a:rPr lang="en-US" altLang="en-US" sz="2200" dirty="0" smtClean="0">
                <a:solidFill>
                  <a:schemeClr val="tx1"/>
                </a:solidFill>
              </a:rPr>
              <a:t>Burst transmission - reduces interference</a:t>
            </a:r>
          </a:p>
        </p:txBody>
      </p:sp>
    </p:spTree>
    <p:extLst>
      <p:ext uri="{BB962C8B-B14F-4D97-AF65-F5344CB8AC3E}">
        <p14:creationId xmlns:p14="http://schemas.microsoft.com/office/powerpoint/2010/main" val="35749462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467544" y="188640"/>
            <a:ext cx="8229600" cy="724942"/>
          </a:xfrm>
        </p:spPr>
        <p:txBody>
          <a:bodyPr/>
          <a:lstStyle/>
          <a:p>
            <a:r>
              <a:rPr lang="en-US" altLang="en-US" dirty="0" smtClean="0"/>
              <a:t>Types of CDM I</a:t>
            </a:r>
          </a:p>
        </p:txBody>
      </p:sp>
      <p:sp>
        <p:nvSpPr>
          <p:cNvPr id="34822" name="Rectangle 3"/>
          <p:cNvSpPr>
            <a:spLocks noGrp="1" noChangeArrowheads="1"/>
          </p:cNvSpPr>
          <p:nvPr>
            <p:ph type="body" idx="1"/>
          </p:nvPr>
        </p:nvSpPr>
        <p:spPr>
          <a:xfrm>
            <a:off x="457200" y="908720"/>
            <a:ext cx="8229600" cy="5688632"/>
          </a:xfrm>
        </p:spPr>
        <p:txBody>
          <a:bodyPr/>
          <a:lstStyle/>
          <a:p>
            <a:pPr>
              <a:spcBef>
                <a:spcPts val="800"/>
              </a:spcBef>
            </a:pPr>
            <a:r>
              <a:rPr lang="en-US" altLang="en-US" dirty="0" smtClean="0">
                <a:solidFill>
                  <a:schemeClr val="tx1"/>
                </a:solidFill>
              </a:rPr>
              <a:t>Two types exist:</a:t>
            </a:r>
          </a:p>
          <a:p>
            <a:pPr lvl="1" algn="just">
              <a:spcBef>
                <a:spcPts val="800"/>
              </a:spcBef>
            </a:pPr>
            <a:r>
              <a:rPr lang="en-US" altLang="en-US" dirty="0" smtClean="0"/>
              <a:t>Direct Sequence CDM (DS-CDM)</a:t>
            </a:r>
          </a:p>
          <a:p>
            <a:pPr lvl="2" algn="just">
              <a:spcBef>
                <a:spcPts val="800"/>
              </a:spcBef>
            </a:pPr>
            <a:r>
              <a:rPr lang="en-US" altLang="en-US" dirty="0" smtClean="0">
                <a:solidFill>
                  <a:schemeClr val="tx1"/>
                </a:solidFill>
              </a:rPr>
              <a:t>spreads the narrowband user signal (</a:t>
            </a:r>
            <a:r>
              <a:rPr lang="en-US" altLang="en-US" dirty="0" err="1" smtClean="0">
                <a:solidFill>
                  <a:schemeClr val="tx1"/>
                </a:solidFill>
              </a:rPr>
              <a:t>Rbps</a:t>
            </a:r>
            <a:r>
              <a:rPr lang="en-US" altLang="en-US" dirty="0" smtClean="0">
                <a:solidFill>
                  <a:schemeClr val="tx1"/>
                </a:solidFill>
              </a:rPr>
              <a:t>) over the full spectrum by multiplying it by a very wide bandwidth signal (W). This is done by taking every bit in the user stream and replacing it with a </a:t>
            </a:r>
            <a:r>
              <a:rPr lang="en-US" altLang="en-US" dirty="0" err="1" smtClean="0">
                <a:solidFill>
                  <a:schemeClr val="tx1"/>
                </a:solidFill>
              </a:rPr>
              <a:t>pseudonoise</a:t>
            </a:r>
            <a:r>
              <a:rPr lang="en-US" altLang="en-US" dirty="0" smtClean="0">
                <a:solidFill>
                  <a:schemeClr val="tx1"/>
                </a:solidFill>
              </a:rPr>
              <a:t> (PN) code (a long bit sequence called the chip rate). The codes are orthogonal (or approx.. orthogonal). </a:t>
            </a:r>
          </a:p>
          <a:p>
            <a:pPr lvl="2" algn="just">
              <a:spcBef>
                <a:spcPts val="800"/>
              </a:spcBef>
            </a:pPr>
            <a:r>
              <a:rPr lang="en-US" altLang="en-US" dirty="0" smtClean="0">
                <a:solidFill>
                  <a:schemeClr val="tx1"/>
                </a:solidFill>
              </a:rPr>
              <a:t>This results in a processing gain G = W/R (chips/bit). The higher G the better the system performance as the lower the interference. G</a:t>
            </a:r>
            <a:r>
              <a:rPr lang="en-US" altLang="en-US" baseline="30000" dirty="0" smtClean="0">
                <a:solidFill>
                  <a:schemeClr val="tx1"/>
                </a:solidFill>
              </a:rPr>
              <a:t>2</a:t>
            </a:r>
            <a:r>
              <a:rPr lang="en-US" altLang="en-US" dirty="0" smtClean="0">
                <a:solidFill>
                  <a:schemeClr val="tx1"/>
                </a:solidFill>
              </a:rPr>
              <a:t> indicates the number of possible codes. Not all of the codes are orthogonal.</a:t>
            </a:r>
          </a:p>
        </p:txBody>
      </p:sp>
      <p:pic>
        <p:nvPicPr>
          <p:cNvPr id="348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875" y="5013176"/>
            <a:ext cx="6142038" cy="17240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3205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381000" y="404664"/>
            <a:ext cx="8229600" cy="724942"/>
          </a:xfrm>
        </p:spPr>
        <p:txBody>
          <a:bodyPr/>
          <a:lstStyle/>
          <a:p>
            <a:r>
              <a:rPr lang="en-US" altLang="en-US" dirty="0" smtClean="0"/>
              <a:t>Types of CDM II</a:t>
            </a:r>
          </a:p>
        </p:txBody>
      </p:sp>
      <p:sp>
        <p:nvSpPr>
          <p:cNvPr id="35846" name="Rectangle 3"/>
          <p:cNvSpPr>
            <a:spLocks noGrp="1" noChangeArrowheads="1"/>
          </p:cNvSpPr>
          <p:nvPr>
            <p:ph type="body" idx="1"/>
          </p:nvPr>
        </p:nvSpPr>
        <p:spPr>
          <a:xfrm>
            <a:off x="457200" y="1196752"/>
            <a:ext cx="8229600" cy="4929411"/>
          </a:xfrm>
        </p:spPr>
        <p:txBody>
          <a:bodyPr/>
          <a:lstStyle/>
          <a:p>
            <a:pPr lvl="1" algn="just">
              <a:spcBef>
                <a:spcPts val="800"/>
              </a:spcBef>
            </a:pPr>
            <a:r>
              <a:rPr lang="en-US" altLang="en-US" sz="2400" dirty="0" smtClean="0"/>
              <a:t>Frequency hopping CDM (FH-CDM)</a:t>
            </a:r>
          </a:p>
          <a:p>
            <a:pPr lvl="2" algn="just">
              <a:spcBef>
                <a:spcPts val="800"/>
              </a:spcBef>
            </a:pPr>
            <a:r>
              <a:rPr lang="en-US" altLang="en-US" sz="2400" b="1" u="sng" dirty="0" smtClean="0">
                <a:solidFill>
                  <a:schemeClr val="tx1"/>
                </a:solidFill>
              </a:rPr>
              <a:t> </a:t>
            </a:r>
            <a:r>
              <a:rPr lang="en-US" altLang="en-US" sz="2400" dirty="0" smtClean="0">
                <a:solidFill>
                  <a:schemeClr val="tx1"/>
                </a:solidFill>
              </a:rPr>
              <a:t>FH-CDM is based on a narrowband FDM system in which an individual user’s transmission is spread out over a number of channels over time (the channel choice is varied in a pseudorandom fashion). If the carrier is changed every symbol then it is referred to as a fast FH system, if it is changed every few symbols it is a slow FH system. </a:t>
            </a:r>
          </a:p>
          <a:p>
            <a:pPr>
              <a:buFont typeface="Wingdings" pitchFamily="2" charset="2"/>
              <a:buNone/>
            </a:pPr>
            <a:endParaRPr lang="en-US" altLang="en-US" dirty="0" smtClean="0"/>
          </a:p>
        </p:txBody>
      </p:sp>
      <p:pic>
        <p:nvPicPr>
          <p:cNvPr id="3584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077072"/>
            <a:ext cx="5029200" cy="22606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321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a:xfrm>
            <a:off x="467544" y="332656"/>
            <a:ext cx="8229600" cy="724942"/>
          </a:xfrm>
        </p:spPr>
        <p:txBody>
          <a:bodyPr/>
          <a:lstStyle/>
          <a:p>
            <a:r>
              <a:rPr lang="en-US" altLang="en-US" dirty="0" smtClean="0"/>
              <a:t>Modulation</a:t>
            </a:r>
          </a:p>
        </p:txBody>
      </p:sp>
      <p:sp>
        <p:nvSpPr>
          <p:cNvPr id="39942" name="Rectangle 32"/>
          <p:cNvSpPr>
            <a:spLocks noGrp="1" noChangeArrowheads="1"/>
          </p:cNvSpPr>
          <p:nvPr>
            <p:ph type="body" idx="1"/>
          </p:nvPr>
        </p:nvSpPr>
        <p:spPr>
          <a:xfrm>
            <a:off x="457200" y="980728"/>
            <a:ext cx="8229600" cy="5544616"/>
          </a:xfrm>
        </p:spPr>
        <p:txBody>
          <a:bodyPr>
            <a:noAutofit/>
          </a:bodyPr>
          <a:lstStyle/>
          <a:p>
            <a:r>
              <a:rPr lang="en-US" altLang="en-US" dirty="0" smtClean="0"/>
              <a:t>Digital modulation</a:t>
            </a:r>
          </a:p>
          <a:p>
            <a:pPr lvl="1"/>
            <a:r>
              <a:rPr lang="en-US" altLang="en-US" dirty="0" smtClean="0"/>
              <a:t>digital data is translated into an analog signal (baseband)</a:t>
            </a:r>
          </a:p>
          <a:p>
            <a:pPr lvl="1"/>
            <a:r>
              <a:rPr lang="en-US" altLang="en-US" dirty="0" smtClean="0"/>
              <a:t>ASK, FSK, PSK - main focus in this chapter</a:t>
            </a:r>
          </a:p>
          <a:p>
            <a:pPr lvl="1"/>
            <a:r>
              <a:rPr lang="en-US" altLang="en-US" dirty="0" smtClean="0"/>
              <a:t>differences in spectral efficiency, power efficiency, robustness</a:t>
            </a:r>
          </a:p>
          <a:p>
            <a:r>
              <a:rPr lang="en-US" altLang="en-US" dirty="0" smtClean="0"/>
              <a:t>Analog modulation</a:t>
            </a:r>
          </a:p>
          <a:p>
            <a:pPr lvl="1"/>
            <a:r>
              <a:rPr lang="en-US" altLang="en-US" dirty="0" smtClean="0"/>
              <a:t>shifts center frequency of baseband signal up to the radio carrier</a:t>
            </a:r>
          </a:p>
          <a:p>
            <a:r>
              <a:rPr lang="en-US" altLang="en-US" dirty="0" smtClean="0"/>
              <a:t>Motivation</a:t>
            </a:r>
          </a:p>
          <a:p>
            <a:pPr lvl="1"/>
            <a:r>
              <a:rPr lang="en-US" altLang="en-US" dirty="0" smtClean="0"/>
              <a:t>smaller antennas (e.g., </a:t>
            </a:r>
            <a:r>
              <a:rPr lang="en-US" altLang="en-US" dirty="0" smtClean="0">
                <a:sym typeface="Symbol" pitchFamily="18" charset="2"/>
              </a:rPr>
              <a:t>/4</a:t>
            </a:r>
            <a:r>
              <a:rPr lang="en-US" altLang="en-US" dirty="0" smtClean="0"/>
              <a:t>)</a:t>
            </a:r>
          </a:p>
          <a:p>
            <a:pPr lvl="1"/>
            <a:r>
              <a:rPr lang="en-US" altLang="en-US" dirty="0" smtClean="0"/>
              <a:t>Frequency Division Multiplexing</a:t>
            </a:r>
          </a:p>
          <a:p>
            <a:pPr lvl="1"/>
            <a:r>
              <a:rPr lang="en-US" altLang="en-US" dirty="0" smtClean="0"/>
              <a:t>medium characteristics</a:t>
            </a:r>
          </a:p>
          <a:p>
            <a:r>
              <a:rPr lang="en-US" altLang="en-US" dirty="0" smtClean="0"/>
              <a:t>Basic schemes</a:t>
            </a:r>
          </a:p>
          <a:p>
            <a:pPr lvl="1"/>
            <a:r>
              <a:rPr lang="en-US" altLang="en-US" dirty="0" smtClean="0"/>
              <a:t>Amplitude Modulation (AM)</a:t>
            </a:r>
          </a:p>
          <a:p>
            <a:pPr lvl="1"/>
            <a:r>
              <a:rPr lang="en-US" altLang="en-US" dirty="0" smtClean="0"/>
              <a:t>Frequency Modulation (FM)</a:t>
            </a:r>
          </a:p>
          <a:p>
            <a:pPr lvl="1"/>
            <a:r>
              <a:rPr lang="en-US" altLang="en-US" dirty="0" smtClean="0"/>
              <a:t>Phase Modulation (PM)</a:t>
            </a:r>
          </a:p>
        </p:txBody>
      </p:sp>
    </p:spTree>
    <p:extLst>
      <p:ext uri="{BB962C8B-B14F-4D97-AF65-F5344CB8AC3E}">
        <p14:creationId xmlns:p14="http://schemas.microsoft.com/office/powerpoint/2010/main" val="29339465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lstStyle/>
          <a:p>
            <a:r>
              <a:rPr lang="en-US" altLang="en-US" smtClean="0"/>
              <a:t>Modulation and Demodulation</a:t>
            </a:r>
          </a:p>
        </p:txBody>
      </p:sp>
      <p:sp>
        <p:nvSpPr>
          <p:cNvPr id="40966" name="Rectangle 17"/>
          <p:cNvSpPr>
            <a:spLocks noChangeArrowheads="1"/>
          </p:cNvSpPr>
          <p:nvPr/>
        </p:nvSpPr>
        <p:spPr bwMode="auto">
          <a:xfrm flipH="1">
            <a:off x="3810000" y="4267200"/>
            <a:ext cx="1447800" cy="6096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synchronization</a:t>
            </a:r>
          </a:p>
          <a:p>
            <a:pPr algn="ctr"/>
            <a:r>
              <a:rPr lang="en-US" altLang="en-US" sz="1400"/>
              <a:t>decision</a:t>
            </a:r>
          </a:p>
        </p:txBody>
      </p:sp>
      <p:sp>
        <p:nvSpPr>
          <p:cNvPr id="40967" name="Text Box 18"/>
          <p:cNvSpPr txBox="1">
            <a:spLocks noChangeArrowheads="1"/>
          </p:cNvSpPr>
          <p:nvPr/>
        </p:nvSpPr>
        <p:spPr bwMode="auto">
          <a:xfrm flipH="1">
            <a:off x="5676900" y="4038600"/>
            <a:ext cx="6477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digital</a:t>
            </a:r>
          </a:p>
          <a:p>
            <a:r>
              <a:rPr lang="en-US" altLang="en-US" sz="1400"/>
              <a:t>data</a:t>
            </a:r>
          </a:p>
        </p:txBody>
      </p:sp>
      <p:cxnSp>
        <p:nvCxnSpPr>
          <p:cNvPr id="40968" name="AutoShape 19"/>
          <p:cNvCxnSpPr>
            <a:cxnSpLocks noChangeShapeType="1"/>
            <a:endCxn id="40966" idx="1"/>
          </p:cNvCxnSpPr>
          <p:nvPr/>
        </p:nvCxnSpPr>
        <p:spPr bwMode="auto">
          <a:xfrm flipH="1">
            <a:off x="5257800" y="4570413"/>
            <a:ext cx="1143000" cy="0"/>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69" name="Rectangle 20"/>
          <p:cNvSpPr>
            <a:spLocks noChangeArrowheads="1"/>
          </p:cNvSpPr>
          <p:nvPr/>
        </p:nvSpPr>
        <p:spPr bwMode="auto">
          <a:xfrm flipH="1">
            <a:off x="1600200" y="4267200"/>
            <a:ext cx="1371600" cy="6096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analog</a:t>
            </a:r>
          </a:p>
          <a:p>
            <a:pPr algn="ctr"/>
            <a:r>
              <a:rPr lang="en-US" altLang="en-US" sz="1400"/>
              <a:t>demodulation</a:t>
            </a:r>
          </a:p>
        </p:txBody>
      </p:sp>
      <p:cxnSp>
        <p:nvCxnSpPr>
          <p:cNvPr id="40970" name="AutoShape 21"/>
          <p:cNvCxnSpPr>
            <a:cxnSpLocks noChangeShapeType="1"/>
            <a:endCxn id="40969" idx="2"/>
          </p:cNvCxnSpPr>
          <p:nvPr/>
        </p:nvCxnSpPr>
        <p:spPr bwMode="auto">
          <a:xfrm flipH="1" flipV="1">
            <a:off x="2286000" y="4875213"/>
            <a:ext cx="0" cy="685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71" name="Text Box 22"/>
          <p:cNvSpPr txBox="1">
            <a:spLocks noChangeArrowheads="1"/>
          </p:cNvSpPr>
          <p:nvPr/>
        </p:nvSpPr>
        <p:spPr bwMode="auto">
          <a:xfrm flipH="1">
            <a:off x="2362200" y="4953000"/>
            <a:ext cx="6858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radio</a:t>
            </a:r>
          </a:p>
          <a:p>
            <a:r>
              <a:rPr lang="en-US" altLang="en-US" sz="1400"/>
              <a:t>carrier</a:t>
            </a:r>
          </a:p>
        </p:txBody>
      </p:sp>
      <p:cxnSp>
        <p:nvCxnSpPr>
          <p:cNvPr id="40972" name="AutoShape 23"/>
          <p:cNvCxnSpPr>
            <a:cxnSpLocks noChangeShapeType="1"/>
            <a:stCxn id="40966" idx="3"/>
            <a:endCxn id="40969" idx="1"/>
          </p:cNvCxnSpPr>
          <p:nvPr/>
        </p:nvCxnSpPr>
        <p:spPr bwMode="auto">
          <a:xfrm flipH="1">
            <a:off x="2971800" y="4570413"/>
            <a:ext cx="838200" cy="0"/>
          </a:xfrm>
          <a:prstGeom prst="straightConnector1">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73" name="Text Box 24"/>
          <p:cNvSpPr txBox="1">
            <a:spLocks noChangeArrowheads="1"/>
          </p:cNvSpPr>
          <p:nvPr/>
        </p:nvSpPr>
        <p:spPr bwMode="auto">
          <a:xfrm flipH="1">
            <a:off x="2971800" y="3733800"/>
            <a:ext cx="962025"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analog</a:t>
            </a:r>
          </a:p>
          <a:p>
            <a:r>
              <a:rPr lang="en-US" altLang="en-US" sz="1400"/>
              <a:t>baseband</a:t>
            </a:r>
          </a:p>
          <a:p>
            <a:r>
              <a:rPr lang="en-US" altLang="en-US" sz="1400"/>
              <a:t>signal</a:t>
            </a:r>
          </a:p>
        </p:txBody>
      </p:sp>
      <p:sp>
        <p:nvSpPr>
          <p:cNvPr id="40974" name="Text Box 25"/>
          <p:cNvSpPr txBox="1">
            <a:spLocks noChangeArrowheads="1"/>
          </p:cNvSpPr>
          <p:nvPr/>
        </p:nvSpPr>
        <p:spPr bwMode="auto">
          <a:xfrm flipH="1">
            <a:off x="5330825" y="4572000"/>
            <a:ext cx="10699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101101001</a:t>
            </a:r>
          </a:p>
        </p:txBody>
      </p:sp>
      <p:sp>
        <p:nvSpPr>
          <p:cNvPr id="40975" name="Freeform 26"/>
          <p:cNvSpPr>
            <a:spLocks/>
          </p:cNvSpPr>
          <p:nvPr/>
        </p:nvSpPr>
        <p:spPr bwMode="auto">
          <a:xfrm>
            <a:off x="3048000" y="4648200"/>
            <a:ext cx="685800" cy="228600"/>
          </a:xfrm>
          <a:custGeom>
            <a:avLst/>
            <a:gdLst>
              <a:gd name="T0" fmla="*/ 0 w 480"/>
              <a:gd name="T1" fmla="*/ 228600 h 144"/>
              <a:gd name="T2" fmla="*/ 137160 w 480"/>
              <a:gd name="T3" fmla="*/ 0 h 144"/>
              <a:gd name="T4" fmla="*/ 274320 w 480"/>
              <a:gd name="T5" fmla="*/ 228600 h 144"/>
              <a:gd name="T6" fmla="*/ 411480 w 480"/>
              <a:gd name="T7" fmla="*/ 0 h 144"/>
              <a:gd name="T8" fmla="*/ 548640 w 480"/>
              <a:gd name="T9" fmla="*/ 228600 h 144"/>
              <a:gd name="T10" fmla="*/ 685800 w 480"/>
              <a:gd name="T11" fmla="*/ 0 h 1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0976" name="Freeform 27"/>
          <p:cNvSpPr>
            <a:spLocks/>
          </p:cNvSpPr>
          <p:nvPr/>
        </p:nvSpPr>
        <p:spPr bwMode="auto">
          <a:xfrm>
            <a:off x="1676400" y="5105400"/>
            <a:ext cx="533400" cy="228600"/>
          </a:xfrm>
          <a:custGeom>
            <a:avLst/>
            <a:gdLst>
              <a:gd name="T0" fmla="*/ 0 w 336"/>
              <a:gd name="T1" fmla="*/ 228600 h 144"/>
              <a:gd name="T2" fmla="*/ 76200 w 336"/>
              <a:gd name="T3" fmla="*/ 0 h 144"/>
              <a:gd name="T4" fmla="*/ 152400 w 336"/>
              <a:gd name="T5" fmla="*/ 228600 h 144"/>
              <a:gd name="T6" fmla="*/ 228600 w 336"/>
              <a:gd name="T7" fmla="*/ 0 h 144"/>
              <a:gd name="T8" fmla="*/ 304800 w 336"/>
              <a:gd name="T9" fmla="*/ 228600 h 144"/>
              <a:gd name="T10" fmla="*/ 381000 w 336"/>
              <a:gd name="T11" fmla="*/ 0 h 144"/>
              <a:gd name="T12" fmla="*/ 457200 w 336"/>
              <a:gd name="T13" fmla="*/ 228600 h 144"/>
              <a:gd name="T14" fmla="*/ 533400 w 336"/>
              <a:gd name="T15" fmla="*/ 0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6" h="144">
                <a:moveTo>
                  <a:pt x="0" y="144"/>
                </a:moveTo>
                <a:cubicBezTo>
                  <a:pt x="16" y="72"/>
                  <a:pt x="32" y="0"/>
                  <a:pt x="48" y="0"/>
                </a:cubicBezTo>
                <a:cubicBezTo>
                  <a:pt x="64" y="0"/>
                  <a:pt x="80" y="144"/>
                  <a:pt x="96" y="144"/>
                </a:cubicBezTo>
                <a:cubicBezTo>
                  <a:pt x="112" y="144"/>
                  <a:pt x="128" y="0"/>
                  <a:pt x="144" y="0"/>
                </a:cubicBezTo>
                <a:cubicBezTo>
                  <a:pt x="160" y="0"/>
                  <a:pt x="176" y="144"/>
                  <a:pt x="192" y="144"/>
                </a:cubicBezTo>
                <a:cubicBezTo>
                  <a:pt x="208" y="144"/>
                  <a:pt x="224" y="0"/>
                  <a:pt x="240" y="0"/>
                </a:cubicBezTo>
                <a:cubicBezTo>
                  <a:pt x="256" y="0"/>
                  <a:pt x="272" y="144"/>
                  <a:pt x="288" y="144"/>
                </a:cubicBezTo>
                <a:cubicBezTo>
                  <a:pt x="304" y="144"/>
                  <a:pt x="320" y="72"/>
                  <a:pt x="336" y="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0977" name="Freeform 28"/>
          <p:cNvSpPr>
            <a:spLocks/>
          </p:cNvSpPr>
          <p:nvPr/>
        </p:nvSpPr>
        <p:spPr bwMode="auto">
          <a:xfrm>
            <a:off x="533400" y="4038600"/>
            <a:ext cx="533400" cy="573088"/>
          </a:xfrm>
          <a:custGeom>
            <a:avLst/>
            <a:gdLst>
              <a:gd name="T0" fmla="*/ 0 w 336"/>
              <a:gd name="T1" fmla="*/ 392113 h 361"/>
              <a:gd name="T2" fmla="*/ 76200 w 336"/>
              <a:gd name="T3" fmla="*/ 163513 h 361"/>
              <a:gd name="T4" fmla="*/ 152400 w 336"/>
              <a:gd name="T5" fmla="*/ 392113 h 361"/>
              <a:gd name="T6" fmla="*/ 223838 w 336"/>
              <a:gd name="T7" fmla="*/ 25400 h 361"/>
              <a:gd name="T8" fmla="*/ 309563 w 336"/>
              <a:gd name="T9" fmla="*/ 549275 h 361"/>
              <a:gd name="T10" fmla="*/ 381000 w 336"/>
              <a:gd name="T11" fmla="*/ 163513 h 361"/>
              <a:gd name="T12" fmla="*/ 457200 w 336"/>
              <a:gd name="T13" fmla="*/ 392113 h 361"/>
              <a:gd name="T14" fmla="*/ 533400 w 336"/>
              <a:gd name="T15" fmla="*/ 163513 h 3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6" h="361">
                <a:moveTo>
                  <a:pt x="0" y="247"/>
                </a:moveTo>
                <a:cubicBezTo>
                  <a:pt x="16" y="175"/>
                  <a:pt x="32" y="103"/>
                  <a:pt x="48" y="103"/>
                </a:cubicBezTo>
                <a:cubicBezTo>
                  <a:pt x="64" y="103"/>
                  <a:pt x="80" y="261"/>
                  <a:pt x="96" y="247"/>
                </a:cubicBezTo>
                <a:cubicBezTo>
                  <a:pt x="112" y="233"/>
                  <a:pt x="125" y="0"/>
                  <a:pt x="141" y="16"/>
                </a:cubicBezTo>
                <a:cubicBezTo>
                  <a:pt x="157" y="32"/>
                  <a:pt x="178" y="331"/>
                  <a:pt x="195" y="346"/>
                </a:cubicBezTo>
                <a:cubicBezTo>
                  <a:pt x="212" y="361"/>
                  <a:pt x="225" y="119"/>
                  <a:pt x="240" y="103"/>
                </a:cubicBezTo>
                <a:cubicBezTo>
                  <a:pt x="255" y="87"/>
                  <a:pt x="272" y="247"/>
                  <a:pt x="288" y="247"/>
                </a:cubicBezTo>
                <a:cubicBezTo>
                  <a:pt x="304" y="247"/>
                  <a:pt x="320" y="175"/>
                  <a:pt x="336" y="103"/>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40978" name="AutoShape 29"/>
          <p:cNvCxnSpPr>
            <a:cxnSpLocks noChangeShapeType="1"/>
            <a:stCxn id="40969" idx="3"/>
          </p:cNvCxnSpPr>
          <p:nvPr/>
        </p:nvCxnSpPr>
        <p:spPr bwMode="auto">
          <a:xfrm flipH="1" flipV="1">
            <a:off x="1219200" y="4113213"/>
            <a:ext cx="381000" cy="457200"/>
          </a:xfrm>
          <a:prstGeom prst="bentConnector2">
            <a:avLst/>
          </a:prstGeom>
          <a:noFill/>
          <a:ln w="9525">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79" name="Text Box 30"/>
          <p:cNvSpPr txBox="1">
            <a:spLocks noChangeArrowheads="1"/>
          </p:cNvSpPr>
          <p:nvPr/>
        </p:nvSpPr>
        <p:spPr bwMode="auto">
          <a:xfrm>
            <a:off x="6934200" y="4495800"/>
            <a:ext cx="13477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radio receiver</a:t>
            </a:r>
          </a:p>
        </p:txBody>
      </p:sp>
      <p:sp>
        <p:nvSpPr>
          <p:cNvPr id="40980" name="Rectangle 32"/>
          <p:cNvSpPr>
            <a:spLocks noChangeArrowheads="1"/>
          </p:cNvSpPr>
          <p:nvPr/>
        </p:nvSpPr>
        <p:spPr bwMode="auto">
          <a:xfrm>
            <a:off x="1752600" y="1905000"/>
            <a:ext cx="1447800" cy="6096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digital</a:t>
            </a:r>
          </a:p>
          <a:p>
            <a:pPr algn="ctr"/>
            <a:r>
              <a:rPr lang="en-US" altLang="en-US" sz="1400"/>
              <a:t>modulation</a:t>
            </a:r>
          </a:p>
        </p:txBody>
      </p:sp>
      <p:sp>
        <p:nvSpPr>
          <p:cNvPr id="40981" name="Text Box 33"/>
          <p:cNvSpPr txBox="1">
            <a:spLocks noChangeArrowheads="1"/>
          </p:cNvSpPr>
          <p:nvPr/>
        </p:nvSpPr>
        <p:spPr bwMode="auto">
          <a:xfrm>
            <a:off x="685800" y="1676400"/>
            <a:ext cx="6477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digital</a:t>
            </a:r>
          </a:p>
          <a:p>
            <a:r>
              <a:rPr lang="en-US" altLang="en-US" sz="1400"/>
              <a:t>data</a:t>
            </a:r>
          </a:p>
        </p:txBody>
      </p:sp>
      <p:cxnSp>
        <p:nvCxnSpPr>
          <p:cNvPr id="40982" name="AutoShape 34"/>
          <p:cNvCxnSpPr>
            <a:cxnSpLocks noChangeShapeType="1"/>
            <a:endCxn id="40980" idx="1"/>
          </p:cNvCxnSpPr>
          <p:nvPr/>
        </p:nvCxnSpPr>
        <p:spPr bwMode="auto">
          <a:xfrm>
            <a:off x="609600" y="2209800"/>
            <a:ext cx="11430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3" name="Rectangle 35"/>
          <p:cNvSpPr>
            <a:spLocks noChangeArrowheads="1"/>
          </p:cNvSpPr>
          <p:nvPr/>
        </p:nvSpPr>
        <p:spPr bwMode="auto">
          <a:xfrm>
            <a:off x="4038600" y="1905000"/>
            <a:ext cx="1371600" cy="6096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analog</a:t>
            </a:r>
          </a:p>
          <a:p>
            <a:pPr algn="ctr"/>
            <a:r>
              <a:rPr lang="en-US" altLang="en-US" sz="1400"/>
              <a:t>modulation</a:t>
            </a:r>
          </a:p>
        </p:txBody>
      </p:sp>
      <p:cxnSp>
        <p:nvCxnSpPr>
          <p:cNvPr id="40984" name="AutoShape 36"/>
          <p:cNvCxnSpPr>
            <a:cxnSpLocks noChangeShapeType="1"/>
            <a:endCxn id="40983" idx="2"/>
          </p:cNvCxnSpPr>
          <p:nvPr/>
        </p:nvCxnSpPr>
        <p:spPr bwMode="auto">
          <a:xfrm flipV="1">
            <a:off x="4724400" y="2514600"/>
            <a:ext cx="0" cy="685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5" name="Text Box 37"/>
          <p:cNvSpPr txBox="1">
            <a:spLocks noChangeArrowheads="1"/>
          </p:cNvSpPr>
          <p:nvPr/>
        </p:nvSpPr>
        <p:spPr bwMode="auto">
          <a:xfrm>
            <a:off x="3962400" y="2590800"/>
            <a:ext cx="6858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radio</a:t>
            </a:r>
          </a:p>
          <a:p>
            <a:r>
              <a:rPr lang="en-US" altLang="en-US" sz="1400"/>
              <a:t>carrier</a:t>
            </a:r>
          </a:p>
        </p:txBody>
      </p:sp>
      <p:cxnSp>
        <p:nvCxnSpPr>
          <p:cNvPr id="40986" name="AutoShape 38"/>
          <p:cNvCxnSpPr>
            <a:cxnSpLocks noChangeShapeType="1"/>
            <a:stCxn id="40980" idx="3"/>
            <a:endCxn id="40983" idx="1"/>
          </p:cNvCxnSpPr>
          <p:nvPr/>
        </p:nvCxnSpPr>
        <p:spPr bwMode="auto">
          <a:xfrm>
            <a:off x="3200400" y="2209800"/>
            <a:ext cx="838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87" name="Text Box 39"/>
          <p:cNvSpPr txBox="1">
            <a:spLocks noChangeArrowheads="1"/>
          </p:cNvSpPr>
          <p:nvPr/>
        </p:nvSpPr>
        <p:spPr bwMode="auto">
          <a:xfrm>
            <a:off x="3200400" y="1371600"/>
            <a:ext cx="962025"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analog</a:t>
            </a:r>
          </a:p>
          <a:p>
            <a:r>
              <a:rPr lang="en-US" altLang="en-US" sz="1400"/>
              <a:t>baseband</a:t>
            </a:r>
          </a:p>
          <a:p>
            <a:r>
              <a:rPr lang="en-US" altLang="en-US" sz="1400"/>
              <a:t>signal</a:t>
            </a:r>
          </a:p>
        </p:txBody>
      </p:sp>
      <p:sp>
        <p:nvSpPr>
          <p:cNvPr id="40988" name="Text Box 40"/>
          <p:cNvSpPr txBox="1">
            <a:spLocks noChangeArrowheads="1"/>
          </p:cNvSpPr>
          <p:nvPr/>
        </p:nvSpPr>
        <p:spPr bwMode="auto">
          <a:xfrm>
            <a:off x="609600" y="2209800"/>
            <a:ext cx="10699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101101001</a:t>
            </a:r>
          </a:p>
        </p:txBody>
      </p:sp>
      <p:sp>
        <p:nvSpPr>
          <p:cNvPr id="40989" name="Freeform 41"/>
          <p:cNvSpPr>
            <a:spLocks/>
          </p:cNvSpPr>
          <p:nvPr/>
        </p:nvSpPr>
        <p:spPr bwMode="auto">
          <a:xfrm>
            <a:off x="3276600" y="2286000"/>
            <a:ext cx="685800" cy="228600"/>
          </a:xfrm>
          <a:custGeom>
            <a:avLst/>
            <a:gdLst>
              <a:gd name="T0" fmla="*/ 0 w 480"/>
              <a:gd name="T1" fmla="*/ 228600 h 144"/>
              <a:gd name="T2" fmla="*/ 137160 w 480"/>
              <a:gd name="T3" fmla="*/ 0 h 144"/>
              <a:gd name="T4" fmla="*/ 274320 w 480"/>
              <a:gd name="T5" fmla="*/ 228600 h 144"/>
              <a:gd name="T6" fmla="*/ 411480 w 480"/>
              <a:gd name="T7" fmla="*/ 0 h 144"/>
              <a:gd name="T8" fmla="*/ 548640 w 480"/>
              <a:gd name="T9" fmla="*/ 228600 h 144"/>
              <a:gd name="T10" fmla="*/ 685800 w 480"/>
              <a:gd name="T11" fmla="*/ 0 h 14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0990" name="Freeform 42"/>
          <p:cNvSpPr>
            <a:spLocks/>
          </p:cNvSpPr>
          <p:nvPr/>
        </p:nvSpPr>
        <p:spPr bwMode="auto">
          <a:xfrm>
            <a:off x="4800600" y="2743200"/>
            <a:ext cx="533400" cy="228600"/>
          </a:xfrm>
          <a:custGeom>
            <a:avLst/>
            <a:gdLst>
              <a:gd name="T0" fmla="*/ 0 w 336"/>
              <a:gd name="T1" fmla="*/ 228600 h 144"/>
              <a:gd name="T2" fmla="*/ 76200 w 336"/>
              <a:gd name="T3" fmla="*/ 0 h 144"/>
              <a:gd name="T4" fmla="*/ 152400 w 336"/>
              <a:gd name="T5" fmla="*/ 228600 h 144"/>
              <a:gd name="T6" fmla="*/ 228600 w 336"/>
              <a:gd name="T7" fmla="*/ 0 h 144"/>
              <a:gd name="T8" fmla="*/ 304800 w 336"/>
              <a:gd name="T9" fmla="*/ 228600 h 144"/>
              <a:gd name="T10" fmla="*/ 381000 w 336"/>
              <a:gd name="T11" fmla="*/ 0 h 144"/>
              <a:gd name="T12" fmla="*/ 457200 w 336"/>
              <a:gd name="T13" fmla="*/ 228600 h 144"/>
              <a:gd name="T14" fmla="*/ 533400 w 336"/>
              <a:gd name="T15" fmla="*/ 0 h 1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6" h="144">
                <a:moveTo>
                  <a:pt x="0" y="144"/>
                </a:moveTo>
                <a:cubicBezTo>
                  <a:pt x="16" y="72"/>
                  <a:pt x="32" y="0"/>
                  <a:pt x="48" y="0"/>
                </a:cubicBezTo>
                <a:cubicBezTo>
                  <a:pt x="64" y="0"/>
                  <a:pt x="80" y="144"/>
                  <a:pt x="96" y="144"/>
                </a:cubicBezTo>
                <a:cubicBezTo>
                  <a:pt x="112" y="144"/>
                  <a:pt x="128" y="0"/>
                  <a:pt x="144" y="0"/>
                </a:cubicBezTo>
                <a:cubicBezTo>
                  <a:pt x="160" y="0"/>
                  <a:pt x="176" y="144"/>
                  <a:pt x="192" y="144"/>
                </a:cubicBezTo>
                <a:cubicBezTo>
                  <a:pt x="208" y="144"/>
                  <a:pt x="224" y="0"/>
                  <a:pt x="240" y="0"/>
                </a:cubicBezTo>
                <a:cubicBezTo>
                  <a:pt x="256" y="0"/>
                  <a:pt x="272" y="144"/>
                  <a:pt x="288" y="144"/>
                </a:cubicBezTo>
                <a:cubicBezTo>
                  <a:pt x="304" y="144"/>
                  <a:pt x="320" y="72"/>
                  <a:pt x="336" y="0"/>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0991" name="Freeform 43"/>
          <p:cNvSpPr>
            <a:spLocks/>
          </p:cNvSpPr>
          <p:nvPr/>
        </p:nvSpPr>
        <p:spPr bwMode="auto">
          <a:xfrm>
            <a:off x="5943600" y="1676400"/>
            <a:ext cx="533400" cy="573088"/>
          </a:xfrm>
          <a:custGeom>
            <a:avLst/>
            <a:gdLst>
              <a:gd name="T0" fmla="*/ 0 w 336"/>
              <a:gd name="T1" fmla="*/ 392113 h 361"/>
              <a:gd name="T2" fmla="*/ 76200 w 336"/>
              <a:gd name="T3" fmla="*/ 163513 h 361"/>
              <a:gd name="T4" fmla="*/ 152400 w 336"/>
              <a:gd name="T5" fmla="*/ 392113 h 361"/>
              <a:gd name="T6" fmla="*/ 223838 w 336"/>
              <a:gd name="T7" fmla="*/ 25400 h 361"/>
              <a:gd name="T8" fmla="*/ 309563 w 336"/>
              <a:gd name="T9" fmla="*/ 549275 h 361"/>
              <a:gd name="T10" fmla="*/ 381000 w 336"/>
              <a:gd name="T11" fmla="*/ 163513 h 361"/>
              <a:gd name="T12" fmla="*/ 457200 w 336"/>
              <a:gd name="T13" fmla="*/ 392113 h 361"/>
              <a:gd name="T14" fmla="*/ 533400 w 336"/>
              <a:gd name="T15" fmla="*/ 163513 h 3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36" h="361">
                <a:moveTo>
                  <a:pt x="0" y="247"/>
                </a:moveTo>
                <a:cubicBezTo>
                  <a:pt x="16" y="175"/>
                  <a:pt x="32" y="103"/>
                  <a:pt x="48" y="103"/>
                </a:cubicBezTo>
                <a:cubicBezTo>
                  <a:pt x="64" y="103"/>
                  <a:pt x="80" y="261"/>
                  <a:pt x="96" y="247"/>
                </a:cubicBezTo>
                <a:cubicBezTo>
                  <a:pt x="112" y="233"/>
                  <a:pt x="125" y="0"/>
                  <a:pt x="141" y="16"/>
                </a:cubicBezTo>
                <a:cubicBezTo>
                  <a:pt x="157" y="32"/>
                  <a:pt x="178" y="331"/>
                  <a:pt x="195" y="346"/>
                </a:cubicBezTo>
                <a:cubicBezTo>
                  <a:pt x="212" y="361"/>
                  <a:pt x="225" y="119"/>
                  <a:pt x="240" y="103"/>
                </a:cubicBezTo>
                <a:cubicBezTo>
                  <a:pt x="255" y="87"/>
                  <a:pt x="272" y="247"/>
                  <a:pt x="288" y="247"/>
                </a:cubicBezTo>
                <a:cubicBezTo>
                  <a:pt x="304" y="247"/>
                  <a:pt x="320" y="175"/>
                  <a:pt x="336" y="103"/>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40992" name="AutoShape 44"/>
          <p:cNvCxnSpPr>
            <a:cxnSpLocks noChangeShapeType="1"/>
            <a:stCxn id="40983" idx="3"/>
          </p:cNvCxnSpPr>
          <p:nvPr/>
        </p:nvCxnSpPr>
        <p:spPr bwMode="auto">
          <a:xfrm flipV="1">
            <a:off x="5410200" y="1752600"/>
            <a:ext cx="381000" cy="457200"/>
          </a:xfrm>
          <a:prstGeom prst="bentConnector2">
            <a:avLst/>
          </a:prstGeom>
          <a:noFill/>
          <a:ln w="9525">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993" name="Text Box 45"/>
          <p:cNvSpPr txBox="1">
            <a:spLocks noChangeArrowheads="1"/>
          </p:cNvSpPr>
          <p:nvPr/>
        </p:nvSpPr>
        <p:spPr bwMode="auto">
          <a:xfrm>
            <a:off x="6994525" y="2144713"/>
            <a:ext cx="15938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radio transmitter</a:t>
            </a:r>
          </a:p>
        </p:txBody>
      </p:sp>
    </p:spTree>
    <p:extLst>
      <p:ext uri="{BB962C8B-B14F-4D97-AF65-F5344CB8AC3E}">
        <p14:creationId xmlns:p14="http://schemas.microsoft.com/office/powerpoint/2010/main" val="21188739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Line 32"/>
          <p:cNvSpPr>
            <a:spLocks noChangeShapeType="1"/>
          </p:cNvSpPr>
          <p:nvPr/>
        </p:nvSpPr>
        <p:spPr bwMode="auto">
          <a:xfrm>
            <a:off x="5410200" y="2133600"/>
            <a:ext cx="25908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0" name="Rectangle 2"/>
          <p:cNvSpPr>
            <a:spLocks noGrp="1" noChangeArrowheads="1"/>
          </p:cNvSpPr>
          <p:nvPr>
            <p:ph type="title"/>
          </p:nvPr>
        </p:nvSpPr>
        <p:spPr>
          <a:xfrm>
            <a:off x="467544" y="332656"/>
            <a:ext cx="8229600" cy="652934"/>
          </a:xfrm>
        </p:spPr>
        <p:txBody>
          <a:bodyPr/>
          <a:lstStyle/>
          <a:p>
            <a:r>
              <a:rPr lang="en-US" altLang="en-US" dirty="0" smtClean="0"/>
              <a:t>Digital Modulation</a:t>
            </a:r>
          </a:p>
        </p:txBody>
      </p:sp>
      <p:sp>
        <p:nvSpPr>
          <p:cNvPr id="41991" name="Rectangle 3"/>
          <p:cNvSpPr>
            <a:spLocks noGrp="1" noChangeArrowheads="1"/>
          </p:cNvSpPr>
          <p:nvPr>
            <p:ph type="body" idx="1"/>
          </p:nvPr>
        </p:nvSpPr>
        <p:spPr>
          <a:xfrm>
            <a:off x="251520" y="980728"/>
            <a:ext cx="8712968" cy="5400600"/>
          </a:xfrm>
        </p:spPr>
        <p:txBody>
          <a:bodyPr>
            <a:normAutofit/>
          </a:bodyPr>
          <a:lstStyle/>
          <a:p>
            <a:r>
              <a:rPr lang="en-US" altLang="en-US" dirty="0" smtClean="0"/>
              <a:t>Modulation of digital signals known as Shift Keying</a:t>
            </a:r>
          </a:p>
          <a:p>
            <a:r>
              <a:rPr lang="en-US" altLang="en-US" dirty="0" smtClean="0"/>
              <a:t>Amplitude Shift Keying (ASK):</a:t>
            </a:r>
          </a:p>
          <a:p>
            <a:pPr lvl="1"/>
            <a:r>
              <a:rPr lang="en-US" altLang="en-US" dirty="0" smtClean="0"/>
              <a:t>very simple</a:t>
            </a:r>
          </a:p>
          <a:p>
            <a:pPr lvl="1"/>
            <a:r>
              <a:rPr lang="en-US" altLang="en-US" dirty="0" smtClean="0"/>
              <a:t>low bandwidth requirements</a:t>
            </a:r>
          </a:p>
          <a:p>
            <a:pPr lvl="1"/>
            <a:r>
              <a:rPr lang="en-US" altLang="en-US" dirty="0" smtClean="0"/>
              <a:t>very susceptible to interference</a:t>
            </a:r>
            <a:br>
              <a:rPr lang="en-US" altLang="en-US" dirty="0" smtClean="0"/>
            </a:br>
            <a:endParaRPr lang="en-US" altLang="en-US" dirty="0" smtClean="0"/>
          </a:p>
          <a:p>
            <a:r>
              <a:rPr lang="en-US" altLang="en-US" dirty="0" smtClean="0"/>
              <a:t>Frequency Shift Keying (FSK):</a:t>
            </a:r>
          </a:p>
          <a:p>
            <a:pPr lvl="1"/>
            <a:r>
              <a:rPr lang="en-US" altLang="en-US" dirty="0" smtClean="0"/>
              <a:t>needs larger bandwidth</a:t>
            </a:r>
          </a:p>
          <a:p>
            <a:pPr lvl="1"/>
            <a:endParaRPr lang="en-US" altLang="en-US" dirty="0" smtClean="0"/>
          </a:p>
          <a:p>
            <a:pPr lvl="1"/>
            <a:endParaRPr lang="en-US" altLang="en-US" dirty="0" smtClean="0"/>
          </a:p>
          <a:p>
            <a:r>
              <a:rPr lang="en-US" altLang="en-US" dirty="0" smtClean="0"/>
              <a:t>Phase Shift Keying (PSK):</a:t>
            </a:r>
          </a:p>
          <a:p>
            <a:pPr lvl="1"/>
            <a:r>
              <a:rPr lang="en-US" altLang="en-US" dirty="0" smtClean="0"/>
              <a:t>more complex</a:t>
            </a:r>
          </a:p>
          <a:p>
            <a:pPr lvl="1"/>
            <a:r>
              <a:rPr lang="en-US" altLang="en-US" dirty="0" smtClean="0"/>
              <a:t>robust against interference</a:t>
            </a:r>
          </a:p>
        </p:txBody>
      </p:sp>
      <p:sp>
        <p:nvSpPr>
          <p:cNvPr id="41992" name="Line 11"/>
          <p:cNvSpPr>
            <a:spLocks noChangeShapeType="1"/>
          </p:cNvSpPr>
          <p:nvPr/>
        </p:nvSpPr>
        <p:spPr bwMode="auto">
          <a:xfrm>
            <a:off x="6400800" y="2133600"/>
            <a:ext cx="9144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3" name="Freeform 12"/>
          <p:cNvSpPr>
            <a:spLocks/>
          </p:cNvSpPr>
          <p:nvPr/>
        </p:nvSpPr>
        <p:spPr bwMode="auto">
          <a:xfrm>
            <a:off x="7315200" y="14478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4" name="Freeform 8"/>
          <p:cNvSpPr>
            <a:spLocks/>
          </p:cNvSpPr>
          <p:nvPr/>
        </p:nvSpPr>
        <p:spPr bwMode="auto">
          <a:xfrm>
            <a:off x="5486400" y="1447800"/>
            <a:ext cx="438150" cy="1465263"/>
          </a:xfrm>
          <a:custGeom>
            <a:avLst/>
            <a:gdLst>
              <a:gd name="T0" fmla="*/ 0 w 276"/>
              <a:gd name="T1" fmla="*/ 709613 h 923"/>
              <a:gd name="T2" fmla="*/ 133350 w 276"/>
              <a:gd name="T3" fmla="*/ 109538 h 923"/>
              <a:gd name="T4" fmla="*/ 323850 w 276"/>
              <a:gd name="T5" fmla="*/ 1366838 h 923"/>
              <a:gd name="T6" fmla="*/ 438150 w 276"/>
              <a:gd name="T7" fmla="*/ 704850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6" h="923">
                <a:moveTo>
                  <a:pt x="0" y="447"/>
                </a:moveTo>
                <a:cubicBezTo>
                  <a:pt x="14" y="384"/>
                  <a:pt x="50" y="0"/>
                  <a:pt x="84" y="69"/>
                </a:cubicBezTo>
                <a:cubicBezTo>
                  <a:pt x="118" y="138"/>
                  <a:pt x="172" y="799"/>
                  <a:pt x="204" y="861"/>
                </a:cubicBezTo>
                <a:cubicBezTo>
                  <a:pt x="236" y="923"/>
                  <a:pt x="261" y="531"/>
                  <a:pt x="276" y="444"/>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5" name="Freeform 10"/>
          <p:cNvSpPr>
            <a:spLocks/>
          </p:cNvSpPr>
          <p:nvPr/>
        </p:nvSpPr>
        <p:spPr bwMode="auto">
          <a:xfrm>
            <a:off x="5934075" y="1444625"/>
            <a:ext cx="466725" cy="1468438"/>
          </a:xfrm>
          <a:custGeom>
            <a:avLst/>
            <a:gdLst>
              <a:gd name="T0" fmla="*/ 0 w 294"/>
              <a:gd name="T1" fmla="*/ 688975 h 925"/>
              <a:gd name="T2" fmla="*/ 133350 w 294"/>
              <a:gd name="T3" fmla="*/ 112713 h 925"/>
              <a:gd name="T4" fmla="*/ 323850 w 294"/>
              <a:gd name="T5" fmla="*/ 1370013 h 925"/>
              <a:gd name="T6" fmla="*/ 466725 w 294"/>
              <a:gd name="T7" fmla="*/ 703263 h 9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5">
                <a:moveTo>
                  <a:pt x="0" y="434"/>
                </a:moveTo>
                <a:cubicBezTo>
                  <a:pt x="13" y="374"/>
                  <a:pt x="50" y="0"/>
                  <a:pt x="84" y="71"/>
                </a:cubicBezTo>
                <a:cubicBezTo>
                  <a:pt x="118" y="142"/>
                  <a:pt x="169" y="801"/>
                  <a:pt x="204" y="863"/>
                </a:cubicBezTo>
                <a:cubicBezTo>
                  <a:pt x="239" y="925"/>
                  <a:pt x="275" y="530"/>
                  <a:pt x="294" y="443"/>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6" name="Freeform 15"/>
          <p:cNvSpPr>
            <a:spLocks/>
          </p:cNvSpPr>
          <p:nvPr/>
        </p:nvSpPr>
        <p:spPr bwMode="auto">
          <a:xfrm>
            <a:off x="5486400" y="2971800"/>
            <a:ext cx="438150" cy="1466850"/>
          </a:xfrm>
          <a:custGeom>
            <a:avLst/>
            <a:gdLst>
              <a:gd name="T0" fmla="*/ 0 w 276"/>
              <a:gd name="T1" fmla="*/ 709613 h 924"/>
              <a:gd name="T2" fmla="*/ 133350 w 276"/>
              <a:gd name="T3" fmla="*/ 109538 h 924"/>
              <a:gd name="T4" fmla="*/ 323850 w 276"/>
              <a:gd name="T5" fmla="*/ 1366838 h 924"/>
              <a:gd name="T6" fmla="*/ 438150 w 276"/>
              <a:gd name="T7" fmla="*/ 714375 h 9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6" h="924">
                <a:moveTo>
                  <a:pt x="0" y="447"/>
                </a:moveTo>
                <a:cubicBezTo>
                  <a:pt x="14" y="384"/>
                  <a:pt x="50" y="0"/>
                  <a:pt x="84" y="69"/>
                </a:cubicBezTo>
                <a:cubicBezTo>
                  <a:pt x="118" y="138"/>
                  <a:pt x="172" y="798"/>
                  <a:pt x="204" y="861"/>
                </a:cubicBezTo>
                <a:cubicBezTo>
                  <a:pt x="236" y="924"/>
                  <a:pt x="261" y="536"/>
                  <a:pt x="276" y="450"/>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7" name="Freeform 16"/>
          <p:cNvSpPr>
            <a:spLocks/>
          </p:cNvSpPr>
          <p:nvPr/>
        </p:nvSpPr>
        <p:spPr bwMode="auto">
          <a:xfrm>
            <a:off x="5934075" y="29718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8" name="Freeform 17"/>
          <p:cNvSpPr>
            <a:spLocks/>
          </p:cNvSpPr>
          <p:nvPr/>
        </p:nvSpPr>
        <p:spPr bwMode="auto">
          <a:xfrm>
            <a:off x="6391275" y="2979738"/>
            <a:ext cx="876300" cy="1465262"/>
          </a:xfrm>
          <a:custGeom>
            <a:avLst/>
            <a:gdLst>
              <a:gd name="T0" fmla="*/ 0 w 552"/>
              <a:gd name="T1" fmla="*/ 725487 h 923"/>
              <a:gd name="T2" fmla="*/ 238125 w 552"/>
              <a:gd name="T3" fmla="*/ 106362 h 923"/>
              <a:gd name="T4" fmla="*/ 647700 w 552"/>
              <a:gd name="T5" fmla="*/ 1363662 h 923"/>
              <a:gd name="T6" fmla="*/ 876300 w 552"/>
              <a:gd name="T7" fmla="*/ 715962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52" h="923">
                <a:moveTo>
                  <a:pt x="0" y="457"/>
                </a:moveTo>
                <a:cubicBezTo>
                  <a:pt x="25" y="393"/>
                  <a:pt x="82" y="0"/>
                  <a:pt x="150" y="67"/>
                </a:cubicBezTo>
                <a:cubicBezTo>
                  <a:pt x="218" y="134"/>
                  <a:pt x="341" y="795"/>
                  <a:pt x="408" y="859"/>
                </a:cubicBezTo>
                <a:cubicBezTo>
                  <a:pt x="475" y="923"/>
                  <a:pt x="522" y="536"/>
                  <a:pt x="552" y="45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1999" name="Freeform 18"/>
          <p:cNvSpPr>
            <a:spLocks/>
          </p:cNvSpPr>
          <p:nvPr/>
        </p:nvSpPr>
        <p:spPr bwMode="auto">
          <a:xfrm>
            <a:off x="7267575" y="2974975"/>
            <a:ext cx="514350" cy="1462088"/>
          </a:xfrm>
          <a:custGeom>
            <a:avLst/>
            <a:gdLst>
              <a:gd name="T0" fmla="*/ 0 w 324"/>
              <a:gd name="T1" fmla="*/ 720725 h 921"/>
              <a:gd name="T2" fmla="*/ 180975 w 324"/>
              <a:gd name="T3" fmla="*/ 106363 h 921"/>
              <a:gd name="T4" fmla="*/ 371475 w 324"/>
              <a:gd name="T5" fmla="*/ 1363663 h 921"/>
              <a:gd name="T6" fmla="*/ 514350 w 324"/>
              <a:gd name="T7" fmla="*/ 696913 h 9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4" h="921">
                <a:moveTo>
                  <a:pt x="0" y="454"/>
                </a:moveTo>
                <a:cubicBezTo>
                  <a:pt x="18" y="389"/>
                  <a:pt x="75" y="0"/>
                  <a:pt x="114" y="67"/>
                </a:cubicBezTo>
                <a:cubicBezTo>
                  <a:pt x="153" y="134"/>
                  <a:pt x="199" y="797"/>
                  <a:pt x="234" y="859"/>
                </a:cubicBezTo>
                <a:cubicBezTo>
                  <a:pt x="269" y="921"/>
                  <a:pt x="305" y="526"/>
                  <a:pt x="324" y="439"/>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0" name="Freeform 19"/>
          <p:cNvSpPr>
            <a:spLocks/>
          </p:cNvSpPr>
          <p:nvPr/>
        </p:nvSpPr>
        <p:spPr bwMode="auto">
          <a:xfrm>
            <a:off x="6400800" y="45720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1" name="Freeform 20"/>
          <p:cNvSpPr>
            <a:spLocks/>
          </p:cNvSpPr>
          <p:nvPr/>
        </p:nvSpPr>
        <p:spPr bwMode="auto">
          <a:xfrm>
            <a:off x="6858000" y="45720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2" name="Freeform 21"/>
          <p:cNvSpPr>
            <a:spLocks/>
          </p:cNvSpPr>
          <p:nvPr/>
        </p:nvSpPr>
        <p:spPr bwMode="auto">
          <a:xfrm flipV="1">
            <a:off x="5486400" y="45720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3" name="Freeform 22"/>
          <p:cNvSpPr>
            <a:spLocks/>
          </p:cNvSpPr>
          <p:nvPr/>
        </p:nvSpPr>
        <p:spPr bwMode="auto">
          <a:xfrm flipV="1">
            <a:off x="5943600" y="45720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4" name="Freeform 23"/>
          <p:cNvSpPr>
            <a:spLocks/>
          </p:cNvSpPr>
          <p:nvPr/>
        </p:nvSpPr>
        <p:spPr bwMode="auto">
          <a:xfrm flipV="1">
            <a:off x="7315200" y="4572000"/>
            <a:ext cx="466725" cy="1465263"/>
          </a:xfrm>
          <a:custGeom>
            <a:avLst/>
            <a:gdLst>
              <a:gd name="T0" fmla="*/ 0 w 294"/>
              <a:gd name="T1" fmla="*/ 709613 h 923"/>
              <a:gd name="T2" fmla="*/ 133350 w 294"/>
              <a:gd name="T3" fmla="*/ 109538 h 923"/>
              <a:gd name="T4" fmla="*/ 323850 w 294"/>
              <a:gd name="T5" fmla="*/ 1366838 h 923"/>
              <a:gd name="T6" fmla="*/ 466725 w 294"/>
              <a:gd name="T7" fmla="*/ 700088 h 9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4" h="923">
                <a:moveTo>
                  <a:pt x="0" y="447"/>
                </a:moveTo>
                <a:cubicBezTo>
                  <a:pt x="14" y="384"/>
                  <a:pt x="50" y="0"/>
                  <a:pt x="84" y="69"/>
                </a:cubicBezTo>
                <a:cubicBezTo>
                  <a:pt x="118" y="138"/>
                  <a:pt x="169" y="799"/>
                  <a:pt x="204" y="861"/>
                </a:cubicBezTo>
                <a:cubicBezTo>
                  <a:pt x="239" y="923"/>
                  <a:pt x="275" y="528"/>
                  <a:pt x="294" y="441"/>
                </a:cubicBezTo>
              </a:path>
            </a:pathLst>
          </a:custGeom>
          <a:noFill/>
          <a:ln w="9525" cap="flat" cmpd="sng">
            <a:solidFill>
              <a:schemeClr val="accent2"/>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5" name="Line 25"/>
          <p:cNvSpPr>
            <a:spLocks noChangeShapeType="1"/>
          </p:cNvSpPr>
          <p:nvPr/>
        </p:nvSpPr>
        <p:spPr bwMode="auto">
          <a:xfrm>
            <a:off x="6400800" y="1447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6" name="Line 26"/>
          <p:cNvSpPr>
            <a:spLocks noChangeShapeType="1"/>
          </p:cNvSpPr>
          <p:nvPr/>
        </p:nvSpPr>
        <p:spPr bwMode="auto">
          <a:xfrm>
            <a:off x="7315200" y="1447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7" name="Line 27"/>
          <p:cNvSpPr>
            <a:spLocks noChangeShapeType="1"/>
          </p:cNvSpPr>
          <p:nvPr/>
        </p:nvSpPr>
        <p:spPr bwMode="auto">
          <a:xfrm>
            <a:off x="5486400" y="1447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08" name="Text Box 29"/>
          <p:cNvSpPr txBox="1">
            <a:spLocks noChangeArrowheads="1"/>
          </p:cNvSpPr>
          <p:nvPr/>
        </p:nvSpPr>
        <p:spPr bwMode="auto">
          <a:xfrm>
            <a:off x="5791200" y="1219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09" name="Text Box 30"/>
          <p:cNvSpPr txBox="1">
            <a:spLocks noChangeArrowheads="1"/>
          </p:cNvSpPr>
          <p:nvPr/>
        </p:nvSpPr>
        <p:spPr bwMode="auto">
          <a:xfrm>
            <a:off x="6705600" y="1219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0</a:t>
            </a:r>
          </a:p>
        </p:txBody>
      </p:sp>
      <p:sp>
        <p:nvSpPr>
          <p:cNvPr id="42010" name="Text Box 31"/>
          <p:cNvSpPr txBox="1">
            <a:spLocks noChangeArrowheads="1"/>
          </p:cNvSpPr>
          <p:nvPr/>
        </p:nvSpPr>
        <p:spPr bwMode="auto">
          <a:xfrm>
            <a:off x="7543800" y="1219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11" name="Text Box 33"/>
          <p:cNvSpPr txBox="1">
            <a:spLocks noChangeArrowheads="1"/>
          </p:cNvSpPr>
          <p:nvPr/>
        </p:nvSpPr>
        <p:spPr bwMode="auto">
          <a:xfrm>
            <a:off x="7848600" y="2133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42012" name="Line 34"/>
          <p:cNvSpPr>
            <a:spLocks noChangeShapeType="1"/>
          </p:cNvSpPr>
          <p:nvPr/>
        </p:nvSpPr>
        <p:spPr bwMode="auto">
          <a:xfrm>
            <a:off x="5410200" y="3657600"/>
            <a:ext cx="25908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13" name="Line 35"/>
          <p:cNvSpPr>
            <a:spLocks noChangeShapeType="1"/>
          </p:cNvSpPr>
          <p:nvPr/>
        </p:nvSpPr>
        <p:spPr bwMode="auto">
          <a:xfrm>
            <a:off x="6400800" y="2971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14" name="Line 36"/>
          <p:cNvSpPr>
            <a:spLocks noChangeShapeType="1"/>
          </p:cNvSpPr>
          <p:nvPr/>
        </p:nvSpPr>
        <p:spPr bwMode="auto">
          <a:xfrm>
            <a:off x="5486400" y="2971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15" name="Text Box 37"/>
          <p:cNvSpPr txBox="1">
            <a:spLocks noChangeArrowheads="1"/>
          </p:cNvSpPr>
          <p:nvPr/>
        </p:nvSpPr>
        <p:spPr bwMode="auto">
          <a:xfrm>
            <a:off x="5791200" y="2743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16" name="Text Box 38"/>
          <p:cNvSpPr txBox="1">
            <a:spLocks noChangeArrowheads="1"/>
          </p:cNvSpPr>
          <p:nvPr/>
        </p:nvSpPr>
        <p:spPr bwMode="auto">
          <a:xfrm>
            <a:off x="6705600" y="2743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0</a:t>
            </a:r>
          </a:p>
        </p:txBody>
      </p:sp>
      <p:sp>
        <p:nvSpPr>
          <p:cNvPr id="42017" name="Text Box 39"/>
          <p:cNvSpPr txBox="1">
            <a:spLocks noChangeArrowheads="1"/>
          </p:cNvSpPr>
          <p:nvPr/>
        </p:nvSpPr>
        <p:spPr bwMode="auto">
          <a:xfrm>
            <a:off x="7543800" y="27432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18" name="Text Box 40"/>
          <p:cNvSpPr txBox="1">
            <a:spLocks noChangeArrowheads="1"/>
          </p:cNvSpPr>
          <p:nvPr/>
        </p:nvSpPr>
        <p:spPr bwMode="auto">
          <a:xfrm>
            <a:off x="7848600" y="3657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42019" name="Line 41"/>
          <p:cNvSpPr>
            <a:spLocks noChangeShapeType="1"/>
          </p:cNvSpPr>
          <p:nvPr/>
        </p:nvSpPr>
        <p:spPr bwMode="auto">
          <a:xfrm>
            <a:off x="5410200" y="5257800"/>
            <a:ext cx="259080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20" name="Line 42"/>
          <p:cNvSpPr>
            <a:spLocks noChangeShapeType="1"/>
          </p:cNvSpPr>
          <p:nvPr/>
        </p:nvSpPr>
        <p:spPr bwMode="auto">
          <a:xfrm>
            <a:off x="6400800" y="45720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21" name="Line 43"/>
          <p:cNvSpPr>
            <a:spLocks noChangeShapeType="1"/>
          </p:cNvSpPr>
          <p:nvPr/>
        </p:nvSpPr>
        <p:spPr bwMode="auto">
          <a:xfrm>
            <a:off x="5486400" y="45720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22" name="Text Box 44"/>
          <p:cNvSpPr txBox="1">
            <a:spLocks noChangeArrowheads="1"/>
          </p:cNvSpPr>
          <p:nvPr/>
        </p:nvSpPr>
        <p:spPr bwMode="auto">
          <a:xfrm>
            <a:off x="5791200" y="43434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23" name="Text Box 45"/>
          <p:cNvSpPr txBox="1">
            <a:spLocks noChangeArrowheads="1"/>
          </p:cNvSpPr>
          <p:nvPr/>
        </p:nvSpPr>
        <p:spPr bwMode="auto">
          <a:xfrm>
            <a:off x="6705600" y="43434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0</a:t>
            </a:r>
          </a:p>
        </p:txBody>
      </p:sp>
      <p:sp>
        <p:nvSpPr>
          <p:cNvPr id="42024" name="Text Box 46"/>
          <p:cNvSpPr txBox="1">
            <a:spLocks noChangeArrowheads="1"/>
          </p:cNvSpPr>
          <p:nvPr/>
        </p:nvSpPr>
        <p:spPr bwMode="auto">
          <a:xfrm>
            <a:off x="7543800" y="4343400"/>
            <a:ext cx="296863"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1</a:t>
            </a:r>
          </a:p>
        </p:txBody>
      </p:sp>
      <p:sp>
        <p:nvSpPr>
          <p:cNvPr id="42025" name="Text Box 47"/>
          <p:cNvSpPr txBox="1">
            <a:spLocks noChangeArrowheads="1"/>
          </p:cNvSpPr>
          <p:nvPr/>
        </p:nvSpPr>
        <p:spPr bwMode="auto">
          <a:xfrm>
            <a:off x="7848600" y="52578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42026" name="Line 48"/>
          <p:cNvSpPr>
            <a:spLocks noChangeShapeType="1"/>
          </p:cNvSpPr>
          <p:nvPr/>
        </p:nvSpPr>
        <p:spPr bwMode="auto">
          <a:xfrm>
            <a:off x="7315200" y="29718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2027" name="Line 49"/>
          <p:cNvSpPr>
            <a:spLocks noChangeShapeType="1"/>
          </p:cNvSpPr>
          <p:nvPr/>
        </p:nvSpPr>
        <p:spPr bwMode="auto">
          <a:xfrm>
            <a:off x="7315200" y="4572000"/>
            <a:ext cx="0" cy="1447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Tree>
    <p:extLst>
      <p:ext uri="{BB962C8B-B14F-4D97-AF65-F5344CB8AC3E}">
        <p14:creationId xmlns:p14="http://schemas.microsoft.com/office/powerpoint/2010/main" val="3286349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Simplified Reference Model</a:t>
            </a:r>
          </a:p>
        </p:txBody>
      </p:sp>
      <p:pic>
        <p:nvPicPr>
          <p:cNvPr id="5" name="Content Placeholder 4"/>
          <p:cNvPicPr>
            <a:picLocks noGrp="1"/>
          </p:cNvPicPr>
          <p:nvPr>
            <p:ph idx="1"/>
          </p:nvPr>
        </p:nvPicPr>
        <p:blipFill rotWithShape="1">
          <a:blip r:embed="rId2">
            <a:extLst>
              <a:ext uri="{28A0092B-C50C-407E-A947-70E740481C1C}">
                <a14:useLocalDpi xmlns:a14="http://schemas.microsoft.com/office/drawing/2010/main" val="0"/>
              </a:ext>
            </a:extLst>
          </a:blip>
          <a:srcRect l="19565" t="30506" r="27778" b="8053"/>
          <a:stretch/>
        </p:blipFill>
        <p:spPr bwMode="auto">
          <a:xfrm>
            <a:off x="1187624" y="1628800"/>
            <a:ext cx="6851281" cy="44945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45547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p:nvPr>
        </p:nvSpPr>
        <p:spPr>
          <a:xfrm>
            <a:off x="407266" y="332656"/>
            <a:ext cx="8229600" cy="724942"/>
          </a:xfrm>
        </p:spPr>
        <p:txBody>
          <a:bodyPr/>
          <a:lstStyle/>
          <a:p>
            <a:r>
              <a:rPr lang="en-US" altLang="en-US" dirty="0" smtClean="0"/>
              <a:t>Spread spectrum technology: CDM</a:t>
            </a:r>
          </a:p>
        </p:txBody>
      </p:sp>
      <p:sp>
        <p:nvSpPr>
          <p:cNvPr id="47110" name="Rectangle 3"/>
          <p:cNvSpPr>
            <a:spLocks noGrp="1" noChangeArrowheads="1"/>
          </p:cNvSpPr>
          <p:nvPr>
            <p:ph type="body" idx="1"/>
          </p:nvPr>
        </p:nvSpPr>
        <p:spPr>
          <a:xfrm>
            <a:off x="457200" y="1052736"/>
            <a:ext cx="8229600" cy="5472608"/>
          </a:xfrm>
        </p:spPr>
        <p:txBody>
          <a:bodyPr>
            <a:normAutofit/>
          </a:bodyPr>
          <a:lstStyle/>
          <a:p>
            <a:pPr>
              <a:lnSpc>
                <a:spcPct val="90000"/>
              </a:lnSpc>
            </a:pPr>
            <a:r>
              <a:rPr lang="en-US" altLang="en-US" dirty="0" smtClean="0"/>
              <a:t>Problem of radio transmission: frequency dependent fading can wipe out narrow band signals for duration of the interference</a:t>
            </a:r>
          </a:p>
          <a:p>
            <a:pPr>
              <a:lnSpc>
                <a:spcPct val="90000"/>
              </a:lnSpc>
            </a:pPr>
            <a:r>
              <a:rPr lang="en-US" altLang="en-US" dirty="0" smtClean="0"/>
              <a:t>Solution: spread the narrow band signal into a broad band signal using a special code</a:t>
            </a:r>
          </a:p>
          <a:p>
            <a:pPr lvl="1">
              <a:lnSpc>
                <a:spcPct val="90000"/>
              </a:lnSpc>
            </a:pPr>
            <a:r>
              <a:rPr lang="en-US" altLang="en-US" dirty="0" smtClean="0"/>
              <a:t>	protection against narrow band interference </a:t>
            </a:r>
          </a:p>
          <a:p>
            <a:pPr>
              <a:lnSpc>
                <a:spcPct val="90000"/>
              </a:lnSpc>
            </a:pP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pPr>
            <a:endParaRPr lang="en-US" altLang="en-US" dirty="0" smtClean="0"/>
          </a:p>
          <a:p>
            <a:pPr>
              <a:lnSpc>
                <a:spcPct val="90000"/>
              </a:lnSpc>
              <a:buFont typeface="Wingdings" pitchFamily="2" charset="2"/>
              <a:buNone/>
            </a:pPr>
            <a:r>
              <a:rPr lang="en-US" altLang="en-US" dirty="0" smtClean="0"/>
              <a:t>			</a:t>
            </a:r>
            <a:r>
              <a:rPr lang="en-US" altLang="en-US" sz="1600" dirty="0" smtClean="0"/>
              <a:t>protection against narrowband interference</a:t>
            </a:r>
            <a:endParaRPr lang="en-US" altLang="en-US" dirty="0" smtClean="0"/>
          </a:p>
          <a:p>
            <a:pPr>
              <a:lnSpc>
                <a:spcPct val="90000"/>
              </a:lnSpc>
            </a:pPr>
            <a:r>
              <a:rPr lang="en-US" altLang="en-US" dirty="0" smtClean="0"/>
              <a:t>Side effects:</a:t>
            </a:r>
          </a:p>
          <a:p>
            <a:pPr lvl="1">
              <a:lnSpc>
                <a:spcPct val="90000"/>
              </a:lnSpc>
            </a:pPr>
            <a:r>
              <a:rPr lang="en-US" altLang="en-US" dirty="0" smtClean="0"/>
              <a:t>coexistence of several signals without dynamic coordination</a:t>
            </a:r>
          </a:p>
          <a:p>
            <a:pPr lvl="1">
              <a:lnSpc>
                <a:spcPct val="90000"/>
              </a:lnSpc>
            </a:pPr>
            <a:r>
              <a:rPr lang="en-US" altLang="en-US" dirty="0" smtClean="0"/>
              <a:t>tap-proof</a:t>
            </a:r>
          </a:p>
          <a:p>
            <a:pPr>
              <a:lnSpc>
                <a:spcPct val="90000"/>
              </a:lnSpc>
            </a:pPr>
            <a:r>
              <a:rPr lang="en-US" altLang="en-US" dirty="0" smtClean="0"/>
              <a:t>Alternatives: Direct Sequence, Frequency Hopping</a:t>
            </a:r>
          </a:p>
          <a:p>
            <a:pPr>
              <a:lnSpc>
                <a:spcPct val="90000"/>
              </a:lnSpc>
            </a:pPr>
            <a:endParaRPr lang="en-US" altLang="en-US" dirty="0" smtClean="0"/>
          </a:p>
        </p:txBody>
      </p:sp>
      <p:sp>
        <p:nvSpPr>
          <p:cNvPr id="47111" name="Line 5"/>
          <p:cNvSpPr>
            <a:spLocks noChangeShapeType="1"/>
          </p:cNvSpPr>
          <p:nvPr/>
        </p:nvSpPr>
        <p:spPr bwMode="auto">
          <a:xfrm>
            <a:off x="1219200" y="4038600"/>
            <a:ext cx="2590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2" name="Line 6"/>
          <p:cNvSpPr>
            <a:spLocks noChangeShapeType="1"/>
          </p:cNvSpPr>
          <p:nvPr/>
        </p:nvSpPr>
        <p:spPr bwMode="auto">
          <a:xfrm flipV="1">
            <a:off x="1219200" y="28956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3" name="Freeform 7"/>
          <p:cNvSpPr>
            <a:spLocks/>
          </p:cNvSpPr>
          <p:nvPr/>
        </p:nvSpPr>
        <p:spPr bwMode="auto">
          <a:xfrm>
            <a:off x="1295400" y="3330575"/>
            <a:ext cx="2286000" cy="708025"/>
          </a:xfrm>
          <a:custGeom>
            <a:avLst/>
            <a:gdLst>
              <a:gd name="T0" fmla="*/ 0 w 1440"/>
              <a:gd name="T1" fmla="*/ 708025 h 446"/>
              <a:gd name="T2" fmla="*/ 47625 w 1440"/>
              <a:gd name="T3" fmla="*/ 460375 h 446"/>
              <a:gd name="T4" fmla="*/ 152400 w 1440"/>
              <a:gd name="T5" fmla="*/ 555625 h 446"/>
              <a:gd name="T6" fmla="*/ 276225 w 1440"/>
              <a:gd name="T7" fmla="*/ 174625 h 446"/>
              <a:gd name="T8" fmla="*/ 1066800 w 1440"/>
              <a:gd name="T9" fmla="*/ 22225 h 446"/>
              <a:gd name="T10" fmla="*/ 1485900 w 1440"/>
              <a:gd name="T11" fmla="*/ 41275 h 446"/>
              <a:gd name="T12" fmla="*/ 1981200 w 1440"/>
              <a:gd name="T13" fmla="*/ 174625 h 446"/>
              <a:gd name="T14" fmla="*/ 2143125 w 1440"/>
              <a:gd name="T15" fmla="*/ 555625 h 446"/>
              <a:gd name="T16" fmla="*/ 2219325 w 1440"/>
              <a:gd name="T17" fmla="*/ 450850 h 446"/>
              <a:gd name="T18" fmla="*/ 2286000 w 1440"/>
              <a:gd name="T19" fmla="*/ 708025 h 4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446">
                <a:moveTo>
                  <a:pt x="0" y="446"/>
                </a:moveTo>
                <a:cubicBezTo>
                  <a:pt x="5" y="420"/>
                  <a:pt x="14" y="306"/>
                  <a:pt x="30" y="290"/>
                </a:cubicBezTo>
                <a:cubicBezTo>
                  <a:pt x="46" y="274"/>
                  <a:pt x="72" y="380"/>
                  <a:pt x="96" y="350"/>
                </a:cubicBezTo>
                <a:cubicBezTo>
                  <a:pt x="120" y="320"/>
                  <a:pt x="78" y="166"/>
                  <a:pt x="174" y="110"/>
                </a:cubicBezTo>
                <a:cubicBezTo>
                  <a:pt x="270" y="54"/>
                  <a:pt x="545" y="28"/>
                  <a:pt x="672" y="14"/>
                </a:cubicBezTo>
                <a:cubicBezTo>
                  <a:pt x="799" y="0"/>
                  <a:pt x="840" y="10"/>
                  <a:pt x="936" y="26"/>
                </a:cubicBezTo>
                <a:cubicBezTo>
                  <a:pt x="1032" y="42"/>
                  <a:pt x="1179" y="56"/>
                  <a:pt x="1248" y="110"/>
                </a:cubicBezTo>
                <a:cubicBezTo>
                  <a:pt x="1317" y="164"/>
                  <a:pt x="1325" y="321"/>
                  <a:pt x="1350" y="350"/>
                </a:cubicBezTo>
                <a:cubicBezTo>
                  <a:pt x="1375" y="379"/>
                  <a:pt x="1383" y="268"/>
                  <a:pt x="1398" y="284"/>
                </a:cubicBezTo>
                <a:cubicBezTo>
                  <a:pt x="1413" y="300"/>
                  <a:pt x="1431" y="412"/>
                  <a:pt x="1440" y="446"/>
                </a:cubicBezTo>
              </a:path>
            </a:pathLst>
          </a:custGeom>
          <a:solidFill>
            <a:schemeClr val="hlink"/>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4" name="Freeform 8"/>
          <p:cNvSpPr>
            <a:spLocks/>
          </p:cNvSpPr>
          <p:nvPr/>
        </p:nvSpPr>
        <p:spPr bwMode="auto">
          <a:xfrm>
            <a:off x="2362200" y="2971800"/>
            <a:ext cx="228600" cy="1066800"/>
          </a:xfrm>
          <a:custGeom>
            <a:avLst/>
            <a:gdLst>
              <a:gd name="T0" fmla="*/ 0 w 144"/>
              <a:gd name="T1" fmla="*/ 1066800 h 672"/>
              <a:gd name="T2" fmla="*/ 76200 w 144"/>
              <a:gd name="T3" fmla="*/ 0 h 672"/>
              <a:gd name="T4" fmla="*/ 228600 w 144"/>
              <a:gd name="T5" fmla="*/ 1066800 h 672"/>
              <a:gd name="T6" fmla="*/ 0 60000 65536"/>
              <a:gd name="T7" fmla="*/ 0 60000 65536"/>
              <a:gd name="T8" fmla="*/ 0 60000 65536"/>
            </a:gdLst>
            <a:ahLst/>
            <a:cxnLst>
              <a:cxn ang="T6">
                <a:pos x="T0" y="T1"/>
              </a:cxn>
              <a:cxn ang="T7">
                <a:pos x="T2" y="T3"/>
              </a:cxn>
              <a:cxn ang="T8">
                <a:pos x="T4" y="T5"/>
              </a:cxn>
            </a:cxnLst>
            <a:rect l="0" t="0" r="r" b="b"/>
            <a:pathLst>
              <a:path w="144" h="672">
                <a:moveTo>
                  <a:pt x="0" y="672"/>
                </a:moveTo>
                <a:cubicBezTo>
                  <a:pt x="12" y="336"/>
                  <a:pt x="24" y="0"/>
                  <a:pt x="48" y="0"/>
                </a:cubicBezTo>
                <a:cubicBezTo>
                  <a:pt x="72" y="0"/>
                  <a:pt x="108" y="336"/>
                  <a:pt x="144" y="672"/>
                </a:cubicBezTo>
              </a:path>
            </a:pathLst>
          </a:custGeom>
          <a:solidFill>
            <a:srgbClr val="FF00FF"/>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5" name="Line 9"/>
          <p:cNvSpPr>
            <a:spLocks noChangeShapeType="1"/>
          </p:cNvSpPr>
          <p:nvPr/>
        </p:nvSpPr>
        <p:spPr bwMode="auto">
          <a:xfrm>
            <a:off x="5181600" y="4038600"/>
            <a:ext cx="2514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6" name="Line 10"/>
          <p:cNvSpPr>
            <a:spLocks noChangeShapeType="1"/>
          </p:cNvSpPr>
          <p:nvPr/>
        </p:nvSpPr>
        <p:spPr bwMode="auto">
          <a:xfrm flipV="1">
            <a:off x="5181600" y="28956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7" name="Freeform 11"/>
          <p:cNvSpPr>
            <a:spLocks/>
          </p:cNvSpPr>
          <p:nvPr/>
        </p:nvSpPr>
        <p:spPr bwMode="auto">
          <a:xfrm>
            <a:off x="5181600" y="3887788"/>
            <a:ext cx="2362200" cy="150812"/>
          </a:xfrm>
          <a:custGeom>
            <a:avLst/>
            <a:gdLst>
              <a:gd name="T0" fmla="*/ 0 w 1488"/>
              <a:gd name="T1" fmla="*/ 150812 h 95"/>
              <a:gd name="T2" fmla="*/ 219075 w 1488"/>
              <a:gd name="T3" fmla="*/ 103187 h 95"/>
              <a:gd name="T4" fmla="*/ 1219200 w 1488"/>
              <a:gd name="T5" fmla="*/ 7937 h 95"/>
              <a:gd name="T6" fmla="*/ 1876425 w 1488"/>
              <a:gd name="T7" fmla="*/ 55562 h 95"/>
              <a:gd name="T8" fmla="*/ 2362200 w 1488"/>
              <a:gd name="T9" fmla="*/ 150812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88" h="95">
                <a:moveTo>
                  <a:pt x="0" y="95"/>
                </a:moveTo>
                <a:cubicBezTo>
                  <a:pt x="23" y="90"/>
                  <a:pt x="10" y="80"/>
                  <a:pt x="138" y="65"/>
                </a:cubicBezTo>
                <a:cubicBezTo>
                  <a:pt x="266" y="50"/>
                  <a:pt x="594" y="10"/>
                  <a:pt x="768" y="5"/>
                </a:cubicBezTo>
                <a:cubicBezTo>
                  <a:pt x="942" y="0"/>
                  <a:pt x="1062" y="20"/>
                  <a:pt x="1182" y="35"/>
                </a:cubicBezTo>
                <a:cubicBezTo>
                  <a:pt x="1302" y="50"/>
                  <a:pt x="1424" y="83"/>
                  <a:pt x="1488" y="95"/>
                </a:cubicBezTo>
              </a:path>
            </a:pathLst>
          </a:custGeom>
          <a:solidFill>
            <a:srgbClr val="FF00FF"/>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8" name="Freeform 12"/>
          <p:cNvSpPr>
            <a:spLocks/>
          </p:cNvSpPr>
          <p:nvPr/>
        </p:nvSpPr>
        <p:spPr bwMode="auto">
          <a:xfrm>
            <a:off x="6172200" y="3429000"/>
            <a:ext cx="533400" cy="609600"/>
          </a:xfrm>
          <a:custGeom>
            <a:avLst/>
            <a:gdLst>
              <a:gd name="T0" fmla="*/ 0 w 336"/>
              <a:gd name="T1" fmla="*/ 609600 h 384"/>
              <a:gd name="T2" fmla="*/ 95250 w 336"/>
              <a:gd name="T3" fmla="*/ 95250 h 384"/>
              <a:gd name="T4" fmla="*/ 400050 w 336"/>
              <a:gd name="T5" fmla="*/ 85725 h 384"/>
              <a:gd name="T6" fmla="*/ 533400 w 336"/>
              <a:gd name="T7" fmla="*/ 609600 h 3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6" h="384">
                <a:moveTo>
                  <a:pt x="0" y="384"/>
                </a:moveTo>
                <a:cubicBezTo>
                  <a:pt x="10" y="330"/>
                  <a:pt x="18" y="115"/>
                  <a:pt x="60" y="60"/>
                </a:cubicBezTo>
                <a:cubicBezTo>
                  <a:pt x="102" y="5"/>
                  <a:pt x="206" y="0"/>
                  <a:pt x="252" y="54"/>
                </a:cubicBezTo>
                <a:cubicBezTo>
                  <a:pt x="298" y="108"/>
                  <a:pt x="319" y="315"/>
                  <a:pt x="336" y="384"/>
                </a:cubicBezTo>
              </a:path>
            </a:pathLst>
          </a:custGeom>
          <a:solidFill>
            <a:schemeClr val="hlink"/>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19" name="AutoShape 13"/>
          <p:cNvSpPr>
            <a:spLocks noChangeArrowheads="1"/>
          </p:cNvSpPr>
          <p:nvPr/>
        </p:nvSpPr>
        <p:spPr bwMode="auto">
          <a:xfrm>
            <a:off x="4114800" y="3276600"/>
            <a:ext cx="685800" cy="152400"/>
          </a:xfrm>
          <a:prstGeom prst="rightArrow">
            <a:avLst>
              <a:gd name="adj1" fmla="val 50000"/>
              <a:gd name="adj2" fmla="val 11250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7120" name="Text Box 14"/>
          <p:cNvSpPr txBox="1">
            <a:spLocks noChangeArrowheads="1"/>
          </p:cNvSpPr>
          <p:nvPr/>
        </p:nvSpPr>
        <p:spPr bwMode="auto">
          <a:xfrm>
            <a:off x="3886200" y="3429000"/>
            <a:ext cx="1100138"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detection at</a:t>
            </a:r>
          </a:p>
          <a:p>
            <a:r>
              <a:rPr lang="en-US" altLang="en-US" sz="1400"/>
              <a:t>receiver</a:t>
            </a:r>
          </a:p>
        </p:txBody>
      </p:sp>
      <p:sp>
        <p:nvSpPr>
          <p:cNvPr id="47121" name="Text Box 22"/>
          <p:cNvSpPr txBox="1">
            <a:spLocks noChangeArrowheads="1"/>
          </p:cNvSpPr>
          <p:nvPr/>
        </p:nvSpPr>
        <p:spPr bwMode="auto">
          <a:xfrm>
            <a:off x="1219200" y="2819400"/>
            <a:ext cx="11191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interference</a:t>
            </a:r>
          </a:p>
        </p:txBody>
      </p:sp>
      <p:sp>
        <p:nvSpPr>
          <p:cNvPr id="47122" name="Text Box 23"/>
          <p:cNvSpPr txBox="1">
            <a:spLocks noChangeArrowheads="1"/>
          </p:cNvSpPr>
          <p:nvPr/>
        </p:nvSpPr>
        <p:spPr bwMode="auto">
          <a:xfrm>
            <a:off x="2895600" y="2819400"/>
            <a:ext cx="1206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spread signal</a:t>
            </a:r>
          </a:p>
        </p:txBody>
      </p:sp>
      <p:sp>
        <p:nvSpPr>
          <p:cNvPr id="47123" name="Text Box 24"/>
          <p:cNvSpPr txBox="1">
            <a:spLocks noChangeArrowheads="1"/>
          </p:cNvSpPr>
          <p:nvPr/>
        </p:nvSpPr>
        <p:spPr bwMode="auto">
          <a:xfrm>
            <a:off x="6400800" y="2743200"/>
            <a:ext cx="6477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signal</a:t>
            </a:r>
          </a:p>
        </p:txBody>
      </p:sp>
      <p:sp>
        <p:nvSpPr>
          <p:cNvPr id="47124" name="Text Box 25"/>
          <p:cNvSpPr txBox="1">
            <a:spLocks noChangeArrowheads="1"/>
          </p:cNvSpPr>
          <p:nvPr/>
        </p:nvSpPr>
        <p:spPr bwMode="auto">
          <a:xfrm>
            <a:off x="7315200" y="3200400"/>
            <a:ext cx="13112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spread</a:t>
            </a:r>
          </a:p>
          <a:p>
            <a:r>
              <a:rPr lang="en-US" altLang="en-US" sz="1400"/>
              <a:t>interference</a:t>
            </a:r>
          </a:p>
        </p:txBody>
      </p:sp>
      <p:cxnSp>
        <p:nvCxnSpPr>
          <p:cNvPr id="47125" name="AutoShape 26"/>
          <p:cNvCxnSpPr>
            <a:cxnSpLocks noChangeShapeType="1"/>
            <a:stCxn id="47114" idx="1"/>
            <a:endCxn id="47121" idx="3"/>
          </p:cNvCxnSpPr>
          <p:nvPr/>
        </p:nvCxnSpPr>
        <p:spPr bwMode="auto">
          <a:xfrm flipH="1">
            <a:off x="2338388" y="2971800"/>
            <a:ext cx="100012"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6" name="AutoShape 27"/>
          <p:cNvCxnSpPr>
            <a:cxnSpLocks noChangeShapeType="1"/>
            <a:stCxn id="47113" idx="5"/>
            <a:endCxn id="47122" idx="1"/>
          </p:cNvCxnSpPr>
          <p:nvPr/>
        </p:nvCxnSpPr>
        <p:spPr bwMode="auto">
          <a:xfrm flipV="1">
            <a:off x="2781300" y="3078163"/>
            <a:ext cx="114300" cy="293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7" name="AutoShape 28"/>
          <p:cNvCxnSpPr>
            <a:cxnSpLocks noChangeShapeType="1"/>
            <a:stCxn id="47123" idx="1"/>
            <a:endCxn id="47118" idx="1"/>
          </p:cNvCxnSpPr>
          <p:nvPr/>
        </p:nvCxnSpPr>
        <p:spPr bwMode="auto">
          <a:xfrm flipH="1">
            <a:off x="6267450" y="2895600"/>
            <a:ext cx="133350" cy="6286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8" name="AutoShape 29"/>
          <p:cNvCxnSpPr>
            <a:cxnSpLocks noChangeShapeType="1"/>
            <a:stCxn id="47124" idx="1"/>
            <a:endCxn id="47117" idx="3"/>
          </p:cNvCxnSpPr>
          <p:nvPr/>
        </p:nvCxnSpPr>
        <p:spPr bwMode="auto">
          <a:xfrm flipH="1">
            <a:off x="7058025" y="3459163"/>
            <a:ext cx="257175" cy="4841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29" name="Text Box 31"/>
          <p:cNvSpPr txBox="1">
            <a:spLocks noChangeArrowheads="1"/>
          </p:cNvSpPr>
          <p:nvPr/>
        </p:nvSpPr>
        <p:spPr bwMode="auto">
          <a:xfrm>
            <a:off x="3657600" y="4038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p>
        </p:txBody>
      </p:sp>
      <p:sp>
        <p:nvSpPr>
          <p:cNvPr id="47130" name="Text Box 32"/>
          <p:cNvSpPr txBox="1">
            <a:spLocks noChangeArrowheads="1"/>
          </p:cNvSpPr>
          <p:nvPr/>
        </p:nvSpPr>
        <p:spPr bwMode="auto">
          <a:xfrm>
            <a:off x="7543800" y="4038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p>
        </p:txBody>
      </p:sp>
      <p:sp>
        <p:nvSpPr>
          <p:cNvPr id="47131" name="Text Box 33"/>
          <p:cNvSpPr txBox="1">
            <a:spLocks noChangeArrowheads="1"/>
          </p:cNvSpPr>
          <p:nvPr/>
        </p:nvSpPr>
        <p:spPr bwMode="auto">
          <a:xfrm>
            <a:off x="533400" y="2819400"/>
            <a:ext cx="666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power</a:t>
            </a:r>
          </a:p>
        </p:txBody>
      </p:sp>
      <p:sp>
        <p:nvSpPr>
          <p:cNvPr id="47132" name="Text Box 34"/>
          <p:cNvSpPr txBox="1">
            <a:spLocks noChangeArrowheads="1"/>
          </p:cNvSpPr>
          <p:nvPr/>
        </p:nvSpPr>
        <p:spPr bwMode="auto">
          <a:xfrm>
            <a:off x="4495800" y="2819400"/>
            <a:ext cx="666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power</a:t>
            </a:r>
          </a:p>
        </p:txBody>
      </p:sp>
    </p:spTree>
    <p:extLst>
      <p:ext uri="{BB962C8B-B14F-4D97-AF65-F5344CB8AC3E}">
        <p14:creationId xmlns:p14="http://schemas.microsoft.com/office/powerpoint/2010/main" val="2073503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altLang="en-US" smtClean="0"/>
              <a:t>Effects of spreading and interference</a:t>
            </a:r>
          </a:p>
        </p:txBody>
      </p:sp>
      <p:sp>
        <p:nvSpPr>
          <p:cNvPr id="48134" name="Rectangle 35"/>
          <p:cNvSpPr>
            <a:spLocks noChangeArrowheads="1"/>
          </p:cNvSpPr>
          <p:nvPr/>
        </p:nvSpPr>
        <p:spPr bwMode="auto">
          <a:xfrm>
            <a:off x="1506538" y="3957638"/>
            <a:ext cx="1290637" cy="889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35" name="Rectangle 36"/>
          <p:cNvSpPr>
            <a:spLocks noChangeArrowheads="1"/>
          </p:cNvSpPr>
          <p:nvPr/>
        </p:nvSpPr>
        <p:spPr bwMode="auto">
          <a:xfrm>
            <a:off x="1966913" y="3686175"/>
            <a:ext cx="369887" cy="2714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36" name="Rectangle 37"/>
          <p:cNvSpPr>
            <a:spLocks noChangeArrowheads="1"/>
          </p:cNvSpPr>
          <p:nvPr/>
        </p:nvSpPr>
        <p:spPr bwMode="auto">
          <a:xfrm>
            <a:off x="6207125" y="3686175"/>
            <a:ext cx="368300" cy="2714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37" name="Rectangle 38"/>
          <p:cNvSpPr>
            <a:spLocks noChangeArrowheads="1"/>
          </p:cNvSpPr>
          <p:nvPr/>
        </p:nvSpPr>
        <p:spPr bwMode="auto">
          <a:xfrm>
            <a:off x="6207125" y="3957638"/>
            <a:ext cx="368300" cy="889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38" name="Rectangle 39"/>
          <p:cNvSpPr>
            <a:spLocks noChangeArrowheads="1"/>
          </p:cNvSpPr>
          <p:nvPr/>
        </p:nvSpPr>
        <p:spPr bwMode="auto">
          <a:xfrm>
            <a:off x="6207125" y="4046538"/>
            <a:ext cx="368300" cy="904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39" name="Rectangle 40"/>
          <p:cNvSpPr>
            <a:spLocks noChangeArrowheads="1"/>
          </p:cNvSpPr>
          <p:nvPr/>
        </p:nvSpPr>
        <p:spPr bwMode="auto">
          <a:xfrm>
            <a:off x="4087813" y="3686175"/>
            <a:ext cx="368300" cy="2714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0" name="Rectangle 41"/>
          <p:cNvSpPr>
            <a:spLocks noChangeArrowheads="1"/>
          </p:cNvSpPr>
          <p:nvPr/>
        </p:nvSpPr>
        <p:spPr bwMode="auto">
          <a:xfrm>
            <a:off x="3625850" y="3957638"/>
            <a:ext cx="1290638" cy="889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1" name="Rectangle 42"/>
          <p:cNvSpPr>
            <a:spLocks noChangeArrowheads="1"/>
          </p:cNvSpPr>
          <p:nvPr/>
        </p:nvSpPr>
        <p:spPr bwMode="auto">
          <a:xfrm>
            <a:off x="3625850" y="4046538"/>
            <a:ext cx="1290638" cy="904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2" name="Rectangle 43"/>
          <p:cNvSpPr>
            <a:spLocks noChangeArrowheads="1"/>
          </p:cNvSpPr>
          <p:nvPr/>
        </p:nvSpPr>
        <p:spPr bwMode="auto">
          <a:xfrm>
            <a:off x="1506538" y="4046538"/>
            <a:ext cx="1290637" cy="904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3" name="Rectangle 44"/>
          <p:cNvSpPr>
            <a:spLocks noChangeArrowheads="1"/>
          </p:cNvSpPr>
          <p:nvPr/>
        </p:nvSpPr>
        <p:spPr bwMode="auto">
          <a:xfrm>
            <a:off x="1966913" y="2422525"/>
            <a:ext cx="369887" cy="45243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4" name="Line 45"/>
          <p:cNvSpPr>
            <a:spLocks noChangeShapeType="1"/>
          </p:cNvSpPr>
          <p:nvPr/>
        </p:nvSpPr>
        <p:spPr bwMode="auto">
          <a:xfrm>
            <a:off x="1322388" y="2874963"/>
            <a:ext cx="16589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5" name="Line 46"/>
          <p:cNvSpPr>
            <a:spLocks noChangeShapeType="1"/>
          </p:cNvSpPr>
          <p:nvPr/>
        </p:nvSpPr>
        <p:spPr bwMode="auto">
          <a:xfrm flipV="1">
            <a:off x="2151063" y="2243138"/>
            <a:ext cx="0" cy="631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46" name="Text Box 47"/>
          <p:cNvSpPr txBox="1">
            <a:spLocks noChangeArrowheads="1"/>
          </p:cNvSpPr>
          <p:nvPr/>
        </p:nvSpPr>
        <p:spPr bwMode="auto">
          <a:xfrm>
            <a:off x="1881188" y="2103438"/>
            <a:ext cx="30321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P</a:t>
            </a:r>
          </a:p>
        </p:txBody>
      </p:sp>
      <p:sp>
        <p:nvSpPr>
          <p:cNvPr id="48147" name="Text Box 48"/>
          <p:cNvSpPr txBox="1">
            <a:spLocks noChangeArrowheads="1"/>
          </p:cNvSpPr>
          <p:nvPr/>
        </p:nvSpPr>
        <p:spPr bwMode="auto">
          <a:xfrm>
            <a:off x="2655888" y="2825750"/>
            <a:ext cx="23336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a:t>
            </a:r>
          </a:p>
        </p:txBody>
      </p:sp>
      <p:sp>
        <p:nvSpPr>
          <p:cNvPr id="48148" name="Text Box 49"/>
          <p:cNvSpPr txBox="1">
            <a:spLocks noChangeArrowheads="1"/>
          </p:cNvSpPr>
          <p:nvPr/>
        </p:nvSpPr>
        <p:spPr bwMode="auto">
          <a:xfrm>
            <a:off x="1101725" y="2644775"/>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i)</a:t>
            </a:r>
          </a:p>
        </p:txBody>
      </p:sp>
      <p:sp>
        <p:nvSpPr>
          <p:cNvPr id="48149" name="Rectangle 50"/>
          <p:cNvSpPr>
            <a:spLocks noChangeArrowheads="1"/>
          </p:cNvSpPr>
          <p:nvPr/>
        </p:nvSpPr>
        <p:spPr bwMode="auto">
          <a:xfrm>
            <a:off x="3625850" y="2784475"/>
            <a:ext cx="1290638" cy="904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50" name="Line 51"/>
          <p:cNvSpPr>
            <a:spLocks noChangeShapeType="1"/>
          </p:cNvSpPr>
          <p:nvPr/>
        </p:nvSpPr>
        <p:spPr bwMode="auto">
          <a:xfrm>
            <a:off x="3441700" y="2874963"/>
            <a:ext cx="16589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51" name="Line 52"/>
          <p:cNvSpPr>
            <a:spLocks noChangeShapeType="1"/>
          </p:cNvSpPr>
          <p:nvPr/>
        </p:nvSpPr>
        <p:spPr bwMode="auto">
          <a:xfrm flipV="1">
            <a:off x="4271963" y="2243138"/>
            <a:ext cx="0" cy="631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52" name="Text Box 53"/>
          <p:cNvSpPr txBox="1">
            <a:spLocks noChangeArrowheads="1"/>
          </p:cNvSpPr>
          <p:nvPr/>
        </p:nvSpPr>
        <p:spPr bwMode="auto">
          <a:xfrm>
            <a:off x="4000500" y="2103438"/>
            <a:ext cx="3032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P</a:t>
            </a:r>
          </a:p>
        </p:txBody>
      </p:sp>
      <p:sp>
        <p:nvSpPr>
          <p:cNvPr id="48153" name="Text Box 54"/>
          <p:cNvSpPr txBox="1">
            <a:spLocks noChangeArrowheads="1"/>
          </p:cNvSpPr>
          <p:nvPr/>
        </p:nvSpPr>
        <p:spPr bwMode="auto">
          <a:xfrm>
            <a:off x="4775200" y="2824163"/>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a:t>
            </a:r>
          </a:p>
        </p:txBody>
      </p:sp>
      <p:sp>
        <p:nvSpPr>
          <p:cNvPr id="48154" name="Text Box 55"/>
          <p:cNvSpPr txBox="1">
            <a:spLocks noChangeArrowheads="1"/>
          </p:cNvSpPr>
          <p:nvPr/>
        </p:nvSpPr>
        <p:spPr bwMode="auto">
          <a:xfrm>
            <a:off x="3179763" y="2644775"/>
            <a:ext cx="32226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ii)</a:t>
            </a:r>
          </a:p>
        </p:txBody>
      </p:sp>
      <p:sp>
        <p:nvSpPr>
          <p:cNvPr id="48155" name="Text Box 56"/>
          <p:cNvSpPr txBox="1">
            <a:spLocks noChangeArrowheads="1"/>
          </p:cNvSpPr>
          <p:nvPr/>
        </p:nvSpPr>
        <p:spPr bwMode="auto">
          <a:xfrm>
            <a:off x="2854325" y="3095625"/>
            <a:ext cx="7254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sender</a:t>
            </a:r>
          </a:p>
        </p:txBody>
      </p:sp>
      <p:sp>
        <p:nvSpPr>
          <p:cNvPr id="48156" name="Line 57"/>
          <p:cNvSpPr>
            <a:spLocks noChangeShapeType="1"/>
          </p:cNvSpPr>
          <p:nvPr/>
        </p:nvSpPr>
        <p:spPr bwMode="auto">
          <a:xfrm>
            <a:off x="1322388" y="4137025"/>
            <a:ext cx="16589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57" name="Line 58"/>
          <p:cNvSpPr>
            <a:spLocks noChangeShapeType="1"/>
          </p:cNvSpPr>
          <p:nvPr/>
        </p:nvSpPr>
        <p:spPr bwMode="auto">
          <a:xfrm flipV="1">
            <a:off x="2151063" y="3505200"/>
            <a:ext cx="0" cy="631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58" name="Text Box 59"/>
          <p:cNvSpPr txBox="1">
            <a:spLocks noChangeArrowheads="1"/>
          </p:cNvSpPr>
          <p:nvPr/>
        </p:nvSpPr>
        <p:spPr bwMode="auto">
          <a:xfrm>
            <a:off x="1881188" y="3365500"/>
            <a:ext cx="30321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P</a:t>
            </a:r>
          </a:p>
        </p:txBody>
      </p:sp>
      <p:sp>
        <p:nvSpPr>
          <p:cNvPr id="48159" name="Text Box 60"/>
          <p:cNvSpPr txBox="1">
            <a:spLocks noChangeArrowheads="1"/>
          </p:cNvSpPr>
          <p:nvPr/>
        </p:nvSpPr>
        <p:spPr bwMode="auto">
          <a:xfrm>
            <a:off x="2655888" y="4084638"/>
            <a:ext cx="23336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a:t>
            </a:r>
          </a:p>
        </p:txBody>
      </p:sp>
      <p:sp>
        <p:nvSpPr>
          <p:cNvPr id="48160" name="Text Box 61"/>
          <p:cNvSpPr txBox="1">
            <a:spLocks noChangeArrowheads="1"/>
          </p:cNvSpPr>
          <p:nvPr/>
        </p:nvSpPr>
        <p:spPr bwMode="auto">
          <a:xfrm>
            <a:off x="1019175" y="3906838"/>
            <a:ext cx="3619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iii)</a:t>
            </a:r>
          </a:p>
        </p:txBody>
      </p:sp>
      <p:sp>
        <p:nvSpPr>
          <p:cNvPr id="48161" name="Line 62"/>
          <p:cNvSpPr>
            <a:spLocks noChangeShapeType="1"/>
          </p:cNvSpPr>
          <p:nvPr/>
        </p:nvSpPr>
        <p:spPr bwMode="auto">
          <a:xfrm>
            <a:off x="3441700" y="4137025"/>
            <a:ext cx="16589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62" name="Line 63"/>
          <p:cNvSpPr>
            <a:spLocks noChangeShapeType="1"/>
          </p:cNvSpPr>
          <p:nvPr/>
        </p:nvSpPr>
        <p:spPr bwMode="auto">
          <a:xfrm flipV="1">
            <a:off x="4271963" y="3505200"/>
            <a:ext cx="0" cy="631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63" name="Text Box 64"/>
          <p:cNvSpPr txBox="1">
            <a:spLocks noChangeArrowheads="1"/>
          </p:cNvSpPr>
          <p:nvPr/>
        </p:nvSpPr>
        <p:spPr bwMode="auto">
          <a:xfrm>
            <a:off x="4000500" y="3365500"/>
            <a:ext cx="3032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P</a:t>
            </a:r>
          </a:p>
        </p:txBody>
      </p:sp>
      <p:sp>
        <p:nvSpPr>
          <p:cNvPr id="48164" name="Text Box 65"/>
          <p:cNvSpPr txBox="1">
            <a:spLocks noChangeArrowheads="1"/>
          </p:cNvSpPr>
          <p:nvPr/>
        </p:nvSpPr>
        <p:spPr bwMode="auto">
          <a:xfrm>
            <a:off x="4775200" y="4084638"/>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a:t>
            </a:r>
          </a:p>
        </p:txBody>
      </p:sp>
      <p:sp>
        <p:nvSpPr>
          <p:cNvPr id="48165" name="Text Box 66"/>
          <p:cNvSpPr txBox="1">
            <a:spLocks noChangeArrowheads="1"/>
          </p:cNvSpPr>
          <p:nvPr/>
        </p:nvSpPr>
        <p:spPr bwMode="auto">
          <a:xfrm>
            <a:off x="3128963" y="3906838"/>
            <a:ext cx="3714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iv)</a:t>
            </a:r>
          </a:p>
        </p:txBody>
      </p:sp>
      <p:sp>
        <p:nvSpPr>
          <p:cNvPr id="48166" name="Text Box 67"/>
          <p:cNvSpPr txBox="1">
            <a:spLocks noChangeArrowheads="1"/>
          </p:cNvSpPr>
          <p:nvPr/>
        </p:nvSpPr>
        <p:spPr bwMode="auto">
          <a:xfrm>
            <a:off x="2844800" y="4268788"/>
            <a:ext cx="8143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receiver</a:t>
            </a:r>
          </a:p>
        </p:txBody>
      </p:sp>
      <p:sp>
        <p:nvSpPr>
          <p:cNvPr id="48167" name="Line 68"/>
          <p:cNvSpPr>
            <a:spLocks noChangeShapeType="1"/>
          </p:cNvSpPr>
          <p:nvPr/>
        </p:nvSpPr>
        <p:spPr bwMode="auto">
          <a:xfrm>
            <a:off x="5562600" y="4137025"/>
            <a:ext cx="16589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68" name="Line 69"/>
          <p:cNvSpPr>
            <a:spLocks noChangeShapeType="1"/>
          </p:cNvSpPr>
          <p:nvPr/>
        </p:nvSpPr>
        <p:spPr bwMode="auto">
          <a:xfrm flipV="1">
            <a:off x="6391275" y="3505200"/>
            <a:ext cx="0" cy="631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69" name="Text Box 70"/>
          <p:cNvSpPr txBox="1">
            <a:spLocks noChangeArrowheads="1"/>
          </p:cNvSpPr>
          <p:nvPr/>
        </p:nvSpPr>
        <p:spPr bwMode="auto">
          <a:xfrm>
            <a:off x="6896100" y="4086225"/>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a:t>
            </a:r>
          </a:p>
        </p:txBody>
      </p:sp>
      <p:sp>
        <p:nvSpPr>
          <p:cNvPr id="48170" name="Text Box 71"/>
          <p:cNvSpPr txBox="1">
            <a:spLocks noChangeArrowheads="1"/>
          </p:cNvSpPr>
          <p:nvPr/>
        </p:nvSpPr>
        <p:spPr bwMode="auto">
          <a:xfrm>
            <a:off x="5289550" y="3906838"/>
            <a:ext cx="3317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v)</a:t>
            </a:r>
          </a:p>
        </p:txBody>
      </p:sp>
      <p:sp>
        <p:nvSpPr>
          <p:cNvPr id="48171" name="Rectangle 72"/>
          <p:cNvSpPr>
            <a:spLocks noChangeArrowheads="1"/>
          </p:cNvSpPr>
          <p:nvPr/>
        </p:nvSpPr>
        <p:spPr bwMode="auto">
          <a:xfrm>
            <a:off x="5376863" y="2424113"/>
            <a:ext cx="185737" cy="18097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72" name="Rectangle 73"/>
          <p:cNvSpPr>
            <a:spLocks noChangeArrowheads="1"/>
          </p:cNvSpPr>
          <p:nvPr/>
        </p:nvSpPr>
        <p:spPr bwMode="auto">
          <a:xfrm>
            <a:off x="5376863" y="2605088"/>
            <a:ext cx="185737" cy="180975"/>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73" name="Rectangle 74"/>
          <p:cNvSpPr>
            <a:spLocks noChangeArrowheads="1"/>
          </p:cNvSpPr>
          <p:nvPr/>
        </p:nvSpPr>
        <p:spPr bwMode="auto">
          <a:xfrm>
            <a:off x="5376863" y="2786063"/>
            <a:ext cx="185737" cy="1809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8174" name="Text Box 75"/>
          <p:cNvSpPr txBox="1">
            <a:spLocks noChangeArrowheads="1"/>
          </p:cNvSpPr>
          <p:nvPr/>
        </p:nvSpPr>
        <p:spPr bwMode="auto">
          <a:xfrm>
            <a:off x="5562600" y="2286000"/>
            <a:ext cx="2103438"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de-DE" altLang="en-US" sz="1400"/>
              <a:t>user signal</a:t>
            </a:r>
          </a:p>
          <a:p>
            <a:r>
              <a:rPr lang="de-DE" altLang="en-US" sz="1400"/>
              <a:t>broadband interference</a:t>
            </a:r>
          </a:p>
          <a:p>
            <a:r>
              <a:rPr lang="de-DE" altLang="en-US" sz="1400"/>
              <a:t>narrowband interference</a:t>
            </a:r>
          </a:p>
        </p:txBody>
      </p:sp>
      <p:sp>
        <p:nvSpPr>
          <p:cNvPr id="48176" name="Text Box 80"/>
          <p:cNvSpPr txBox="1">
            <a:spLocks noChangeArrowheads="1"/>
          </p:cNvSpPr>
          <p:nvPr/>
        </p:nvSpPr>
        <p:spPr bwMode="auto">
          <a:xfrm>
            <a:off x="6124575" y="3322638"/>
            <a:ext cx="3032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P</a:t>
            </a:r>
          </a:p>
        </p:txBody>
      </p:sp>
    </p:spTree>
    <p:extLst>
      <p:ext uri="{BB962C8B-B14F-4D97-AF65-F5344CB8AC3E}">
        <p14:creationId xmlns:p14="http://schemas.microsoft.com/office/powerpoint/2010/main" val="11013290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2"/>
          <p:cNvSpPr>
            <a:spLocks noGrp="1" noChangeArrowheads="1"/>
          </p:cNvSpPr>
          <p:nvPr>
            <p:ph type="title"/>
          </p:nvPr>
        </p:nvSpPr>
        <p:spPr>
          <a:xfrm>
            <a:off x="444691" y="188640"/>
            <a:ext cx="8229600" cy="652934"/>
          </a:xfrm>
        </p:spPr>
        <p:txBody>
          <a:bodyPr>
            <a:normAutofit fontScale="90000"/>
          </a:bodyPr>
          <a:lstStyle/>
          <a:p>
            <a:r>
              <a:rPr lang="en-US" altLang="en-US" dirty="0" smtClean="0"/>
              <a:t>Spreading and frequency selective fading</a:t>
            </a:r>
          </a:p>
        </p:txBody>
      </p:sp>
      <p:sp>
        <p:nvSpPr>
          <p:cNvPr id="49158" name="Line 4"/>
          <p:cNvSpPr>
            <a:spLocks noChangeShapeType="1"/>
          </p:cNvSpPr>
          <p:nvPr/>
        </p:nvSpPr>
        <p:spPr bwMode="auto">
          <a:xfrm>
            <a:off x="1354138" y="2667000"/>
            <a:ext cx="33972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59" name="Line 5"/>
          <p:cNvSpPr>
            <a:spLocks noChangeShapeType="1"/>
          </p:cNvSpPr>
          <p:nvPr/>
        </p:nvSpPr>
        <p:spPr bwMode="auto">
          <a:xfrm flipV="1">
            <a:off x="1354138" y="1012825"/>
            <a:ext cx="0" cy="16541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60" name="Text Box 6"/>
          <p:cNvSpPr txBox="1">
            <a:spLocks noChangeArrowheads="1"/>
          </p:cNvSpPr>
          <p:nvPr/>
        </p:nvSpPr>
        <p:spPr bwMode="auto">
          <a:xfrm>
            <a:off x="3784600" y="2644775"/>
            <a:ext cx="96202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frequency</a:t>
            </a:r>
          </a:p>
        </p:txBody>
      </p:sp>
      <p:sp>
        <p:nvSpPr>
          <p:cNvPr id="49161" name="Text Box 7"/>
          <p:cNvSpPr txBox="1">
            <a:spLocks noChangeArrowheads="1"/>
          </p:cNvSpPr>
          <p:nvPr/>
        </p:nvSpPr>
        <p:spPr bwMode="auto">
          <a:xfrm>
            <a:off x="457200" y="990600"/>
            <a:ext cx="804863"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channel</a:t>
            </a:r>
            <a:br>
              <a:rPr lang="de-DE" altLang="en-US" sz="1400"/>
            </a:br>
            <a:r>
              <a:rPr lang="de-DE" altLang="en-US" sz="1400"/>
              <a:t>quality</a:t>
            </a:r>
          </a:p>
        </p:txBody>
      </p:sp>
      <p:sp>
        <p:nvSpPr>
          <p:cNvPr id="49162" name="Rectangle 8"/>
          <p:cNvSpPr>
            <a:spLocks noChangeArrowheads="1"/>
          </p:cNvSpPr>
          <p:nvPr/>
        </p:nvSpPr>
        <p:spPr bwMode="auto">
          <a:xfrm>
            <a:off x="1482725" y="1614488"/>
            <a:ext cx="255588" cy="105251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1</a:t>
            </a:r>
          </a:p>
        </p:txBody>
      </p:sp>
      <p:sp>
        <p:nvSpPr>
          <p:cNvPr id="49163" name="Rectangle 9"/>
          <p:cNvSpPr>
            <a:spLocks noChangeArrowheads="1"/>
          </p:cNvSpPr>
          <p:nvPr/>
        </p:nvSpPr>
        <p:spPr bwMode="auto">
          <a:xfrm>
            <a:off x="1995488" y="1463675"/>
            <a:ext cx="255587" cy="1203325"/>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64" name="Rectangle 10"/>
          <p:cNvSpPr>
            <a:spLocks noChangeArrowheads="1"/>
          </p:cNvSpPr>
          <p:nvPr/>
        </p:nvSpPr>
        <p:spPr bwMode="auto">
          <a:xfrm>
            <a:off x="2508250" y="1914525"/>
            <a:ext cx="255588" cy="752475"/>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3</a:t>
            </a:r>
          </a:p>
        </p:txBody>
      </p:sp>
      <p:sp>
        <p:nvSpPr>
          <p:cNvPr id="49165" name="Rectangle 11"/>
          <p:cNvSpPr>
            <a:spLocks noChangeArrowheads="1"/>
          </p:cNvSpPr>
          <p:nvPr/>
        </p:nvSpPr>
        <p:spPr bwMode="auto">
          <a:xfrm>
            <a:off x="3021013" y="2366963"/>
            <a:ext cx="255587" cy="300037"/>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4</a:t>
            </a:r>
          </a:p>
        </p:txBody>
      </p:sp>
      <p:sp>
        <p:nvSpPr>
          <p:cNvPr id="49166" name="Rectangle 12"/>
          <p:cNvSpPr>
            <a:spLocks noChangeArrowheads="1"/>
          </p:cNvSpPr>
          <p:nvPr/>
        </p:nvSpPr>
        <p:spPr bwMode="auto">
          <a:xfrm>
            <a:off x="3533775" y="1614488"/>
            <a:ext cx="255588" cy="105251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5</a:t>
            </a:r>
          </a:p>
        </p:txBody>
      </p:sp>
      <p:sp>
        <p:nvSpPr>
          <p:cNvPr id="49167" name="Rectangle 13"/>
          <p:cNvSpPr>
            <a:spLocks noChangeArrowheads="1"/>
          </p:cNvSpPr>
          <p:nvPr/>
        </p:nvSpPr>
        <p:spPr bwMode="auto">
          <a:xfrm>
            <a:off x="4046538" y="1614488"/>
            <a:ext cx="255587" cy="105251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6</a:t>
            </a:r>
          </a:p>
        </p:txBody>
      </p:sp>
      <p:sp>
        <p:nvSpPr>
          <p:cNvPr id="49168" name="Freeform 14"/>
          <p:cNvSpPr>
            <a:spLocks/>
          </p:cNvSpPr>
          <p:nvPr/>
        </p:nvSpPr>
        <p:spPr bwMode="auto">
          <a:xfrm>
            <a:off x="1354138" y="1212850"/>
            <a:ext cx="3076575" cy="1254125"/>
          </a:xfrm>
          <a:custGeom>
            <a:avLst/>
            <a:gdLst>
              <a:gd name="T0" fmla="*/ 0 w 1152"/>
              <a:gd name="T1" fmla="*/ 100330 h 400"/>
              <a:gd name="T2" fmla="*/ 384572 w 1152"/>
              <a:gd name="T3" fmla="*/ 401320 h 400"/>
              <a:gd name="T4" fmla="*/ 897334 w 1152"/>
              <a:gd name="T5" fmla="*/ 100330 h 400"/>
              <a:gd name="T6" fmla="*/ 1153716 w 1152"/>
              <a:gd name="T7" fmla="*/ 100330 h 400"/>
              <a:gd name="T8" fmla="*/ 1410097 w 1152"/>
              <a:gd name="T9" fmla="*/ 702310 h 400"/>
              <a:gd name="T10" fmla="*/ 1682502 w 1152"/>
              <a:gd name="T11" fmla="*/ 1229043 h 400"/>
              <a:gd name="T12" fmla="*/ 1922859 w 1152"/>
              <a:gd name="T13" fmla="*/ 551815 h 400"/>
              <a:gd name="T14" fmla="*/ 2051050 w 1152"/>
              <a:gd name="T15" fmla="*/ 551815 h 400"/>
              <a:gd name="T16" fmla="*/ 2435622 w 1152"/>
              <a:gd name="T17" fmla="*/ 250825 h 400"/>
              <a:gd name="T18" fmla="*/ 2692003 w 1152"/>
              <a:gd name="T19" fmla="*/ 100330 h 400"/>
              <a:gd name="T20" fmla="*/ 3076575 w 1152"/>
              <a:gd name="T21" fmla="*/ 551815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2" h="400">
                <a:moveTo>
                  <a:pt x="0" y="32"/>
                </a:moveTo>
                <a:cubicBezTo>
                  <a:pt x="44" y="80"/>
                  <a:pt x="88" y="128"/>
                  <a:pt x="144" y="128"/>
                </a:cubicBezTo>
                <a:cubicBezTo>
                  <a:pt x="200" y="128"/>
                  <a:pt x="288" y="48"/>
                  <a:pt x="336" y="32"/>
                </a:cubicBezTo>
                <a:cubicBezTo>
                  <a:pt x="384" y="16"/>
                  <a:pt x="400" y="0"/>
                  <a:pt x="432" y="32"/>
                </a:cubicBezTo>
                <a:cubicBezTo>
                  <a:pt x="464" y="64"/>
                  <a:pt x="495" y="164"/>
                  <a:pt x="528" y="224"/>
                </a:cubicBezTo>
                <a:cubicBezTo>
                  <a:pt x="561" y="284"/>
                  <a:pt x="598" y="400"/>
                  <a:pt x="630" y="392"/>
                </a:cubicBezTo>
                <a:cubicBezTo>
                  <a:pt x="662" y="384"/>
                  <a:pt x="697" y="212"/>
                  <a:pt x="720" y="176"/>
                </a:cubicBezTo>
                <a:cubicBezTo>
                  <a:pt x="743" y="140"/>
                  <a:pt x="736" y="192"/>
                  <a:pt x="768" y="176"/>
                </a:cubicBezTo>
                <a:cubicBezTo>
                  <a:pt x="800" y="160"/>
                  <a:pt x="872" y="104"/>
                  <a:pt x="912" y="80"/>
                </a:cubicBezTo>
                <a:cubicBezTo>
                  <a:pt x="952" y="56"/>
                  <a:pt x="968" y="16"/>
                  <a:pt x="1008" y="32"/>
                </a:cubicBezTo>
                <a:cubicBezTo>
                  <a:pt x="1048" y="48"/>
                  <a:pt x="1100" y="112"/>
                  <a:pt x="1152" y="176"/>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69" name="AutoShape 15"/>
          <p:cNvSpPr>
            <a:spLocks/>
          </p:cNvSpPr>
          <p:nvPr/>
        </p:nvSpPr>
        <p:spPr bwMode="auto">
          <a:xfrm rot="-5400000">
            <a:off x="2047875" y="2614613"/>
            <a:ext cx="150813" cy="255587"/>
          </a:xfrm>
          <a:prstGeom prst="leftBrace">
            <a:avLst>
              <a:gd name="adj1" fmla="val 14123"/>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70" name="AutoShape 16"/>
          <p:cNvSpPr>
            <a:spLocks/>
          </p:cNvSpPr>
          <p:nvPr/>
        </p:nvSpPr>
        <p:spPr bwMode="auto">
          <a:xfrm rot="-5400000">
            <a:off x="3329781" y="2613819"/>
            <a:ext cx="150813" cy="257175"/>
          </a:xfrm>
          <a:prstGeom prst="leftBrace">
            <a:avLst>
              <a:gd name="adj1" fmla="val 14210"/>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71" name="Text Box 17"/>
          <p:cNvSpPr txBox="1">
            <a:spLocks noChangeArrowheads="1"/>
          </p:cNvSpPr>
          <p:nvPr/>
        </p:nvSpPr>
        <p:spPr bwMode="auto">
          <a:xfrm>
            <a:off x="922338" y="2917825"/>
            <a:ext cx="11684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narrow band</a:t>
            </a:r>
            <a:br>
              <a:rPr lang="de-DE" altLang="en-US" sz="1400"/>
            </a:br>
            <a:r>
              <a:rPr lang="de-DE" altLang="en-US" sz="1400"/>
              <a:t>signal</a:t>
            </a:r>
          </a:p>
        </p:txBody>
      </p:sp>
      <p:sp>
        <p:nvSpPr>
          <p:cNvPr id="49172" name="Text Box 18"/>
          <p:cNvSpPr txBox="1">
            <a:spLocks noChangeArrowheads="1"/>
          </p:cNvSpPr>
          <p:nvPr/>
        </p:nvSpPr>
        <p:spPr bwMode="auto">
          <a:xfrm>
            <a:off x="2382838" y="2917825"/>
            <a:ext cx="11588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guard space</a:t>
            </a:r>
          </a:p>
        </p:txBody>
      </p:sp>
      <p:cxnSp>
        <p:nvCxnSpPr>
          <p:cNvPr id="49173" name="AutoShape 19"/>
          <p:cNvCxnSpPr>
            <a:cxnSpLocks noChangeShapeType="1"/>
            <a:stCxn id="49171" idx="0"/>
            <a:endCxn id="49169" idx="1"/>
          </p:cNvCxnSpPr>
          <p:nvPr/>
        </p:nvCxnSpPr>
        <p:spPr bwMode="auto">
          <a:xfrm flipV="1">
            <a:off x="1506538" y="2819400"/>
            <a:ext cx="617537" cy="98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74" name="AutoShape 20"/>
          <p:cNvCxnSpPr>
            <a:cxnSpLocks noChangeShapeType="1"/>
            <a:stCxn id="49172" idx="0"/>
            <a:endCxn id="49170" idx="1"/>
          </p:cNvCxnSpPr>
          <p:nvPr/>
        </p:nvCxnSpPr>
        <p:spPr bwMode="auto">
          <a:xfrm flipV="1">
            <a:off x="2687638" y="2814638"/>
            <a:ext cx="714375" cy="1508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9175" name="Group 21"/>
          <p:cNvGrpSpPr>
            <a:grpSpLocks/>
          </p:cNvGrpSpPr>
          <p:nvPr/>
        </p:nvGrpSpPr>
        <p:grpSpPr bwMode="auto">
          <a:xfrm>
            <a:off x="381000" y="3890402"/>
            <a:ext cx="4562475" cy="2432050"/>
            <a:chOff x="3281" y="608"/>
            <a:chExt cx="1711" cy="791"/>
          </a:xfrm>
        </p:grpSpPr>
        <p:sp>
          <p:nvSpPr>
            <p:cNvPr id="49179" name="Rectangle 22"/>
            <p:cNvSpPr>
              <a:spLocks noChangeArrowheads="1"/>
            </p:cNvSpPr>
            <p:nvPr/>
          </p:nvSpPr>
          <p:spPr bwMode="auto">
            <a:xfrm>
              <a:off x="3936" y="720"/>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80" name="Rectangle 23"/>
            <p:cNvSpPr>
              <a:spLocks noChangeArrowheads="1"/>
            </p:cNvSpPr>
            <p:nvPr/>
          </p:nvSpPr>
          <p:spPr bwMode="auto">
            <a:xfrm>
              <a:off x="3888" y="768"/>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81" name="Rectangle 24"/>
            <p:cNvSpPr>
              <a:spLocks noChangeArrowheads="1"/>
            </p:cNvSpPr>
            <p:nvPr/>
          </p:nvSpPr>
          <p:spPr bwMode="auto">
            <a:xfrm>
              <a:off x="3840" y="816"/>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82" name="Rectangle 25"/>
            <p:cNvSpPr>
              <a:spLocks noChangeArrowheads="1"/>
            </p:cNvSpPr>
            <p:nvPr/>
          </p:nvSpPr>
          <p:spPr bwMode="auto">
            <a:xfrm>
              <a:off x="3792" y="864"/>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83" name="Rectangle 26"/>
            <p:cNvSpPr>
              <a:spLocks noChangeArrowheads="1"/>
            </p:cNvSpPr>
            <p:nvPr/>
          </p:nvSpPr>
          <p:spPr bwMode="auto">
            <a:xfrm>
              <a:off x="3744" y="912"/>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2</a:t>
              </a:r>
            </a:p>
          </p:txBody>
        </p:sp>
        <p:sp>
          <p:nvSpPr>
            <p:cNvPr id="49184" name="Line 27"/>
            <p:cNvSpPr>
              <a:spLocks noChangeShapeType="1"/>
            </p:cNvSpPr>
            <p:nvPr/>
          </p:nvSpPr>
          <p:spPr bwMode="auto">
            <a:xfrm>
              <a:off x="3648" y="1152"/>
              <a:ext cx="127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85" name="Line 28"/>
            <p:cNvSpPr>
              <a:spLocks noChangeShapeType="1"/>
            </p:cNvSpPr>
            <p:nvPr/>
          </p:nvSpPr>
          <p:spPr bwMode="auto">
            <a:xfrm flipV="1">
              <a:off x="3648" y="624"/>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86" name="Text Box 29"/>
            <p:cNvSpPr txBox="1">
              <a:spLocks noChangeArrowheads="1"/>
            </p:cNvSpPr>
            <p:nvPr/>
          </p:nvSpPr>
          <p:spPr bwMode="auto">
            <a:xfrm>
              <a:off x="4557" y="1145"/>
              <a:ext cx="361" cy="168"/>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
              </a:r>
              <a:br>
                <a:rPr lang="de-DE" altLang="en-US" sz="1400"/>
              </a:br>
              <a:r>
                <a:rPr lang="de-DE" altLang="en-US" sz="1400"/>
                <a:t>frequency</a:t>
              </a:r>
            </a:p>
          </p:txBody>
        </p:sp>
        <p:sp>
          <p:nvSpPr>
            <p:cNvPr id="49187" name="Text Box 30"/>
            <p:cNvSpPr txBox="1">
              <a:spLocks noChangeArrowheads="1"/>
            </p:cNvSpPr>
            <p:nvPr/>
          </p:nvSpPr>
          <p:spPr bwMode="auto">
            <a:xfrm>
              <a:off x="3281" y="608"/>
              <a:ext cx="302" cy="168"/>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channel</a:t>
              </a:r>
              <a:br>
                <a:rPr lang="de-DE" altLang="en-US" sz="1400"/>
              </a:br>
              <a:r>
                <a:rPr lang="de-DE" altLang="en-US" sz="1400"/>
                <a:t>quality</a:t>
              </a:r>
            </a:p>
          </p:txBody>
        </p:sp>
        <p:sp>
          <p:nvSpPr>
            <p:cNvPr id="49188" name="Rectangle 31"/>
            <p:cNvSpPr>
              <a:spLocks noChangeArrowheads="1"/>
            </p:cNvSpPr>
            <p:nvPr/>
          </p:nvSpPr>
          <p:spPr bwMode="auto">
            <a:xfrm>
              <a:off x="3696" y="960"/>
              <a:ext cx="1056" cy="192"/>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en-US" sz="1400"/>
                <a:t>1</a:t>
              </a:r>
            </a:p>
          </p:txBody>
        </p:sp>
        <p:sp>
          <p:nvSpPr>
            <p:cNvPr id="49189" name="AutoShape 32"/>
            <p:cNvSpPr>
              <a:spLocks/>
            </p:cNvSpPr>
            <p:nvPr/>
          </p:nvSpPr>
          <p:spPr bwMode="auto">
            <a:xfrm rot="-5400000">
              <a:off x="4176" y="672"/>
              <a:ext cx="96" cy="1056"/>
            </a:xfrm>
            <a:prstGeom prst="leftBrace">
              <a:avLst>
                <a:gd name="adj1" fmla="val 91667"/>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49190" name="Text Box 33"/>
            <p:cNvSpPr txBox="1">
              <a:spLocks noChangeArrowheads="1"/>
            </p:cNvSpPr>
            <p:nvPr/>
          </p:nvSpPr>
          <p:spPr bwMode="auto">
            <a:xfrm>
              <a:off x="3582" y="1231"/>
              <a:ext cx="342" cy="168"/>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a:r>
                <a:rPr lang="de-DE" altLang="en-US" sz="1400"/>
                <a:t>spread</a:t>
              </a:r>
              <a:br>
                <a:rPr lang="de-DE" altLang="en-US" sz="1400"/>
              </a:br>
              <a:r>
                <a:rPr lang="de-DE" altLang="en-US" sz="1400"/>
                <a:t>spectrum</a:t>
              </a:r>
            </a:p>
          </p:txBody>
        </p:sp>
        <p:cxnSp>
          <p:nvCxnSpPr>
            <p:cNvPr id="49191" name="AutoShape 34"/>
            <p:cNvCxnSpPr>
              <a:cxnSpLocks noChangeShapeType="1"/>
              <a:stCxn id="49190" idx="3"/>
              <a:endCxn id="49189" idx="1"/>
            </p:cNvCxnSpPr>
            <p:nvPr/>
          </p:nvCxnSpPr>
          <p:spPr bwMode="auto">
            <a:xfrm flipV="1">
              <a:off x="3924" y="1247"/>
              <a:ext cx="299" cy="7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92" name="Freeform 35"/>
            <p:cNvSpPr>
              <a:spLocks/>
            </p:cNvSpPr>
            <p:nvPr/>
          </p:nvSpPr>
          <p:spPr bwMode="auto">
            <a:xfrm>
              <a:off x="3648" y="672"/>
              <a:ext cx="1152" cy="400"/>
            </a:xfrm>
            <a:custGeom>
              <a:avLst/>
              <a:gdLst>
                <a:gd name="T0" fmla="*/ 0 w 1152"/>
                <a:gd name="T1" fmla="*/ 32 h 400"/>
                <a:gd name="T2" fmla="*/ 144 w 1152"/>
                <a:gd name="T3" fmla="*/ 128 h 400"/>
                <a:gd name="T4" fmla="*/ 336 w 1152"/>
                <a:gd name="T5" fmla="*/ 32 h 400"/>
                <a:gd name="T6" fmla="*/ 432 w 1152"/>
                <a:gd name="T7" fmla="*/ 32 h 400"/>
                <a:gd name="T8" fmla="*/ 528 w 1152"/>
                <a:gd name="T9" fmla="*/ 224 h 400"/>
                <a:gd name="T10" fmla="*/ 630 w 1152"/>
                <a:gd name="T11" fmla="*/ 392 h 400"/>
                <a:gd name="T12" fmla="*/ 720 w 1152"/>
                <a:gd name="T13" fmla="*/ 176 h 400"/>
                <a:gd name="T14" fmla="*/ 768 w 1152"/>
                <a:gd name="T15" fmla="*/ 176 h 400"/>
                <a:gd name="T16" fmla="*/ 912 w 1152"/>
                <a:gd name="T17" fmla="*/ 80 h 400"/>
                <a:gd name="T18" fmla="*/ 1008 w 1152"/>
                <a:gd name="T19" fmla="*/ 32 h 400"/>
                <a:gd name="T20" fmla="*/ 1152 w 1152"/>
                <a:gd name="T21" fmla="*/ 176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2" h="400">
                  <a:moveTo>
                    <a:pt x="0" y="32"/>
                  </a:moveTo>
                  <a:cubicBezTo>
                    <a:pt x="44" y="80"/>
                    <a:pt x="88" y="128"/>
                    <a:pt x="144" y="128"/>
                  </a:cubicBezTo>
                  <a:cubicBezTo>
                    <a:pt x="200" y="128"/>
                    <a:pt x="288" y="48"/>
                    <a:pt x="336" y="32"/>
                  </a:cubicBezTo>
                  <a:cubicBezTo>
                    <a:pt x="384" y="16"/>
                    <a:pt x="400" y="0"/>
                    <a:pt x="432" y="32"/>
                  </a:cubicBezTo>
                  <a:cubicBezTo>
                    <a:pt x="464" y="64"/>
                    <a:pt x="495" y="164"/>
                    <a:pt x="528" y="224"/>
                  </a:cubicBezTo>
                  <a:cubicBezTo>
                    <a:pt x="561" y="284"/>
                    <a:pt x="598" y="400"/>
                    <a:pt x="630" y="392"/>
                  </a:cubicBezTo>
                  <a:cubicBezTo>
                    <a:pt x="662" y="384"/>
                    <a:pt x="697" y="212"/>
                    <a:pt x="720" y="176"/>
                  </a:cubicBezTo>
                  <a:cubicBezTo>
                    <a:pt x="743" y="140"/>
                    <a:pt x="736" y="192"/>
                    <a:pt x="768" y="176"/>
                  </a:cubicBezTo>
                  <a:cubicBezTo>
                    <a:pt x="800" y="160"/>
                    <a:pt x="872" y="104"/>
                    <a:pt x="912" y="80"/>
                  </a:cubicBezTo>
                  <a:cubicBezTo>
                    <a:pt x="952" y="56"/>
                    <a:pt x="968" y="16"/>
                    <a:pt x="1008" y="32"/>
                  </a:cubicBezTo>
                  <a:cubicBezTo>
                    <a:pt x="1048" y="48"/>
                    <a:pt x="1100" y="112"/>
                    <a:pt x="1152" y="176"/>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49177" name="Text Box 37"/>
          <p:cNvSpPr txBox="1">
            <a:spLocks noChangeArrowheads="1"/>
          </p:cNvSpPr>
          <p:nvPr/>
        </p:nvSpPr>
        <p:spPr bwMode="auto">
          <a:xfrm>
            <a:off x="5715000" y="1828800"/>
            <a:ext cx="2368550" cy="366713"/>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dirty="0"/>
              <a:t>narrowband channels</a:t>
            </a:r>
          </a:p>
        </p:txBody>
      </p:sp>
      <p:sp>
        <p:nvSpPr>
          <p:cNvPr id="49178" name="Text Box 38"/>
          <p:cNvSpPr txBox="1">
            <a:spLocks noChangeArrowheads="1"/>
          </p:cNvSpPr>
          <p:nvPr/>
        </p:nvSpPr>
        <p:spPr bwMode="auto">
          <a:xfrm>
            <a:off x="5715000" y="4413871"/>
            <a:ext cx="2863850" cy="366713"/>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800" dirty="0"/>
              <a:t>spread spectrum channels</a:t>
            </a:r>
          </a:p>
        </p:txBody>
      </p:sp>
    </p:spTree>
    <p:extLst>
      <p:ext uri="{BB962C8B-B14F-4D97-AF65-F5344CB8AC3E}">
        <p14:creationId xmlns:p14="http://schemas.microsoft.com/office/powerpoint/2010/main" val="437958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100"/>
          <p:cNvSpPr>
            <a:spLocks noGrp="1" noChangeArrowheads="1"/>
          </p:cNvSpPr>
          <p:nvPr>
            <p:ph type="title"/>
          </p:nvPr>
        </p:nvSpPr>
        <p:spPr>
          <a:xfrm>
            <a:off x="467544" y="188640"/>
            <a:ext cx="8229600" cy="652934"/>
          </a:xfrm>
        </p:spPr>
        <p:txBody>
          <a:bodyPr>
            <a:normAutofit fontScale="90000"/>
          </a:bodyPr>
          <a:lstStyle/>
          <a:p>
            <a:r>
              <a:rPr lang="en-US" altLang="en-US" dirty="0" smtClean="0"/>
              <a:t>DSSS (Direct Sequence Spread Spectrum) I</a:t>
            </a:r>
          </a:p>
        </p:txBody>
      </p:sp>
      <p:sp>
        <p:nvSpPr>
          <p:cNvPr id="50183" name="Rectangle 101"/>
          <p:cNvSpPr>
            <a:spLocks noGrp="1" noChangeArrowheads="1"/>
          </p:cNvSpPr>
          <p:nvPr>
            <p:ph type="body" idx="1"/>
          </p:nvPr>
        </p:nvSpPr>
        <p:spPr>
          <a:xfrm>
            <a:off x="685800" y="990600"/>
            <a:ext cx="7924800" cy="5105400"/>
          </a:xfrm>
        </p:spPr>
        <p:txBody>
          <a:bodyPr>
            <a:normAutofit lnSpcReduction="10000"/>
          </a:bodyPr>
          <a:lstStyle/>
          <a:p>
            <a:r>
              <a:rPr lang="en-US" altLang="en-US" dirty="0" smtClean="0"/>
              <a:t>XOR of the signal with pseudo-random number (chipping sequence)</a:t>
            </a:r>
          </a:p>
          <a:p>
            <a:pPr lvl="1"/>
            <a:r>
              <a:rPr lang="en-US" altLang="en-US" dirty="0" smtClean="0"/>
              <a:t>many chips per bit (e.g., 128) result in higher bandwidth of the signal</a:t>
            </a:r>
          </a:p>
          <a:p>
            <a:r>
              <a:rPr lang="en-US" altLang="en-US" dirty="0" smtClean="0"/>
              <a:t>Advantages</a:t>
            </a:r>
          </a:p>
          <a:p>
            <a:pPr lvl="1"/>
            <a:r>
              <a:rPr lang="en-US" altLang="en-US" dirty="0" smtClean="0"/>
              <a:t>reduces frequency selective </a:t>
            </a:r>
            <a:br>
              <a:rPr lang="en-US" altLang="en-US" dirty="0" smtClean="0"/>
            </a:br>
            <a:r>
              <a:rPr lang="en-US" altLang="en-US" dirty="0" smtClean="0"/>
              <a:t>fading</a:t>
            </a:r>
          </a:p>
          <a:p>
            <a:pPr lvl="1"/>
            <a:r>
              <a:rPr lang="en-US" altLang="en-US" dirty="0" smtClean="0"/>
              <a:t>in cellular networks </a:t>
            </a:r>
          </a:p>
          <a:p>
            <a:pPr lvl="2"/>
            <a:r>
              <a:rPr lang="en-US" altLang="en-US" dirty="0" smtClean="0"/>
              <a:t>base stations can use the </a:t>
            </a:r>
            <a:br>
              <a:rPr lang="en-US" altLang="en-US" dirty="0" smtClean="0"/>
            </a:br>
            <a:r>
              <a:rPr lang="en-US" altLang="en-US" dirty="0" smtClean="0"/>
              <a:t>same frequency range</a:t>
            </a:r>
          </a:p>
          <a:p>
            <a:pPr lvl="2"/>
            <a:r>
              <a:rPr lang="en-US" altLang="en-US" dirty="0" smtClean="0"/>
              <a:t>several base stations can </a:t>
            </a:r>
            <a:br>
              <a:rPr lang="en-US" altLang="en-US" dirty="0" smtClean="0"/>
            </a:br>
            <a:r>
              <a:rPr lang="en-US" altLang="en-US" dirty="0" smtClean="0"/>
              <a:t>detect and recover the signal</a:t>
            </a:r>
          </a:p>
          <a:p>
            <a:pPr lvl="2"/>
            <a:r>
              <a:rPr lang="en-US" altLang="en-US" dirty="0" smtClean="0"/>
              <a:t>soft handover</a:t>
            </a:r>
          </a:p>
          <a:p>
            <a:r>
              <a:rPr lang="en-US" altLang="en-US" dirty="0" smtClean="0"/>
              <a:t>Disadvantages</a:t>
            </a:r>
          </a:p>
          <a:p>
            <a:pPr lvl="1"/>
            <a:r>
              <a:rPr lang="en-US" altLang="en-US" dirty="0" smtClean="0"/>
              <a:t>precise power control necessary</a:t>
            </a:r>
          </a:p>
        </p:txBody>
      </p:sp>
      <p:sp>
        <p:nvSpPr>
          <p:cNvPr id="50184" name="Line 102"/>
          <p:cNvSpPr>
            <a:spLocks noChangeShapeType="1"/>
          </p:cNvSpPr>
          <p:nvPr/>
        </p:nvSpPr>
        <p:spPr bwMode="auto">
          <a:xfrm flipV="1">
            <a:off x="52578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85" name="Line 103"/>
          <p:cNvSpPr>
            <a:spLocks noChangeShapeType="1"/>
          </p:cNvSpPr>
          <p:nvPr/>
        </p:nvSpPr>
        <p:spPr bwMode="auto">
          <a:xfrm>
            <a:off x="5257800" y="3962400"/>
            <a:ext cx="2362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86" name="Line 104"/>
          <p:cNvSpPr>
            <a:spLocks noChangeShapeType="1"/>
          </p:cNvSpPr>
          <p:nvPr/>
        </p:nvSpPr>
        <p:spPr bwMode="auto">
          <a:xfrm flipV="1">
            <a:off x="5257800" y="23622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87" name="Line 105"/>
          <p:cNvSpPr>
            <a:spLocks noChangeShapeType="1"/>
          </p:cNvSpPr>
          <p:nvPr/>
        </p:nvSpPr>
        <p:spPr bwMode="auto">
          <a:xfrm>
            <a:off x="5257800" y="2895600"/>
            <a:ext cx="2362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88" name="Line 106"/>
          <p:cNvSpPr>
            <a:spLocks noChangeShapeType="1"/>
          </p:cNvSpPr>
          <p:nvPr/>
        </p:nvSpPr>
        <p:spPr bwMode="auto">
          <a:xfrm flipV="1">
            <a:off x="5257800" y="44196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89" name="Line 107"/>
          <p:cNvSpPr>
            <a:spLocks noChangeShapeType="1"/>
          </p:cNvSpPr>
          <p:nvPr/>
        </p:nvSpPr>
        <p:spPr bwMode="auto">
          <a:xfrm>
            <a:off x="5257800" y="4953000"/>
            <a:ext cx="2362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190" name="Text Box 108"/>
          <p:cNvSpPr txBox="1">
            <a:spLocks noChangeArrowheads="1"/>
          </p:cNvSpPr>
          <p:nvPr/>
        </p:nvSpPr>
        <p:spPr bwMode="auto">
          <a:xfrm>
            <a:off x="7604125" y="2525713"/>
            <a:ext cx="9223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user data</a:t>
            </a:r>
          </a:p>
        </p:txBody>
      </p:sp>
      <p:sp>
        <p:nvSpPr>
          <p:cNvPr id="50191" name="Text Box 109"/>
          <p:cNvSpPr txBox="1">
            <a:spLocks noChangeArrowheads="1"/>
          </p:cNvSpPr>
          <p:nvPr/>
        </p:nvSpPr>
        <p:spPr bwMode="auto">
          <a:xfrm>
            <a:off x="7620000" y="3505200"/>
            <a:ext cx="952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chipping </a:t>
            </a:r>
          </a:p>
          <a:p>
            <a:r>
              <a:rPr lang="en-US" altLang="en-US" sz="1400"/>
              <a:t>sequence</a:t>
            </a:r>
          </a:p>
        </p:txBody>
      </p:sp>
      <p:sp>
        <p:nvSpPr>
          <p:cNvPr id="50192" name="Text Box 110"/>
          <p:cNvSpPr txBox="1">
            <a:spLocks noChangeArrowheads="1"/>
          </p:cNvSpPr>
          <p:nvPr/>
        </p:nvSpPr>
        <p:spPr bwMode="auto">
          <a:xfrm>
            <a:off x="7620000" y="4419600"/>
            <a:ext cx="8540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resulting</a:t>
            </a:r>
          </a:p>
          <a:p>
            <a:r>
              <a:rPr lang="en-US" altLang="en-US" sz="1400"/>
              <a:t>signal</a:t>
            </a:r>
          </a:p>
        </p:txBody>
      </p:sp>
      <p:sp>
        <p:nvSpPr>
          <p:cNvPr id="50193" name="Text Box 111"/>
          <p:cNvSpPr txBox="1">
            <a:spLocks noChangeArrowheads="1"/>
          </p:cNvSpPr>
          <p:nvPr/>
        </p:nvSpPr>
        <p:spPr bwMode="auto">
          <a:xfrm>
            <a:off x="5638800" y="28956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194" name="Text Box 112"/>
          <p:cNvSpPr txBox="1">
            <a:spLocks noChangeArrowheads="1"/>
          </p:cNvSpPr>
          <p:nvPr/>
        </p:nvSpPr>
        <p:spPr bwMode="auto">
          <a:xfrm>
            <a:off x="6705600" y="28956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195" name="Text Box 113"/>
          <p:cNvSpPr txBox="1">
            <a:spLocks noChangeArrowheads="1"/>
          </p:cNvSpPr>
          <p:nvPr/>
        </p:nvSpPr>
        <p:spPr bwMode="auto">
          <a:xfrm>
            <a:off x="51816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196" name="Text Box 114"/>
          <p:cNvSpPr txBox="1">
            <a:spLocks noChangeArrowheads="1"/>
          </p:cNvSpPr>
          <p:nvPr/>
        </p:nvSpPr>
        <p:spPr bwMode="auto">
          <a:xfrm>
            <a:off x="54864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197" name="Text Box 115"/>
          <p:cNvSpPr txBox="1">
            <a:spLocks noChangeArrowheads="1"/>
          </p:cNvSpPr>
          <p:nvPr/>
        </p:nvSpPr>
        <p:spPr bwMode="auto">
          <a:xfrm>
            <a:off x="57912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198" name="Text Box 116"/>
          <p:cNvSpPr txBox="1">
            <a:spLocks noChangeArrowheads="1"/>
          </p:cNvSpPr>
          <p:nvPr/>
        </p:nvSpPr>
        <p:spPr bwMode="auto">
          <a:xfrm>
            <a:off x="59436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199" name="Text Box 117"/>
          <p:cNvSpPr txBox="1">
            <a:spLocks noChangeArrowheads="1"/>
          </p:cNvSpPr>
          <p:nvPr/>
        </p:nvSpPr>
        <p:spPr bwMode="auto">
          <a:xfrm>
            <a:off x="64008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00" name="Text Box 118"/>
          <p:cNvSpPr txBox="1">
            <a:spLocks noChangeArrowheads="1"/>
          </p:cNvSpPr>
          <p:nvPr/>
        </p:nvSpPr>
        <p:spPr bwMode="auto">
          <a:xfrm>
            <a:off x="67056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01" name="Text Box 119"/>
          <p:cNvSpPr txBox="1">
            <a:spLocks noChangeArrowheads="1"/>
          </p:cNvSpPr>
          <p:nvPr/>
        </p:nvSpPr>
        <p:spPr bwMode="auto">
          <a:xfrm>
            <a:off x="68580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02" name="Text Box 120"/>
          <p:cNvSpPr txBox="1">
            <a:spLocks noChangeArrowheads="1"/>
          </p:cNvSpPr>
          <p:nvPr/>
        </p:nvSpPr>
        <p:spPr bwMode="auto">
          <a:xfrm>
            <a:off x="70104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03" name="Text Box 121"/>
          <p:cNvSpPr txBox="1">
            <a:spLocks noChangeArrowheads="1"/>
          </p:cNvSpPr>
          <p:nvPr/>
        </p:nvSpPr>
        <p:spPr bwMode="auto">
          <a:xfrm>
            <a:off x="53340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04" name="Text Box 122"/>
          <p:cNvSpPr txBox="1">
            <a:spLocks noChangeArrowheads="1"/>
          </p:cNvSpPr>
          <p:nvPr/>
        </p:nvSpPr>
        <p:spPr bwMode="auto">
          <a:xfrm>
            <a:off x="56388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05" name="Text Box 123"/>
          <p:cNvSpPr txBox="1">
            <a:spLocks noChangeArrowheads="1"/>
          </p:cNvSpPr>
          <p:nvPr/>
        </p:nvSpPr>
        <p:spPr bwMode="auto">
          <a:xfrm>
            <a:off x="62484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06" name="Text Box 124"/>
          <p:cNvSpPr txBox="1">
            <a:spLocks noChangeArrowheads="1"/>
          </p:cNvSpPr>
          <p:nvPr/>
        </p:nvSpPr>
        <p:spPr bwMode="auto">
          <a:xfrm>
            <a:off x="65532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07" name="Text Box 125"/>
          <p:cNvSpPr txBox="1">
            <a:spLocks noChangeArrowheads="1"/>
          </p:cNvSpPr>
          <p:nvPr/>
        </p:nvSpPr>
        <p:spPr bwMode="auto">
          <a:xfrm>
            <a:off x="71628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08" name="Freeform 126"/>
          <p:cNvSpPr>
            <a:spLocks/>
          </p:cNvSpPr>
          <p:nvPr/>
        </p:nvSpPr>
        <p:spPr bwMode="auto">
          <a:xfrm>
            <a:off x="6324600" y="2438400"/>
            <a:ext cx="1066800" cy="457200"/>
          </a:xfrm>
          <a:custGeom>
            <a:avLst/>
            <a:gdLst>
              <a:gd name="T0" fmla="*/ 0 w 672"/>
              <a:gd name="T1" fmla="*/ 457200 h 288"/>
              <a:gd name="T2" fmla="*/ 0 w 672"/>
              <a:gd name="T3" fmla="*/ 0 h 288"/>
              <a:gd name="T4" fmla="*/ 1066800 w 672"/>
              <a:gd name="T5" fmla="*/ 0 h 288"/>
              <a:gd name="T6" fmla="*/ 1066800 w 672"/>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88">
                <a:moveTo>
                  <a:pt x="0" y="288"/>
                </a:moveTo>
                <a:lnTo>
                  <a:pt x="0" y="0"/>
                </a:lnTo>
                <a:lnTo>
                  <a:pt x="672" y="0"/>
                </a:lnTo>
                <a:lnTo>
                  <a:pt x="672"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209" name="Text Box 127"/>
          <p:cNvSpPr txBox="1">
            <a:spLocks noChangeArrowheads="1"/>
          </p:cNvSpPr>
          <p:nvPr/>
        </p:nvSpPr>
        <p:spPr bwMode="auto">
          <a:xfrm>
            <a:off x="6096000" y="39624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10" name="Text Box 128"/>
          <p:cNvSpPr txBox="1">
            <a:spLocks noChangeArrowheads="1"/>
          </p:cNvSpPr>
          <p:nvPr/>
        </p:nvSpPr>
        <p:spPr bwMode="auto">
          <a:xfrm>
            <a:off x="7772400" y="2895600"/>
            <a:ext cx="5699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XOR</a:t>
            </a:r>
          </a:p>
        </p:txBody>
      </p:sp>
      <p:sp>
        <p:nvSpPr>
          <p:cNvPr id="50211" name="Text Box 129"/>
          <p:cNvSpPr txBox="1">
            <a:spLocks noChangeArrowheads="1"/>
          </p:cNvSpPr>
          <p:nvPr/>
        </p:nvSpPr>
        <p:spPr bwMode="auto">
          <a:xfrm>
            <a:off x="51816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12" name="Text Box 130"/>
          <p:cNvSpPr txBox="1">
            <a:spLocks noChangeArrowheads="1"/>
          </p:cNvSpPr>
          <p:nvPr/>
        </p:nvSpPr>
        <p:spPr bwMode="auto">
          <a:xfrm>
            <a:off x="54864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13" name="Text Box 131"/>
          <p:cNvSpPr txBox="1">
            <a:spLocks noChangeArrowheads="1"/>
          </p:cNvSpPr>
          <p:nvPr/>
        </p:nvSpPr>
        <p:spPr bwMode="auto">
          <a:xfrm>
            <a:off x="57912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14" name="Text Box 132"/>
          <p:cNvSpPr txBox="1">
            <a:spLocks noChangeArrowheads="1"/>
          </p:cNvSpPr>
          <p:nvPr/>
        </p:nvSpPr>
        <p:spPr bwMode="auto">
          <a:xfrm>
            <a:off x="59436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15" name="Text Box 133"/>
          <p:cNvSpPr txBox="1">
            <a:spLocks noChangeArrowheads="1"/>
          </p:cNvSpPr>
          <p:nvPr/>
        </p:nvSpPr>
        <p:spPr bwMode="auto">
          <a:xfrm>
            <a:off x="64008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16" name="Text Box 134"/>
          <p:cNvSpPr txBox="1">
            <a:spLocks noChangeArrowheads="1"/>
          </p:cNvSpPr>
          <p:nvPr/>
        </p:nvSpPr>
        <p:spPr bwMode="auto">
          <a:xfrm>
            <a:off x="67056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17" name="Text Box 135"/>
          <p:cNvSpPr txBox="1">
            <a:spLocks noChangeArrowheads="1"/>
          </p:cNvSpPr>
          <p:nvPr/>
        </p:nvSpPr>
        <p:spPr bwMode="auto">
          <a:xfrm>
            <a:off x="68580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18" name="Text Box 136"/>
          <p:cNvSpPr txBox="1">
            <a:spLocks noChangeArrowheads="1"/>
          </p:cNvSpPr>
          <p:nvPr/>
        </p:nvSpPr>
        <p:spPr bwMode="auto">
          <a:xfrm>
            <a:off x="70104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19" name="Text Box 137"/>
          <p:cNvSpPr txBox="1">
            <a:spLocks noChangeArrowheads="1"/>
          </p:cNvSpPr>
          <p:nvPr/>
        </p:nvSpPr>
        <p:spPr bwMode="auto">
          <a:xfrm>
            <a:off x="53340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20" name="Text Box 138"/>
          <p:cNvSpPr txBox="1">
            <a:spLocks noChangeArrowheads="1"/>
          </p:cNvSpPr>
          <p:nvPr/>
        </p:nvSpPr>
        <p:spPr bwMode="auto">
          <a:xfrm>
            <a:off x="56388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21" name="Text Box 139"/>
          <p:cNvSpPr txBox="1">
            <a:spLocks noChangeArrowheads="1"/>
          </p:cNvSpPr>
          <p:nvPr/>
        </p:nvSpPr>
        <p:spPr bwMode="auto">
          <a:xfrm>
            <a:off x="62484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22" name="Text Box 140"/>
          <p:cNvSpPr txBox="1">
            <a:spLocks noChangeArrowheads="1"/>
          </p:cNvSpPr>
          <p:nvPr/>
        </p:nvSpPr>
        <p:spPr bwMode="auto">
          <a:xfrm>
            <a:off x="65532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23" name="Text Box 141"/>
          <p:cNvSpPr txBox="1">
            <a:spLocks noChangeArrowheads="1"/>
          </p:cNvSpPr>
          <p:nvPr/>
        </p:nvSpPr>
        <p:spPr bwMode="auto">
          <a:xfrm>
            <a:off x="71628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0224" name="Text Box 142"/>
          <p:cNvSpPr txBox="1">
            <a:spLocks noChangeArrowheads="1"/>
          </p:cNvSpPr>
          <p:nvPr/>
        </p:nvSpPr>
        <p:spPr bwMode="auto">
          <a:xfrm>
            <a:off x="6096000" y="49530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0225" name="Text Box 143"/>
          <p:cNvSpPr txBox="1">
            <a:spLocks noChangeArrowheads="1"/>
          </p:cNvSpPr>
          <p:nvPr/>
        </p:nvSpPr>
        <p:spPr bwMode="auto">
          <a:xfrm>
            <a:off x="7848600" y="4038600"/>
            <a:ext cx="2873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a:t>
            </a:r>
          </a:p>
        </p:txBody>
      </p:sp>
      <p:sp>
        <p:nvSpPr>
          <p:cNvPr id="50226" name="Text Box 144"/>
          <p:cNvSpPr txBox="1">
            <a:spLocks noChangeArrowheads="1"/>
          </p:cNvSpPr>
          <p:nvPr/>
        </p:nvSpPr>
        <p:spPr bwMode="auto">
          <a:xfrm>
            <a:off x="5638800" y="20574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r>
              <a:rPr lang="en-US" altLang="en-US" sz="1400" baseline="-25000"/>
              <a:t>b</a:t>
            </a:r>
            <a:endParaRPr lang="en-US" altLang="en-US" sz="1400"/>
          </a:p>
        </p:txBody>
      </p:sp>
      <p:sp>
        <p:nvSpPr>
          <p:cNvPr id="50227" name="Text Box 145"/>
          <p:cNvSpPr txBox="1">
            <a:spLocks noChangeArrowheads="1"/>
          </p:cNvSpPr>
          <p:nvPr/>
        </p:nvSpPr>
        <p:spPr bwMode="auto">
          <a:xfrm>
            <a:off x="5791200" y="3200400"/>
            <a:ext cx="29051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r>
              <a:rPr lang="en-US" altLang="en-US" sz="1400" baseline="-25000"/>
              <a:t>c</a:t>
            </a:r>
            <a:endParaRPr lang="en-US" altLang="en-US" sz="1400"/>
          </a:p>
        </p:txBody>
      </p:sp>
      <p:sp>
        <p:nvSpPr>
          <p:cNvPr id="50228" name="Line 146"/>
          <p:cNvSpPr>
            <a:spLocks noChangeShapeType="1"/>
          </p:cNvSpPr>
          <p:nvPr/>
        </p:nvSpPr>
        <p:spPr bwMode="auto">
          <a:xfrm>
            <a:off x="5943600" y="2209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229" name="Line 147"/>
          <p:cNvSpPr>
            <a:spLocks noChangeShapeType="1"/>
          </p:cNvSpPr>
          <p:nvPr/>
        </p:nvSpPr>
        <p:spPr bwMode="auto">
          <a:xfrm>
            <a:off x="5257800" y="2209800"/>
            <a:ext cx="38100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230" name="Freeform 148"/>
          <p:cNvSpPr>
            <a:spLocks/>
          </p:cNvSpPr>
          <p:nvPr/>
        </p:nvSpPr>
        <p:spPr bwMode="auto">
          <a:xfrm>
            <a:off x="5410200" y="3505200"/>
            <a:ext cx="1981200" cy="457200"/>
          </a:xfrm>
          <a:custGeom>
            <a:avLst/>
            <a:gdLst>
              <a:gd name="T0" fmla="*/ 0 w 1248"/>
              <a:gd name="T1" fmla="*/ 457200 h 288"/>
              <a:gd name="T2" fmla="*/ 0 w 1248"/>
              <a:gd name="T3" fmla="*/ 0 h 288"/>
              <a:gd name="T4" fmla="*/ 304800 w 1248"/>
              <a:gd name="T5" fmla="*/ 0 h 288"/>
              <a:gd name="T6" fmla="*/ 304800 w 1248"/>
              <a:gd name="T7" fmla="*/ 457200 h 288"/>
              <a:gd name="T8" fmla="*/ 457200 w 1248"/>
              <a:gd name="T9" fmla="*/ 457200 h 288"/>
              <a:gd name="T10" fmla="*/ 457200 w 1248"/>
              <a:gd name="T11" fmla="*/ 0 h 288"/>
              <a:gd name="T12" fmla="*/ 609600 w 1248"/>
              <a:gd name="T13" fmla="*/ 0 h 288"/>
              <a:gd name="T14" fmla="*/ 609600 w 1248"/>
              <a:gd name="T15" fmla="*/ 457200 h 288"/>
              <a:gd name="T16" fmla="*/ 762000 w 1248"/>
              <a:gd name="T17" fmla="*/ 457200 h 288"/>
              <a:gd name="T18" fmla="*/ 762000 w 1248"/>
              <a:gd name="T19" fmla="*/ 0 h 288"/>
              <a:gd name="T20" fmla="*/ 914400 w 1248"/>
              <a:gd name="T21" fmla="*/ 0 h 288"/>
              <a:gd name="T22" fmla="*/ 914400 w 1248"/>
              <a:gd name="T23" fmla="*/ 457200 h 288"/>
              <a:gd name="T24" fmla="*/ 1066800 w 1248"/>
              <a:gd name="T25" fmla="*/ 457200 h 288"/>
              <a:gd name="T26" fmla="*/ 1066800 w 1248"/>
              <a:gd name="T27" fmla="*/ 0 h 288"/>
              <a:gd name="T28" fmla="*/ 1371600 w 1248"/>
              <a:gd name="T29" fmla="*/ 0 h 288"/>
              <a:gd name="T30" fmla="*/ 1371600 w 1248"/>
              <a:gd name="T31" fmla="*/ 457200 h 288"/>
              <a:gd name="T32" fmla="*/ 1524000 w 1248"/>
              <a:gd name="T33" fmla="*/ 457200 h 288"/>
              <a:gd name="T34" fmla="*/ 1524000 w 1248"/>
              <a:gd name="T35" fmla="*/ 0 h 288"/>
              <a:gd name="T36" fmla="*/ 1676400 w 1248"/>
              <a:gd name="T37" fmla="*/ 0 h 288"/>
              <a:gd name="T38" fmla="*/ 1676400 w 1248"/>
              <a:gd name="T39" fmla="*/ 457200 h 288"/>
              <a:gd name="T40" fmla="*/ 1828800 w 1248"/>
              <a:gd name="T41" fmla="*/ 457200 h 288"/>
              <a:gd name="T42" fmla="*/ 1828800 w 1248"/>
              <a:gd name="T43" fmla="*/ 0 h 288"/>
              <a:gd name="T44" fmla="*/ 1981200 w 1248"/>
              <a:gd name="T45" fmla="*/ 0 h 288"/>
              <a:gd name="T46" fmla="*/ 1981200 w 1248"/>
              <a:gd name="T47" fmla="*/ 457200 h 2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48" h="288">
                <a:moveTo>
                  <a:pt x="0" y="288"/>
                </a:moveTo>
                <a:lnTo>
                  <a:pt x="0" y="0"/>
                </a:lnTo>
                <a:lnTo>
                  <a:pt x="192" y="0"/>
                </a:lnTo>
                <a:lnTo>
                  <a:pt x="192" y="288"/>
                </a:lnTo>
                <a:lnTo>
                  <a:pt x="288" y="288"/>
                </a:lnTo>
                <a:lnTo>
                  <a:pt x="288" y="0"/>
                </a:lnTo>
                <a:lnTo>
                  <a:pt x="384" y="0"/>
                </a:lnTo>
                <a:lnTo>
                  <a:pt x="384" y="288"/>
                </a:lnTo>
                <a:lnTo>
                  <a:pt x="480" y="288"/>
                </a:lnTo>
                <a:lnTo>
                  <a:pt x="480" y="0"/>
                </a:lnTo>
                <a:lnTo>
                  <a:pt x="576" y="0"/>
                </a:lnTo>
                <a:lnTo>
                  <a:pt x="576" y="288"/>
                </a:lnTo>
                <a:lnTo>
                  <a:pt x="672" y="288"/>
                </a:lnTo>
                <a:lnTo>
                  <a:pt x="672" y="0"/>
                </a:lnTo>
                <a:lnTo>
                  <a:pt x="864" y="0"/>
                </a:lnTo>
                <a:lnTo>
                  <a:pt x="864" y="288"/>
                </a:lnTo>
                <a:lnTo>
                  <a:pt x="960" y="288"/>
                </a:lnTo>
                <a:lnTo>
                  <a:pt x="960" y="0"/>
                </a:lnTo>
                <a:lnTo>
                  <a:pt x="1056" y="0"/>
                </a:lnTo>
                <a:lnTo>
                  <a:pt x="1056" y="288"/>
                </a:lnTo>
                <a:lnTo>
                  <a:pt x="1152" y="288"/>
                </a:lnTo>
                <a:lnTo>
                  <a:pt x="1152" y="0"/>
                </a:lnTo>
                <a:lnTo>
                  <a:pt x="1248" y="0"/>
                </a:lnTo>
                <a:lnTo>
                  <a:pt x="1248"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231" name="Freeform 149"/>
          <p:cNvSpPr>
            <a:spLocks/>
          </p:cNvSpPr>
          <p:nvPr/>
        </p:nvSpPr>
        <p:spPr bwMode="auto">
          <a:xfrm>
            <a:off x="5410200" y="4495800"/>
            <a:ext cx="1828800" cy="457200"/>
          </a:xfrm>
          <a:custGeom>
            <a:avLst/>
            <a:gdLst>
              <a:gd name="T0" fmla="*/ 0 w 1152"/>
              <a:gd name="T1" fmla="*/ 457200 h 288"/>
              <a:gd name="T2" fmla="*/ 0 w 1152"/>
              <a:gd name="T3" fmla="*/ 0 h 288"/>
              <a:gd name="T4" fmla="*/ 304800 w 1152"/>
              <a:gd name="T5" fmla="*/ 0 h 288"/>
              <a:gd name="T6" fmla="*/ 304800 w 1152"/>
              <a:gd name="T7" fmla="*/ 457200 h 288"/>
              <a:gd name="T8" fmla="*/ 457200 w 1152"/>
              <a:gd name="T9" fmla="*/ 457200 h 288"/>
              <a:gd name="T10" fmla="*/ 457200 w 1152"/>
              <a:gd name="T11" fmla="*/ 0 h 288"/>
              <a:gd name="T12" fmla="*/ 609600 w 1152"/>
              <a:gd name="T13" fmla="*/ 0 h 288"/>
              <a:gd name="T14" fmla="*/ 609600 w 1152"/>
              <a:gd name="T15" fmla="*/ 457200 h 288"/>
              <a:gd name="T16" fmla="*/ 762000 w 1152"/>
              <a:gd name="T17" fmla="*/ 457200 h 288"/>
              <a:gd name="T18" fmla="*/ 762000 w 1152"/>
              <a:gd name="T19" fmla="*/ 0 h 288"/>
              <a:gd name="T20" fmla="*/ 1066800 w 1152"/>
              <a:gd name="T21" fmla="*/ 0 h 288"/>
              <a:gd name="T22" fmla="*/ 1066800 w 1152"/>
              <a:gd name="T23" fmla="*/ 457200 h 288"/>
              <a:gd name="T24" fmla="*/ 1371600 w 1152"/>
              <a:gd name="T25" fmla="*/ 457200 h 288"/>
              <a:gd name="T26" fmla="*/ 1371600 w 1152"/>
              <a:gd name="T27" fmla="*/ 0 h 288"/>
              <a:gd name="T28" fmla="*/ 1524000 w 1152"/>
              <a:gd name="T29" fmla="*/ 0 h 288"/>
              <a:gd name="T30" fmla="*/ 1524000 w 1152"/>
              <a:gd name="T31" fmla="*/ 457200 h 288"/>
              <a:gd name="T32" fmla="*/ 1676400 w 1152"/>
              <a:gd name="T33" fmla="*/ 457200 h 288"/>
              <a:gd name="T34" fmla="*/ 1676400 w 1152"/>
              <a:gd name="T35" fmla="*/ 0 h 288"/>
              <a:gd name="T36" fmla="*/ 1828800 w 1152"/>
              <a:gd name="T37" fmla="*/ 0 h 288"/>
              <a:gd name="T38" fmla="*/ 1828800 w 1152"/>
              <a:gd name="T39" fmla="*/ 457200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52" h="288">
                <a:moveTo>
                  <a:pt x="0" y="288"/>
                </a:moveTo>
                <a:lnTo>
                  <a:pt x="0" y="0"/>
                </a:lnTo>
                <a:lnTo>
                  <a:pt x="192" y="0"/>
                </a:lnTo>
                <a:lnTo>
                  <a:pt x="192" y="288"/>
                </a:lnTo>
                <a:lnTo>
                  <a:pt x="288" y="288"/>
                </a:lnTo>
                <a:lnTo>
                  <a:pt x="288" y="0"/>
                </a:lnTo>
                <a:lnTo>
                  <a:pt x="384" y="0"/>
                </a:lnTo>
                <a:lnTo>
                  <a:pt x="384" y="288"/>
                </a:lnTo>
                <a:lnTo>
                  <a:pt x="480" y="288"/>
                </a:lnTo>
                <a:lnTo>
                  <a:pt x="480" y="0"/>
                </a:lnTo>
                <a:lnTo>
                  <a:pt x="672" y="0"/>
                </a:lnTo>
                <a:lnTo>
                  <a:pt x="672" y="288"/>
                </a:lnTo>
                <a:lnTo>
                  <a:pt x="864" y="288"/>
                </a:lnTo>
                <a:lnTo>
                  <a:pt x="864" y="0"/>
                </a:lnTo>
                <a:lnTo>
                  <a:pt x="960" y="0"/>
                </a:lnTo>
                <a:lnTo>
                  <a:pt x="960" y="288"/>
                </a:lnTo>
                <a:lnTo>
                  <a:pt x="1056" y="288"/>
                </a:lnTo>
                <a:lnTo>
                  <a:pt x="1056" y="0"/>
                </a:lnTo>
                <a:lnTo>
                  <a:pt x="1152" y="0"/>
                </a:lnTo>
                <a:lnTo>
                  <a:pt x="1152"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0232" name="Text Box 150"/>
          <p:cNvSpPr txBox="1">
            <a:spLocks noChangeArrowheads="1"/>
          </p:cNvSpPr>
          <p:nvPr/>
        </p:nvSpPr>
        <p:spPr bwMode="auto">
          <a:xfrm>
            <a:off x="5715000" y="5334000"/>
            <a:ext cx="1417638" cy="5810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r>
              <a:rPr lang="en-US" altLang="en-US" baseline="-25000"/>
              <a:t>b</a:t>
            </a:r>
            <a:r>
              <a:rPr lang="en-US" altLang="en-US"/>
              <a:t>: bit period</a:t>
            </a:r>
          </a:p>
          <a:p>
            <a:r>
              <a:rPr lang="en-US" altLang="en-US"/>
              <a:t>t</a:t>
            </a:r>
            <a:r>
              <a:rPr lang="en-US" altLang="en-US" baseline="-25000"/>
              <a:t>c</a:t>
            </a:r>
            <a:r>
              <a:rPr lang="en-US" altLang="en-US"/>
              <a:t>: chip period</a:t>
            </a:r>
          </a:p>
        </p:txBody>
      </p:sp>
    </p:spTree>
    <p:extLst>
      <p:ext uri="{BB962C8B-B14F-4D97-AF65-F5344CB8AC3E}">
        <p14:creationId xmlns:p14="http://schemas.microsoft.com/office/powerpoint/2010/main" val="3154356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87"/>
          <p:cNvSpPr>
            <a:spLocks noChangeArrowheads="1"/>
          </p:cNvSpPr>
          <p:nvPr/>
        </p:nvSpPr>
        <p:spPr bwMode="auto">
          <a:xfrm>
            <a:off x="4191000" y="3810000"/>
            <a:ext cx="2057400" cy="10668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206" name="Rectangle 2"/>
          <p:cNvSpPr>
            <a:spLocks noGrp="1" noChangeArrowheads="1"/>
          </p:cNvSpPr>
          <p:nvPr>
            <p:ph type="title"/>
          </p:nvPr>
        </p:nvSpPr>
        <p:spPr>
          <a:xfrm>
            <a:off x="457200" y="332656"/>
            <a:ext cx="8229600" cy="580926"/>
          </a:xfrm>
        </p:spPr>
        <p:txBody>
          <a:bodyPr>
            <a:normAutofit fontScale="90000"/>
          </a:bodyPr>
          <a:lstStyle/>
          <a:p>
            <a:r>
              <a:rPr lang="en-US" altLang="en-US" dirty="0" smtClean="0"/>
              <a:t>DSSS (Direct Sequence Spread Spectrum) II</a:t>
            </a:r>
          </a:p>
        </p:txBody>
      </p:sp>
      <p:sp>
        <p:nvSpPr>
          <p:cNvPr id="51207" name="Rectangle 53"/>
          <p:cNvSpPr>
            <a:spLocks noChangeArrowheads="1"/>
          </p:cNvSpPr>
          <p:nvPr/>
        </p:nvSpPr>
        <p:spPr bwMode="auto">
          <a:xfrm>
            <a:off x="2971800" y="1676400"/>
            <a:ext cx="4572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bg1"/>
                </a:solidFill>
              </a:rPr>
              <a:t>X</a:t>
            </a:r>
          </a:p>
        </p:txBody>
      </p:sp>
      <p:cxnSp>
        <p:nvCxnSpPr>
          <p:cNvPr id="51208" name="AutoShape 54"/>
          <p:cNvCxnSpPr>
            <a:cxnSpLocks noChangeShapeType="1"/>
            <a:endCxn id="51207" idx="1"/>
          </p:cNvCxnSpPr>
          <p:nvPr/>
        </p:nvCxnSpPr>
        <p:spPr bwMode="auto">
          <a:xfrm>
            <a:off x="1905000" y="1905000"/>
            <a:ext cx="1066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09" name="Text Box 55"/>
          <p:cNvSpPr txBox="1">
            <a:spLocks noChangeArrowheads="1"/>
          </p:cNvSpPr>
          <p:nvPr/>
        </p:nvSpPr>
        <p:spPr bwMode="auto">
          <a:xfrm>
            <a:off x="1981200" y="1524000"/>
            <a:ext cx="9223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user data</a:t>
            </a:r>
          </a:p>
        </p:txBody>
      </p:sp>
      <p:cxnSp>
        <p:nvCxnSpPr>
          <p:cNvPr id="51210" name="AutoShape 56"/>
          <p:cNvCxnSpPr>
            <a:cxnSpLocks noChangeShapeType="1"/>
            <a:endCxn id="51207" idx="2"/>
          </p:cNvCxnSpPr>
          <p:nvPr/>
        </p:nvCxnSpPr>
        <p:spPr bwMode="auto">
          <a:xfrm flipV="1">
            <a:off x="3200400" y="21336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1" name="Text Box 57"/>
          <p:cNvSpPr txBox="1">
            <a:spLocks noChangeArrowheads="1"/>
          </p:cNvSpPr>
          <p:nvPr/>
        </p:nvSpPr>
        <p:spPr bwMode="auto">
          <a:xfrm>
            <a:off x="2286000" y="2209800"/>
            <a:ext cx="952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chipping</a:t>
            </a:r>
          </a:p>
          <a:p>
            <a:r>
              <a:rPr lang="en-US" altLang="en-US" sz="1400"/>
              <a:t>sequence</a:t>
            </a:r>
          </a:p>
        </p:txBody>
      </p:sp>
      <p:sp>
        <p:nvSpPr>
          <p:cNvPr id="51212" name="Rectangle 58"/>
          <p:cNvSpPr>
            <a:spLocks noChangeArrowheads="1"/>
          </p:cNvSpPr>
          <p:nvPr/>
        </p:nvSpPr>
        <p:spPr bwMode="auto">
          <a:xfrm>
            <a:off x="4419600" y="1676400"/>
            <a:ext cx="9144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bg1"/>
                </a:solidFill>
              </a:rPr>
              <a:t>modulator</a:t>
            </a:r>
          </a:p>
        </p:txBody>
      </p:sp>
      <p:cxnSp>
        <p:nvCxnSpPr>
          <p:cNvPr id="51213" name="AutoShape 59"/>
          <p:cNvCxnSpPr>
            <a:cxnSpLocks noChangeShapeType="1"/>
            <a:stCxn id="51207" idx="3"/>
            <a:endCxn id="51212" idx="1"/>
          </p:cNvCxnSpPr>
          <p:nvPr/>
        </p:nvCxnSpPr>
        <p:spPr bwMode="auto">
          <a:xfrm>
            <a:off x="3429000" y="1905000"/>
            <a:ext cx="990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4" name="Text Box 60"/>
          <p:cNvSpPr txBox="1">
            <a:spLocks noChangeArrowheads="1"/>
          </p:cNvSpPr>
          <p:nvPr/>
        </p:nvSpPr>
        <p:spPr bwMode="auto">
          <a:xfrm>
            <a:off x="4114800" y="2209800"/>
            <a:ext cx="6858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radio</a:t>
            </a:r>
          </a:p>
          <a:p>
            <a:r>
              <a:rPr lang="en-US" altLang="en-US" sz="1400"/>
              <a:t>carrier</a:t>
            </a:r>
          </a:p>
        </p:txBody>
      </p:sp>
      <p:cxnSp>
        <p:nvCxnSpPr>
          <p:cNvPr id="51215" name="AutoShape 61"/>
          <p:cNvCxnSpPr>
            <a:cxnSpLocks noChangeShapeType="1"/>
            <a:endCxn id="51212" idx="2"/>
          </p:cNvCxnSpPr>
          <p:nvPr/>
        </p:nvCxnSpPr>
        <p:spPr bwMode="auto">
          <a:xfrm flipV="1">
            <a:off x="4876800" y="21336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6" name="Text Box 62"/>
          <p:cNvSpPr txBox="1">
            <a:spLocks noChangeArrowheads="1"/>
          </p:cNvSpPr>
          <p:nvPr/>
        </p:nvSpPr>
        <p:spPr bwMode="auto">
          <a:xfrm>
            <a:off x="3505200" y="1143000"/>
            <a:ext cx="912813"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spread</a:t>
            </a:r>
          </a:p>
          <a:p>
            <a:r>
              <a:rPr lang="en-US" altLang="en-US" sz="1400"/>
              <a:t>spectrum</a:t>
            </a:r>
          </a:p>
          <a:p>
            <a:r>
              <a:rPr lang="en-US" altLang="en-US" sz="1400"/>
              <a:t>signal</a:t>
            </a:r>
          </a:p>
        </p:txBody>
      </p:sp>
      <p:cxnSp>
        <p:nvCxnSpPr>
          <p:cNvPr id="51217" name="AutoShape 63"/>
          <p:cNvCxnSpPr>
            <a:cxnSpLocks noChangeShapeType="1"/>
            <a:stCxn id="51212" idx="3"/>
            <a:endCxn id="51218" idx="3"/>
          </p:cNvCxnSpPr>
          <p:nvPr/>
        </p:nvCxnSpPr>
        <p:spPr bwMode="auto">
          <a:xfrm flipV="1">
            <a:off x="5334000" y="1630363"/>
            <a:ext cx="890588" cy="274637"/>
          </a:xfrm>
          <a:prstGeom prst="bentConnector3">
            <a:avLst>
              <a:gd name="adj1" fmla="val 102139"/>
            </a:avLst>
          </a:prstGeom>
          <a:noFill/>
          <a:ln w="9525">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18" name="Text Box 64"/>
          <p:cNvSpPr txBox="1">
            <a:spLocks noChangeArrowheads="1"/>
          </p:cNvSpPr>
          <p:nvPr/>
        </p:nvSpPr>
        <p:spPr bwMode="auto">
          <a:xfrm>
            <a:off x="5410200" y="1371600"/>
            <a:ext cx="814388"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transmit</a:t>
            </a:r>
          </a:p>
          <a:p>
            <a:r>
              <a:rPr lang="en-US" altLang="en-US" sz="1400"/>
              <a:t>signal</a:t>
            </a:r>
          </a:p>
        </p:txBody>
      </p:sp>
      <p:sp>
        <p:nvSpPr>
          <p:cNvPr id="51219" name="Text Box 65"/>
          <p:cNvSpPr txBox="1">
            <a:spLocks noChangeArrowheads="1"/>
          </p:cNvSpPr>
          <p:nvPr/>
        </p:nvSpPr>
        <p:spPr bwMode="auto">
          <a:xfrm>
            <a:off x="3429000" y="2819400"/>
            <a:ext cx="11112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transmitter</a:t>
            </a:r>
          </a:p>
        </p:txBody>
      </p:sp>
      <p:sp>
        <p:nvSpPr>
          <p:cNvPr id="51220" name="Rectangle 66"/>
          <p:cNvSpPr>
            <a:spLocks noChangeArrowheads="1"/>
          </p:cNvSpPr>
          <p:nvPr/>
        </p:nvSpPr>
        <p:spPr bwMode="auto">
          <a:xfrm>
            <a:off x="2438400" y="4343400"/>
            <a:ext cx="12192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rPr>
              <a:t>demodulator</a:t>
            </a:r>
          </a:p>
        </p:txBody>
      </p:sp>
      <p:cxnSp>
        <p:nvCxnSpPr>
          <p:cNvPr id="51221" name="AutoShape 67"/>
          <p:cNvCxnSpPr>
            <a:cxnSpLocks noChangeShapeType="1"/>
            <a:stCxn id="51222" idx="1"/>
            <a:endCxn id="51220" idx="1"/>
          </p:cNvCxnSpPr>
          <p:nvPr/>
        </p:nvCxnSpPr>
        <p:spPr bwMode="auto">
          <a:xfrm rot="10800000" flipH="1" flipV="1">
            <a:off x="1524000" y="4297363"/>
            <a:ext cx="914400" cy="274637"/>
          </a:xfrm>
          <a:prstGeom prst="bentConnector3">
            <a:avLst>
              <a:gd name="adj1" fmla="val 1731"/>
            </a:avLst>
          </a:prstGeom>
          <a:noFill/>
          <a:ln w="9525">
            <a:solidFill>
              <a:schemeClr val="tx1"/>
            </a:solidFill>
            <a:miter lim="800000"/>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2" name="Text Box 68"/>
          <p:cNvSpPr txBox="1">
            <a:spLocks noChangeArrowheads="1"/>
          </p:cNvSpPr>
          <p:nvPr/>
        </p:nvSpPr>
        <p:spPr bwMode="auto">
          <a:xfrm>
            <a:off x="1524000" y="4038600"/>
            <a:ext cx="8540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received</a:t>
            </a:r>
          </a:p>
          <a:p>
            <a:r>
              <a:rPr lang="en-US" altLang="en-US" sz="1400"/>
              <a:t>signal</a:t>
            </a:r>
          </a:p>
        </p:txBody>
      </p:sp>
      <p:cxnSp>
        <p:nvCxnSpPr>
          <p:cNvPr id="51223" name="AutoShape 69"/>
          <p:cNvCxnSpPr>
            <a:cxnSpLocks noChangeShapeType="1"/>
            <a:endCxn id="51220" idx="2"/>
          </p:cNvCxnSpPr>
          <p:nvPr/>
        </p:nvCxnSpPr>
        <p:spPr bwMode="auto">
          <a:xfrm flipV="1">
            <a:off x="3048000" y="48006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4" name="Text Box 70"/>
          <p:cNvSpPr txBox="1">
            <a:spLocks noChangeArrowheads="1"/>
          </p:cNvSpPr>
          <p:nvPr/>
        </p:nvSpPr>
        <p:spPr bwMode="auto">
          <a:xfrm>
            <a:off x="2209800" y="4876800"/>
            <a:ext cx="6858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radio</a:t>
            </a:r>
          </a:p>
          <a:p>
            <a:r>
              <a:rPr lang="en-US" altLang="en-US" sz="1400"/>
              <a:t>carrier</a:t>
            </a:r>
          </a:p>
        </p:txBody>
      </p:sp>
      <p:sp>
        <p:nvSpPr>
          <p:cNvPr id="51225" name="Rectangle 71"/>
          <p:cNvSpPr>
            <a:spLocks noChangeArrowheads="1"/>
          </p:cNvSpPr>
          <p:nvPr/>
        </p:nvSpPr>
        <p:spPr bwMode="auto">
          <a:xfrm>
            <a:off x="4343400" y="4343400"/>
            <a:ext cx="4572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rPr>
              <a:t>X</a:t>
            </a:r>
          </a:p>
        </p:txBody>
      </p:sp>
      <p:cxnSp>
        <p:nvCxnSpPr>
          <p:cNvPr id="51226" name="AutoShape 72"/>
          <p:cNvCxnSpPr>
            <a:cxnSpLocks noChangeShapeType="1"/>
            <a:stCxn id="51220" idx="3"/>
            <a:endCxn id="51225" idx="1"/>
          </p:cNvCxnSpPr>
          <p:nvPr/>
        </p:nvCxnSpPr>
        <p:spPr bwMode="auto">
          <a:xfrm>
            <a:off x="3657600" y="4572000"/>
            <a:ext cx="685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7" name="Text Box 73"/>
          <p:cNvSpPr txBox="1">
            <a:spLocks noChangeArrowheads="1"/>
          </p:cNvSpPr>
          <p:nvPr/>
        </p:nvSpPr>
        <p:spPr bwMode="auto">
          <a:xfrm>
            <a:off x="3581400" y="4876800"/>
            <a:ext cx="952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chipping</a:t>
            </a:r>
          </a:p>
          <a:p>
            <a:r>
              <a:rPr lang="en-US" altLang="en-US" sz="1400"/>
              <a:t>sequence</a:t>
            </a:r>
          </a:p>
        </p:txBody>
      </p:sp>
      <p:cxnSp>
        <p:nvCxnSpPr>
          <p:cNvPr id="51228" name="AutoShape 74"/>
          <p:cNvCxnSpPr>
            <a:cxnSpLocks noChangeShapeType="1"/>
            <a:endCxn id="51225" idx="2"/>
          </p:cNvCxnSpPr>
          <p:nvPr/>
        </p:nvCxnSpPr>
        <p:spPr bwMode="auto">
          <a:xfrm flipV="1">
            <a:off x="4572000" y="48006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29" name="Text Box 75"/>
          <p:cNvSpPr txBox="1">
            <a:spLocks noChangeArrowheads="1"/>
          </p:cNvSpPr>
          <p:nvPr/>
        </p:nvSpPr>
        <p:spPr bwMode="auto">
          <a:xfrm>
            <a:off x="3657600" y="3810000"/>
            <a:ext cx="825500"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lowpass</a:t>
            </a:r>
          </a:p>
          <a:p>
            <a:r>
              <a:rPr lang="en-US" altLang="en-US" sz="1400"/>
              <a:t>filtered</a:t>
            </a:r>
          </a:p>
          <a:p>
            <a:r>
              <a:rPr lang="en-US" altLang="en-US" sz="1400"/>
              <a:t>signal</a:t>
            </a:r>
          </a:p>
        </p:txBody>
      </p:sp>
      <p:sp>
        <p:nvSpPr>
          <p:cNvPr id="51230" name="Text Box 78"/>
          <p:cNvSpPr txBox="1">
            <a:spLocks noChangeArrowheads="1"/>
          </p:cNvSpPr>
          <p:nvPr/>
        </p:nvSpPr>
        <p:spPr bwMode="auto">
          <a:xfrm>
            <a:off x="3124200" y="5486400"/>
            <a:ext cx="8651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receiver</a:t>
            </a:r>
          </a:p>
        </p:txBody>
      </p:sp>
      <p:sp>
        <p:nvSpPr>
          <p:cNvPr id="51231" name="Rectangle 79"/>
          <p:cNvSpPr>
            <a:spLocks noChangeArrowheads="1"/>
          </p:cNvSpPr>
          <p:nvPr/>
        </p:nvSpPr>
        <p:spPr bwMode="auto">
          <a:xfrm>
            <a:off x="5257800" y="4343400"/>
            <a:ext cx="9144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rPr>
              <a:t>integrator</a:t>
            </a:r>
          </a:p>
        </p:txBody>
      </p:sp>
      <p:cxnSp>
        <p:nvCxnSpPr>
          <p:cNvPr id="51232" name="AutoShape 80"/>
          <p:cNvCxnSpPr>
            <a:cxnSpLocks noChangeShapeType="1"/>
            <a:stCxn id="51225" idx="3"/>
            <a:endCxn id="51231" idx="1"/>
          </p:cNvCxnSpPr>
          <p:nvPr/>
        </p:nvCxnSpPr>
        <p:spPr bwMode="auto">
          <a:xfrm>
            <a:off x="4800600" y="4572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3" name="Text Box 81"/>
          <p:cNvSpPr txBox="1">
            <a:spLocks noChangeArrowheads="1"/>
          </p:cNvSpPr>
          <p:nvPr/>
        </p:nvSpPr>
        <p:spPr bwMode="auto">
          <a:xfrm>
            <a:off x="4572000" y="3962400"/>
            <a:ext cx="8636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products</a:t>
            </a:r>
          </a:p>
        </p:txBody>
      </p:sp>
      <p:sp>
        <p:nvSpPr>
          <p:cNvPr id="51234" name="Rectangle 82"/>
          <p:cNvSpPr>
            <a:spLocks noChangeArrowheads="1"/>
          </p:cNvSpPr>
          <p:nvPr/>
        </p:nvSpPr>
        <p:spPr bwMode="auto">
          <a:xfrm>
            <a:off x="6629400" y="4343400"/>
            <a:ext cx="7620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bg1"/>
                </a:solidFill>
              </a:rPr>
              <a:t>decision</a:t>
            </a:r>
          </a:p>
        </p:txBody>
      </p:sp>
      <p:cxnSp>
        <p:nvCxnSpPr>
          <p:cNvPr id="51235" name="AutoShape 83"/>
          <p:cNvCxnSpPr>
            <a:cxnSpLocks noChangeShapeType="1"/>
            <a:stCxn id="51234" idx="3"/>
          </p:cNvCxnSpPr>
          <p:nvPr/>
        </p:nvCxnSpPr>
        <p:spPr bwMode="auto">
          <a:xfrm>
            <a:off x="7391400" y="4572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6" name="Text Box 84"/>
          <p:cNvSpPr txBox="1">
            <a:spLocks noChangeArrowheads="1"/>
          </p:cNvSpPr>
          <p:nvPr/>
        </p:nvSpPr>
        <p:spPr bwMode="auto">
          <a:xfrm>
            <a:off x="7391400" y="4191000"/>
            <a:ext cx="5286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data</a:t>
            </a:r>
          </a:p>
        </p:txBody>
      </p:sp>
      <p:cxnSp>
        <p:nvCxnSpPr>
          <p:cNvPr id="51237" name="AutoShape 85"/>
          <p:cNvCxnSpPr>
            <a:cxnSpLocks noChangeShapeType="1"/>
            <a:stCxn id="51231" idx="3"/>
            <a:endCxn id="51234" idx="1"/>
          </p:cNvCxnSpPr>
          <p:nvPr/>
        </p:nvCxnSpPr>
        <p:spPr bwMode="auto">
          <a:xfrm>
            <a:off x="6172200" y="45720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38" name="Text Box 86"/>
          <p:cNvSpPr txBox="1">
            <a:spLocks noChangeArrowheads="1"/>
          </p:cNvSpPr>
          <p:nvPr/>
        </p:nvSpPr>
        <p:spPr bwMode="auto">
          <a:xfrm>
            <a:off x="6019800" y="3810000"/>
            <a:ext cx="8540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sampled</a:t>
            </a:r>
          </a:p>
          <a:p>
            <a:r>
              <a:rPr lang="en-US" altLang="en-US" sz="1400"/>
              <a:t>sums</a:t>
            </a:r>
          </a:p>
        </p:txBody>
      </p:sp>
      <p:sp>
        <p:nvSpPr>
          <p:cNvPr id="51239" name="Text Box 88"/>
          <p:cNvSpPr txBox="1">
            <a:spLocks noChangeArrowheads="1"/>
          </p:cNvSpPr>
          <p:nvPr/>
        </p:nvSpPr>
        <p:spPr bwMode="auto">
          <a:xfrm>
            <a:off x="4784725" y="3516313"/>
            <a:ext cx="931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correlator</a:t>
            </a:r>
          </a:p>
        </p:txBody>
      </p:sp>
    </p:spTree>
    <p:extLst>
      <p:ext uri="{BB962C8B-B14F-4D97-AF65-F5344CB8AC3E}">
        <p14:creationId xmlns:p14="http://schemas.microsoft.com/office/powerpoint/2010/main" val="9957991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73"/>
          <p:cNvSpPr>
            <a:spLocks noGrp="1" noChangeArrowheads="1"/>
          </p:cNvSpPr>
          <p:nvPr>
            <p:ph type="title"/>
          </p:nvPr>
        </p:nvSpPr>
        <p:spPr/>
        <p:txBody>
          <a:bodyPr>
            <a:normAutofit fontScale="90000"/>
          </a:bodyPr>
          <a:lstStyle/>
          <a:p>
            <a:r>
              <a:rPr lang="en-US" altLang="en-US" smtClean="0"/>
              <a:t>FHSS (Frequency Hopping Spread Spectrum) I</a:t>
            </a:r>
          </a:p>
        </p:txBody>
      </p:sp>
      <p:sp>
        <p:nvSpPr>
          <p:cNvPr id="52231" name="Rectangle 74"/>
          <p:cNvSpPr>
            <a:spLocks noGrp="1" noChangeArrowheads="1"/>
          </p:cNvSpPr>
          <p:nvPr>
            <p:ph type="body" idx="1"/>
          </p:nvPr>
        </p:nvSpPr>
        <p:spPr/>
        <p:txBody>
          <a:bodyPr>
            <a:normAutofit fontScale="92500" lnSpcReduction="10000"/>
          </a:bodyPr>
          <a:lstStyle/>
          <a:p>
            <a:pPr>
              <a:lnSpc>
                <a:spcPct val="90000"/>
              </a:lnSpc>
            </a:pPr>
            <a:r>
              <a:rPr lang="en-US" altLang="en-US" smtClean="0"/>
              <a:t>Discrete changes of carrier frequency</a:t>
            </a:r>
          </a:p>
          <a:p>
            <a:pPr lvl="1">
              <a:lnSpc>
                <a:spcPct val="90000"/>
              </a:lnSpc>
            </a:pPr>
            <a:r>
              <a:rPr lang="en-US" altLang="en-US" smtClean="0"/>
              <a:t>sequence of frequency changes determined via pseudo random number sequence</a:t>
            </a:r>
          </a:p>
          <a:p>
            <a:pPr>
              <a:lnSpc>
                <a:spcPct val="90000"/>
              </a:lnSpc>
            </a:pPr>
            <a:r>
              <a:rPr lang="en-US" altLang="en-US" smtClean="0"/>
              <a:t>Two versions</a:t>
            </a:r>
          </a:p>
          <a:p>
            <a:pPr lvl="1">
              <a:lnSpc>
                <a:spcPct val="90000"/>
              </a:lnSpc>
            </a:pPr>
            <a:r>
              <a:rPr lang="en-US" altLang="en-US" smtClean="0"/>
              <a:t>Fast Hopping: </a:t>
            </a:r>
            <a:br>
              <a:rPr lang="en-US" altLang="en-US" smtClean="0"/>
            </a:br>
            <a:r>
              <a:rPr lang="en-US" altLang="en-US" smtClean="0"/>
              <a:t>several frequencies per user bit</a:t>
            </a:r>
          </a:p>
          <a:p>
            <a:pPr lvl="1">
              <a:lnSpc>
                <a:spcPct val="90000"/>
              </a:lnSpc>
            </a:pPr>
            <a:r>
              <a:rPr lang="en-US" altLang="en-US" smtClean="0"/>
              <a:t>Slow Hopping: </a:t>
            </a:r>
            <a:br>
              <a:rPr lang="en-US" altLang="en-US" smtClean="0"/>
            </a:br>
            <a:r>
              <a:rPr lang="en-US" altLang="en-US" smtClean="0"/>
              <a:t>several user bits per frequency</a:t>
            </a:r>
          </a:p>
          <a:p>
            <a:pPr>
              <a:lnSpc>
                <a:spcPct val="90000"/>
              </a:lnSpc>
            </a:pPr>
            <a:r>
              <a:rPr lang="en-US" altLang="en-US" smtClean="0"/>
              <a:t>Advantages</a:t>
            </a:r>
          </a:p>
          <a:p>
            <a:pPr lvl="1">
              <a:lnSpc>
                <a:spcPct val="90000"/>
              </a:lnSpc>
            </a:pPr>
            <a:r>
              <a:rPr lang="en-US" altLang="en-US" smtClean="0"/>
              <a:t>frequency selective fading and interference limited to short period</a:t>
            </a:r>
          </a:p>
          <a:p>
            <a:pPr lvl="1">
              <a:lnSpc>
                <a:spcPct val="90000"/>
              </a:lnSpc>
            </a:pPr>
            <a:r>
              <a:rPr lang="en-US" altLang="en-US" smtClean="0"/>
              <a:t>simple implementation</a:t>
            </a:r>
          </a:p>
          <a:p>
            <a:pPr lvl="1">
              <a:lnSpc>
                <a:spcPct val="90000"/>
              </a:lnSpc>
            </a:pPr>
            <a:r>
              <a:rPr lang="en-US" altLang="en-US" smtClean="0"/>
              <a:t>uses only small portion of spectrum at any time</a:t>
            </a:r>
          </a:p>
          <a:p>
            <a:pPr>
              <a:lnSpc>
                <a:spcPct val="90000"/>
              </a:lnSpc>
            </a:pPr>
            <a:r>
              <a:rPr lang="en-US" altLang="en-US" smtClean="0"/>
              <a:t>Disadvantages</a:t>
            </a:r>
          </a:p>
          <a:p>
            <a:pPr lvl="1">
              <a:lnSpc>
                <a:spcPct val="90000"/>
              </a:lnSpc>
            </a:pPr>
            <a:r>
              <a:rPr lang="en-US" altLang="en-US" smtClean="0"/>
              <a:t>not as robust as DSSS</a:t>
            </a:r>
          </a:p>
          <a:p>
            <a:pPr lvl="1">
              <a:lnSpc>
                <a:spcPct val="90000"/>
              </a:lnSpc>
            </a:pPr>
            <a:r>
              <a:rPr lang="en-US" altLang="en-US" smtClean="0"/>
              <a:t>simpler to detect</a:t>
            </a:r>
          </a:p>
          <a:p>
            <a:pPr>
              <a:lnSpc>
                <a:spcPct val="90000"/>
              </a:lnSpc>
            </a:pPr>
            <a:endParaRPr lang="en-US" altLang="en-US" smtClean="0"/>
          </a:p>
        </p:txBody>
      </p:sp>
    </p:spTree>
    <p:extLst>
      <p:ext uri="{BB962C8B-B14F-4D97-AF65-F5344CB8AC3E}">
        <p14:creationId xmlns:p14="http://schemas.microsoft.com/office/powerpoint/2010/main" val="243135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2"/>
          <p:cNvSpPr>
            <a:spLocks noGrp="1" noChangeArrowheads="1"/>
          </p:cNvSpPr>
          <p:nvPr>
            <p:ph type="title"/>
          </p:nvPr>
        </p:nvSpPr>
        <p:spPr>
          <a:xfrm>
            <a:off x="457200" y="332656"/>
            <a:ext cx="8229600" cy="652934"/>
          </a:xfrm>
        </p:spPr>
        <p:txBody>
          <a:bodyPr>
            <a:normAutofit fontScale="90000"/>
          </a:bodyPr>
          <a:lstStyle/>
          <a:p>
            <a:r>
              <a:rPr lang="en-US" altLang="en-US" dirty="0" smtClean="0"/>
              <a:t>FHSS (Frequency Hopping Spread Spectrum) II</a:t>
            </a:r>
          </a:p>
        </p:txBody>
      </p:sp>
      <p:sp>
        <p:nvSpPr>
          <p:cNvPr id="53254" name="Line 3"/>
          <p:cNvSpPr>
            <a:spLocks noChangeShapeType="1"/>
          </p:cNvSpPr>
          <p:nvPr/>
        </p:nvSpPr>
        <p:spPr bwMode="auto">
          <a:xfrm flipV="1">
            <a:off x="762000" y="24384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5" name="Line 4"/>
          <p:cNvSpPr>
            <a:spLocks noChangeShapeType="1"/>
          </p:cNvSpPr>
          <p:nvPr/>
        </p:nvSpPr>
        <p:spPr bwMode="auto">
          <a:xfrm>
            <a:off x="762000" y="3657600"/>
            <a:ext cx="594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6" name="Line 5"/>
          <p:cNvSpPr>
            <a:spLocks noChangeShapeType="1"/>
          </p:cNvSpPr>
          <p:nvPr/>
        </p:nvSpPr>
        <p:spPr bwMode="auto">
          <a:xfrm flipV="1">
            <a:off x="762000" y="1371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7" name="Line 6"/>
          <p:cNvSpPr>
            <a:spLocks noChangeShapeType="1"/>
          </p:cNvSpPr>
          <p:nvPr/>
        </p:nvSpPr>
        <p:spPr bwMode="auto">
          <a:xfrm>
            <a:off x="762000" y="1981200"/>
            <a:ext cx="594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58" name="Text Box 9"/>
          <p:cNvSpPr txBox="1">
            <a:spLocks noChangeArrowheads="1"/>
          </p:cNvSpPr>
          <p:nvPr/>
        </p:nvSpPr>
        <p:spPr bwMode="auto">
          <a:xfrm>
            <a:off x="6705600" y="1600200"/>
            <a:ext cx="9223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user data</a:t>
            </a:r>
          </a:p>
        </p:txBody>
      </p:sp>
      <p:sp>
        <p:nvSpPr>
          <p:cNvPr id="53259" name="Text Box 10"/>
          <p:cNvSpPr txBox="1">
            <a:spLocks noChangeArrowheads="1"/>
          </p:cNvSpPr>
          <p:nvPr/>
        </p:nvSpPr>
        <p:spPr bwMode="auto">
          <a:xfrm>
            <a:off x="6705600" y="2743200"/>
            <a:ext cx="1069975"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slow</a:t>
            </a:r>
          </a:p>
          <a:p>
            <a:r>
              <a:rPr lang="en-US" altLang="en-US" sz="1400"/>
              <a:t>hopping</a:t>
            </a:r>
          </a:p>
          <a:p>
            <a:r>
              <a:rPr lang="en-US" altLang="en-US" sz="1400"/>
              <a:t>(3 bits/hop)</a:t>
            </a:r>
          </a:p>
        </p:txBody>
      </p:sp>
      <p:sp>
        <p:nvSpPr>
          <p:cNvPr id="53260" name="Text Box 11"/>
          <p:cNvSpPr txBox="1">
            <a:spLocks noChangeArrowheads="1"/>
          </p:cNvSpPr>
          <p:nvPr/>
        </p:nvSpPr>
        <p:spPr bwMode="auto">
          <a:xfrm>
            <a:off x="6705600" y="4267200"/>
            <a:ext cx="1069975"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fast</a:t>
            </a:r>
          </a:p>
          <a:p>
            <a:r>
              <a:rPr lang="en-US" altLang="en-US" sz="1400"/>
              <a:t>hopping</a:t>
            </a:r>
          </a:p>
          <a:p>
            <a:r>
              <a:rPr lang="en-US" altLang="en-US" sz="1400"/>
              <a:t>(3 hops/bit)</a:t>
            </a:r>
          </a:p>
        </p:txBody>
      </p:sp>
      <p:sp>
        <p:nvSpPr>
          <p:cNvPr id="53261" name="Text Box 12"/>
          <p:cNvSpPr txBox="1">
            <a:spLocks noChangeArrowheads="1"/>
          </p:cNvSpPr>
          <p:nvPr/>
        </p:nvSpPr>
        <p:spPr bwMode="auto">
          <a:xfrm>
            <a:off x="1219200" y="19812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3262" name="Text Box 13"/>
          <p:cNvSpPr txBox="1">
            <a:spLocks noChangeArrowheads="1"/>
          </p:cNvSpPr>
          <p:nvPr/>
        </p:nvSpPr>
        <p:spPr bwMode="auto">
          <a:xfrm>
            <a:off x="2286000" y="19812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3263" name="Freeform 27"/>
          <p:cNvSpPr>
            <a:spLocks/>
          </p:cNvSpPr>
          <p:nvPr/>
        </p:nvSpPr>
        <p:spPr bwMode="auto">
          <a:xfrm>
            <a:off x="1905000" y="1524000"/>
            <a:ext cx="1143000" cy="457200"/>
          </a:xfrm>
          <a:custGeom>
            <a:avLst/>
            <a:gdLst>
              <a:gd name="T0" fmla="*/ 0 w 672"/>
              <a:gd name="T1" fmla="*/ 457200 h 288"/>
              <a:gd name="T2" fmla="*/ 0 w 672"/>
              <a:gd name="T3" fmla="*/ 0 h 288"/>
              <a:gd name="T4" fmla="*/ 1143000 w 672"/>
              <a:gd name="T5" fmla="*/ 0 h 288"/>
              <a:gd name="T6" fmla="*/ 1143000 w 672"/>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88">
                <a:moveTo>
                  <a:pt x="0" y="288"/>
                </a:moveTo>
                <a:lnTo>
                  <a:pt x="0" y="0"/>
                </a:lnTo>
                <a:lnTo>
                  <a:pt x="672" y="0"/>
                </a:lnTo>
                <a:lnTo>
                  <a:pt x="672"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4" name="Text Box 45"/>
          <p:cNvSpPr txBox="1">
            <a:spLocks noChangeArrowheads="1"/>
          </p:cNvSpPr>
          <p:nvPr/>
        </p:nvSpPr>
        <p:spPr bwMode="auto">
          <a:xfrm>
            <a:off x="2286000" y="11430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r>
              <a:rPr lang="en-US" altLang="en-US" sz="1400" baseline="-25000"/>
              <a:t>b</a:t>
            </a:r>
            <a:endParaRPr lang="en-US" altLang="en-US" sz="1400"/>
          </a:p>
        </p:txBody>
      </p:sp>
      <p:sp>
        <p:nvSpPr>
          <p:cNvPr id="53265" name="Line 47"/>
          <p:cNvSpPr>
            <a:spLocks noChangeShapeType="1"/>
          </p:cNvSpPr>
          <p:nvPr/>
        </p:nvSpPr>
        <p:spPr bwMode="auto">
          <a:xfrm>
            <a:off x="2590800" y="1295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6" name="Line 48"/>
          <p:cNvSpPr>
            <a:spLocks noChangeShapeType="1"/>
          </p:cNvSpPr>
          <p:nvPr/>
        </p:nvSpPr>
        <p:spPr bwMode="auto">
          <a:xfrm>
            <a:off x="1905000" y="1295400"/>
            <a:ext cx="38100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7" name="Freeform 52"/>
          <p:cNvSpPr>
            <a:spLocks/>
          </p:cNvSpPr>
          <p:nvPr/>
        </p:nvSpPr>
        <p:spPr bwMode="auto">
          <a:xfrm>
            <a:off x="4191000" y="1524000"/>
            <a:ext cx="2286000" cy="457200"/>
          </a:xfrm>
          <a:custGeom>
            <a:avLst/>
            <a:gdLst>
              <a:gd name="T0" fmla="*/ 0 w 672"/>
              <a:gd name="T1" fmla="*/ 457200 h 288"/>
              <a:gd name="T2" fmla="*/ 0 w 672"/>
              <a:gd name="T3" fmla="*/ 0 h 288"/>
              <a:gd name="T4" fmla="*/ 2286000 w 672"/>
              <a:gd name="T5" fmla="*/ 0 h 288"/>
              <a:gd name="T6" fmla="*/ 2286000 w 672"/>
              <a:gd name="T7" fmla="*/ 457200 h 2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72" h="288">
                <a:moveTo>
                  <a:pt x="0" y="288"/>
                </a:moveTo>
                <a:lnTo>
                  <a:pt x="0" y="0"/>
                </a:lnTo>
                <a:lnTo>
                  <a:pt x="672" y="0"/>
                </a:lnTo>
                <a:lnTo>
                  <a:pt x="672"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rgbClr val="DADA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68" name="Text Box 54"/>
          <p:cNvSpPr txBox="1">
            <a:spLocks noChangeArrowheads="1"/>
          </p:cNvSpPr>
          <p:nvPr/>
        </p:nvSpPr>
        <p:spPr bwMode="auto">
          <a:xfrm>
            <a:off x="3505200" y="19812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0</a:t>
            </a:r>
          </a:p>
        </p:txBody>
      </p:sp>
      <p:sp>
        <p:nvSpPr>
          <p:cNvPr id="53269" name="Text Box 55"/>
          <p:cNvSpPr txBox="1">
            <a:spLocks noChangeArrowheads="1"/>
          </p:cNvSpPr>
          <p:nvPr/>
        </p:nvSpPr>
        <p:spPr bwMode="auto">
          <a:xfrm>
            <a:off x="4648200" y="19812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3270" name="Text Box 57"/>
          <p:cNvSpPr txBox="1">
            <a:spLocks noChangeArrowheads="1"/>
          </p:cNvSpPr>
          <p:nvPr/>
        </p:nvSpPr>
        <p:spPr bwMode="auto">
          <a:xfrm>
            <a:off x="5791200" y="1981200"/>
            <a:ext cx="2825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a:t>
            </a:r>
          </a:p>
        </p:txBody>
      </p:sp>
      <p:sp>
        <p:nvSpPr>
          <p:cNvPr id="53271" name="Text Box 58"/>
          <p:cNvSpPr txBox="1">
            <a:spLocks noChangeArrowheads="1"/>
          </p:cNvSpPr>
          <p:nvPr/>
        </p:nvSpPr>
        <p:spPr bwMode="auto">
          <a:xfrm>
            <a:off x="6477000" y="19812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53272" name="Text Box 59"/>
          <p:cNvSpPr txBox="1">
            <a:spLocks noChangeArrowheads="1"/>
          </p:cNvSpPr>
          <p:nvPr/>
        </p:nvSpPr>
        <p:spPr bwMode="auto">
          <a:xfrm>
            <a:off x="457200" y="22860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p>
        </p:txBody>
      </p:sp>
      <p:sp>
        <p:nvSpPr>
          <p:cNvPr id="53273" name="Text Box 60"/>
          <p:cNvSpPr txBox="1">
            <a:spLocks noChangeArrowheads="1"/>
          </p:cNvSpPr>
          <p:nvPr/>
        </p:nvSpPr>
        <p:spPr bwMode="auto">
          <a:xfrm>
            <a:off x="457200" y="32766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1</a:t>
            </a:r>
            <a:endParaRPr lang="en-US" altLang="en-US" sz="1400"/>
          </a:p>
        </p:txBody>
      </p:sp>
      <p:sp>
        <p:nvSpPr>
          <p:cNvPr id="53274" name="Text Box 61"/>
          <p:cNvSpPr txBox="1">
            <a:spLocks noChangeArrowheads="1"/>
          </p:cNvSpPr>
          <p:nvPr/>
        </p:nvSpPr>
        <p:spPr bwMode="auto">
          <a:xfrm>
            <a:off x="457200" y="29718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2</a:t>
            </a:r>
            <a:endParaRPr lang="en-US" altLang="en-US" sz="1400"/>
          </a:p>
        </p:txBody>
      </p:sp>
      <p:sp>
        <p:nvSpPr>
          <p:cNvPr id="53275" name="Text Box 62"/>
          <p:cNvSpPr txBox="1">
            <a:spLocks noChangeArrowheads="1"/>
          </p:cNvSpPr>
          <p:nvPr/>
        </p:nvSpPr>
        <p:spPr bwMode="auto">
          <a:xfrm>
            <a:off x="457200" y="26670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3</a:t>
            </a:r>
            <a:endParaRPr lang="en-US" altLang="en-US" sz="1400"/>
          </a:p>
        </p:txBody>
      </p:sp>
      <p:sp>
        <p:nvSpPr>
          <p:cNvPr id="53276" name="Line 67"/>
          <p:cNvSpPr>
            <a:spLocks noChangeShapeType="1"/>
          </p:cNvSpPr>
          <p:nvPr/>
        </p:nvSpPr>
        <p:spPr bwMode="auto">
          <a:xfrm>
            <a:off x="1905000" y="1219200"/>
            <a:ext cx="0" cy="41148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77" name="Line 68"/>
          <p:cNvSpPr>
            <a:spLocks noChangeShapeType="1"/>
          </p:cNvSpPr>
          <p:nvPr/>
        </p:nvSpPr>
        <p:spPr bwMode="auto">
          <a:xfrm>
            <a:off x="3048000" y="1219200"/>
            <a:ext cx="0" cy="41148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78" name="Line 69"/>
          <p:cNvSpPr>
            <a:spLocks noChangeShapeType="1"/>
          </p:cNvSpPr>
          <p:nvPr/>
        </p:nvSpPr>
        <p:spPr bwMode="auto">
          <a:xfrm>
            <a:off x="4191000" y="1219200"/>
            <a:ext cx="0" cy="41148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79" name="Line 70"/>
          <p:cNvSpPr>
            <a:spLocks noChangeShapeType="1"/>
          </p:cNvSpPr>
          <p:nvPr/>
        </p:nvSpPr>
        <p:spPr bwMode="auto">
          <a:xfrm>
            <a:off x="5334000" y="1219200"/>
            <a:ext cx="0" cy="41148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80" name="Text Box 73"/>
          <p:cNvSpPr txBox="1">
            <a:spLocks noChangeArrowheads="1"/>
          </p:cNvSpPr>
          <p:nvPr/>
        </p:nvSpPr>
        <p:spPr bwMode="auto">
          <a:xfrm>
            <a:off x="6477000" y="3657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53281" name="Text Box 74"/>
          <p:cNvSpPr txBox="1">
            <a:spLocks noChangeArrowheads="1"/>
          </p:cNvSpPr>
          <p:nvPr/>
        </p:nvSpPr>
        <p:spPr bwMode="auto">
          <a:xfrm>
            <a:off x="2286000" y="24384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r>
              <a:rPr lang="en-US" altLang="en-US" sz="1400" baseline="-25000"/>
              <a:t>d</a:t>
            </a:r>
            <a:endParaRPr lang="en-US" altLang="en-US" sz="1400"/>
          </a:p>
        </p:txBody>
      </p:sp>
      <p:sp>
        <p:nvSpPr>
          <p:cNvPr id="53282" name="Line 75"/>
          <p:cNvSpPr>
            <a:spLocks noChangeShapeType="1"/>
          </p:cNvSpPr>
          <p:nvPr/>
        </p:nvSpPr>
        <p:spPr bwMode="auto">
          <a:xfrm>
            <a:off x="2590800" y="2590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83" name="Line 76"/>
          <p:cNvSpPr>
            <a:spLocks noChangeShapeType="1"/>
          </p:cNvSpPr>
          <p:nvPr/>
        </p:nvSpPr>
        <p:spPr bwMode="auto">
          <a:xfrm>
            <a:off x="762000" y="2590800"/>
            <a:ext cx="1447800"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84" name="Line 78"/>
          <p:cNvSpPr>
            <a:spLocks noChangeShapeType="1"/>
          </p:cNvSpPr>
          <p:nvPr/>
        </p:nvSpPr>
        <p:spPr bwMode="auto">
          <a:xfrm flipV="1">
            <a:off x="762000" y="39624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85" name="Line 79"/>
          <p:cNvSpPr>
            <a:spLocks noChangeShapeType="1"/>
          </p:cNvSpPr>
          <p:nvPr/>
        </p:nvSpPr>
        <p:spPr bwMode="auto">
          <a:xfrm>
            <a:off x="762000" y="5181600"/>
            <a:ext cx="5943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86" name="Text Box 80"/>
          <p:cNvSpPr txBox="1">
            <a:spLocks noChangeArrowheads="1"/>
          </p:cNvSpPr>
          <p:nvPr/>
        </p:nvSpPr>
        <p:spPr bwMode="auto">
          <a:xfrm>
            <a:off x="457200" y="38100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p>
        </p:txBody>
      </p:sp>
      <p:sp>
        <p:nvSpPr>
          <p:cNvPr id="53287" name="Text Box 81"/>
          <p:cNvSpPr txBox="1">
            <a:spLocks noChangeArrowheads="1"/>
          </p:cNvSpPr>
          <p:nvPr/>
        </p:nvSpPr>
        <p:spPr bwMode="auto">
          <a:xfrm>
            <a:off x="457200" y="48006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1</a:t>
            </a:r>
            <a:endParaRPr lang="en-US" altLang="en-US" sz="1400"/>
          </a:p>
        </p:txBody>
      </p:sp>
      <p:sp>
        <p:nvSpPr>
          <p:cNvPr id="53288" name="Text Box 82"/>
          <p:cNvSpPr txBox="1">
            <a:spLocks noChangeArrowheads="1"/>
          </p:cNvSpPr>
          <p:nvPr/>
        </p:nvSpPr>
        <p:spPr bwMode="auto">
          <a:xfrm>
            <a:off x="457200" y="44958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2</a:t>
            </a:r>
            <a:endParaRPr lang="en-US" altLang="en-US" sz="1400"/>
          </a:p>
        </p:txBody>
      </p:sp>
      <p:sp>
        <p:nvSpPr>
          <p:cNvPr id="53289" name="Text Box 83"/>
          <p:cNvSpPr txBox="1">
            <a:spLocks noChangeArrowheads="1"/>
          </p:cNvSpPr>
          <p:nvPr/>
        </p:nvSpPr>
        <p:spPr bwMode="auto">
          <a:xfrm>
            <a:off x="457200" y="41910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f</a:t>
            </a:r>
            <a:r>
              <a:rPr lang="en-US" altLang="en-US" sz="1400" baseline="-25000"/>
              <a:t>3</a:t>
            </a:r>
            <a:endParaRPr lang="en-US" altLang="en-US" sz="1400"/>
          </a:p>
        </p:txBody>
      </p:sp>
      <p:sp>
        <p:nvSpPr>
          <p:cNvPr id="53290" name="Text Box 87"/>
          <p:cNvSpPr txBox="1">
            <a:spLocks noChangeArrowheads="1"/>
          </p:cNvSpPr>
          <p:nvPr/>
        </p:nvSpPr>
        <p:spPr bwMode="auto">
          <a:xfrm>
            <a:off x="6477000" y="5181600"/>
            <a:ext cx="2333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p>
        </p:txBody>
      </p:sp>
      <p:sp>
        <p:nvSpPr>
          <p:cNvPr id="53291" name="Text Box 88"/>
          <p:cNvSpPr txBox="1">
            <a:spLocks noChangeArrowheads="1"/>
          </p:cNvSpPr>
          <p:nvPr/>
        </p:nvSpPr>
        <p:spPr bwMode="auto">
          <a:xfrm>
            <a:off x="1981200" y="3733800"/>
            <a:ext cx="2968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a:t>
            </a:r>
            <a:r>
              <a:rPr lang="en-US" altLang="en-US" sz="1400" baseline="-25000"/>
              <a:t>d</a:t>
            </a:r>
            <a:endParaRPr lang="en-US" altLang="en-US" sz="1400"/>
          </a:p>
        </p:txBody>
      </p:sp>
      <p:sp>
        <p:nvSpPr>
          <p:cNvPr id="53292" name="Line 89"/>
          <p:cNvSpPr>
            <a:spLocks noChangeShapeType="1"/>
          </p:cNvSpPr>
          <p:nvPr/>
        </p:nvSpPr>
        <p:spPr bwMode="auto">
          <a:xfrm>
            <a:off x="1905000" y="4038600"/>
            <a:ext cx="3810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3" name="Line 102"/>
          <p:cNvSpPr>
            <a:spLocks noChangeShapeType="1"/>
          </p:cNvSpPr>
          <p:nvPr/>
        </p:nvSpPr>
        <p:spPr bwMode="auto">
          <a:xfrm>
            <a:off x="762000" y="3200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4" name="Line 107"/>
          <p:cNvSpPr>
            <a:spLocks noChangeShapeType="1"/>
          </p:cNvSpPr>
          <p:nvPr/>
        </p:nvSpPr>
        <p:spPr bwMode="auto">
          <a:xfrm>
            <a:off x="762000" y="46482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5" name="Line 108"/>
          <p:cNvSpPr>
            <a:spLocks noChangeShapeType="1"/>
          </p:cNvSpPr>
          <p:nvPr/>
        </p:nvSpPr>
        <p:spPr bwMode="auto">
          <a:xfrm>
            <a:off x="762000" y="43434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6" name="Line 109"/>
          <p:cNvSpPr>
            <a:spLocks noChangeShapeType="1"/>
          </p:cNvSpPr>
          <p:nvPr/>
        </p:nvSpPr>
        <p:spPr bwMode="auto">
          <a:xfrm>
            <a:off x="762000" y="49530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7" name="Line 110"/>
          <p:cNvSpPr>
            <a:spLocks noChangeShapeType="1"/>
          </p:cNvSpPr>
          <p:nvPr/>
        </p:nvSpPr>
        <p:spPr bwMode="auto">
          <a:xfrm>
            <a:off x="762000" y="5029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8" name="Line 111"/>
          <p:cNvSpPr>
            <a:spLocks noChangeShapeType="1"/>
          </p:cNvSpPr>
          <p:nvPr/>
        </p:nvSpPr>
        <p:spPr bwMode="auto">
          <a:xfrm>
            <a:off x="1143000" y="4419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299" name="Line 112"/>
          <p:cNvSpPr>
            <a:spLocks noChangeShapeType="1"/>
          </p:cNvSpPr>
          <p:nvPr/>
        </p:nvSpPr>
        <p:spPr bwMode="auto">
          <a:xfrm>
            <a:off x="1524000" y="4724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0" name="Line 113"/>
          <p:cNvSpPr>
            <a:spLocks noChangeShapeType="1"/>
          </p:cNvSpPr>
          <p:nvPr/>
        </p:nvSpPr>
        <p:spPr bwMode="auto">
          <a:xfrm>
            <a:off x="1905000" y="4267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1" name="Line 114"/>
          <p:cNvSpPr>
            <a:spLocks noChangeShapeType="1"/>
          </p:cNvSpPr>
          <p:nvPr/>
        </p:nvSpPr>
        <p:spPr bwMode="auto">
          <a:xfrm>
            <a:off x="2286000" y="4876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2" name="Line 115"/>
          <p:cNvSpPr>
            <a:spLocks noChangeShapeType="1"/>
          </p:cNvSpPr>
          <p:nvPr/>
        </p:nvSpPr>
        <p:spPr bwMode="auto">
          <a:xfrm>
            <a:off x="2667000" y="4572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3" name="Line 116"/>
          <p:cNvSpPr>
            <a:spLocks noChangeShapeType="1"/>
          </p:cNvSpPr>
          <p:nvPr/>
        </p:nvSpPr>
        <p:spPr bwMode="auto">
          <a:xfrm>
            <a:off x="3048000" y="4419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4" name="Line 117"/>
          <p:cNvSpPr>
            <a:spLocks noChangeShapeType="1"/>
          </p:cNvSpPr>
          <p:nvPr/>
        </p:nvSpPr>
        <p:spPr bwMode="auto">
          <a:xfrm>
            <a:off x="3429000" y="47244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5" name="Line 118"/>
          <p:cNvSpPr>
            <a:spLocks noChangeShapeType="1"/>
          </p:cNvSpPr>
          <p:nvPr/>
        </p:nvSpPr>
        <p:spPr bwMode="auto">
          <a:xfrm>
            <a:off x="3810000" y="44196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6" name="Line 119"/>
          <p:cNvSpPr>
            <a:spLocks noChangeShapeType="1"/>
          </p:cNvSpPr>
          <p:nvPr/>
        </p:nvSpPr>
        <p:spPr bwMode="auto">
          <a:xfrm>
            <a:off x="4191000" y="4876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7" name="Line 120"/>
          <p:cNvSpPr>
            <a:spLocks noChangeShapeType="1"/>
          </p:cNvSpPr>
          <p:nvPr/>
        </p:nvSpPr>
        <p:spPr bwMode="auto">
          <a:xfrm>
            <a:off x="4572000" y="4572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8" name="Line 121"/>
          <p:cNvSpPr>
            <a:spLocks noChangeShapeType="1"/>
          </p:cNvSpPr>
          <p:nvPr/>
        </p:nvSpPr>
        <p:spPr bwMode="auto">
          <a:xfrm>
            <a:off x="4953000" y="4876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09" name="Line 122"/>
          <p:cNvSpPr>
            <a:spLocks noChangeShapeType="1"/>
          </p:cNvSpPr>
          <p:nvPr/>
        </p:nvSpPr>
        <p:spPr bwMode="auto">
          <a:xfrm>
            <a:off x="5334000" y="4267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0" name="Line 123"/>
          <p:cNvSpPr>
            <a:spLocks noChangeShapeType="1"/>
          </p:cNvSpPr>
          <p:nvPr/>
        </p:nvSpPr>
        <p:spPr bwMode="auto">
          <a:xfrm>
            <a:off x="6096000" y="45720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1" name="Line 124"/>
          <p:cNvSpPr>
            <a:spLocks noChangeShapeType="1"/>
          </p:cNvSpPr>
          <p:nvPr/>
        </p:nvSpPr>
        <p:spPr bwMode="auto">
          <a:xfrm>
            <a:off x="5715000" y="48768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2" name="Line 125"/>
          <p:cNvSpPr>
            <a:spLocks noChangeShapeType="1"/>
          </p:cNvSpPr>
          <p:nvPr/>
        </p:nvSpPr>
        <p:spPr bwMode="auto">
          <a:xfrm>
            <a:off x="762000" y="31242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3" name="Line 126"/>
          <p:cNvSpPr>
            <a:spLocks noChangeShapeType="1"/>
          </p:cNvSpPr>
          <p:nvPr/>
        </p:nvSpPr>
        <p:spPr bwMode="auto">
          <a:xfrm>
            <a:off x="762000" y="28194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4" name="Line 127"/>
          <p:cNvSpPr>
            <a:spLocks noChangeShapeType="1"/>
          </p:cNvSpPr>
          <p:nvPr/>
        </p:nvSpPr>
        <p:spPr bwMode="auto">
          <a:xfrm>
            <a:off x="762000" y="3429000"/>
            <a:ext cx="57912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5" name="Line 128"/>
          <p:cNvSpPr>
            <a:spLocks noChangeShapeType="1"/>
          </p:cNvSpPr>
          <p:nvPr/>
        </p:nvSpPr>
        <p:spPr bwMode="auto">
          <a:xfrm>
            <a:off x="1905000" y="30480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6" name="Line 129"/>
          <p:cNvSpPr>
            <a:spLocks noChangeShapeType="1"/>
          </p:cNvSpPr>
          <p:nvPr/>
        </p:nvSpPr>
        <p:spPr bwMode="auto">
          <a:xfrm>
            <a:off x="3048000" y="3200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7" name="Line 130"/>
          <p:cNvSpPr>
            <a:spLocks noChangeShapeType="1"/>
          </p:cNvSpPr>
          <p:nvPr/>
        </p:nvSpPr>
        <p:spPr bwMode="auto">
          <a:xfrm>
            <a:off x="4191000" y="27432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8" name="Line 131"/>
          <p:cNvSpPr>
            <a:spLocks noChangeShapeType="1"/>
          </p:cNvSpPr>
          <p:nvPr/>
        </p:nvSpPr>
        <p:spPr bwMode="auto">
          <a:xfrm>
            <a:off x="5334000" y="27432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3319" name="Text Box 132"/>
          <p:cNvSpPr txBox="1">
            <a:spLocks noChangeArrowheads="1"/>
          </p:cNvSpPr>
          <p:nvPr/>
        </p:nvSpPr>
        <p:spPr bwMode="auto">
          <a:xfrm>
            <a:off x="2362200" y="5586413"/>
            <a:ext cx="3163888" cy="3365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a:t>t</a:t>
            </a:r>
            <a:r>
              <a:rPr lang="en-US" altLang="en-US" baseline="-25000"/>
              <a:t>b</a:t>
            </a:r>
            <a:r>
              <a:rPr lang="en-US" altLang="en-US"/>
              <a:t>: bit period	t</a:t>
            </a:r>
            <a:r>
              <a:rPr lang="en-US" altLang="en-US" baseline="-25000"/>
              <a:t>d</a:t>
            </a:r>
            <a:r>
              <a:rPr lang="en-US" altLang="en-US"/>
              <a:t>: dwell time</a:t>
            </a:r>
          </a:p>
        </p:txBody>
      </p:sp>
    </p:spTree>
    <p:extLst>
      <p:ext uri="{BB962C8B-B14F-4D97-AF65-F5344CB8AC3E}">
        <p14:creationId xmlns:p14="http://schemas.microsoft.com/office/powerpoint/2010/main" val="3169278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a:xfrm>
            <a:off x="457200" y="326515"/>
            <a:ext cx="8363272" cy="652934"/>
          </a:xfrm>
        </p:spPr>
        <p:txBody>
          <a:bodyPr>
            <a:noAutofit/>
          </a:bodyPr>
          <a:lstStyle/>
          <a:p>
            <a:r>
              <a:rPr lang="en-US" altLang="en-US" sz="3200" dirty="0" smtClean="0"/>
              <a:t>FHSS (Frequency Hopping Spread Spectrum) III</a:t>
            </a:r>
          </a:p>
        </p:txBody>
      </p:sp>
      <p:sp>
        <p:nvSpPr>
          <p:cNvPr id="54278" name="Rectangle 4"/>
          <p:cNvSpPr>
            <a:spLocks noChangeArrowheads="1"/>
          </p:cNvSpPr>
          <p:nvPr/>
        </p:nvSpPr>
        <p:spPr bwMode="auto">
          <a:xfrm>
            <a:off x="2590800" y="1524000"/>
            <a:ext cx="9906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modulator</a:t>
            </a:r>
          </a:p>
        </p:txBody>
      </p:sp>
      <p:cxnSp>
        <p:nvCxnSpPr>
          <p:cNvPr id="54279" name="AutoShape 5"/>
          <p:cNvCxnSpPr>
            <a:cxnSpLocks noChangeShapeType="1"/>
            <a:endCxn id="54278" idx="1"/>
          </p:cNvCxnSpPr>
          <p:nvPr/>
        </p:nvCxnSpPr>
        <p:spPr bwMode="auto">
          <a:xfrm>
            <a:off x="1524000" y="1752600"/>
            <a:ext cx="10668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0" name="Text Box 6"/>
          <p:cNvSpPr txBox="1">
            <a:spLocks noChangeArrowheads="1"/>
          </p:cNvSpPr>
          <p:nvPr/>
        </p:nvSpPr>
        <p:spPr bwMode="auto">
          <a:xfrm>
            <a:off x="1676400" y="1371600"/>
            <a:ext cx="9223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user data</a:t>
            </a:r>
          </a:p>
        </p:txBody>
      </p:sp>
      <p:sp>
        <p:nvSpPr>
          <p:cNvPr id="54281" name="Text Box 8"/>
          <p:cNvSpPr txBox="1">
            <a:spLocks noChangeArrowheads="1"/>
          </p:cNvSpPr>
          <p:nvPr/>
        </p:nvSpPr>
        <p:spPr bwMode="auto">
          <a:xfrm>
            <a:off x="5867400" y="2362200"/>
            <a:ext cx="952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hopping</a:t>
            </a:r>
          </a:p>
          <a:p>
            <a:r>
              <a:rPr lang="en-US" altLang="en-US" sz="1400"/>
              <a:t>sequence</a:t>
            </a:r>
          </a:p>
        </p:txBody>
      </p:sp>
      <p:sp>
        <p:nvSpPr>
          <p:cNvPr id="54282" name="Rectangle 9"/>
          <p:cNvSpPr>
            <a:spLocks noChangeArrowheads="1"/>
          </p:cNvSpPr>
          <p:nvPr/>
        </p:nvSpPr>
        <p:spPr bwMode="auto">
          <a:xfrm>
            <a:off x="4419600" y="1524000"/>
            <a:ext cx="9144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modulator</a:t>
            </a:r>
          </a:p>
        </p:txBody>
      </p:sp>
      <p:cxnSp>
        <p:nvCxnSpPr>
          <p:cNvPr id="54283" name="AutoShape 10"/>
          <p:cNvCxnSpPr>
            <a:cxnSpLocks noChangeShapeType="1"/>
            <a:stCxn id="54278" idx="3"/>
            <a:endCxn id="54282" idx="1"/>
          </p:cNvCxnSpPr>
          <p:nvPr/>
        </p:nvCxnSpPr>
        <p:spPr bwMode="auto">
          <a:xfrm>
            <a:off x="3581400" y="1752600"/>
            <a:ext cx="838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4" name="AutoShape 12"/>
          <p:cNvCxnSpPr>
            <a:cxnSpLocks noChangeShapeType="1"/>
            <a:stCxn id="54296" idx="0"/>
            <a:endCxn id="54282" idx="2"/>
          </p:cNvCxnSpPr>
          <p:nvPr/>
        </p:nvCxnSpPr>
        <p:spPr bwMode="auto">
          <a:xfrm flipV="1">
            <a:off x="4876800" y="19812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5" name="Text Box 13"/>
          <p:cNvSpPr txBox="1">
            <a:spLocks noChangeArrowheads="1"/>
          </p:cNvSpPr>
          <p:nvPr/>
        </p:nvSpPr>
        <p:spPr bwMode="auto">
          <a:xfrm>
            <a:off x="3505200" y="1066800"/>
            <a:ext cx="1119188"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narrowband</a:t>
            </a:r>
          </a:p>
          <a:p>
            <a:r>
              <a:rPr lang="en-US" altLang="en-US" sz="1400"/>
              <a:t>signal</a:t>
            </a:r>
          </a:p>
        </p:txBody>
      </p:sp>
      <p:cxnSp>
        <p:nvCxnSpPr>
          <p:cNvPr id="54286" name="AutoShape 14"/>
          <p:cNvCxnSpPr>
            <a:cxnSpLocks noChangeShapeType="1"/>
            <a:stCxn id="54282" idx="3"/>
            <a:endCxn id="54287" idx="3"/>
          </p:cNvCxnSpPr>
          <p:nvPr/>
        </p:nvCxnSpPr>
        <p:spPr bwMode="auto">
          <a:xfrm flipV="1">
            <a:off x="5334000" y="1355725"/>
            <a:ext cx="890588" cy="396875"/>
          </a:xfrm>
          <a:prstGeom prst="bentConnector3">
            <a:avLst>
              <a:gd name="adj1" fmla="val 100713"/>
            </a:avLst>
          </a:prstGeom>
          <a:noFill/>
          <a:ln w="9525">
            <a:solidFill>
              <a:schemeClr val="tx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87" name="Text Box 15"/>
          <p:cNvSpPr txBox="1">
            <a:spLocks noChangeArrowheads="1"/>
          </p:cNvSpPr>
          <p:nvPr/>
        </p:nvSpPr>
        <p:spPr bwMode="auto">
          <a:xfrm>
            <a:off x="5410200" y="990600"/>
            <a:ext cx="814388" cy="73025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spread</a:t>
            </a:r>
          </a:p>
          <a:p>
            <a:r>
              <a:rPr lang="en-US" altLang="en-US" sz="1400"/>
              <a:t>transmit</a:t>
            </a:r>
          </a:p>
          <a:p>
            <a:r>
              <a:rPr lang="en-US" altLang="en-US" sz="1400"/>
              <a:t>signal</a:t>
            </a:r>
          </a:p>
        </p:txBody>
      </p:sp>
      <p:sp>
        <p:nvSpPr>
          <p:cNvPr id="54288" name="Text Box 16"/>
          <p:cNvSpPr txBox="1">
            <a:spLocks noChangeArrowheads="1"/>
          </p:cNvSpPr>
          <p:nvPr/>
        </p:nvSpPr>
        <p:spPr bwMode="auto">
          <a:xfrm>
            <a:off x="2590800" y="2743200"/>
            <a:ext cx="11112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transmitter</a:t>
            </a:r>
          </a:p>
        </p:txBody>
      </p:sp>
      <p:cxnSp>
        <p:nvCxnSpPr>
          <p:cNvPr id="54289" name="AutoShape 18"/>
          <p:cNvCxnSpPr>
            <a:cxnSpLocks noChangeShapeType="1"/>
            <a:stCxn id="54290" idx="1"/>
            <a:endCxn id="54299" idx="1"/>
          </p:cNvCxnSpPr>
          <p:nvPr/>
        </p:nvCxnSpPr>
        <p:spPr bwMode="auto">
          <a:xfrm rot="10800000" flipH="1" flipV="1">
            <a:off x="2133600" y="4144963"/>
            <a:ext cx="762000" cy="274637"/>
          </a:xfrm>
          <a:prstGeom prst="bentConnector3">
            <a:avLst>
              <a:gd name="adj1" fmla="val 2079"/>
            </a:avLst>
          </a:prstGeom>
          <a:noFill/>
          <a:ln w="9525">
            <a:solidFill>
              <a:schemeClr val="tx1"/>
            </a:solidFill>
            <a:miter lim="800000"/>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0" name="Text Box 19"/>
          <p:cNvSpPr txBox="1">
            <a:spLocks noChangeArrowheads="1"/>
          </p:cNvSpPr>
          <p:nvPr/>
        </p:nvSpPr>
        <p:spPr bwMode="auto">
          <a:xfrm>
            <a:off x="2133600" y="3886200"/>
            <a:ext cx="8540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received</a:t>
            </a:r>
          </a:p>
          <a:p>
            <a:r>
              <a:rPr lang="en-US" altLang="en-US" sz="1400"/>
              <a:t>signal</a:t>
            </a:r>
          </a:p>
        </p:txBody>
      </p:sp>
      <p:cxnSp>
        <p:nvCxnSpPr>
          <p:cNvPr id="54291" name="AutoShape 23"/>
          <p:cNvCxnSpPr>
            <a:cxnSpLocks noChangeShapeType="1"/>
            <a:stCxn id="54299" idx="3"/>
            <a:endCxn id="54293" idx="1"/>
          </p:cNvCxnSpPr>
          <p:nvPr/>
        </p:nvCxnSpPr>
        <p:spPr bwMode="auto">
          <a:xfrm>
            <a:off x="3962400" y="4419600"/>
            <a:ext cx="6096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2" name="Text Box 27"/>
          <p:cNvSpPr txBox="1">
            <a:spLocks noChangeArrowheads="1"/>
          </p:cNvSpPr>
          <p:nvPr/>
        </p:nvSpPr>
        <p:spPr bwMode="auto">
          <a:xfrm>
            <a:off x="6324600" y="5410200"/>
            <a:ext cx="8651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b="1"/>
              <a:t>receiver</a:t>
            </a:r>
          </a:p>
        </p:txBody>
      </p:sp>
      <p:sp>
        <p:nvSpPr>
          <p:cNvPr id="54293" name="Rectangle 31"/>
          <p:cNvSpPr>
            <a:spLocks noChangeArrowheads="1"/>
          </p:cNvSpPr>
          <p:nvPr/>
        </p:nvSpPr>
        <p:spPr bwMode="auto">
          <a:xfrm>
            <a:off x="4572000" y="4191000"/>
            <a:ext cx="12192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demodulator</a:t>
            </a:r>
          </a:p>
        </p:txBody>
      </p:sp>
      <p:cxnSp>
        <p:nvCxnSpPr>
          <p:cNvPr id="54294" name="AutoShape 32"/>
          <p:cNvCxnSpPr>
            <a:cxnSpLocks noChangeShapeType="1"/>
            <a:stCxn id="54293" idx="3"/>
          </p:cNvCxnSpPr>
          <p:nvPr/>
        </p:nvCxnSpPr>
        <p:spPr bwMode="auto">
          <a:xfrm>
            <a:off x="5791200" y="4419600"/>
            <a:ext cx="45720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5" name="Text Box 33"/>
          <p:cNvSpPr txBox="1">
            <a:spLocks noChangeArrowheads="1"/>
          </p:cNvSpPr>
          <p:nvPr/>
        </p:nvSpPr>
        <p:spPr bwMode="auto">
          <a:xfrm>
            <a:off x="5791200" y="4038600"/>
            <a:ext cx="52863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data</a:t>
            </a:r>
          </a:p>
        </p:txBody>
      </p:sp>
      <p:sp>
        <p:nvSpPr>
          <p:cNvPr id="54296" name="Rectangle 36"/>
          <p:cNvSpPr>
            <a:spLocks noChangeArrowheads="1"/>
          </p:cNvSpPr>
          <p:nvPr/>
        </p:nvSpPr>
        <p:spPr bwMode="auto">
          <a:xfrm>
            <a:off x="4343400" y="2362200"/>
            <a:ext cx="1066800" cy="5334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frequency</a:t>
            </a:r>
          </a:p>
          <a:p>
            <a:pPr algn="ctr"/>
            <a:r>
              <a:rPr lang="en-US" altLang="en-US" sz="1400"/>
              <a:t>synthesizer</a:t>
            </a:r>
          </a:p>
        </p:txBody>
      </p:sp>
      <p:cxnSp>
        <p:nvCxnSpPr>
          <p:cNvPr id="54297" name="AutoShape 37"/>
          <p:cNvCxnSpPr>
            <a:cxnSpLocks noChangeShapeType="1"/>
            <a:stCxn id="54281" idx="1"/>
            <a:endCxn id="54296" idx="3"/>
          </p:cNvCxnSpPr>
          <p:nvPr/>
        </p:nvCxnSpPr>
        <p:spPr bwMode="auto">
          <a:xfrm flipH="1">
            <a:off x="5410200" y="2620963"/>
            <a:ext cx="457200" cy="7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298" name="Text Box 38"/>
          <p:cNvSpPr txBox="1">
            <a:spLocks noChangeArrowheads="1"/>
          </p:cNvSpPr>
          <p:nvPr/>
        </p:nvSpPr>
        <p:spPr bwMode="auto">
          <a:xfrm>
            <a:off x="1600200" y="5029200"/>
            <a:ext cx="9525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hopping</a:t>
            </a:r>
          </a:p>
          <a:p>
            <a:r>
              <a:rPr lang="en-US" altLang="en-US" sz="1400"/>
              <a:t>sequence</a:t>
            </a:r>
          </a:p>
        </p:txBody>
      </p:sp>
      <p:sp>
        <p:nvSpPr>
          <p:cNvPr id="54299" name="Rectangle 39"/>
          <p:cNvSpPr>
            <a:spLocks noChangeArrowheads="1"/>
          </p:cNvSpPr>
          <p:nvPr/>
        </p:nvSpPr>
        <p:spPr bwMode="auto">
          <a:xfrm>
            <a:off x="2895600" y="4191000"/>
            <a:ext cx="1066800" cy="4572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demodulator</a:t>
            </a:r>
          </a:p>
        </p:txBody>
      </p:sp>
      <p:cxnSp>
        <p:nvCxnSpPr>
          <p:cNvPr id="54300" name="AutoShape 40"/>
          <p:cNvCxnSpPr>
            <a:cxnSpLocks noChangeShapeType="1"/>
            <a:stCxn id="54301" idx="0"/>
            <a:endCxn id="54299" idx="2"/>
          </p:cNvCxnSpPr>
          <p:nvPr/>
        </p:nvCxnSpPr>
        <p:spPr bwMode="auto">
          <a:xfrm flipV="1">
            <a:off x="3429000" y="4648200"/>
            <a:ext cx="0"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301" name="Rectangle 41"/>
          <p:cNvSpPr>
            <a:spLocks noChangeArrowheads="1"/>
          </p:cNvSpPr>
          <p:nvPr/>
        </p:nvSpPr>
        <p:spPr bwMode="auto">
          <a:xfrm>
            <a:off x="2895600" y="5029200"/>
            <a:ext cx="1066800" cy="533400"/>
          </a:xfrm>
          <a:prstGeom prst="rect">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frequency</a:t>
            </a:r>
          </a:p>
          <a:p>
            <a:pPr algn="ctr"/>
            <a:r>
              <a:rPr lang="en-US" altLang="en-US" sz="1400"/>
              <a:t>synthesizer</a:t>
            </a:r>
          </a:p>
        </p:txBody>
      </p:sp>
      <p:cxnSp>
        <p:nvCxnSpPr>
          <p:cNvPr id="54302" name="AutoShape 42"/>
          <p:cNvCxnSpPr>
            <a:cxnSpLocks noChangeShapeType="1"/>
            <a:stCxn id="54298" idx="3"/>
            <a:endCxn id="54301" idx="1"/>
          </p:cNvCxnSpPr>
          <p:nvPr/>
        </p:nvCxnSpPr>
        <p:spPr bwMode="auto">
          <a:xfrm>
            <a:off x="2552700" y="5287963"/>
            <a:ext cx="342900" cy="793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303" name="Text Box 43"/>
          <p:cNvSpPr txBox="1">
            <a:spLocks noChangeArrowheads="1"/>
          </p:cNvSpPr>
          <p:nvPr/>
        </p:nvSpPr>
        <p:spPr bwMode="auto">
          <a:xfrm>
            <a:off x="3810000" y="3657600"/>
            <a:ext cx="1119188"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narrowband</a:t>
            </a:r>
          </a:p>
          <a:p>
            <a:r>
              <a:rPr lang="en-US" altLang="en-US" sz="1400"/>
              <a:t>signal</a:t>
            </a:r>
          </a:p>
        </p:txBody>
      </p:sp>
      <p:sp>
        <p:nvSpPr>
          <p:cNvPr id="54304" name="Text Box 44"/>
          <p:cNvSpPr txBox="1">
            <a:spLocks noChangeArrowheads="1"/>
          </p:cNvSpPr>
          <p:nvPr/>
        </p:nvSpPr>
        <p:spPr bwMode="auto">
          <a:xfrm>
            <a:off x="7543800" y="6248400"/>
            <a:ext cx="676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2.34.1</a:t>
            </a:r>
          </a:p>
        </p:txBody>
      </p:sp>
    </p:spTree>
    <p:extLst>
      <p:ext uri="{BB962C8B-B14F-4D97-AF65-F5344CB8AC3E}">
        <p14:creationId xmlns:p14="http://schemas.microsoft.com/office/powerpoint/2010/main" val="19463597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2"/>
          <p:cNvSpPr>
            <a:spLocks noGrp="1" noChangeArrowheads="1"/>
          </p:cNvSpPr>
          <p:nvPr>
            <p:ph type="title"/>
          </p:nvPr>
        </p:nvSpPr>
        <p:spPr>
          <a:xfrm>
            <a:off x="395536" y="260648"/>
            <a:ext cx="8229600" cy="580926"/>
          </a:xfrm>
        </p:spPr>
        <p:txBody>
          <a:bodyPr>
            <a:normAutofit fontScale="90000"/>
          </a:bodyPr>
          <a:lstStyle/>
          <a:p>
            <a:r>
              <a:rPr lang="en-US" altLang="en-US" dirty="0" smtClean="0">
                <a:solidFill>
                  <a:srgbClr val="E8004D"/>
                </a:solidFill>
              </a:rPr>
              <a:t>Concept of Cellular Communications</a:t>
            </a:r>
          </a:p>
        </p:txBody>
      </p:sp>
      <p:sp>
        <p:nvSpPr>
          <p:cNvPr id="55302" name="Rectangle 3"/>
          <p:cNvSpPr>
            <a:spLocks noGrp="1" noChangeArrowheads="1"/>
          </p:cNvSpPr>
          <p:nvPr>
            <p:ph type="body" idx="1"/>
          </p:nvPr>
        </p:nvSpPr>
        <p:spPr>
          <a:xfrm>
            <a:off x="323528" y="990600"/>
            <a:ext cx="8496944" cy="5606752"/>
          </a:xfrm>
        </p:spPr>
        <p:txBody>
          <a:bodyPr>
            <a:noAutofit/>
          </a:bodyPr>
          <a:lstStyle/>
          <a:p>
            <a:pPr algn="just">
              <a:lnSpc>
                <a:spcPct val="90000"/>
              </a:lnSpc>
              <a:spcBef>
                <a:spcPts val="2300"/>
              </a:spcBef>
            </a:pPr>
            <a:r>
              <a:rPr lang="en-US" altLang="en-US" sz="1900" dirty="0" smtClean="0">
                <a:solidFill>
                  <a:schemeClr val="tx1"/>
                </a:solidFill>
              </a:rPr>
              <a:t>In the late 60’s it was proposed to alleviate the problem of spectrum congestion by restructuring the coverage area of mobile radio systems.</a:t>
            </a:r>
            <a:endParaRPr lang="en-US" altLang="en-US" sz="1900" b="0" dirty="0" smtClean="0">
              <a:solidFill>
                <a:schemeClr val="tx1"/>
              </a:solidFill>
            </a:endParaRPr>
          </a:p>
          <a:p>
            <a:pPr algn="just">
              <a:lnSpc>
                <a:spcPct val="90000"/>
              </a:lnSpc>
              <a:spcBef>
                <a:spcPts val="800"/>
              </a:spcBef>
            </a:pPr>
            <a:r>
              <a:rPr lang="en-US" altLang="en-US" sz="1900" dirty="0" smtClean="0">
                <a:solidFill>
                  <a:schemeClr val="tx1"/>
                </a:solidFill>
              </a:rPr>
              <a:t>The cellular concept does not use broadcasting over large areas. Instead smaller areas called cells are handled by less powerful base stations that use less power for transmission. Now the available spectrum can be re-used from one cell to another thereby increasing the capacity of the system. </a:t>
            </a:r>
          </a:p>
          <a:p>
            <a:pPr algn="just">
              <a:lnSpc>
                <a:spcPct val="90000"/>
              </a:lnSpc>
              <a:spcBef>
                <a:spcPts val="800"/>
              </a:spcBef>
            </a:pPr>
            <a:r>
              <a:rPr lang="en-US" altLang="en-US" sz="1900" dirty="0" smtClean="0">
                <a:solidFill>
                  <a:schemeClr val="tx1"/>
                </a:solidFill>
              </a:rPr>
              <a:t>However this did give rise to a new problem, as a mobile unit moved it could potentially leave the coverage area (cell) of a base station in which it established the call. This required complex controls that enabled the handing over of a connection (called handoff) to the new cell that the mobile unit moved into.</a:t>
            </a:r>
          </a:p>
          <a:p>
            <a:pPr algn="just">
              <a:lnSpc>
                <a:spcPct val="90000"/>
              </a:lnSpc>
              <a:spcBef>
                <a:spcPts val="800"/>
              </a:spcBef>
            </a:pPr>
            <a:r>
              <a:rPr lang="en-US" altLang="en-US" sz="1900" dirty="0" smtClean="0">
                <a:solidFill>
                  <a:schemeClr val="tx1"/>
                </a:solidFill>
              </a:rPr>
              <a:t>In summary, the essential elements of a cellular system are:</a:t>
            </a:r>
          </a:p>
          <a:p>
            <a:pPr lvl="1" algn="just">
              <a:lnSpc>
                <a:spcPct val="90000"/>
              </a:lnSpc>
              <a:spcBef>
                <a:spcPts val="1700"/>
              </a:spcBef>
            </a:pPr>
            <a:r>
              <a:rPr lang="en-US" altLang="en-US" sz="1900" dirty="0" smtClean="0"/>
              <a:t>Low power transmitter and small coverage areas called cells</a:t>
            </a:r>
          </a:p>
          <a:p>
            <a:pPr lvl="1" algn="just">
              <a:lnSpc>
                <a:spcPct val="90000"/>
              </a:lnSpc>
              <a:spcBef>
                <a:spcPts val="1600"/>
              </a:spcBef>
              <a:spcAft>
                <a:spcPts val="1700"/>
              </a:spcAft>
            </a:pPr>
            <a:r>
              <a:rPr lang="en-US" altLang="en-US" sz="1900" dirty="0" smtClean="0"/>
              <a:t>Spectrum (frequency) re-use</a:t>
            </a:r>
          </a:p>
          <a:p>
            <a:pPr lvl="1" algn="just">
              <a:lnSpc>
                <a:spcPct val="75000"/>
              </a:lnSpc>
              <a:spcBef>
                <a:spcPct val="0"/>
              </a:spcBef>
              <a:spcAft>
                <a:spcPts val="1700"/>
              </a:spcAft>
            </a:pPr>
            <a:r>
              <a:rPr lang="en-US" altLang="en-US" sz="1900" dirty="0" smtClean="0"/>
              <a:t>Handoff </a:t>
            </a:r>
          </a:p>
        </p:txBody>
      </p:sp>
    </p:spTree>
    <p:extLst>
      <p:ext uri="{BB962C8B-B14F-4D97-AF65-F5344CB8AC3E}">
        <p14:creationId xmlns:p14="http://schemas.microsoft.com/office/powerpoint/2010/main" val="26130870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lstStyle/>
          <a:p>
            <a:r>
              <a:rPr lang="en-US" altLang="en-US" smtClean="0"/>
              <a:t>Cell structure</a:t>
            </a:r>
          </a:p>
        </p:txBody>
      </p:sp>
      <p:sp>
        <p:nvSpPr>
          <p:cNvPr id="56326" name="Rectangle 3"/>
          <p:cNvSpPr>
            <a:spLocks noGrp="1" noChangeArrowheads="1"/>
          </p:cNvSpPr>
          <p:nvPr>
            <p:ph type="body" idx="1"/>
          </p:nvPr>
        </p:nvSpPr>
        <p:spPr/>
        <p:txBody>
          <a:bodyPr>
            <a:normAutofit fontScale="92500" lnSpcReduction="20000"/>
          </a:bodyPr>
          <a:lstStyle/>
          <a:p>
            <a:pPr>
              <a:lnSpc>
                <a:spcPct val="90000"/>
              </a:lnSpc>
            </a:pPr>
            <a:r>
              <a:rPr lang="en-US" altLang="en-US" smtClean="0"/>
              <a:t>Implements space division multiplex: base station covers a certain transmission area (cell)</a:t>
            </a:r>
          </a:p>
          <a:p>
            <a:pPr>
              <a:lnSpc>
                <a:spcPct val="90000"/>
              </a:lnSpc>
            </a:pPr>
            <a:r>
              <a:rPr lang="en-US" altLang="en-US" smtClean="0"/>
              <a:t>Mobile stations communicate only via the base station</a:t>
            </a:r>
          </a:p>
          <a:p>
            <a:pPr>
              <a:lnSpc>
                <a:spcPct val="90000"/>
              </a:lnSpc>
            </a:pPr>
            <a:endParaRPr lang="en-US" altLang="en-US" smtClean="0"/>
          </a:p>
          <a:p>
            <a:pPr>
              <a:lnSpc>
                <a:spcPct val="90000"/>
              </a:lnSpc>
            </a:pPr>
            <a:r>
              <a:rPr lang="en-US" altLang="en-US" smtClean="0"/>
              <a:t>Advantages of cell structures:</a:t>
            </a:r>
          </a:p>
          <a:p>
            <a:pPr lvl="1">
              <a:lnSpc>
                <a:spcPct val="90000"/>
              </a:lnSpc>
            </a:pPr>
            <a:r>
              <a:rPr lang="en-US" altLang="en-US" smtClean="0"/>
              <a:t>higher capacity, higher number of users</a:t>
            </a:r>
          </a:p>
          <a:p>
            <a:pPr lvl="1">
              <a:lnSpc>
                <a:spcPct val="90000"/>
              </a:lnSpc>
            </a:pPr>
            <a:r>
              <a:rPr lang="en-US" altLang="en-US" smtClean="0"/>
              <a:t>less transmission power needed</a:t>
            </a:r>
          </a:p>
          <a:p>
            <a:pPr lvl="1">
              <a:lnSpc>
                <a:spcPct val="90000"/>
              </a:lnSpc>
            </a:pPr>
            <a:r>
              <a:rPr lang="en-US" altLang="en-US" smtClean="0"/>
              <a:t>more robust, decentralized</a:t>
            </a:r>
          </a:p>
          <a:p>
            <a:pPr lvl="1">
              <a:lnSpc>
                <a:spcPct val="90000"/>
              </a:lnSpc>
            </a:pPr>
            <a:r>
              <a:rPr lang="en-US" altLang="en-US" smtClean="0"/>
              <a:t>base station deals with interference, transmission area etc. locally</a:t>
            </a:r>
          </a:p>
          <a:p>
            <a:pPr>
              <a:lnSpc>
                <a:spcPct val="90000"/>
              </a:lnSpc>
            </a:pPr>
            <a:r>
              <a:rPr lang="en-US" altLang="en-US" smtClean="0"/>
              <a:t>Problems:</a:t>
            </a:r>
          </a:p>
          <a:p>
            <a:pPr lvl="1">
              <a:lnSpc>
                <a:spcPct val="90000"/>
              </a:lnSpc>
            </a:pPr>
            <a:r>
              <a:rPr lang="en-US" altLang="en-US" smtClean="0"/>
              <a:t>fixed network needed for the base stations</a:t>
            </a:r>
          </a:p>
          <a:p>
            <a:pPr lvl="1">
              <a:lnSpc>
                <a:spcPct val="90000"/>
              </a:lnSpc>
            </a:pPr>
            <a:r>
              <a:rPr lang="en-US" altLang="en-US" smtClean="0"/>
              <a:t>handover (changing from one cell to another) necessary</a:t>
            </a:r>
          </a:p>
          <a:p>
            <a:pPr lvl="1">
              <a:lnSpc>
                <a:spcPct val="90000"/>
              </a:lnSpc>
            </a:pPr>
            <a:r>
              <a:rPr lang="en-US" altLang="en-US" smtClean="0"/>
              <a:t>interference with other cells</a:t>
            </a:r>
          </a:p>
          <a:p>
            <a:pPr>
              <a:lnSpc>
                <a:spcPct val="90000"/>
              </a:lnSpc>
            </a:pPr>
            <a:r>
              <a:rPr lang="en-US" altLang="en-US" smtClean="0"/>
              <a:t>Cell sizes from some 100 m in cities to, e.g., 35 km on the country side (GSM) - even less for higher frequencies</a:t>
            </a:r>
          </a:p>
        </p:txBody>
      </p:sp>
    </p:spTree>
    <p:extLst>
      <p:ext uri="{BB962C8B-B14F-4D97-AF65-F5344CB8AC3E}">
        <p14:creationId xmlns:p14="http://schemas.microsoft.com/office/powerpoint/2010/main" val="1179518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lstStyle/>
          <a:p>
            <a:r>
              <a:rPr lang="en-IN" dirty="0"/>
              <a:t>Reference Model</a:t>
            </a:r>
          </a:p>
        </p:txBody>
      </p:sp>
      <p:sp>
        <p:nvSpPr>
          <p:cNvPr id="3" name="Content Placeholder 2"/>
          <p:cNvSpPr>
            <a:spLocks noGrp="1"/>
          </p:cNvSpPr>
          <p:nvPr>
            <p:ph idx="1"/>
          </p:nvPr>
        </p:nvSpPr>
        <p:spPr>
          <a:xfrm>
            <a:off x="1403648" y="1628800"/>
            <a:ext cx="6563072" cy="5069160"/>
          </a:xfrm>
        </p:spPr>
        <p:txBody>
          <a:bodyPr>
            <a:normAutofit/>
          </a:bodyPr>
          <a:lstStyle/>
          <a:p>
            <a:pPr marL="0" indent="0">
              <a:buNone/>
            </a:pPr>
            <a:r>
              <a:rPr lang="en-IN" sz="2800" b="1" dirty="0"/>
              <a:t>Physical </a:t>
            </a:r>
            <a:r>
              <a:rPr lang="en-IN" sz="2800" b="1" dirty="0" smtClean="0"/>
              <a:t>Layer</a:t>
            </a:r>
            <a:r>
              <a:rPr lang="en-IN" dirty="0" smtClean="0"/>
              <a:t> </a:t>
            </a:r>
          </a:p>
          <a:p>
            <a:pPr marL="0" indent="0">
              <a:buNone/>
            </a:pPr>
            <a:r>
              <a:rPr lang="en-IN" dirty="0" smtClean="0"/>
              <a:t> </a:t>
            </a:r>
            <a:r>
              <a:rPr lang="en-IN" dirty="0"/>
              <a:t>Bit Stream to signal conversion </a:t>
            </a:r>
            <a:endParaRPr lang="en-IN" dirty="0" smtClean="0"/>
          </a:p>
          <a:p>
            <a:pPr marL="0" indent="0">
              <a:buNone/>
            </a:pPr>
            <a:r>
              <a:rPr lang="en-IN" dirty="0" smtClean="0"/>
              <a:t> </a:t>
            </a:r>
            <a:r>
              <a:rPr lang="en-IN" dirty="0"/>
              <a:t>Frequency selection </a:t>
            </a:r>
            <a:endParaRPr lang="en-IN" dirty="0" smtClean="0"/>
          </a:p>
          <a:p>
            <a:pPr marL="0" indent="0">
              <a:buNone/>
            </a:pPr>
            <a:r>
              <a:rPr lang="en-IN" dirty="0" smtClean="0"/>
              <a:t> </a:t>
            </a:r>
            <a:r>
              <a:rPr lang="en-IN" dirty="0"/>
              <a:t>Generation of carrier frequency </a:t>
            </a:r>
            <a:endParaRPr lang="en-IN" dirty="0" smtClean="0"/>
          </a:p>
          <a:p>
            <a:pPr marL="0" indent="0">
              <a:buNone/>
            </a:pPr>
            <a:r>
              <a:rPr lang="en-IN" dirty="0" smtClean="0"/>
              <a:t> </a:t>
            </a:r>
            <a:r>
              <a:rPr lang="en-IN" dirty="0"/>
              <a:t>Data modulation over carrier frequency </a:t>
            </a:r>
            <a:endParaRPr lang="en-IN" dirty="0" smtClean="0"/>
          </a:p>
          <a:p>
            <a:pPr marL="0" indent="0">
              <a:buNone/>
            </a:pPr>
            <a:r>
              <a:rPr lang="en-IN" dirty="0" smtClean="0"/>
              <a:t> </a:t>
            </a:r>
            <a:r>
              <a:rPr lang="en-IN" dirty="0"/>
              <a:t>Data </a:t>
            </a:r>
            <a:r>
              <a:rPr lang="en-IN" dirty="0" smtClean="0"/>
              <a:t>encryption</a:t>
            </a:r>
          </a:p>
          <a:p>
            <a:pPr marL="0" indent="0">
              <a:buNone/>
            </a:pPr>
            <a:r>
              <a:rPr lang="en-IN" sz="2800" b="1" dirty="0"/>
              <a:t>Data Link Layer </a:t>
            </a:r>
          </a:p>
          <a:p>
            <a:pPr marL="0" indent="0">
              <a:buNone/>
            </a:pPr>
            <a:r>
              <a:rPr lang="en-IN" dirty="0" smtClean="0"/>
              <a:t> </a:t>
            </a:r>
            <a:r>
              <a:rPr lang="en-IN" dirty="0"/>
              <a:t>Data Multiplexing </a:t>
            </a:r>
            <a:endParaRPr lang="en-IN" dirty="0" smtClean="0"/>
          </a:p>
          <a:p>
            <a:pPr marL="0" indent="0">
              <a:buNone/>
            </a:pPr>
            <a:r>
              <a:rPr lang="en-IN" dirty="0" smtClean="0"/>
              <a:t> </a:t>
            </a:r>
            <a:r>
              <a:rPr lang="en-IN" dirty="0"/>
              <a:t>Error detection and correction </a:t>
            </a:r>
            <a:endParaRPr lang="en-IN" dirty="0" smtClean="0"/>
          </a:p>
          <a:p>
            <a:pPr marL="0" indent="0">
              <a:buNone/>
            </a:pPr>
            <a:r>
              <a:rPr lang="en-IN" dirty="0" smtClean="0"/>
              <a:t> </a:t>
            </a:r>
            <a:r>
              <a:rPr lang="en-IN" dirty="0"/>
              <a:t>Medium Access</a:t>
            </a:r>
          </a:p>
          <a:p>
            <a:pPr marL="0" indent="0">
              <a:buNone/>
            </a:pPr>
            <a:endParaRPr lang="en-IN" dirty="0"/>
          </a:p>
        </p:txBody>
      </p:sp>
    </p:spTree>
    <p:extLst>
      <p:ext uri="{BB962C8B-B14F-4D97-AF65-F5344CB8AC3E}">
        <p14:creationId xmlns:p14="http://schemas.microsoft.com/office/powerpoint/2010/main" val="36207712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2"/>
          <p:cNvSpPr>
            <a:spLocks noGrp="1" noChangeArrowheads="1"/>
          </p:cNvSpPr>
          <p:nvPr>
            <p:ph type="title"/>
          </p:nvPr>
        </p:nvSpPr>
        <p:spPr>
          <a:xfrm>
            <a:off x="467544" y="332656"/>
            <a:ext cx="8229600" cy="724942"/>
          </a:xfrm>
        </p:spPr>
        <p:txBody>
          <a:bodyPr/>
          <a:lstStyle/>
          <a:p>
            <a:r>
              <a:rPr lang="en-US" altLang="en-US" dirty="0" smtClean="0"/>
              <a:t>Cellular Network</a:t>
            </a:r>
          </a:p>
        </p:txBody>
      </p:sp>
      <p:pic>
        <p:nvPicPr>
          <p:cNvPr id="57350"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5800" y="1209675"/>
            <a:ext cx="7772400" cy="4667250"/>
          </a:xfrm>
          <a:noFill/>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Tree>
    <p:extLst>
      <p:ext uri="{BB962C8B-B14F-4D97-AF65-F5344CB8AC3E}">
        <p14:creationId xmlns:p14="http://schemas.microsoft.com/office/powerpoint/2010/main" val="27293748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noChangeArrowheads="1"/>
          </p:cNvSpPr>
          <p:nvPr>
            <p:ph type="title"/>
          </p:nvPr>
        </p:nvSpPr>
        <p:spPr>
          <a:xfrm>
            <a:off x="467544" y="332656"/>
            <a:ext cx="8229600" cy="652934"/>
          </a:xfrm>
        </p:spPr>
        <p:txBody>
          <a:bodyPr/>
          <a:lstStyle/>
          <a:p>
            <a:r>
              <a:rPr lang="en-US" altLang="en-US" dirty="0" smtClean="0"/>
              <a:t>Definitions</a:t>
            </a:r>
          </a:p>
        </p:txBody>
      </p:sp>
      <p:sp>
        <p:nvSpPr>
          <p:cNvPr id="58374" name="Rectangle 3"/>
          <p:cNvSpPr>
            <a:spLocks noGrp="1" noChangeArrowheads="1"/>
          </p:cNvSpPr>
          <p:nvPr>
            <p:ph type="body" idx="1"/>
          </p:nvPr>
        </p:nvSpPr>
        <p:spPr>
          <a:xfrm>
            <a:off x="457200" y="980728"/>
            <a:ext cx="8229600" cy="5616624"/>
          </a:xfrm>
        </p:spPr>
        <p:txBody>
          <a:bodyPr>
            <a:normAutofit/>
          </a:bodyPr>
          <a:lstStyle/>
          <a:p>
            <a:pPr algn="just">
              <a:lnSpc>
                <a:spcPct val="90000"/>
              </a:lnSpc>
              <a:spcBef>
                <a:spcPts val="800"/>
              </a:spcBef>
            </a:pPr>
            <a:r>
              <a:rPr lang="en-US" altLang="en-US" sz="2000" dirty="0" smtClean="0">
                <a:solidFill>
                  <a:schemeClr val="tx1"/>
                </a:solidFill>
              </a:rPr>
              <a:t>Forward path or down link - from base station down to the mobile</a:t>
            </a:r>
          </a:p>
          <a:p>
            <a:pPr algn="just">
              <a:lnSpc>
                <a:spcPct val="90000"/>
              </a:lnSpc>
              <a:spcBef>
                <a:spcPts val="800"/>
              </a:spcBef>
            </a:pPr>
            <a:r>
              <a:rPr lang="en-US" altLang="en-US" sz="2000" dirty="0" smtClean="0">
                <a:solidFill>
                  <a:schemeClr val="tx1"/>
                </a:solidFill>
              </a:rPr>
              <a:t>Reverse path or up link - from the mobile up to the base station</a:t>
            </a:r>
          </a:p>
          <a:p>
            <a:pPr algn="just">
              <a:lnSpc>
                <a:spcPct val="90000"/>
              </a:lnSpc>
              <a:spcBef>
                <a:spcPts val="800"/>
              </a:spcBef>
            </a:pPr>
            <a:r>
              <a:rPr lang="en-US" altLang="en-US" sz="2000" dirty="0" smtClean="0">
                <a:solidFill>
                  <a:schemeClr val="tx1"/>
                </a:solidFill>
              </a:rPr>
              <a:t>The mobile unit - a portable voice and/or data comm. transceiver. It has a 10 digit telephone number that is represented by a 34 bit mobile identification number -&gt; (215) 684-3201 is divided into two parts: MIN1: 215 translated into 10bits and MIN2: 684-3201 translated into 24bits. In addition each mobile unit is also permanently programmed at the factory with a 32 bit electronic serial number (ESN) which guards against tampering.</a:t>
            </a:r>
          </a:p>
          <a:p>
            <a:pPr algn="just">
              <a:lnSpc>
                <a:spcPct val="90000"/>
              </a:lnSpc>
              <a:spcBef>
                <a:spcPts val="800"/>
              </a:spcBef>
            </a:pPr>
            <a:r>
              <a:rPr lang="en-US" altLang="en-US" sz="2000" dirty="0" smtClean="0">
                <a:solidFill>
                  <a:schemeClr val="tx1"/>
                </a:solidFill>
              </a:rPr>
              <a:t>The cell - a geographical area covered by Radio Frequency (RF) signals. It is essentially a radio communication center comprising radios, antennas and supporting equipment to enable mobile to land and land to mobile communication. Its shape and size depend on the location, height , gain and directivity of the antenna, the power of the transmitter, the terrain, obstacles such as foliage, buildings, propagation paths, etc. It is a highly irregular shape, its boundaries defined by received signal strength! But for traffic engineering purposes and system planning and design a hexagonal shape is used.</a:t>
            </a:r>
          </a:p>
        </p:txBody>
      </p:sp>
    </p:spTree>
    <p:extLst>
      <p:ext uri="{BB962C8B-B14F-4D97-AF65-F5344CB8AC3E}">
        <p14:creationId xmlns:p14="http://schemas.microsoft.com/office/powerpoint/2010/main" val="40154173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2"/>
          <p:cNvSpPr>
            <a:spLocks noGrp="1" noChangeArrowheads="1"/>
          </p:cNvSpPr>
          <p:nvPr>
            <p:ph type="title"/>
          </p:nvPr>
        </p:nvSpPr>
        <p:spPr>
          <a:xfrm>
            <a:off x="467544" y="332656"/>
            <a:ext cx="8229600" cy="652934"/>
          </a:xfrm>
        </p:spPr>
        <p:txBody>
          <a:bodyPr/>
          <a:lstStyle/>
          <a:p>
            <a:r>
              <a:rPr lang="en-US" altLang="en-US" dirty="0"/>
              <a:t>D</a:t>
            </a:r>
            <a:r>
              <a:rPr lang="en-US" altLang="en-US" dirty="0" smtClean="0"/>
              <a:t>efinitions</a:t>
            </a:r>
          </a:p>
        </p:txBody>
      </p:sp>
      <p:sp>
        <p:nvSpPr>
          <p:cNvPr id="59398" name="Rectangle 3"/>
          <p:cNvSpPr>
            <a:spLocks noGrp="1" noChangeArrowheads="1"/>
          </p:cNvSpPr>
          <p:nvPr>
            <p:ph type="body" idx="1"/>
          </p:nvPr>
        </p:nvSpPr>
        <p:spPr>
          <a:xfrm>
            <a:off x="457200" y="980728"/>
            <a:ext cx="8229600" cy="5472608"/>
          </a:xfrm>
        </p:spPr>
        <p:txBody>
          <a:bodyPr>
            <a:normAutofit/>
          </a:bodyPr>
          <a:lstStyle/>
          <a:p>
            <a:pPr algn="just">
              <a:lnSpc>
                <a:spcPct val="90000"/>
              </a:lnSpc>
              <a:spcBef>
                <a:spcPts val="800"/>
              </a:spcBef>
            </a:pPr>
            <a:r>
              <a:rPr lang="en-US" altLang="en-US" dirty="0" smtClean="0">
                <a:solidFill>
                  <a:schemeClr val="tx1"/>
                </a:solidFill>
              </a:rPr>
              <a:t>The base station (BS) - a transmitter and receiver that relays signals (control and information (voice or data)) from the mobile unit to the MSC and vice versa.</a:t>
            </a:r>
          </a:p>
          <a:p>
            <a:pPr algn="just">
              <a:lnSpc>
                <a:spcPct val="90000"/>
              </a:lnSpc>
              <a:spcBef>
                <a:spcPts val="800"/>
              </a:spcBef>
            </a:pPr>
            <a:r>
              <a:rPr lang="en-US" altLang="en-US" dirty="0" smtClean="0">
                <a:solidFill>
                  <a:schemeClr val="tx1"/>
                </a:solidFill>
              </a:rPr>
              <a:t>The mobile switching center (MSC) - a switching center that controls a cluster of cells. Base stations are connected to the MSC via </a:t>
            </a:r>
            <a:r>
              <a:rPr lang="en-US" altLang="en-US" dirty="0" err="1" smtClean="0">
                <a:solidFill>
                  <a:schemeClr val="tx1"/>
                </a:solidFill>
              </a:rPr>
              <a:t>wireline</a:t>
            </a:r>
            <a:r>
              <a:rPr lang="en-US" altLang="en-US" dirty="0" smtClean="0">
                <a:solidFill>
                  <a:schemeClr val="tx1"/>
                </a:solidFill>
              </a:rPr>
              <a:t> links. The MSC is directly connected to the PSTN and is responsible for all calls related to mobiles located within its domain. MSCs intercommunicate using a link protocol specified by IS (International Standard) 41. This enables roaming of mobile units (i.e. obtaining service outside of the home base). The MSC is also responsible for billing, it keeps track of air time, errors, delays, blocking, call dropping (due to handoff failure), etc. It is also responsible for the handoff process, it keeps track of signal strengths and will initiate a handoff when deemed necessary (note to handoff or not to handoff is not a trivial issue!)</a:t>
            </a:r>
          </a:p>
        </p:txBody>
      </p:sp>
    </p:spTree>
    <p:extLst>
      <p:ext uri="{BB962C8B-B14F-4D97-AF65-F5344CB8AC3E}">
        <p14:creationId xmlns:p14="http://schemas.microsoft.com/office/powerpoint/2010/main" val="9354474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lstStyle/>
          <a:p>
            <a:r>
              <a:rPr lang="en-US" altLang="en-US" smtClean="0"/>
              <a:t>Spectrum and Capacity Issues</a:t>
            </a:r>
          </a:p>
        </p:txBody>
      </p:sp>
      <p:sp>
        <p:nvSpPr>
          <p:cNvPr id="63494" name="Rectangle 3"/>
          <p:cNvSpPr>
            <a:spLocks noGrp="1" noChangeArrowheads="1"/>
          </p:cNvSpPr>
          <p:nvPr>
            <p:ph type="body" idx="1"/>
          </p:nvPr>
        </p:nvSpPr>
        <p:spPr/>
        <p:txBody>
          <a:bodyPr/>
          <a:lstStyle/>
          <a:p>
            <a:r>
              <a:rPr lang="en-US" altLang="en-US" smtClean="0"/>
              <a:t>Spectrum is limited</a:t>
            </a:r>
          </a:p>
          <a:p>
            <a:pPr>
              <a:buFont typeface="Wingdings" pitchFamily="2" charset="2"/>
              <a:buNone/>
            </a:pPr>
            <a:endParaRPr lang="en-US" altLang="en-US" smtClean="0"/>
          </a:p>
        </p:txBody>
      </p:sp>
      <p:pic>
        <p:nvPicPr>
          <p:cNvPr id="634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2014538"/>
            <a:ext cx="7305675" cy="28194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2106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2"/>
          <p:cNvSpPr>
            <a:spLocks noGrp="1" noChangeArrowheads="1"/>
          </p:cNvSpPr>
          <p:nvPr>
            <p:ph type="title"/>
          </p:nvPr>
        </p:nvSpPr>
        <p:spPr>
          <a:xfrm>
            <a:off x="395536" y="188640"/>
            <a:ext cx="8229600" cy="580926"/>
          </a:xfrm>
        </p:spPr>
        <p:txBody>
          <a:bodyPr>
            <a:normAutofit fontScale="90000"/>
          </a:bodyPr>
          <a:lstStyle/>
          <a:p>
            <a:r>
              <a:rPr lang="en-US" altLang="en-US" dirty="0" smtClean="0"/>
              <a:t>Frequency planning</a:t>
            </a:r>
          </a:p>
        </p:txBody>
      </p:sp>
      <p:sp>
        <p:nvSpPr>
          <p:cNvPr id="75782" name="Rectangle 3"/>
          <p:cNvSpPr>
            <a:spLocks noGrp="1" noChangeArrowheads="1"/>
          </p:cNvSpPr>
          <p:nvPr>
            <p:ph type="body" idx="1"/>
          </p:nvPr>
        </p:nvSpPr>
        <p:spPr>
          <a:xfrm>
            <a:off x="685800" y="914400"/>
            <a:ext cx="7772400" cy="5181600"/>
          </a:xfrm>
        </p:spPr>
        <p:txBody>
          <a:bodyPr>
            <a:normAutofit fontScale="92500" lnSpcReduction="10000"/>
          </a:bodyPr>
          <a:lstStyle/>
          <a:p>
            <a:pPr>
              <a:lnSpc>
                <a:spcPct val="90000"/>
              </a:lnSpc>
            </a:pPr>
            <a:r>
              <a:rPr lang="en-US" altLang="en-US" smtClean="0"/>
              <a:t>Frequency reuse only with a certain distance between the base stations</a:t>
            </a:r>
          </a:p>
          <a:p>
            <a:pPr>
              <a:lnSpc>
                <a:spcPct val="90000"/>
              </a:lnSpc>
            </a:pPr>
            <a:r>
              <a:rPr lang="en-US" altLang="en-US" smtClean="0"/>
              <a:t>Standard model using 7 frequencies:</a:t>
            </a:r>
          </a:p>
          <a:p>
            <a:pPr>
              <a:lnSpc>
                <a:spcPct val="90000"/>
              </a:lnSpc>
            </a:pPr>
            <a:endParaRPr lang="en-US" altLang="en-US" smtClean="0"/>
          </a:p>
          <a:p>
            <a:pPr>
              <a:lnSpc>
                <a:spcPct val="90000"/>
              </a:lnSpc>
            </a:pPr>
            <a:endParaRPr lang="en-US" altLang="en-US" smtClean="0"/>
          </a:p>
          <a:p>
            <a:pPr>
              <a:lnSpc>
                <a:spcPct val="90000"/>
              </a:lnSpc>
            </a:pPr>
            <a:endParaRPr lang="en-US" altLang="en-US" smtClean="0"/>
          </a:p>
          <a:p>
            <a:pPr>
              <a:lnSpc>
                <a:spcPct val="90000"/>
              </a:lnSpc>
            </a:pPr>
            <a:endParaRPr lang="en-US" altLang="en-US" smtClean="0"/>
          </a:p>
          <a:p>
            <a:pPr>
              <a:lnSpc>
                <a:spcPct val="90000"/>
              </a:lnSpc>
            </a:pPr>
            <a:endParaRPr lang="en-US" altLang="en-US" smtClean="0"/>
          </a:p>
          <a:p>
            <a:pPr>
              <a:lnSpc>
                <a:spcPct val="90000"/>
              </a:lnSpc>
            </a:pPr>
            <a:r>
              <a:rPr lang="en-US" altLang="en-US" smtClean="0"/>
              <a:t>Fixed frequency assignment:</a:t>
            </a:r>
          </a:p>
          <a:p>
            <a:pPr marL="819150" lvl="1">
              <a:lnSpc>
                <a:spcPct val="90000"/>
              </a:lnSpc>
            </a:pPr>
            <a:r>
              <a:rPr lang="en-US" altLang="en-US" smtClean="0"/>
              <a:t>certain frequencies are assigned to a certain cell</a:t>
            </a:r>
          </a:p>
          <a:p>
            <a:pPr marL="819150" lvl="1">
              <a:lnSpc>
                <a:spcPct val="90000"/>
              </a:lnSpc>
            </a:pPr>
            <a:r>
              <a:rPr lang="en-US" altLang="en-US" smtClean="0"/>
              <a:t>problem: different traffic load in different cells</a:t>
            </a:r>
          </a:p>
          <a:p>
            <a:pPr>
              <a:lnSpc>
                <a:spcPct val="90000"/>
              </a:lnSpc>
            </a:pPr>
            <a:r>
              <a:rPr lang="en-US" altLang="en-US" smtClean="0"/>
              <a:t>Dynamic frequency assignment:</a:t>
            </a:r>
          </a:p>
          <a:p>
            <a:pPr marL="819150" lvl="1">
              <a:lnSpc>
                <a:spcPct val="90000"/>
              </a:lnSpc>
            </a:pPr>
            <a:r>
              <a:rPr lang="en-US" altLang="en-US" smtClean="0"/>
              <a:t>base station chooses frequencies depending on the frequencies already used in neighbor cells</a:t>
            </a:r>
          </a:p>
          <a:p>
            <a:pPr marL="819150" lvl="1">
              <a:lnSpc>
                <a:spcPct val="90000"/>
              </a:lnSpc>
            </a:pPr>
            <a:r>
              <a:rPr lang="en-US" altLang="en-US" smtClean="0"/>
              <a:t>more capacity in cells with more traffic</a:t>
            </a:r>
          </a:p>
          <a:p>
            <a:pPr marL="819150" lvl="1">
              <a:lnSpc>
                <a:spcPct val="90000"/>
              </a:lnSpc>
            </a:pPr>
            <a:r>
              <a:rPr lang="en-US" altLang="en-US" smtClean="0"/>
              <a:t>assignment can also be based on interference measurements</a:t>
            </a:r>
          </a:p>
        </p:txBody>
      </p:sp>
      <p:grpSp>
        <p:nvGrpSpPr>
          <p:cNvPr id="75783" name="Group 4"/>
          <p:cNvGrpSpPr>
            <a:grpSpLocks/>
          </p:cNvGrpSpPr>
          <p:nvPr/>
        </p:nvGrpSpPr>
        <p:grpSpPr bwMode="auto">
          <a:xfrm>
            <a:off x="1752600" y="1981200"/>
            <a:ext cx="1905000" cy="1447800"/>
            <a:chOff x="1596" y="1392"/>
            <a:chExt cx="960" cy="672"/>
          </a:xfrm>
        </p:grpSpPr>
        <p:sp>
          <p:nvSpPr>
            <p:cNvPr id="75785" name="AutoShape 5"/>
            <p:cNvSpPr>
              <a:spLocks noChangeArrowheads="1"/>
            </p:cNvSpPr>
            <p:nvPr/>
          </p:nvSpPr>
          <p:spPr bwMode="auto">
            <a:xfrm>
              <a:off x="1596" y="1584"/>
              <a:ext cx="240" cy="192"/>
            </a:xfrm>
            <a:prstGeom prst="hexagon">
              <a:avLst>
                <a:gd name="adj" fmla="val 31250"/>
                <a:gd name="vf" fmla="val 115470"/>
              </a:avLst>
            </a:prstGeom>
            <a:solidFill>
              <a:srgbClr val="01FFB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t>f</a:t>
              </a:r>
              <a:r>
                <a:rPr lang="en-US" altLang="en-US" sz="1400" baseline="-25000" dirty="0"/>
                <a:t>4</a:t>
              </a:r>
              <a:endParaRPr lang="en-US" altLang="en-US" sz="1400" dirty="0"/>
            </a:p>
          </p:txBody>
        </p:sp>
        <p:sp>
          <p:nvSpPr>
            <p:cNvPr id="75786" name="AutoShape 6"/>
            <p:cNvSpPr>
              <a:spLocks noChangeArrowheads="1"/>
            </p:cNvSpPr>
            <p:nvPr/>
          </p:nvSpPr>
          <p:spPr bwMode="auto">
            <a:xfrm>
              <a:off x="1776" y="1488"/>
              <a:ext cx="240" cy="192"/>
            </a:xfrm>
            <a:prstGeom prst="hexagon">
              <a:avLst>
                <a:gd name="adj" fmla="val 31250"/>
                <a:gd name="vf" fmla="val 115470"/>
              </a:avLst>
            </a:prstGeom>
            <a:solidFill>
              <a:srgbClr val="E800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5</a:t>
              </a:r>
              <a:endParaRPr lang="en-US" altLang="en-US" sz="1400"/>
            </a:p>
          </p:txBody>
        </p:sp>
        <p:sp>
          <p:nvSpPr>
            <p:cNvPr id="75787" name="AutoShape 7"/>
            <p:cNvSpPr>
              <a:spLocks noChangeArrowheads="1"/>
            </p:cNvSpPr>
            <p:nvPr/>
          </p:nvSpPr>
          <p:spPr bwMode="auto">
            <a:xfrm>
              <a:off x="1776" y="1680"/>
              <a:ext cx="240" cy="192"/>
            </a:xfrm>
            <a:prstGeom prst="hexagon">
              <a:avLst>
                <a:gd name="adj" fmla="val 31250"/>
                <a:gd name="vf" fmla="val 11547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1</a:t>
              </a:r>
              <a:endParaRPr lang="en-US" altLang="en-US" sz="1400"/>
            </a:p>
          </p:txBody>
        </p:sp>
        <p:sp>
          <p:nvSpPr>
            <p:cNvPr id="75788" name="AutoShape 8"/>
            <p:cNvSpPr>
              <a:spLocks noChangeArrowheads="1"/>
            </p:cNvSpPr>
            <p:nvPr/>
          </p:nvSpPr>
          <p:spPr bwMode="auto">
            <a:xfrm>
              <a:off x="1596" y="1776"/>
              <a:ext cx="240" cy="192"/>
            </a:xfrm>
            <a:prstGeom prst="hexagon">
              <a:avLst>
                <a:gd name="adj" fmla="val 31250"/>
                <a:gd name="vf" fmla="val 115470"/>
              </a:avLst>
            </a:prstGeom>
            <a:solidFill>
              <a:srgbClr val="F4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3</a:t>
              </a:r>
              <a:endParaRPr lang="en-US" altLang="en-US" sz="1400"/>
            </a:p>
          </p:txBody>
        </p:sp>
        <p:sp>
          <p:nvSpPr>
            <p:cNvPr id="75789" name="AutoShape 9"/>
            <p:cNvSpPr>
              <a:spLocks noChangeArrowheads="1"/>
            </p:cNvSpPr>
            <p:nvPr/>
          </p:nvSpPr>
          <p:spPr bwMode="auto">
            <a:xfrm>
              <a:off x="1776" y="1872"/>
              <a:ext cx="240" cy="192"/>
            </a:xfrm>
            <a:prstGeom prst="hexagon">
              <a:avLst>
                <a:gd name="adj" fmla="val 31250"/>
                <a:gd name="vf" fmla="val 11547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2</a:t>
              </a:r>
              <a:endParaRPr lang="en-US" altLang="en-US" sz="1400"/>
            </a:p>
          </p:txBody>
        </p:sp>
        <p:sp>
          <p:nvSpPr>
            <p:cNvPr id="75790" name="AutoShape 10"/>
            <p:cNvSpPr>
              <a:spLocks noChangeArrowheads="1"/>
            </p:cNvSpPr>
            <p:nvPr/>
          </p:nvSpPr>
          <p:spPr bwMode="auto">
            <a:xfrm>
              <a:off x="1956" y="1584"/>
              <a:ext cx="240" cy="192"/>
            </a:xfrm>
            <a:prstGeom prst="hexagon">
              <a:avLst>
                <a:gd name="adj" fmla="val 31250"/>
                <a:gd name="vf" fmla="val 11547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6</a:t>
              </a:r>
              <a:endParaRPr lang="en-US" altLang="en-US" sz="1400"/>
            </a:p>
          </p:txBody>
        </p:sp>
        <p:sp>
          <p:nvSpPr>
            <p:cNvPr id="75791" name="AutoShape 11"/>
            <p:cNvSpPr>
              <a:spLocks noChangeArrowheads="1"/>
            </p:cNvSpPr>
            <p:nvPr/>
          </p:nvSpPr>
          <p:spPr bwMode="auto">
            <a:xfrm>
              <a:off x="1956" y="1776"/>
              <a:ext cx="240" cy="192"/>
            </a:xfrm>
            <a:prstGeom prst="hexagon">
              <a:avLst>
                <a:gd name="adj" fmla="val 31250"/>
                <a:gd name="vf" fmla="val 11547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7</a:t>
              </a:r>
              <a:endParaRPr lang="en-US" altLang="en-US" sz="1400"/>
            </a:p>
          </p:txBody>
        </p:sp>
        <p:sp>
          <p:nvSpPr>
            <p:cNvPr id="75792" name="AutoShape 12"/>
            <p:cNvSpPr>
              <a:spLocks noChangeArrowheads="1"/>
            </p:cNvSpPr>
            <p:nvPr/>
          </p:nvSpPr>
          <p:spPr bwMode="auto">
            <a:xfrm>
              <a:off x="1956" y="1392"/>
              <a:ext cx="240" cy="192"/>
            </a:xfrm>
            <a:prstGeom prst="hexagon">
              <a:avLst>
                <a:gd name="adj" fmla="val 31250"/>
                <a:gd name="vf" fmla="val 115470"/>
              </a:avLst>
            </a:prstGeom>
            <a:solidFill>
              <a:srgbClr val="F4E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3</a:t>
              </a:r>
              <a:endParaRPr lang="en-US" altLang="en-US" sz="1400"/>
            </a:p>
          </p:txBody>
        </p:sp>
        <p:sp>
          <p:nvSpPr>
            <p:cNvPr id="75793" name="AutoShape 13"/>
            <p:cNvSpPr>
              <a:spLocks noChangeArrowheads="1"/>
            </p:cNvSpPr>
            <p:nvPr/>
          </p:nvSpPr>
          <p:spPr bwMode="auto">
            <a:xfrm>
              <a:off x="2136" y="1488"/>
              <a:ext cx="240" cy="192"/>
            </a:xfrm>
            <a:prstGeom prst="hexagon">
              <a:avLst>
                <a:gd name="adj" fmla="val 31250"/>
                <a:gd name="vf" fmla="val 11547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2</a:t>
              </a:r>
              <a:endParaRPr lang="en-US" altLang="en-US" sz="1400"/>
            </a:p>
          </p:txBody>
        </p:sp>
        <p:sp>
          <p:nvSpPr>
            <p:cNvPr id="75794" name="AutoShape 14"/>
            <p:cNvSpPr>
              <a:spLocks noChangeArrowheads="1"/>
            </p:cNvSpPr>
            <p:nvPr/>
          </p:nvSpPr>
          <p:spPr bwMode="auto">
            <a:xfrm>
              <a:off x="2136" y="1680"/>
              <a:ext cx="240" cy="192"/>
            </a:xfrm>
            <a:prstGeom prst="hexagon">
              <a:avLst>
                <a:gd name="adj" fmla="val 31250"/>
                <a:gd name="vf" fmla="val 115470"/>
              </a:avLst>
            </a:prstGeom>
            <a:solidFill>
              <a:srgbClr val="01FFB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4</a:t>
              </a:r>
              <a:endParaRPr lang="en-US" altLang="en-US" sz="1400"/>
            </a:p>
          </p:txBody>
        </p:sp>
        <p:sp>
          <p:nvSpPr>
            <p:cNvPr id="75795" name="AutoShape 15"/>
            <p:cNvSpPr>
              <a:spLocks noChangeArrowheads="1"/>
            </p:cNvSpPr>
            <p:nvPr/>
          </p:nvSpPr>
          <p:spPr bwMode="auto">
            <a:xfrm>
              <a:off x="2316" y="1584"/>
              <a:ext cx="240" cy="192"/>
            </a:xfrm>
            <a:prstGeom prst="hexagon">
              <a:avLst>
                <a:gd name="adj" fmla="val 31250"/>
                <a:gd name="vf" fmla="val 115470"/>
              </a:avLst>
            </a:prstGeom>
            <a:solidFill>
              <a:srgbClr val="E800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5</a:t>
              </a:r>
              <a:endParaRPr lang="en-US" altLang="en-US" sz="1400"/>
            </a:p>
          </p:txBody>
        </p:sp>
        <p:sp>
          <p:nvSpPr>
            <p:cNvPr id="75796" name="AutoShape 16"/>
            <p:cNvSpPr>
              <a:spLocks noChangeArrowheads="1"/>
            </p:cNvSpPr>
            <p:nvPr/>
          </p:nvSpPr>
          <p:spPr bwMode="auto">
            <a:xfrm>
              <a:off x="2316" y="1776"/>
              <a:ext cx="240" cy="192"/>
            </a:xfrm>
            <a:prstGeom prst="hexagon">
              <a:avLst>
                <a:gd name="adj" fmla="val 31250"/>
                <a:gd name="vf" fmla="val 115470"/>
              </a:avLst>
            </a:prstGeom>
            <a:solidFill>
              <a:srgbClr val="DADA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t>f</a:t>
              </a:r>
              <a:r>
                <a:rPr lang="en-US" altLang="en-US" sz="1400" baseline="-25000"/>
                <a:t>1</a:t>
              </a:r>
              <a:endParaRPr lang="en-US" altLang="en-US" sz="1400"/>
            </a:p>
          </p:txBody>
        </p:sp>
      </p:grpSp>
    </p:spTree>
    <p:extLst>
      <p:ext uri="{BB962C8B-B14F-4D97-AF65-F5344CB8AC3E}">
        <p14:creationId xmlns:p14="http://schemas.microsoft.com/office/powerpoint/2010/main" val="34369829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ChangeArrowheads="1"/>
          </p:cNvSpPr>
          <p:nvPr>
            <p:ph type="title"/>
          </p:nvPr>
        </p:nvSpPr>
        <p:spPr/>
        <p:txBody>
          <a:bodyPr/>
          <a:lstStyle/>
          <a:p>
            <a:r>
              <a:rPr lang="en-US" altLang="en-US" smtClean="0"/>
              <a:t>Increasing Capacity</a:t>
            </a:r>
          </a:p>
        </p:txBody>
      </p:sp>
      <p:sp>
        <p:nvSpPr>
          <p:cNvPr id="76806" name="Rectangle 3"/>
          <p:cNvSpPr>
            <a:spLocks noGrp="1" noChangeArrowheads="1"/>
          </p:cNvSpPr>
          <p:nvPr>
            <p:ph type="body" idx="1"/>
          </p:nvPr>
        </p:nvSpPr>
        <p:spPr/>
        <p:txBody>
          <a:bodyPr>
            <a:noAutofit/>
          </a:bodyPr>
          <a:lstStyle/>
          <a:p>
            <a:pPr>
              <a:spcBef>
                <a:spcPts val="800"/>
              </a:spcBef>
            </a:pPr>
            <a:r>
              <a:rPr lang="en-US" altLang="en-US" dirty="0" smtClean="0">
                <a:solidFill>
                  <a:schemeClr val="tx1"/>
                </a:solidFill>
              </a:rPr>
              <a:t>We can see that by reducing the area of a cell we can increase capacity as we will have more cells each with its own set of frequencies.</a:t>
            </a:r>
          </a:p>
          <a:p>
            <a:pPr>
              <a:spcBef>
                <a:spcPts val="800"/>
              </a:spcBef>
            </a:pPr>
            <a:r>
              <a:rPr lang="en-US" altLang="en-US" dirty="0" smtClean="0">
                <a:solidFill>
                  <a:schemeClr val="tx1"/>
                </a:solidFill>
              </a:rPr>
              <a:t>What is drawback of shrinking the size of the cells (cell splitting)? Increase in the number of handoffs -&gt; increased load on the system! Also need more </a:t>
            </a:r>
            <a:r>
              <a:rPr lang="en-US" altLang="en-US" dirty="0" err="1" smtClean="0">
                <a:solidFill>
                  <a:schemeClr val="tx1"/>
                </a:solidFill>
              </a:rPr>
              <a:t>infrastrucutre</a:t>
            </a:r>
            <a:r>
              <a:rPr lang="en-US" altLang="en-US" dirty="0" smtClean="0">
                <a:solidFill>
                  <a:schemeClr val="tx1"/>
                </a:solidFill>
              </a:rPr>
              <a:t> -&gt; base stations (each cell needs a BS).</a:t>
            </a:r>
          </a:p>
          <a:p>
            <a:pPr>
              <a:spcBef>
                <a:spcPts val="800"/>
              </a:spcBef>
            </a:pPr>
            <a:r>
              <a:rPr lang="en-US" altLang="en-US" dirty="0" smtClean="0">
                <a:solidFill>
                  <a:schemeClr val="tx1"/>
                </a:solidFill>
              </a:rPr>
              <a:t>An easier solution exists, </a:t>
            </a:r>
            <a:r>
              <a:rPr lang="en-US" altLang="en-US" dirty="0" err="1" smtClean="0">
                <a:solidFill>
                  <a:schemeClr val="tx1"/>
                </a:solidFill>
              </a:rPr>
              <a:t>sectorization</a:t>
            </a:r>
            <a:r>
              <a:rPr lang="en-US" altLang="en-US" dirty="0" smtClean="0">
                <a:solidFill>
                  <a:schemeClr val="tx1"/>
                </a:solidFill>
              </a:rPr>
              <a:t>. It does not reduce handoffs, its advantage: it does not require more infrastructure.</a:t>
            </a:r>
          </a:p>
        </p:txBody>
      </p:sp>
    </p:spTree>
    <p:extLst>
      <p:ext uri="{BB962C8B-B14F-4D97-AF65-F5344CB8AC3E}">
        <p14:creationId xmlns:p14="http://schemas.microsoft.com/office/powerpoint/2010/main" val="38150013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N" sz="4000" dirty="0" smtClean="0"/>
              <a:t>MAC – Medium Access Protocol</a:t>
            </a:r>
            <a:endParaRPr lang="en-IN" sz="4000" dirty="0"/>
          </a:p>
        </p:txBody>
      </p:sp>
      <p:sp>
        <p:nvSpPr>
          <p:cNvPr id="3" name="Content Placeholder 2"/>
          <p:cNvSpPr>
            <a:spLocks noGrp="1"/>
          </p:cNvSpPr>
          <p:nvPr>
            <p:ph idx="1"/>
          </p:nvPr>
        </p:nvSpPr>
        <p:spPr>
          <a:xfrm>
            <a:off x="457200" y="980728"/>
            <a:ext cx="8229600" cy="5472608"/>
          </a:xfrm>
        </p:spPr>
        <p:txBody>
          <a:bodyPr/>
          <a:lstStyle/>
          <a:p>
            <a:pPr marL="0" indent="0">
              <a:buNone/>
            </a:pPr>
            <a:endParaRPr lang="en-IN" dirty="0"/>
          </a:p>
          <a:p>
            <a:pPr marL="0" indent="0">
              <a:buNone/>
            </a:pPr>
            <a:r>
              <a:rPr lang="en-IN" sz="2800" dirty="0"/>
              <a:t> Schedule-based: Establish transmission schedules statically or dynamically o TDMA o FDMA o CDMA </a:t>
            </a:r>
            <a:endParaRPr lang="en-IN" sz="2800" dirty="0" smtClean="0"/>
          </a:p>
          <a:p>
            <a:pPr marL="0" indent="0">
              <a:buNone/>
            </a:pPr>
            <a:r>
              <a:rPr lang="en-IN" sz="2800" dirty="0" smtClean="0"/>
              <a:t> </a:t>
            </a:r>
            <a:r>
              <a:rPr lang="en-IN" sz="2800" dirty="0"/>
              <a:t>Contention-based: o Let the stations contend for the channel o Random access protocols </a:t>
            </a:r>
            <a:endParaRPr lang="en-IN" sz="2800" dirty="0" smtClean="0"/>
          </a:p>
          <a:p>
            <a:pPr marL="0" indent="0">
              <a:buNone/>
            </a:pPr>
            <a:r>
              <a:rPr lang="en-IN" sz="2800" dirty="0" smtClean="0"/>
              <a:t> </a:t>
            </a:r>
            <a:r>
              <a:rPr lang="en-IN" sz="2800" dirty="0"/>
              <a:t>Reservation-based: o Reservations made during a contention phase o Size of packet in contention phase much smaller than a data packet </a:t>
            </a:r>
            <a:endParaRPr lang="en-IN" sz="2800" dirty="0" smtClean="0"/>
          </a:p>
          <a:p>
            <a:pPr marL="0" indent="0">
              <a:buNone/>
            </a:pPr>
            <a:r>
              <a:rPr lang="en-IN" sz="2800" dirty="0" smtClean="0"/>
              <a:t> </a:t>
            </a:r>
            <a:r>
              <a:rPr lang="en-IN" sz="2800" dirty="0"/>
              <a:t>Space-division multiple access: o Serve multiple users simultaneously by using directional antennas</a:t>
            </a:r>
          </a:p>
        </p:txBody>
      </p:sp>
    </p:spTree>
    <p:extLst>
      <p:ext uri="{BB962C8B-B14F-4D97-AF65-F5344CB8AC3E}">
        <p14:creationId xmlns:p14="http://schemas.microsoft.com/office/powerpoint/2010/main" val="30018994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314420"/>
            <a:ext cx="5865679" cy="2595563"/>
          </a:xfrm>
          <a:prstGeom prst="rect">
            <a:avLst/>
          </a:prstGeom>
        </p:spPr>
      </p:pic>
    </p:spTree>
    <p:extLst>
      <p:ext uri="{BB962C8B-B14F-4D97-AF65-F5344CB8AC3E}">
        <p14:creationId xmlns:p14="http://schemas.microsoft.com/office/powerpoint/2010/main" val="955860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704" y="548680"/>
            <a:ext cx="5976664" cy="5976664"/>
          </a:xfrm>
        </p:spPr>
        <p:txBody>
          <a:bodyPr/>
          <a:lstStyle/>
          <a:p>
            <a:pPr marL="0" indent="0">
              <a:buNone/>
            </a:pPr>
            <a:r>
              <a:rPr lang="en-IN" sz="2800" b="1" dirty="0"/>
              <a:t>Network Layer </a:t>
            </a:r>
          </a:p>
          <a:p>
            <a:pPr marL="0" indent="0">
              <a:buNone/>
            </a:pPr>
            <a:r>
              <a:rPr lang="en-IN" dirty="0" smtClean="0"/>
              <a:t> </a:t>
            </a:r>
            <a:r>
              <a:rPr lang="en-IN" dirty="0"/>
              <a:t>Connection setup </a:t>
            </a:r>
            <a:endParaRPr lang="en-IN" dirty="0" smtClean="0"/>
          </a:p>
          <a:p>
            <a:pPr marL="0" indent="0">
              <a:buNone/>
            </a:pPr>
            <a:r>
              <a:rPr lang="en-IN" dirty="0" smtClean="0"/>
              <a:t> </a:t>
            </a:r>
            <a:r>
              <a:rPr lang="en-IN" dirty="0"/>
              <a:t>Packet routing </a:t>
            </a:r>
            <a:endParaRPr lang="en-IN" dirty="0" smtClean="0"/>
          </a:p>
          <a:p>
            <a:pPr marL="0" indent="0">
              <a:buNone/>
            </a:pPr>
            <a:r>
              <a:rPr lang="en-IN" dirty="0" smtClean="0"/>
              <a:t> </a:t>
            </a:r>
            <a:r>
              <a:rPr lang="en-IN" dirty="0"/>
              <a:t>Handover between networks </a:t>
            </a:r>
            <a:endParaRPr lang="en-IN" dirty="0" smtClean="0"/>
          </a:p>
          <a:p>
            <a:pPr marL="0" indent="0">
              <a:buNone/>
            </a:pPr>
            <a:r>
              <a:rPr lang="en-IN" dirty="0" smtClean="0"/>
              <a:t> </a:t>
            </a:r>
            <a:r>
              <a:rPr lang="en-IN" dirty="0"/>
              <a:t>Routing </a:t>
            </a:r>
            <a:endParaRPr lang="en-IN" dirty="0" smtClean="0"/>
          </a:p>
          <a:p>
            <a:pPr marL="0" indent="0">
              <a:buNone/>
            </a:pPr>
            <a:r>
              <a:rPr lang="en-IN" dirty="0" smtClean="0"/>
              <a:t> </a:t>
            </a:r>
            <a:r>
              <a:rPr lang="en-IN" dirty="0"/>
              <a:t>Target device location </a:t>
            </a:r>
            <a:endParaRPr lang="en-IN" dirty="0" smtClean="0"/>
          </a:p>
          <a:p>
            <a:pPr marL="0" indent="0">
              <a:buNone/>
            </a:pPr>
            <a:r>
              <a:rPr lang="en-IN" dirty="0" smtClean="0"/>
              <a:t> </a:t>
            </a:r>
            <a:r>
              <a:rPr lang="en-IN" dirty="0"/>
              <a:t>Quality of service (</a:t>
            </a:r>
            <a:r>
              <a:rPr lang="en-IN" dirty="0" err="1"/>
              <a:t>QoS</a:t>
            </a:r>
            <a:r>
              <a:rPr lang="en-IN" dirty="0" smtClean="0"/>
              <a:t>)</a:t>
            </a:r>
          </a:p>
          <a:p>
            <a:pPr marL="0" indent="0">
              <a:buNone/>
            </a:pPr>
            <a:r>
              <a:rPr lang="en-IN" sz="2800" b="1" dirty="0"/>
              <a:t>Transport Layer </a:t>
            </a:r>
          </a:p>
          <a:p>
            <a:pPr marL="0" indent="0">
              <a:buNone/>
            </a:pPr>
            <a:r>
              <a:rPr lang="en-IN" dirty="0" smtClean="0"/>
              <a:t> </a:t>
            </a:r>
            <a:r>
              <a:rPr lang="en-IN" dirty="0"/>
              <a:t>Establish End-to-End Connection </a:t>
            </a:r>
            <a:endParaRPr lang="en-IN" dirty="0" smtClean="0"/>
          </a:p>
          <a:p>
            <a:pPr marL="0" indent="0">
              <a:buNone/>
            </a:pPr>
            <a:r>
              <a:rPr lang="en-IN" dirty="0" smtClean="0"/>
              <a:t> </a:t>
            </a:r>
            <a:r>
              <a:rPr lang="en-IN" dirty="0"/>
              <a:t>Flow control </a:t>
            </a:r>
            <a:endParaRPr lang="en-IN" dirty="0" smtClean="0"/>
          </a:p>
          <a:p>
            <a:pPr marL="0" indent="0">
              <a:buNone/>
            </a:pPr>
            <a:r>
              <a:rPr lang="en-IN" dirty="0" smtClean="0"/>
              <a:t> </a:t>
            </a:r>
            <a:r>
              <a:rPr lang="en-IN" dirty="0"/>
              <a:t>Congestion control </a:t>
            </a:r>
            <a:endParaRPr lang="en-IN" dirty="0" smtClean="0"/>
          </a:p>
          <a:p>
            <a:pPr marL="0" indent="0">
              <a:buNone/>
            </a:pPr>
            <a:r>
              <a:rPr lang="en-IN" dirty="0" smtClean="0"/>
              <a:t> </a:t>
            </a:r>
            <a:r>
              <a:rPr lang="en-IN" dirty="0"/>
              <a:t>TCP and UDP </a:t>
            </a:r>
            <a:endParaRPr lang="en-IN" dirty="0" smtClean="0"/>
          </a:p>
          <a:p>
            <a:pPr marL="0" indent="0">
              <a:buNone/>
            </a:pPr>
            <a:r>
              <a:rPr lang="en-IN" dirty="0" smtClean="0"/>
              <a:t> </a:t>
            </a:r>
            <a:r>
              <a:rPr lang="en-IN" dirty="0"/>
              <a:t>Applications – Browser etc.</a:t>
            </a:r>
          </a:p>
        </p:txBody>
      </p:sp>
    </p:spTree>
    <p:extLst>
      <p:ext uri="{BB962C8B-B14F-4D97-AF65-F5344CB8AC3E}">
        <p14:creationId xmlns:p14="http://schemas.microsoft.com/office/powerpoint/2010/main" val="1342577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marL="0" indent="0">
              <a:buNone/>
            </a:pPr>
            <a:r>
              <a:rPr lang="en-IN" dirty="0"/>
              <a:t>Application </a:t>
            </a:r>
            <a:r>
              <a:rPr lang="en-IN" dirty="0" smtClean="0"/>
              <a:t>Layer</a:t>
            </a:r>
            <a:endParaRPr lang="en-IN" dirty="0"/>
          </a:p>
          <a:p>
            <a:pPr marL="0" indent="0">
              <a:buNone/>
            </a:pPr>
            <a:r>
              <a:rPr lang="en-IN" dirty="0" smtClean="0"/>
              <a:t> </a:t>
            </a:r>
            <a:r>
              <a:rPr lang="en-IN" dirty="0"/>
              <a:t>Multimedia applications </a:t>
            </a:r>
            <a:endParaRPr lang="en-IN" dirty="0" smtClean="0"/>
          </a:p>
          <a:p>
            <a:pPr marL="0" indent="0">
              <a:buNone/>
            </a:pPr>
            <a:r>
              <a:rPr lang="en-IN" dirty="0" smtClean="0"/>
              <a:t> </a:t>
            </a:r>
            <a:r>
              <a:rPr lang="en-IN" dirty="0"/>
              <a:t>Applications that interface to various kinds of data formats and transmission characteristics </a:t>
            </a:r>
            <a:endParaRPr lang="en-IN" dirty="0" smtClean="0"/>
          </a:p>
          <a:p>
            <a:pPr marL="0" indent="0">
              <a:buNone/>
            </a:pPr>
            <a:r>
              <a:rPr lang="en-IN" dirty="0" smtClean="0"/>
              <a:t> </a:t>
            </a:r>
            <a:r>
              <a:rPr lang="en-IN" dirty="0"/>
              <a:t>Applications that interface to various portable devices</a:t>
            </a:r>
          </a:p>
        </p:txBody>
      </p:sp>
      <p:sp>
        <p:nvSpPr>
          <p:cNvPr id="4" name="AutoShape 2" descr="Applications of Wireless Communication"/>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6010" y="2492896"/>
            <a:ext cx="6120680" cy="4088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2840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Wireless Transmission</a:t>
            </a:r>
            <a:endParaRPr lang="en-IN" sz="4000" dirty="0"/>
          </a:p>
        </p:txBody>
      </p:sp>
      <p:sp>
        <p:nvSpPr>
          <p:cNvPr id="4" name="Content Placeholder 3"/>
          <p:cNvSpPr>
            <a:spLocks noGrp="1" noChangeArrowheads="1"/>
          </p:cNvSpPr>
          <p:nvPr>
            <p:ph idx="1"/>
          </p:nvPr>
        </p:nvSpPr>
        <p:spPr bwMode="auto">
          <a:xfrm>
            <a:off x="2267744" y="1628800"/>
            <a:ext cx="447484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SzPct val="80000"/>
              <a:buFont typeface="Wingdings" pitchFamily="2" charset="2"/>
              <a:buNone/>
              <a:defRPr sz="2400" b="1"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accent2"/>
              </a:buClr>
              <a:buSzPct val="80000"/>
              <a:buFont typeface="Wingdings" pitchFamily="2" charset="2"/>
              <a:buNone/>
              <a:defRPr sz="2000" b="1" kern="1200">
                <a:solidFill>
                  <a:schemeClr val="accent2"/>
                </a:solidFill>
                <a:latin typeface="+mn-lt"/>
                <a:ea typeface="+mn-ea"/>
                <a:cs typeface="+mn-cs"/>
              </a:defRPr>
            </a:lvl2pPr>
            <a:lvl3pPr marL="914400" indent="0" algn="ctr" rtl="0" eaLnBrk="0" fontAlgn="base" hangingPunct="0">
              <a:spcBef>
                <a:spcPct val="20000"/>
              </a:spcBef>
              <a:spcAft>
                <a:spcPct val="0"/>
              </a:spcAft>
              <a:buClr>
                <a:schemeClr val="accent2"/>
              </a:buClr>
              <a:buSzPct val="80000"/>
              <a:buFont typeface="Wingdings" pitchFamily="2" charset="2"/>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Clr>
                <a:schemeClr val="accent1"/>
              </a:buClr>
              <a:buFont typeface="Wingdings" pitchFamily="2" charset="2"/>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Ø"/>
            </a:pPr>
            <a:r>
              <a:rPr lang="en-US" altLang="en-US" sz="2800" dirty="0" smtClean="0"/>
              <a:t> Frequencies</a:t>
            </a:r>
          </a:p>
          <a:p>
            <a:pPr algn="l">
              <a:buFont typeface="Wingdings" pitchFamily="2" charset="2"/>
              <a:buChar char="Ø"/>
            </a:pPr>
            <a:r>
              <a:rPr lang="en-US" altLang="en-US" sz="2800" dirty="0" smtClean="0"/>
              <a:t> Signals</a:t>
            </a:r>
          </a:p>
          <a:p>
            <a:pPr algn="l">
              <a:buFont typeface="Wingdings" pitchFamily="2" charset="2"/>
              <a:buChar char="Ø"/>
            </a:pPr>
            <a:r>
              <a:rPr lang="en-US" altLang="en-US" sz="2800" dirty="0" smtClean="0"/>
              <a:t> Antennas</a:t>
            </a:r>
          </a:p>
          <a:p>
            <a:pPr algn="l">
              <a:buFont typeface="Wingdings" pitchFamily="2" charset="2"/>
              <a:buChar char="Ø"/>
            </a:pPr>
            <a:r>
              <a:rPr lang="en-US" altLang="en-US" sz="2800" dirty="0" smtClean="0"/>
              <a:t> Signal propagation</a:t>
            </a:r>
          </a:p>
          <a:p>
            <a:pPr algn="l">
              <a:buFont typeface="Wingdings" pitchFamily="2" charset="2"/>
              <a:buChar char="Ø"/>
            </a:pPr>
            <a:r>
              <a:rPr lang="en-US" altLang="en-US" sz="2800" dirty="0" smtClean="0"/>
              <a:t> Multiplexing</a:t>
            </a:r>
          </a:p>
          <a:p>
            <a:pPr algn="l">
              <a:buFont typeface="Wingdings" pitchFamily="2" charset="2"/>
              <a:buChar char="Ø"/>
            </a:pPr>
            <a:r>
              <a:rPr lang="en-US" altLang="en-US" sz="2800" dirty="0" smtClean="0"/>
              <a:t> Spread spectrum</a:t>
            </a:r>
          </a:p>
          <a:p>
            <a:pPr algn="l">
              <a:buFont typeface="Wingdings" pitchFamily="2" charset="2"/>
              <a:buChar char="Ø"/>
            </a:pPr>
            <a:r>
              <a:rPr lang="en-US" altLang="en-US" sz="2800" dirty="0" smtClean="0"/>
              <a:t> Modulation</a:t>
            </a:r>
          </a:p>
          <a:p>
            <a:pPr algn="l">
              <a:buFont typeface="Wingdings" pitchFamily="2" charset="2"/>
              <a:buChar char="Ø"/>
            </a:pPr>
            <a:r>
              <a:rPr lang="en-US" altLang="en-US" sz="2800" dirty="0" smtClean="0"/>
              <a:t> Cellular systems</a:t>
            </a:r>
          </a:p>
        </p:txBody>
      </p:sp>
    </p:spTree>
    <p:extLst>
      <p:ext uri="{BB962C8B-B14F-4D97-AF65-F5344CB8AC3E}">
        <p14:creationId xmlns:p14="http://schemas.microsoft.com/office/powerpoint/2010/main" val="997076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7"/>
          <p:cNvSpPr>
            <a:spLocks noGrp="1" noChangeArrowheads="1"/>
          </p:cNvSpPr>
          <p:nvPr>
            <p:ph type="title"/>
          </p:nvPr>
        </p:nvSpPr>
        <p:spPr>
          <a:xfrm>
            <a:off x="457200" y="260648"/>
            <a:ext cx="4438650" cy="580926"/>
          </a:xfrm>
        </p:spPr>
        <p:txBody>
          <a:bodyPr>
            <a:normAutofit fontScale="90000"/>
          </a:bodyPr>
          <a:lstStyle/>
          <a:p>
            <a:r>
              <a:rPr lang="en-US" altLang="en-US" dirty="0" smtClean="0"/>
              <a:t>Spectrum Allocation</a:t>
            </a:r>
          </a:p>
        </p:txBody>
      </p:sp>
      <p:sp>
        <p:nvSpPr>
          <p:cNvPr id="5126" name="Text Box 82"/>
          <p:cNvSpPr>
            <a:spLocks noGrp="1" noChangeArrowheads="1"/>
          </p:cNvSpPr>
          <p:nvPr>
            <p:ph type="body" idx="1"/>
          </p:nvPr>
        </p:nvSpPr>
        <p:spPr>
          <a:xfrm>
            <a:off x="685800" y="3200400"/>
            <a:ext cx="7772400" cy="2895600"/>
          </a:xfrm>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lnSpc>
                <a:spcPct val="90000"/>
              </a:lnSpc>
              <a:buFont typeface="Wingdings" pitchFamily="2" charset="2"/>
              <a:buNone/>
            </a:pPr>
            <a:r>
              <a:rPr lang="en-US" altLang="en-US" sz="1600" dirty="0" smtClean="0"/>
              <a:t>VLF = Very Low Frequency			UHF = Ultra High Frequency</a:t>
            </a:r>
          </a:p>
          <a:p>
            <a:pPr>
              <a:lnSpc>
                <a:spcPct val="90000"/>
              </a:lnSpc>
              <a:buFont typeface="Wingdings" pitchFamily="2" charset="2"/>
              <a:buNone/>
            </a:pPr>
            <a:r>
              <a:rPr lang="en-US" altLang="en-US" sz="1600" dirty="0" smtClean="0"/>
              <a:t>LF = Low Frequency 			SHF = Super High Frequency</a:t>
            </a:r>
          </a:p>
          <a:p>
            <a:pPr>
              <a:lnSpc>
                <a:spcPct val="90000"/>
              </a:lnSpc>
              <a:buFont typeface="Wingdings" pitchFamily="2" charset="2"/>
              <a:buNone/>
            </a:pPr>
            <a:r>
              <a:rPr lang="en-US" altLang="en-US" sz="1600" dirty="0" smtClean="0"/>
              <a:t>MF = Medium Frequency 			EHF = Extra High Frequency	</a:t>
            </a:r>
          </a:p>
          <a:p>
            <a:pPr>
              <a:lnSpc>
                <a:spcPct val="90000"/>
              </a:lnSpc>
              <a:buFont typeface="Wingdings" pitchFamily="2" charset="2"/>
              <a:buNone/>
            </a:pPr>
            <a:r>
              <a:rPr lang="en-US" altLang="en-US" sz="1600" dirty="0" smtClean="0"/>
              <a:t>HF = High Frequency 			UV = Ultraviolet Light</a:t>
            </a:r>
          </a:p>
          <a:p>
            <a:pPr>
              <a:lnSpc>
                <a:spcPct val="90000"/>
              </a:lnSpc>
              <a:buFont typeface="Wingdings" pitchFamily="2" charset="2"/>
              <a:buNone/>
            </a:pPr>
            <a:r>
              <a:rPr lang="en-US" altLang="en-US" sz="1600" dirty="0" smtClean="0"/>
              <a:t>VHF = Very High Frequency</a:t>
            </a:r>
          </a:p>
          <a:p>
            <a:pPr>
              <a:lnSpc>
                <a:spcPct val="90000"/>
              </a:lnSpc>
              <a:buFont typeface="Wingdings" pitchFamily="2" charset="2"/>
              <a:buNone/>
            </a:pPr>
            <a:endParaRPr lang="en-US" altLang="en-US" sz="1600" dirty="0" smtClean="0"/>
          </a:p>
          <a:p>
            <a:pPr>
              <a:lnSpc>
                <a:spcPct val="90000"/>
              </a:lnSpc>
              <a:buFont typeface="Wingdings" pitchFamily="2" charset="2"/>
              <a:buNone/>
            </a:pPr>
            <a:r>
              <a:rPr lang="en-US" altLang="en-US" sz="1800" dirty="0" smtClean="0"/>
              <a:t>Relationship between frequency ‘f’ and wave length ‘</a:t>
            </a:r>
            <a:r>
              <a:rPr lang="en-US" altLang="en-US" dirty="0" smtClean="0">
                <a:latin typeface="Symbol" pitchFamily="18" charset="2"/>
                <a:sym typeface="Symbol" pitchFamily="18" charset="2"/>
              </a:rPr>
              <a:t></a:t>
            </a:r>
            <a:r>
              <a:rPr lang="en-US" altLang="en-US" dirty="0" smtClean="0">
                <a:sym typeface="Symbol" pitchFamily="18" charset="2"/>
              </a:rPr>
              <a:t>’</a:t>
            </a:r>
            <a:r>
              <a:rPr lang="en-US" altLang="en-US" sz="1800" dirty="0" smtClean="0"/>
              <a:t> :</a:t>
            </a:r>
          </a:p>
          <a:p>
            <a:pPr>
              <a:lnSpc>
                <a:spcPct val="90000"/>
              </a:lnSpc>
              <a:buFont typeface="Wingdings" pitchFamily="2" charset="2"/>
              <a:buNone/>
            </a:pPr>
            <a:r>
              <a:rPr lang="en-US" altLang="en-US" dirty="0" smtClean="0">
                <a:latin typeface="Symbol" pitchFamily="18" charset="2"/>
                <a:sym typeface="Symbol" pitchFamily="18" charset="2"/>
              </a:rPr>
              <a:t>	 </a:t>
            </a:r>
            <a:r>
              <a:rPr lang="en-US" altLang="en-US" sz="1800" dirty="0" smtClean="0">
                <a:sym typeface="Symbol" pitchFamily="18" charset="2"/>
              </a:rPr>
              <a:t>= c/f </a:t>
            </a:r>
          </a:p>
          <a:p>
            <a:pPr>
              <a:lnSpc>
                <a:spcPct val="90000"/>
              </a:lnSpc>
              <a:buFont typeface="Wingdings" pitchFamily="2" charset="2"/>
              <a:buNone/>
            </a:pPr>
            <a:r>
              <a:rPr lang="en-US" altLang="en-US" sz="1800" dirty="0" smtClean="0">
                <a:sym typeface="Symbol" pitchFamily="18" charset="2"/>
              </a:rPr>
              <a:t>where c is the speed of light</a:t>
            </a:r>
            <a:r>
              <a:rPr lang="en-US" altLang="en-US" dirty="0" smtClean="0">
                <a:sym typeface="Symbol" pitchFamily="18" charset="2"/>
              </a:rPr>
              <a:t> </a:t>
            </a:r>
            <a:r>
              <a:rPr lang="en-US" altLang="en-US" sz="1800" dirty="0" smtClean="0">
                <a:sym typeface="Symbol" pitchFamily="18" charset="2"/>
              </a:rPr>
              <a:t> 3x10</a:t>
            </a:r>
            <a:r>
              <a:rPr lang="en-US" altLang="en-US" sz="1800" baseline="30000" dirty="0" smtClean="0">
                <a:sym typeface="Symbol" pitchFamily="18" charset="2"/>
              </a:rPr>
              <a:t>8</a:t>
            </a:r>
            <a:r>
              <a:rPr lang="en-US" altLang="en-US" sz="1800" dirty="0" smtClean="0">
                <a:sym typeface="Symbol" pitchFamily="18" charset="2"/>
              </a:rPr>
              <a:t>m/s</a:t>
            </a:r>
          </a:p>
        </p:txBody>
      </p:sp>
      <p:sp>
        <p:nvSpPr>
          <p:cNvPr id="5127" name="Text Box 101"/>
          <p:cNvSpPr txBox="1">
            <a:spLocks noChangeArrowheads="1"/>
          </p:cNvSpPr>
          <p:nvPr/>
        </p:nvSpPr>
        <p:spPr bwMode="auto">
          <a:xfrm>
            <a:off x="228600" y="1844675"/>
            <a:ext cx="7620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 Mm</a:t>
            </a:r>
          </a:p>
          <a:p>
            <a:pPr algn="ctr"/>
            <a:r>
              <a:rPr lang="en-US" altLang="en-US" sz="1400"/>
              <a:t>300 Hz</a:t>
            </a:r>
          </a:p>
        </p:txBody>
      </p:sp>
      <p:sp>
        <p:nvSpPr>
          <p:cNvPr id="5128" name="Line 127"/>
          <p:cNvSpPr>
            <a:spLocks noChangeShapeType="1"/>
          </p:cNvSpPr>
          <p:nvPr/>
        </p:nvSpPr>
        <p:spPr bwMode="auto">
          <a:xfrm>
            <a:off x="609600" y="1663700"/>
            <a:ext cx="777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29" name="Line 128"/>
          <p:cNvSpPr>
            <a:spLocks noChangeShapeType="1"/>
          </p:cNvSpPr>
          <p:nvPr/>
        </p:nvSpPr>
        <p:spPr bwMode="auto">
          <a:xfrm>
            <a:off x="4548188"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0" name="Line 129"/>
          <p:cNvSpPr>
            <a:spLocks noChangeShapeType="1"/>
          </p:cNvSpPr>
          <p:nvPr/>
        </p:nvSpPr>
        <p:spPr bwMode="auto">
          <a:xfrm>
            <a:off x="2297113"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1" name="Line 130"/>
          <p:cNvSpPr>
            <a:spLocks noChangeShapeType="1"/>
          </p:cNvSpPr>
          <p:nvPr/>
        </p:nvSpPr>
        <p:spPr bwMode="auto">
          <a:xfrm>
            <a:off x="3422650"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2" name="Line 131"/>
          <p:cNvSpPr>
            <a:spLocks noChangeShapeType="1"/>
          </p:cNvSpPr>
          <p:nvPr/>
        </p:nvSpPr>
        <p:spPr bwMode="auto">
          <a:xfrm>
            <a:off x="5673725"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3" name="Line 132"/>
          <p:cNvSpPr>
            <a:spLocks noChangeShapeType="1"/>
          </p:cNvSpPr>
          <p:nvPr/>
        </p:nvSpPr>
        <p:spPr bwMode="auto">
          <a:xfrm>
            <a:off x="6799263"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4" name="Line 133"/>
          <p:cNvSpPr>
            <a:spLocks noChangeShapeType="1"/>
          </p:cNvSpPr>
          <p:nvPr/>
        </p:nvSpPr>
        <p:spPr bwMode="auto">
          <a:xfrm>
            <a:off x="7924800"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5" name="Line 134"/>
          <p:cNvSpPr>
            <a:spLocks noChangeShapeType="1"/>
          </p:cNvSpPr>
          <p:nvPr/>
        </p:nvSpPr>
        <p:spPr bwMode="auto">
          <a:xfrm>
            <a:off x="1171575"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6" name="Line 135"/>
          <p:cNvSpPr>
            <a:spLocks noChangeShapeType="1"/>
          </p:cNvSpPr>
          <p:nvPr/>
        </p:nvSpPr>
        <p:spPr bwMode="auto">
          <a:xfrm>
            <a:off x="5110163"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7" name="Line 136"/>
          <p:cNvSpPr>
            <a:spLocks noChangeShapeType="1"/>
          </p:cNvSpPr>
          <p:nvPr/>
        </p:nvSpPr>
        <p:spPr bwMode="auto">
          <a:xfrm>
            <a:off x="609600"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8" name="Line 137"/>
          <p:cNvSpPr>
            <a:spLocks noChangeShapeType="1"/>
          </p:cNvSpPr>
          <p:nvPr/>
        </p:nvSpPr>
        <p:spPr bwMode="auto">
          <a:xfrm>
            <a:off x="7361238"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39" name="Line 138"/>
          <p:cNvSpPr>
            <a:spLocks noChangeShapeType="1"/>
          </p:cNvSpPr>
          <p:nvPr/>
        </p:nvSpPr>
        <p:spPr bwMode="auto">
          <a:xfrm>
            <a:off x="1733550"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40" name="Line 139"/>
          <p:cNvSpPr>
            <a:spLocks noChangeShapeType="1"/>
          </p:cNvSpPr>
          <p:nvPr/>
        </p:nvSpPr>
        <p:spPr bwMode="auto">
          <a:xfrm>
            <a:off x="2859088"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41" name="Line 140"/>
          <p:cNvSpPr>
            <a:spLocks noChangeShapeType="1"/>
          </p:cNvSpPr>
          <p:nvPr/>
        </p:nvSpPr>
        <p:spPr bwMode="auto">
          <a:xfrm>
            <a:off x="3984625"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42" name="Line 141"/>
          <p:cNvSpPr>
            <a:spLocks noChangeShapeType="1"/>
          </p:cNvSpPr>
          <p:nvPr/>
        </p:nvSpPr>
        <p:spPr bwMode="auto">
          <a:xfrm>
            <a:off x="6235700" y="14478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43" name="Text Box 146"/>
          <p:cNvSpPr txBox="1">
            <a:spLocks noChangeArrowheads="1"/>
          </p:cNvSpPr>
          <p:nvPr/>
        </p:nvSpPr>
        <p:spPr bwMode="auto">
          <a:xfrm>
            <a:off x="1304925" y="1844675"/>
            <a:ext cx="8382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10 km</a:t>
            </a:r>
          </a:p>
          <a:p>
            <a:pPr algn="ctr"/>
            <a:r>
              <a:rPr lang="en-US" altLang="en-US" sz="1400"/>
              <a:t>30 kHz</a:t>
            </a:r>
          </a:p>
        </p:txBody>
      </p:sp>
      <p:sp>
        <p:nvSpPr>
          <p:cNvPr id="5144" name="Text Box 147"/>
          <p:cNvSpPr txBox="1">
            <a:spLocks noChangeArrowheads="1"/>
          </p:cNvSpPr>
          <p:nvPr/>
        </p:nvSpPr>
        <p:spPr bwMode="auto">
          <a:xfrm>
            <a:off x="2466975" y="1844675"/>
            <a:ext cx="7620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100 m</a:t>
            </a:r>
          </a:p>
          <a:p>
            <a:pPr algn="ctr"/>
            <a:r>
              <a:rPr lang="en-US" altLang="en-US" sz="1400"/>
              <a:t>3 MHz</a:t>
            </a:r>
          </a:p>
        </p:txBody>
      </p:sp>
      <p:sp>
        <p:nvSpPr>
          <p:cNvPr id="5145" name="Text Box 148"/>
          <p:cNvSpPr txBox="1">
            <a:spLocks noChangeArrowheads="1"/>
          </p:cNvSpPr>
          <p:nvPr/>
        </p:nvSpPr>
        <p:spPr bwMode="auto">
          <a:xfrm>
            <a:off x="3525838" y="1844675"/>
            <a:ext cx="89535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 m</a:t>
            </a:r>
          </a:p>
          <a:p>
            <a:pPr algn="ctr"/>
            <a:r>
              <a:rPr lang="en-US" altLang="en-US" sz="1400"/>
              <a:t>300 MHz</a:t>
            </a:r>
          </a:p>
        </p:txBody>
      </p:sp>
      <p:sp>
        <p:nvSpPr>
          <p:cNvPr id="5146" name="Text Box 149"/>
          <p:cNvSpPr txBox="1">
            <a:spLocks noChangeArrowheads="1"/>
          </p:cNvSpPr>
          <p:nvPr/>
        </p:nvSpPr>
        <p:spPr bwMode="auto">
          <a:xfrm>
            <a:off x="4638675" y="1844675"/>
            <a:ext cx="9144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10 mm</a:t>
            </a:r>
          </a:p>
          <a:p>
            <a:pPr algn="ctr"/>
            <a:r>
              <a:rPr lang="en-US" altLang="en-US" sz="1400"/>
              <a:t>30 GHz</a:t>
            </a:r>
          </a:p>
        </p:txBody>
      </p:sp>
      <p:sp>
        <p:nvSpPr>
          <p:cNvPr id="5147" name="Text Box 150"/>
          <p:cNvSpPr txBox="1">
            <a:spLocks noChangeArrowheads="1"/>
          </p:cNvSpPr>
          <p:nvPr/>
        </p:nvSpPr>
        <p:spPr bwMode="auto">
          <a:xfrm>
            <a:off x="5800725" y="1844675"/>
            <a:ext cx="8382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100 </a:t>
            </a:r>
            <a:r>
              <a:rPr lang="en-US" altLang="en-US" sz="1400">
                <a:sym typeface="Symbol" pitchFamily="18" charset="2"/>
              </a:rPr>
              <a:t>m</a:t>
            </a:r>
          </a:p>
          <a:p>
            <a:pPr algn="ctr"/>
            <a:r>
              <a:rPr lang="en-US" altLang="en-US" sz="1400">
                <a:sym typeface="Symbol" pitchFamily="18" charset="2"/>
              </a:rPr>
              <a:t>3 THz</a:t>
            </a:r>
            <a:endParaRPr lang="en-US" altLang="en-US" sz="1400"/>
          </a:p>
        </p:txBody>
      </p:sp>
      <p:sp>
        <p:nvSpPr>
          <p:cNvPr id="5148" name="Text Box 151"/>
          <p:cNvSpPr txBox="1">
            <a:spLocks noChangeArrowheads="1"/>
          </p:cNvSpPr>
          <p:nvPr/>
        </p:nvSpPr>
        <p:spPr bwMode="auto">
          <a:xfrm>
            <a:off x="6881813" y="1844675"/>
            <a:ext cx="914400"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1 </a:t>
            </a:r>
            <a:r>
              <a:rPr lang="en-US" altLang="en-US" sz="1400">
                <a:sym typeface="Symbol" pitchFamily="18" charset="2"/>
              </a:rPr>
              <a:t>m</a:t>
            </a:r>
          </a:p>
          <a:p>
            <a:pPr algn="ctr"/>
            <a:r>
              <a:rPr lang="en-US" altLang="en-US" sz="1400">
                <a:sym typeface="Symbol" pitchFamily="18" charset="2"/>
              </a:rPr>
              <a:t>300 THz</a:t>
            </a:r>
            <a:endParaRPr lang="en-US" altLang="en-US" sz="1400"/>
          </a:p>
        </p:txBody>
      </p:sp>
      <p:sp>
        <p:nvSpPr>
          <p:cNvPr id="5149" name="Text Box 123"/>
          <p:cNvSpPr txBox="1">
            <a:spLocks noChangeArrowheads="1"/>
          </p:cNvSpPr>
          <p:nvPr/>
        </p:nvSpPr>
        <p:spPr bwMode="auto">
          <a:xfrm>
            <a:off x="7086600" y="2819400"/>
            <a:ext cx="10826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1400"/>
              <a:t>visible light</a:t>
            </a:r>
          </a:p>
        </p:txBody>
      </p:sp>
      <p:sp>
        <p:nvSpPr>
          <p:cNvPr id="5150" name="Line 84"/>
          <p:cNvSpPr>
            <a:spLocks noChangeShapeType="1"/>
          </p:cNvSpPr>
          <p:nvPr/>
        </p:nvSpPr>
        <p:spPr bwMode="auto">
          <a:xfrm>
            <a:off x="609600" y="2501900"/>
            <a:ext cx="7772400" cy="31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1" name="Line 85"/>
          <p:cNvSpPr>
            <a:spLocks noChangeShapeType="1"/>
          </p:cNvSpPr>
          <p:nvPr/>
        </p:nvSpPr>
        <p:spPr bwMode="auto">
          <a:xfrm>
            <a:off x="4548188"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2" name="Line 86"/>
          <p:cNvSpPr>
            <a:spLocks noChangeShapeType="1"/>
          </p:cNvSpPr>
          <p:nvPr/>
        </p:nvSpPr>
        <p:spPr bwMode="auto">
          <a:xfrm>
            <a:off x="2297113"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3" name="Line 87"/>
          <p:cNvSpPr>
            <a:spLocks noChangeShapeType="1"/>
          </p:cNvSpPr>
          <p:nvPr/>
        </p:nvSpPr>
        <p:spPr bwMode="auto">
          <a:xfrm>
            <a:off x="3422650"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4" name="Line 88"/>
          <p:cNvSpPr>
            <a:spLocks noChangeShapeType="1"/>
          </p:cNvSpPr>
          <p:nvPr/>
        </p:nvSpPr>
        <p:spPr bwMode="auto">
          <a:xfrm>
            <a:off x="5673725"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5" name="Line 89"/>
          <p:cNvSpPr>
            <a:spLocks noChangeShapeType="1"/>
          </p:cNvSpPr>
          <p:nvPr/>
        </p:nvSpPr>
        <p:spPr bwMode="auto">
          <a:xfrm>
            <a:off x="6799263"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6" name="Line 90"/>
          <p:cNvSpPr>
            <a:spLocks noChangeShapeType="1"/>
          </p:cNvSpPr>
          <p:nvPr/>
        </p:nvSpPr>
        <p:spPr bwMode="auto">
          <a:xfrm>
            <a:off x="7924800"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7" name="Line 91"/>
          <p:cNvSpPr>
            <a:spLocks noChangeShapeType="1"/>
          </p:cNvSpPr>
          <p:nvPr/>
        </p:nvSpPr>
        <p:spPr bwMode="auto">
          <a:xfrm>
            <a:off x="1171575"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8" name="Line 92"/>
          <p:cNvSpPr>
            <a:spLocks noChangeShapeType="1"/>
          </p:cNvSpPr>
          <p:nvPr/>
        </p:nvSpPr>
        <p:spPr bwMode="auto">
          <a:xfrm>
            <a:off x="5110163"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59" name="Line 93"/>
          <p:cNvSpPr>
            <a:spLocks noChangeShapeType="1"/>
          </p:cNvSpPr>
          <p:nvPr/>
        </p:nvSpPr>
        <p:spPr bwMode="auto">
          <a:xfrm>
            <a:off x="609600"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0" name="Line 94"/>
          <p:cNvSpPr>
            <a:spLocks noChangeShapeType="1"/>
          </p:cNvSpPr>
          <p:nvPr/>
        </p:nvSpPr>
        <p:spPr bwMode="auto">
          <a:xfrm>
            <a:off x="7361238"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1" name="Line 95"/>
          <p:cNvSpPr>
            <a:spLocks noChangeShapeType="1"/>
          </p:cNvSpPr>
          <p:nvPr/>
        </p:nvSpPr>
        <p:spPr bwMode="auto">
          <a:xfrm>
            <a:off x="1733550"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2" name="Line 96"/>
          <p:cNvSpPr>
            <a:spLocks noChangeShapeType="1"/>
          </p:cNvSpPr>
          <p:nvPr/>
        </p:nvSpPr>
        <p:spPr bwMode="auto">
          <a:xfrm>
            <a:off x="2859088"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3" name="Line 97"/>
          <p:cNvSpPr>
            <a:spLocks noChangeShapeType="1"/>
          </p:cNvSpPr>
          <p:nvPr/>
        </p:nvSpPr>
        <p:spPr bwMode="auto">
          <a:xfrm>
            <a:off x="3984625"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4" name="Line 98"/>
          <p:cNvSpPr>
            <a:spLocks noChangeShapeType="1"/>
          </p:cNvSpPr>
          <p:nvPr/>
        </p:nvSpPr>
        <p:spPr bwMode="auto">
          <a:xfrm>
            <a:off x="6235700" y="2286000"/>
            <a:ext cx="0" cy="4333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65" name="Text Box 114"/>
          <p:cNvSpPr txBox="1">
            <a:spLocks noChangeArrowheads="1"/>
          </p:cNvSpPr>
          <p:nvPr/>
        </p:nvSpPr>
        <p:spPr bwMode="auto">
          <a:xfrm>
            <a:off x="942975" y="2743200"/>
            <a:ext cx="5143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VLF</a:t>
            </a:r>
          </a:p>
        </p:txBody>
      </p:sp>
      <p:sp>
        <p:nvSpPr>
          <p:cNvPr id="5166" name="Text Box 115"/>
          <p:cNvSpPr txBox="1">
            <a:spLocks noChangeArrowheads="1"/>
          </p:cNvSpPr>
          <p:nvPr/>
        </p:nvSpPr>
        <p:spPr bwMode="auto">
          <a:xfrm>
            <a:off x="1866900" y="2743200"/>
            <a:ext cx="4603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LF</a:t>
            </a:r>
          </a:p>
        </p:txBody>
      </p:sp>
      <p:sp>
        <p:nvSpPr>
          <p:cNvPr id="5167" name="Text Box 116"/>
          <p:cNvSpPr txBox="1">
            <a:spLocks noChangeArrowheads="1"/>
          </p:cNvSpPr>
          <p:nvPr/>
        </p:nvSpPr>
        <p:spPr bwMode="auto">
          <a:xfrm>
            <a:off x="2405063" y="2743200"/>
            <a:ext cx="442912"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MF</a:t>
            </a:r>
          </a:p>
        </p:txBody>
      </p:sp>
      <p:sp>
        <p:nvSpPr>
          <p:cNvPr id="5168" name="Text Box 117"/>
          <p:cNvSpPr txBox="1">
            <a:spLocks noChangeArrowheads="1"/>
          </p:cNvSpPr>
          <p:nvPr/>
        </p:nvSpPr>
        <p:spPr bwMode="auto">
          <a:xfrm>
            <a:off x="2927350" y="2743200"/>
            <a:ext cx="420688"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HF</a:t>
            </a:r>
          </a:p>
        </p:txBody>
      </p:sp>
      <p:sp>
        <p:nvSpPr>
          <p:cNvPr id="5169" name="Text Box 118"/>
          <p:cNvSpPr txBox="1">
            <a:spLocks noChangeArrowheads="1"/>
          </p:cNvSpPr>
          <p:nvPr/>
        </p:nvSpPr>
        <p:spPr bwMode="auto">
          <a:xfrm>
            <a:off x="3475038" y="2743200"/>
            <a:ext cx="539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VHF</a:t>
            </a:r>
          </a:p>
        </p:txBody>
      </p:sp>
      <p:sp>
        <p:nvSpPr>
          <p:cNvPr id="5170" name="Text Box 119"/>
          <p:cNvSpPr txBox="1">
            <a:spLocks noChangeArrowheads="1"/>
          </p:cNvSpPr>
          <p:nvPr/>
        </p:nvSpPr>
        <p:spPr bwMode="auto">
          <a:xfrm>
            <a:off x="4019550" y="2743200"/>
            <a:ext cx="549275"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UHF</a:t>
            </a:r>
          </a:p>
        </p:txBody>
      </p:sp>
      <p:sp>
        <p:nvSpPr>
          <p:cNvPr id="5171" name="Text Box 120"/>
          <p:cNvSpPr txBox="1">
            <a:spLocks noChangeArrowheads="1"/>
          </p:cNvSpPr>
          <p:nvPr/>
        </p:nvSpPr>
        <p:spPr bwMode="auto">
          <a:xfrm>
            <a:off x="4625975" y="2743200"/>
            <a:ext cx="539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SHF</a:t>
            </a:r>
          </a:p>
        </p:txBody>
      </p:sp>
      <p:sp>
        <p:nvSpPr>
          <p:cNvPr id="5172" name="Text Box 121"/>
          <p:cNvSpPr txBox="1">
            <a:spLocks noChangeArrowheads="1"/>
          </p:cNvSpPr>
          <p:nvPr/>
        </p:nvSpPr>
        <p:spPr bwMode="auto">
          <a:xfrm>
            <a:off x="5173663" y="2743200"/>
            <a:ext cx="5397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EHF</a:t>
            </a:r>
          </a:p>
        </p:txBody>
      </p:sp>
      <p:sp>
        <p:nvSpPr>
          <p:cNvPr id="5173" name="Text Box 122"/>
          <p:cNvSpPr txBox="1">
            <a:spLocks noChangeArrowheads="1"/>
          </p:cNvSpPr>
          <p:nvPr/>
        </p:nvSpPr>
        <p:spPr bwMode="auto">
          <a:xfrm>
            <a:off x="6037263" y="2743200"/>
            <a:ext cx="7874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infrared</a:t>
            </a:r>
          </a:p>
        </p:txBody>
      </p:sp>
      <p:sp>
        <p:nvSpPr>
          <p:cNvPr id="5174" name="Text Box 124"/>
          <p:cNvSpPr txBox="1">
            <a:spLocks noChangeArrowheads="1"/>
          </p:cNvSpPr>
          <p:nvPr/>
        </p:nvSpPr>
        <p:spPr bwMode="auto">
          <a:xfrm>
            <a:off x="8018463" y="2743200"/>
            <a:ext cx="43180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UV</a:t>
            </a:r>
          </a:p>
        </p:txBody>
      </p:sp>
      <p:cxnSp>
        <p:nvCxnSpPr>
          <p:cNvPr id="5175" name="AutoShape 156"/>
          <p:cNvCxnSpPr>
            <a:cxnSpLocks noChangeShapeType="1"/>
            <a:stCxn id="5159" idx="1"/>
            <a:endCxn id="5161" idx="1"/>
          </p:cNvCxnSpPr>
          <p:nvPr/>
        </p:nvCxnSpPr>
        <p:spPr bwMode="auto">
          <a:xfrm>
            <a:off x="609600" y="2719388"/>
            <a:ext cx="112395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76" name="AutoShape 157"/>
          <p:cNvCxnSpPr>
            <a:cxnSpLocks noChangeShapeType="1"/>
            <a:stCxn id="5161" idx="1"/>
            <a:endCxn id="5152" idx="1"/>
          </p:cNvCxnSpPr>
          <p:nvPr/>
        </p:nvCxnSpPr>
        <p:spPr bwMode="auto">
          <a:xfrm>
            <a:off x="1733550" y="2719388"/>
            <a:ext cx="563563"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77" name="AutoShape 159"/>
          <p:cNvCxnSpPr>
            <a:cxnSpLocks noChangeShapeType="1"/>
            <a:stCxn id="5152" idx="1"/>
            <a:endCxn id="5162" idx="1"/>
          </p:cNvCxnSpPr>
          <p:nvPr/>
        </p:nvCxnSpPr>
        <p:spPr bwMode="auto">
          <a:xfrm>
            <a:off x="2297113" y="2719388"/>
            <a:ext cx="561975"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78" name="AutoShape 160"/>
          <p:cNvCxnSpPr>
            <a:cxnSpLocks noChangeShapeType="1"/>
            <a:stCxn id="5162" idx="1"/>
            <a:endCxn id="5153" idx="1"/>
          </p:cNvCxnSpPr>
          <p:nvPr/>
        </p:nvCxnSpPr>
        <p:spPr bwMode="auto">
          <a:xfrm>
            <a:off x="2859088" y="2719388"/>
            <a:ext cx="563562"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79" name="AutoShape 161"/>
          <p:cNvCxnSpPr>
            <a:cxnSpLocks noChangeShapeType="1"/>
            <a:stCxn id="5153" idx="1"/>
            <a:endCxn id="5163" idx="1"/>
          </p:cNvCxnSpPr>
          <p:nvPr/>
        </p:nvCxnSpPr>
        <p:spPr bwMode="auto">
          <a:xfrm>
            <a:off x="3422650" y="2719388"/>
            <a:ext cx="561975"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0" name="AutoShape 162"/>
          <p:cNvCxnSpPr>
            <a:cxnSpLocks noChangeShapeType="1"/>
            <a:stCxn id="5163" idx="1"/>
            <a:endCxn id="5151" idx="1"/>
          </p:cNvCxnSpPr>
          <p:nvPr/>
        </p:nvCxnSpPr>
        <p:spPr bwMode="auto">
          <a:xfrm>
            <a:off x="3984625" y="2719388"/>
            <a:ext cx="563563"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1" name="AutoShape 163"/>
          <p:cNvCxnSpPr>
            <a:cxnSpLocks noChangeShapeType="1"/>
            <a:stCxn id="5151" idx="1"/>
            <a:endCxn id="5158" idx="1"/>
          </p:cNvCxnSpPr>
          <p:nvPr/>
        </p:nvCxnSpPr>
        <p:spPr bwMode="auto">
          <a:xfrm>
            <a:off x="4548188" y="2719388"/>
            <a:ext cx="561975"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2" name="AutoShape 164"/>
          <p:cNvCxnSpPr>
            <a:cxnSpLocks noChangeShapeType="1"/>
            <a:stCxn id="5158" idx="1"/>
            <a:endCxn id="5154" idx="1"/>
          </p:cNvCxnSpPr>
          <p:nvPr/>
        </p:nvCxnSpPr>
        <p:spPr bwMode="auto">
          <a:xfrm>
            <a:off x="5110163" y="2719388"/>
            <a:ext cx="563562"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3" name="AutoShape 166"/>
          <p:cNvCxnSpPr>
            <a:cxnSpLocks noChangeShapeType="1"/>
            <a:stCxn id="5154" idx="1"/>
            <a:endCxn id="5185" idx="1"/>
          </p:cNvCxnSpPr>
          <p:nvPr/>
        </p:nvCxnSpPr>
        <p:spPr bwMode="auto">
          <a:xfrm>
            <a:off x="5673725" y="2719388"/>
            <a:ext cx="1725613" cy="158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84" name="Line 167"/>
          <p:cNvSpPr>
            <a:spLocks noChangeShapeType="1"/>
          </p:cNvSpPr>
          <p:nvPr/>
        </p:nvSpPr>
        <p:spPr bwMode="auto">
          <a:xfrm>
            <a:off x="7708900" y="2590800"/>
            <a:ext cx="1588" cy="1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85" name="Line 168"/>
          <p:cNvSpPr>
            <a:spLocks noChangeShapeType="1"/>
          </p:cNvSpPr>
          <p:nvPr/>
        </p:nvSpPr>
        <p:spPr bwMode="auto">
          <a:xfrm>
            <a:off x="7399338" y="2568575"/>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5186" name="AutoShape 169"/>
          <p:cNvCxnSpPr>
            <a:cxnSpLocks noChangeShapeType="1"/>
            <a:stCxn id="5185" idx="1"/>
            <a:endCxn id="5184" idx="1"/>
          </p:cNvCxnSpPr>
          <p:nvPr/>
        </p:nvCxnSpPr>
        <p:spPr bwMode="auto">
          <a:xfrm>
            <a:off x="7399338" y="2720975"/>
            <a:ext cx="311150" cy="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7" name="AutoShape 170"/>
          <p:cNvCxnSpPr>
            <a:cxnSpLocks noChangeShapeType="1"/>
            <a:endCxn id="5184" idx="1"/>
          </p:cNvCxnSpPr>
          <p:nvPr/>
        </p:nvCxnSpPr>
        <p:spPr bwMode="auto">
          <a:xfrm flipH="1" flipV="1">
            <a:off x="7710488" y="2720975"/>
            <a:ext cx="693737" cy="31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88" name="AutoShape 174"/>
          <p:cNvCxnSpPr>
            <a:cxnSpLocks noChangeShapeType="1"/>
            <a:stCxn id="5137" idx="0"/>
          </p:cNvCxnSpPr>
          <p:nvPr/>
        </p:nvCxnSpPr>
        <p:spPr bwMode="auto">
          <a:xfrm>
            <a:off x="609600" y="1447800"/>
            <a:ext cx="3225800" cy="15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89" name="Line 175"/>
          <p:cNvSpPr>
            <a:spLocks noChangeShapeType="1"/>
          </p:cNvSpPr>
          <p:nvPr/>
        </p:nvSpPr>
        <p:spPr bwMode="auto">
          <a:xfrm>
            <a:off x="1171575" y="12954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90" name="Line 176"/>
          <p:cNvSpPr>
            <a:spLocks noChangeShapeType="1"/>
          </p:cNvSpPr>
          <p:nvPr/>
        </p:nvSpPr>
        <p:spPr bwMode="auto">
          <a:xfrm>
            <a:off x="3984625" y="12954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cxnSp>
        <p:nvCxnSpPr>
          <p:cNvPr id="5191" name="AutoShape 177"/>
          <p:cNvCxnSpPr>
            <a:cxnSpLocks noChangeShapeType="1"/>
            <a:stCxn id="5189" idx="0"/>
          </p:cNvCxnSpPr>
          <p:nvPr/>
        </p:nvCxnSpPr>
        <p:spPr bwMode="auto">
          <a:xfrm>
            <a:off x="1171575" y="1295400"/>
            <a:ext cx="3143250" cy="158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92" name="AutoShape 185"/>
          <p:cNvCxnSpPr>
            <a:cxnSpLocks noChangeShapeType="1"/>
          </p:cNvCxnSpPr>
          <p:nvPr/>
        </p:nvCxnSpPr>
        <p:spPr bwMode="auto">
          <a:xfrm>
            <a:off x="7239000" y="1447800"/>
            <a:ext cx="533400" cy="158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93" name="Text Box 187"/>
          <p:cNvSpPr txBox="1">
            <a:spLocks noChangeArrowheads="1"/>
          </p:cNvSpPr>
          <p:nvPr/>
        </p:nvSpPr>
        <p:spPr bwMode="auto">
          <a:xfrm>
            <a:off x="6705600" y="1066800"/>
            <a:ext cx="1746250"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optical transmission</a:t>
            </a:r>
          </a:p>
        </p:txBody>
      </p:sp>
      <p:sp>
        <p:nvSpPr>
          <p:cNvPr id="5194" name="Text Box 189"/>
          <p:cNvSpPr txBox="1">
            <a:spLocks noChangeArrowheads="1"/>
          </p:cNvSpPr>
          <p:nvPr/>
        </p:nvSpPr>
        <p:spPr bwMode="auto">
          <a:xfrm>
            <a:off x="1965325" y="990600"/>
            <a:ext cx="1033463" cy="304800"/>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dirty="0"/>
              <a:t>coax cable</a:t>
            </a:r>
          </a:p>
        </p:txBody>
      </p:sp>
      <p:sp>
        <p:nvSpPr>
          <p:cNvPr id="5195" name="Text Box 190"/>
          <p:cNvSpPr txBox="1">
            <a:spLocks noChangeArrowheads="1"/>
          </p:cNvSpPr>
          <p:nvPr/>
        </p:nvSpPr>
        <p:spPr bwMode="auto">
          <a:xfrm>
            <a:off x="304800" y="990600"/>
            <a:ext cx="930275" cy="517525"/>
          </a:xfrm>
          <a:prstGeom prst="rect">
            <a:avLst/>
          </a:prstGeom>
          <a:noFill/>
          <a:ln>
            <a:noFill/>
          </a:ln>
          <a:effectLst/>
          <a:extLst>
            <a:ext uri="{909E8E84-426E-40DD-AFC4-6F175D3DCCD1}">
              <a14:hiddenFill xmlns:a14="http://schemas.microsoft.com/office/drawing/2010/main">
                <a:solidFill>
                  <a:srgbClr val="DADA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r>
              <a:rPr lang="en-US" altLang="en-US" sz="1400"/>
              <a:t>twisted pair</a:t>
            </a:r>
          </a:p>
        </p:txBody>
      </p:sp>
      <p:cxnSp>
        <p:nvCxnSpPr>
          <p:cNvPr id="5196" name="AutoShape 191"/>
          <p:cNvCxnSpPr>
            <a:cxnSpLocks noChangeShapeType="1"/>
            <a:stCxn id="5133" idx="1"/>
            <a:endCxn id="5155" idx="0"/>
          </p:cNvCxnSpPr>
          <p:nvPr/>
        </p:nvCxnSpPr>
        <p:spPr bwMode="auto">
          <a:xfrm>
            <a:off x="6799263" y="1881188"/>
            <a:ext cx="0" cy="4048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97" name="Line 194"/>
          <p:cNvSpPr>
            <a:spLocks noChangeShapeType="1"/>
          </p:cNvSpPr>
          <p:nvPr/>
        </p:nvSpPr>
        <p:spPr bwMode="auto">
          <a:xfrm flipH="1">
            <a:off x="323850" y="2714625"/>
            <a:ext cx="304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5198" name="Line 197"/>
          <p:cNvSpPr>
            <a:spLocks noChangeShapeType="1"/>
          </p:cNvSpPr>
          <p:nvPr/>
        </p:nvSpPr>
        <p:spPr bwMode="auto">
          <a:xfrm flipH="1">
            <a:off x="304800" y="1447800"/>
            <a:ext cx="304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Tree>
    <p:extLst>
      <p:ext uri="{BB962C8B-B14F-4D97-AF65-F5344CB8AC3E}">
        <p14:creationId xmlns:p14="http://schemas.microsoft.com/office/powerpoint/2010/main" val="315688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191</TotalTime>
  <Words>3521</Words>
  <Application>Microsoft Office PowerPoint</Application>
  <PresentationFormat>On-screen Show (4:3)</PresentationFormat>
  <Paragraphs>817</Paragraphs>
  <Slides>57</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57</vt:i4>
      </vt:variant>
    </vt:vector>
  </HeadingPairs>
  <TitlesOfParts>
    <vt:vector size="61" baseType="lpstr">
      <vt:lpstr>Thatch</vt:lpstr>
      <vt:lpstr>Document</vt:lpstr>
      <vt:lpstr>Formel</vt:lpstr>
      <vt:lpstr>Clip</vt:lpstr>
      <vt:lpstr>Mobile Communication Unit – 1 Introduction</vt:lpstr>
      <vt:lpstr>Definition</vt:lpstr>
      <vt:lpstr>Applications</vt:lpstr>
      <vt:lpstr>Simplified Reference Model</vt:lpstr>
      <vt:lpstr>Reference Model</vt:lpstr>
      <vt:lpstr>PowerPoint Presentation</vt:lpstr>
      <vt:lpstr>PowerPoint Presentation</vt:lpstr>
      <vt:lpstr>Wireless Transmission</vt:lpstr>
      <vt:lpstr>Spectrum Allocation</vt:lpstr>
      <vt:lpstr>Frequencies Allocated for Mobile Communication</vt:lpstr>
      <vt:lpstr>Allocated Frequencies</vt:lpstr>
      <vt:lpstr>Signals I</vt:lpstr>
      <vt:lpstr>Fourier Representation of Periodic Signals</vt:lpstr>
      <vt:lpstr>Signals II</vt:lpstr>
      <vt:lpstr>Antennas</vt:lpstr>
      <vt:lpstr>Isotropic Antennas</vt:lpstr>
      <vt:lpstr>Omnidirectional Antennas: simple dipoles</vt:lpstr>
      <vt:lpstr>Directional Antennas</vt:lpstr>
      <vt:lpstr>Array Antennas</vt:lpstr>
      <vt:lpstr>Signal Propagation Ranges</vt:lpstr>
      <vt:lpstr>Signal Propagation I</vt:lpstr>
      <vt:lpstr>Signal Propagation II</vt:lpstr>
      <vt:lpstr>Signal Propagation III</vt:lpstr>
      <vt:lpstr>Multipath Propagation I</vt:lpstr>
      <vt:lpstr>Multipath Propagation II</vt:lpstr>
      <vt:lpstr>Effects of Mobility</vt:lpstr>
      <vt:lpstr>Multiplexing Techniques</vt:lpstr>
      <vt:lpstr>Multiplexing</vt:lpstr>
      <vt:lpstr>Narrowband versus Wideband </vt:lpstr>
      <vt:lpstr>Frequency Division Multiplexing (FDM)</vt:lpstr>
      <vt:lpstr>Time Division Multiplexing (TDM)</vt:lpstr>
      <vt:lpstr>Hybrid TDM/FDM</vt:lpstr>
      <vt:lpstr>Code Division Multiplexing (CDM) </vt:lpstr>
      <vt:lpstr>Issues with CDM</vt:lpstr>
      <vt:lpstr>Types of CDM I</vt:lpstr>
      <vt:lpstr>Types of CDM II</vt:lpstr>
      <vt:lpstr>Modulation</vt:lpstr>
      <vt:lpstr>Modulation and Demodulation</vt:lpstr>
      <vt:lpstr>Digital Modulation</vt:lpstr>
      <vt:lpstr>Spread spectrum technology: CDM</vt:lpstr>
      <vt:lpstr>Effects of spreading and interference</vt:lpstr>
      <vt:lpstr>Spreading and frequency selective fading</vt:lpstr>
      <vt:lpstr>DSSS (Direct Sequence Spread Spectrum) I</vt:lpstr>
      <vt:lpstr>DSSS (Direct Sequence Spread Spectrum) II</vt:lpstr>
      <vt:lpstr>FHSS (Frequency Hopping Spread Spectrum) I</vt:lpstr>
      <vt:lpstr>FHSS (Frequency Hopping Spread Spectrum) II</vt:lpstr>
      <vt:lpstr>FHSS (Frequency Hopping Spread Spectrum) III</vt:lpstr>
      <vt:lpstr>Concept of Cellular Communications</vt:lpstr>
      <vt:lpstr>Cell structure</vt:lpstr>
      <vt:lpstr>Cellular Network</vt:lpstr>
      <vt:lpstr>Definitions</vt:lpstr>
      <vt:lpstr>Definitions</vt:lpstr>
      <vt:lpstr>Spectrum and Capacity Issues</vt:lpstr>
      <vt:lpstr>Frequency planning</vt:lpstr>
      <vt:lpstr>Increasing Capacity</vt:lpstr>
      <vt:lpstr>MAC – Medium Access Protocol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Communication Unit – 2 Telecommunication System</dc:title>
  <dc:creator>Tamil</dc:creator>
  <cp:lastModifiedBy>Tamil</cp:lastModifiedBy>
  <cp:revision>19</cp:revision>
  <dcterms:created xsi:type="dcterms:W3CDTF">2020-05-23T16:49:54Z</dcterms:created>
  <dcterms:modified xsi:type="dcterms:W3CDTF">2020-05-25T10:13:34Z</dcterms:modified>
</cp:coreProperties>
</file>