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4/11/2020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4/11/2020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4/11/2020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4/11/2020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4/11/2020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4/11/2020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clothingindustry.blogspot.com/2017/11/departments-garment-industry.html" TargetMode="External"/><Relationship Id="rId2" Type="http://schemas.openxmlformats.org/officeDocument/2006/relationships/hyperlink" Target="https://clothingindustry.blogspot.com/search/label/Pattern" TargetMode="External"/><Relationship Id="rId1" Type="http://schemas.openxmlformats.org/officeDocument/2006/relationships/slideLayout" Target="../slideLayouts/slideLayout2.xml"/><Relationship Id="rId5" Type="http://schemas.openxmlformats.org/officeDocument/2006/relationships/hyperlink" Target="https://clothingindustry.blogspot.com/2017/11/production-system-garment-industry.html" TargetMode="External"/><Relationship Id="rId4" Type="http://schemas.openxmlformats.org/officeDocument/2006/relationships/hyperlink" Target="https://clothingindustry.blogspot.com/2018/01/pattern-making-too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t>INTRODUCTION TO PATTERN MAKING</a:t>
            </a:r>
            <a:endParaRPr lang="en-US" sz="4400" dirty="0"/>
          </a:p>
        </p:txBody>
      </p:sp>
      <p:sp>
        <p:nvSpPr>
          <p:cNvPr id="3" name="Subtitle 2"/>
          <p:cNvSpPr>
            <a:spLocks noGrp="1"/>
          </p:cNvSpPr>
          <p:nvPr>
            <p:ph type="subTitle" idx="1"/>
          </p:nvPr>
        </p:nvSpPr>
        <p:spPr/>
        <p:txBody>
          <a:bodyPr>
            <a:normAutofit fontScale="25000" lnSpcReduction="20000"/>
          </a:bodyPr>
          <a:lstStyle/>
          <a:p>
            <a:r>
              <a:rPr lang="en-IN" sz="9600" dirty="0" err="1" smtClean="0">
                <a:solidFill>
                  <a:schemeClr val="tx1"/>
                </a:solidFill>
                <a:latin typeface="Andalus" pitchFamily="18" charset="-78"/>
                <a:cs typeface="Andalus" pitchFamily="18" charset="-78"/>
              </a:rPr>
              <a:t>S.Manohari</a:t>
            </a:r>
            <a:r>
              <a:rPr lang="en-IN" sz="9600" dirty="0" smtClean="0">
                <a:solidFill>
                  <a:schemeClr val="tx1"/>
                </a:solidFill>
                <a:latin typeface="Andalus" pitchFamily="18" charset="-78"/>
                <a:cs typeface="Andalus" pitchFamily="18" charset="-78"/>
              </a:rPr>
              <a:t>, </a:t>
            </a:r>
            <a:r>
              <a:rPr lang="en-IN" sz="9600" dirty="0" err="1" smtClean="0">
                <a:solidFill>
                  <a:schemeClr val="tx1"/>
                </a:solidFill>
                <a:latin typeface="Andalus" pitchFamily="18" charset="-78"/>
                <a:cs typeface="Andalus" pitchFamily="18" charset="-78"/>
              </a:rPr>
              <a:t>msc</a:t>
            </a:r>
            <a:r>
              <a:rPr lang="en-IN" sz="9600" dirty="0" smtClean="0">
                <a:solidFill>
                  <a:schemeClr val="tx1"/>
                </a:solidFill>
                <a:latin typeface="Andalus" pitchFamily="18" charset="-78"/>
                <a:cs typeface="Andalus" pitchFamily="18" charset="-78"/>
              </a:rPr>
              <a:t>.,</a:t>
            </a:r>
          </a:p>
          <a:p>
            <a:r>
              <a:rPr lang="en-IN" sz="9600" dirty="0" smtClean="0">
                <a:solidFill>
                  <a:schemeClr val="tx1"/>
                </a:solidFill>
                <a:latin typeface="Andalus" pitchFamily="18" charset="-78"/>
                <a:cs typeface="Andalus" pitchFamily="18" charset="-78"/>
              </a:rPr>
              <a:t>Assistant professor,</a:t>
            </a:r>
          </a:p>
          <a:p>
            <a:r>
              <a:rPr lang="en-IN" sz="9600" dirty="0" smtClean="0">
                <a:solidFill>
                  <a:schemeClr val="tx1"/>
                </a:solidFill>
                <a:latin typeface="Andalus" pitchFamily="18" charset="-78"/>
                <a:cs typeface="Andalus" pitchFamily="18" charset="-78"/>
              </a:rPr>
              <a:t>Department of fashion technology and costume designing,</a:t>
            </a:r>
          </a:p>
          <a:p>
            <a:r>
              <a:rPr lang="en-IN" sz="9600" dirty="0" smtClean="0">
                <a:solidFill>
                  <a:schemeClr val="tx1"/>
                </a:solidFill>
                <a:latin typeface="Andalus" pitchFamily="18" charset="-78"/>
                <a:cs typeface="Andalus" pitchFamily="18" charset="-78"/>
              </a:rPr>
              <a:t>Bon </a:t>
            </a:r>
            <a:r>
              <a:rPr lang="en-IN" sz="9600" dirty="0" err="1" smtClean="0">
                <a:solidFill>
                  <a:schemeClr val="tx1"/>
                </a:solidFill>
                <a:latin typeface="Andalus" pitchFamily="18" charset="-78"/>
                <a:cs typeface="Andalus" pitchFamily="18" charset="-78"/>
              </a:rPr>
              <a:t>secours</a:t>
            </a:r>
            <a:r>
              <a:rPr lang="en-IN" sz="9600" dirty="0" smtClean="0">
                <a:solidFill>
                  <a:schemeClr val="tx1"/>
                </a:solidFill>
                <a:latin typeface="Andalus" pitchFamily="18" charset="-78"/>
                <a:cs typeface="Andalus" pitchFamily="18" charset="-78"/>
              </a:rPr>
              <a:t> college for women,</a:t>
            </a:r>
          </a:p>
          <a:p>
            <a:r>
              <a:rPr lang="en-IN" sz="9600" dirty="0" err="1" smtClean="0">
                <a:solidFill>
                  <a:schemeClr val="tx1"/>
                </a:solidFill>
                <a:latin typeface="Andalus" pitchFamily="18" charset="-78"/>
                <a:cs typeface="Andalus" pitchFamily="18" charset="-78"/>
              </a:rPr>
              <a:t>Thanjavur</a:t>
            </a:r>
            <a:r>
              <a:rPr lang="en-IN" sz="9600" dirty="0" smtClean="0">
                <a:solidFill>
                  <a:schemeClr val="tx1"/>
                </a:solidFill>
                <a:latin typeface="Andalus" pitchFamily="18" charset="-78"/>
                <a:cs typeface="Andalus" pitchFamily="18" charset="-78"/>
              </a:rPr>
              <a: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Advantages of Paper Pattern:</a:t>
            </a:r>
            <a:endParaRPr lang="en-US" dirty="0"/>
          </a:p>
        </p:txBody>
      </p:sp>
      <p:sp>
        <p:nvSpPr>
          <p:cNvPr id="3" name="Content Placeholder 2"/>
          <p:cNvSpPr>
            <a:spLocks noGrp="1"/>
          </p:cNvSpPr>
          <p:nvPr>
            <p:ph idx="1"/>
          </p:nvPr>
        </p:nvSpPr>
        <p:spPr>
          <a:xfrm>
            <a:off x="304800" y="1554162"/>
            <a:ext cx="8686800" cy="4922838"/>
          </a:xfrm>
        </p:spPr>
        <p:txBody>
          <a:bodyPr>
            <a:normAutofit fontScale="70000" lnSpcReduction="20000"/>
          </a:bodyPr>
          <a:lstStyle/>
          <a:p>
            <a:endParaRPr lang="en-US" dirty="0" smtClean="0"/>
          </a:p>
          <a:p>
            <a:pPr lvl="0"/>
            <a:r>
              <a:rPr lang="en-IN" dirty="0" smtClean="0"/>
              <a:t>A better pattern of the appropriate size manipulated to individual requirements results in a better fit.</a:t>
            </a:r>
            <a:endParaRPr lang="en-US" dirty="0" smtClean="0"/>
          </a:p>
          <a:p>
            <a:pPr lvl="0"/>
            <a:r>
              <a:rPr lang="en-IN" dirty="0" smtClean="0"/>
              <a:t>A pattern made in a thick paper or cardboard shall be maintained for a longer period of time and can be reused several times.</a:t>
            </a:r>
            <a:endParaRPr lang="en-US" dirty="0" smtClean="0"/>
          </a:p>
          <a:p>
            <a:pPr lvl="0"/>
            <a:r>
              <a:rPr lang="en-IN" dirty="0" smtClean="0"/>
              <a:t>By modifying the basic pattern pieces using the flat pattern technique, it is feasible to make patterns for intricate and original designs.</a:t>
            </a:r>
            <a:endParaRPr lang="en-US" dirty="0" smtClean="0"/>
          </a:p>
          <a:p>
            <a:pPr lvl="0" algn="just"/>
            <a:r>
              <a:rPr lang="en-IN" dirty="0" smtClean="0"/>
              <a:t>A paper pattern of a specific size can be used to produce patterns of other sizes by means of a grading process.</a:t>
            </a:r>
            <a:endParaRPr lang="en-US" dirty="0" smtClean="0"/>
          </a:p>
          <a:p>
            <a:pPr lvl="0"/>
            <a:r>
              <a:rPr lang="en-IN" dirty="0" smtClean="0"/>
              <a:t>The errors that occur during pattern drafting can be corrected in the pattern itself.</a:t>
            </a:r>
            <a:endParaRPr lang="en-US" dirty="0" smtClean="0"/>
          </a:p>
          <a:p>
            <a:pPr lvl="0"/>
            <a:r>
              <a:rPr lang="en-IN" dirty="0" smtClean="0"/>
              <a:t>Patterns can be changed/modified according to the latest fashion trend.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1524000"/>
            <a:ext cx="8686800" cy="3048000"/>
          </a:xfrm>
        </p:spPr>
        <p:txBody>
          <a:bodyPr>
            <a:normAutofit/>
          </a:bodyPr>
          <a:lstStyle/>
          <a:p>
            <a:pPr algn="ctr"/>
            <a:r>
              <a:rPr lang="en-US" sz="4800" dirty="0" smtClean="0"/>
              <a:t>THANK YOU</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PATTERN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IN" sz="3000" b="1" dirty="0" smtClean="0">
                <a:solidFill>
                  <a:schemeClr val="tx1"/>
                </a:solidFill>
                <a:hlinkClick r:id="rId2"/>
              </a:rPr>
              <a:t>Pattern</a:t>
            </a:r>
            <a:r>
              <a:rPr lang="en-IN" sz="3000" dirty="0" smtClean="0">
                <a:solidFill>
                  <a:schemeClr val="tx1"/>
                </a:solidFill>
              </a:rPr>
              <a:t> is a hard paper which is made by following each individual component for a style of garment or apparel. Actually pattern is a template from which the parts of a garment are traced onto fabric before being cut out and assembled. It is one of the most important parts of </a:t>
            </a:r>
            <a:r>
              <a:rPr lang="en-IN" sz="3000" b="1" dirty="0" smtClean="0">
                <a:solidFill>
                  <a:schemeClr val="tx1"/>
                </a:solidFill>
                <a:hlinkClick r:id="rId3"/>
              </a:rPr>
              <a:t>garment manufacturing</a:t>
            </a:r>
            <a:r>
              <a:rPr lang="en-IN" sz="3000" dirty="0" smtClean="0">
                <a:solidFill>
                  <a:schemeClr val="tx1"/>
                </a:solidFill>
              </a:rPr>
              <a:t> industry. </a:t>
            </a:r>
            <a:r>
              <a:rPr lang="en-IN" sz="3000" b="1" dirty="0" smtClean="0">
                <a:solidFill>
                  <a:schemeClr val="tx1"/>
                </a:solidFill>
                <a:hlinkClick r:id="rId4"/>
              </a:rPr>
              <a:t>Pattern making</a:t>
            </a:r>
            <a:r>
              <a:rPr lang="en-IN" sz="3000" dirty="0" smtClean="0">
                <a:solidFill>
                  <a:schemeClr val="tx1"/>
                </a:solidFill>
              </a:rPr>
              <a:t> is a highly skilled technique which calls for technical ability, sensitivity for design interpretation and a practical understanding of </a:t>
            </a:r>
            <a:r>
              <a:rPr lang="en-IN" sz="3000" b="1" dirty="0" smtClean="0">
                <a:solidFill>
                  <a:schemeClr val="tx1"/>
                </a:solidFill>
                <a:hlinkClick r:id="rId5"/>
              </a:rPr>
              <a:t>garment construction</a:t>
            </a:r>
            <a:r>
              <a:rPr lang="en-IN" sz="3000" dirty="0" smtClean="0">
                <a:solidFill>
                  <a:schemeClr val="tx1"/>
                </a:solidFill>
              </a:rPr>
              <a:t>. Pattern making is a bridge function between design and production.</a:t>
            </a:r>
            <a:endParaRPr lang="en-US" sz="3000" dirty="0" smtClean="0">
              <a:solidFill>
                <a:schemeClr val="tx1"/>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Pattern Making</a:t>
            </a:r>
            <a:endParaRPr lang="en-US" dirty="0"/>
          </a:p>
        </p:txBody>
      </p:sp>
      <p:sp>
        <p:nvSpPr>
          <p:cNvPr id="3" name="Content Placeholder 2"/>
          <p:cNvSpPr>
            <a:spLocks noGrp="1"/>
          </p:cNvSpPr>
          <p:nvPr>
            <p:ph idx="1"/>
          </p:nvPr>
        </p:nvSpPr>
        <p:spPr/>
        <p:txBody>
          <a:bodyPr/>
          <a:lstStyle/>
          <a:p>
            <a:pPr algn="just"/>
            <a:r>
              <a:rPr lang="en-US" b="1" dirty="0" smtClean="0"/>
              <a:t>Pattern Making</a:t>
            </a:r>
            <a:r>
              <a:rPr lang="en-US" dirty="0" smtClean="0"/>
              <a:t> is a blueprint for the garment, on the basis of which the fabric is cut. It is the technical drawing or drafting of a garment. Standard size charts, dress forms or figure are measured, these measurements are then converted into 2D </a:t>
            </a:r>
            <a:r>
              <a:rPr lang="en-US" b="1" dirty="0" smtClean="0"/>
              <a:t>patterns</a:t>
            </a:r>
            <a:r>
              <a:rPr lang="en-US" dirty="0" smtClean="0"/>
              <a:t> and then garments are made from them.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Types of Paper Pattern</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lgn="just">
              <a:buNone/>
            </a:pPr>
            <a:r>
              <a:rPr lang="en-IN" b="1" dirty="0" smtClean="0"/>
              <a:t>   1</a:t>
            </a:r>
            <a:r>
              <a:rPr lang="en-IN" sz="4000" b="1" dirty="0" smtClean="0"/>
              <a:t>. Standardized paper pattern:</a:t>
            </a:r>
            <a:r>
              <a:rPr lang="en-IN" sz="4000" dirty="0" smtClean="0"/>
              <a:t> Paper patterns prepared using standardised body measurements are called standardised paper patterns. This method is followed in training and tailoring schools.</a:t>
            </a:r>
            <a:br>
              <a:rPr lang="en-IN" sz="4000" dirty="0" smtClean="0"/>
            </a:br>
            <a:r>
              <a:rPr lang="en-IN" sz="4000" dirty="0" smtClean="0"/>
              <a:t/>
            </a:r>
            <a:br>
              <a:rPr lang="en-IN" sz="4000" dirty="0" smtClean="0"/>
            </a:br>
            <a:r>
              <a:rPr lang="en-IN" sz="4000" b="1" dirty="0" smtClean="0"/>
              <a:t>2. Individual paper pattern:</a:t>
            </a:r>
            <a:r>
              <a:rPr lang="en-IN" sz="4000" dirty="0" smtClean="0"/>
              <a:t> The measurement of a particular person is taken and a pattern is prepared using these individual measurements. The pattern prepared for a particular person will not suit another person. These are usually done at home and some tailor shops.</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Types of Paper Pattern</a:t>
            </a:r>
            <a:endParaRPr lang="en-US" dirty="0"/>
          </a:p>
        </p:txBody>
      </p:sp>
      <p:sp>
        <p:nvSpPr>
          <p:cNvPr id="3" name="Content Placeholder 2"/>
          <p:cNvSpPr>
            <a:spLocks noGrp="1"/>
          </p:cNvSpPr>
          <p:nvPr>
            <p:ph idx="1"/>
          </p:nvPr>
        </p:nvSpPr>
        <p:spPr>
          <a:xfrm>
            <a:off x="304800" y="1554162"/>
            <a:ext cx="8686800" cy="4618037"/>
          </a:xfrm>
        </p:spPr>
        <p:txBody>
          <a:bodyPr>
            <a:normAutofit fontScale="62500" lnSpcReduction="20000"/>
          </a:bodyPr>
          <a:lstStyle/>
          <a:p>
            <a:endParaRPr lang="en-IN" b="1" u="sng" dirty="0" smtClean="0"/>
          </a:p>
          <a:p>
            <a:pPr algn="just">
              <a:buNone/>
            </a:pPr>
            <a:r>
              <a:rPr lang="en-IN" sz="4000" b="1" dirty="0" smtClean="0"/>
              <a:t>   3. Final paper patterns:</a:t>
            </a:r>
            <a:r>
              <a:rPr lang="en-IN" sz="4000" dirty="0" smtClean="0"/>
              <a:t> Once the individual is satisfied with the paper patterns, they are made into final paper patterns. Though, while making individual patterns all the precautions are taken, yet, there could be some minor points, which are to be considered. These minor details are corrected and finally made into permanent patterns.</a:t>
            </a:r>
          </a:p>
          <a:p>
            <a:pPr algn="just">
              <a:buNone/>
            </a:pPr>
            <a:r>
              <a:rPr lang="en-IN" sz="4000" dirty="0" smtClean="0"/>
              <a:t/>
            </a:r>
            <a:br>
              <a:rPr lang="en-IN" sz="4000" dirty="0" smtClean="0"/>
            </a:br>
            <a:r>
              <a:rPr lang="en-IN" sz="4000" b="1" u="sng" dirty="0" smtClean="0"/>
              <a:t>4</a:t>
            </a:r>
            <a:r>
              <a:rPr lang="en-IN" sz="4000" b="1" dirty="0" smtClean="0"/>
              <a:t>. Block paper pattern:</a:t>
            </a:r>
            <a:r>
              <a:rPr lang="en-IN" sz="4000" dirty="0" smtClean="0"/>
              <a:t> Normally these are made with standard sizes with thick cardboard. These are mostly used in the garment industry. The garment made out of these block patterns will fit those who have measurements equal to that of the standardised body measurement.</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Types of Paper Pattern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IN" b="1" dirty="0" smtClean="0"/>
              <a:t>     5. Readymade patterns:</a:t>
            </a:r>
            <a:r>
              <a:rPr lang="en-IN" dirty="0" smtClean="0"/>
              <a:t> These are made using a unique type of tracing paper. These can be procured from the market and are more useful for people who can do stitching, but not drafting. These can be bought readymade and can be easily used by placing on the material and cutting and stitching accordingly.</a:t>
            </a:r>
            <a:br>
              <a:rPr lang="en-IN" dirty="0" smtClean="0"/>
            </a:br>
            <a:r>
              <a:rPr lang="en-IN" dirty="0" smtClean="0"/>
              <a:t/>
            </a:r>
            <a:br>
              <a:rPr lang="en-IN" dirty="0" smtClean="0"/>
            </a:br>
            <a:r>
              <a:rPr lang="en-IN" b="1" dirty="0" smtClean="0"/>
              <a:t>6. Graded paper pattern:</a:t>
            </a:r>
            <a:r>
              <a:rPr lang="en-IN" dirty="0" smtClean="0"/>
              <a:t> Patterns of five consecutive sizes (e.g. 30″, 32″, 34″, 35″ and 38″ chest size) are marked in one single pattern. The required size according to the individual body measurement is traced separately, cut and used.</a:t>
            </a:r>
            <a:br>
              <a:rPr lang="en-IN" dirty="0" smtClean="0"/>
            </a:br>
            <a:r>
              <a:rPr lang="en-IN" dirty="0" smtClean="0"/>
              <a:t/>
            </a:r>
            <a:br>
              <a:rPr lang="en-IN" dirty="0" smtClean="0"/>
            </a:br>
            <a:r>
              <a:rPr lang="en-IN" b="1" dirty="0" smtClean="0"/>
              <a:t>7. Commercial paper pattern: </a:t>
            </a:r>
            <a:r>
              <a:rPr lang="en-IN" dirty="0" smtClean="0"/>
              <a:t>The paper patterns for different designs are available in readymade forms. These patterns are called commercial patterns. These patterns are enclosed in an envelope along with an instruction sheet. The instruction sheet will provide information about selection of fabric, preparation of fabric, marking, cutting, and steps for sewing. The front side of the envelope contains the front view, side view and back view of the garment design along with the body measurements</a:t>
            </a:r>
            <a:r>
              <a:rPr lang="en-IN" u="sng"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WORKROOM TERMS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IN" b="1" dirty="0" smtClean="0"/>
              <a:t>	1</a:t>
            </a:r>
            <a:r>
              <a:rPr lang="en-IN" b="1" dirty="0" smtClean="0"/>
              <a:t>. CUT AND SEW</a:t>
            </a:r>
            <a:endParaRPr lang="en-US" dirty="0" smtClean="0"/>
          </a:p>
          <a:p>
            <a:pPr>
              <a:buNone/>
            </a:pPr>
            <a:r>
              <a:rPr lang="en-IN" dirty="0" smtClean="0"/>
              <a:t>    Knit </a:t>
            </a:r>
            <a:r>
              <a:rPr lang="en-IN" dirty="0" smtClean="0"/>
              <a:t>fabrics that are laid out and cut like a woven fabric, instead of being full-fashioned</a:t>
            </a:r>
            <a:endParaRPr lang="en-US" dirty="0" smtClean="0"/>
          </a:p>
          <a:p>
            <a:pPr>
              <a:buNone/>
            </a:pPr>
            <a:r>
              <a:rPr lang="en-IN" b="1" dirty="0" smtClean="0"/>
              <a:t>	2</a:t>
            </a:r>
            <a:r>
              <a:rPr lang="en-IN" b="1" dirty="0" smtClean="0"/>
              <a:t>. CAD</a:t>
            </a:r>
            <a:endParaRPr lang="en-US" dirty="0" smtClean="0"/>
          </a:p>
          <a:p>
            <a:pPr>
              <a:buNone/>
            </a:pPr>
            <a:r>
              <a:rPr lang="en-IN" dirty="0" smtClean="0"/>
              <a:t>    Computer </a:t>
            </a:r>
            <a:r>
              <a:rPr lang="en-IN" dirty="0" smtClean="0"/>
              <a:t>Aided Design- used as a conceptual tool to design and develop products</a:t>
            </a:r>
            <a:endParaRPr lang="en-US" dirty="0" smtClean="0"/>
          </a:p>
          <a:p>
            <a:pPr>
              <a:buNone/>
            </a:pPr>
            <a:r>
              <a:rPr lang="en-IN" b="1" dirty="0" smtClean="0"/>
              <a:t>	3</a:t>
            </a:r>
            <a:r>
              <a:rPr lang="en-IN" b="1" dirty="0" smtClean="0"/>
              <a:t>. FLAT SKETCHES</a:t>
            </a:r>
            <a:endParaRPr lang="en-US" dirty="0" smtClean="0"/>
          </a:p>
          <a:p>
            <a:pPr>
              <a:buNone/>
            </a:pPr>
            <a:r>
              <a:rPr lang="en-IN" dirty="0" smtClean="0"/>
              <a:t>    Technical </a:t>
            </a:r>
            <a:r>
              <a:rPr lang="en-IN" dirty="0" smtClean="0"/>
              <a:t>sketch of a product as if it were laying flat- includes stitching &amp; seaming details</a:t>
            </a:r>
            <a:endParaRPr lang="en-US" dirty="0" smtClean="0"/>
          </a:p>
          <a:p>
            <a:pPr>
              <a:buNone/>
            </a:pPr>
            <a:r>
              <a:rPr lang="en-IN" b="1" dirty="0" smtClean="0"/>
              <a:t>	4</a:t>
            </a:r>
            <a:r>
              <a:rPr lang="en-IN" b="1" dirty="0" smtClean="0"/>
              <a:t>. FULL-FASHIONED</a:t>
            </a:r>
            <a:endParaRPr lang="en-US" dirty="0" smtClean="0"/>
          </a:p>
          <a:p>
            <a:pPr>
              <a:buNone/>
            </a:pPr>
            <a:r>
              <a:rPr lang="en-IN" dirty="0" smtClean="0"/>
              <a:t>     Knit </a:t>
            </a:r>
            <a:r>
              <a:rPr lang="en-IN" dirty="0" smtClean="0"/>
              <a:t>garments that have been shaped on a flat knitting machine</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WORKROOM TERMS </a:t>
            </a:r>
            <a:endParaRPr lang="en-US" dirty="0"/>
          </a:p>
        </p:txBody>
      </p:sp>
      <p:sp>
        <p:nvSpPr>
          <p:cNvPr id="3" name="Content Placeholder 2"/>
          <p:cNvSpPr>
            <a:spLocks noGrp="1"/>
          </p:cNvSpPr>
          <p:nvPr>
            <p:ph idx="1"/>
          </p:nvPr>
        </p:nvSpPr>
        <p:spPr>
          <a:xfrm>
            <a:off x="304800" y="1066800"/>
            <a:ext cx="8686800" cy="5181600"/>
          </a:xfrm>
        </p:spPr>
        <p:txBody>
          <a:bodyPr>
            <a:noAutofit/>
          </a:bodyPr>
          <a:lstStyle/>
          <a:p>
            <a:pPr>
              <a:buNone/>
            </a:pPr>
            <a:r>
              <a:rPr lang="en-IN" sz="1800" b="1" dirty="0" smtClean="0"/>
              <a:t>       5. GRADING</a:t>
            </a:r>
            <a:endParaRPr lang="en-US" sz="1800" dirty="0" smtClean="0"/>
          </a:p>
          <a:p>
            <a:pPr>
              <a:buNone/>
            </a:pPr>
            <a:r>
              <a:rPr lang="en-IN" sz="1800" dirty="0" smtClean="0"/>
              <a:t>      Proportionately increasing or decreasing the dimensions of parts of a product according to the size ranges intended for production.</a:t>
            </a:r>
          </a:p>
          <a:p>
            <a:pPr>
              <a:buNone/>
            </a:pPr>
            <a:r>
              <a:rPr lang="en-IN" sz="1800" b="1" dirty="0" smtClean="0"/>
              <a:t>     6. KNIT</a:t>
            </a:r>
            <a:endParaRPr lang="en-US" sz="1800" dirty="0" smtClean="0"/>
          </a:p>
          <a:p>
            <a:pPr>
              <a:buNone/>
            </a:pPr>
            <a:r>
              <a:rPr lang="en-IN" sz="1800" dirty="0" smtClean="0"/>
              <a:t>           Fabric created by interlocking loops of yarn</a:t>
            </a:r>
          </a:p>
          <a:p>
            <a:pPr>
              <a:buNone/>
            </a:pPr>
            <a:r>
              <a:rPr lang="en-IN" sz="1800" b="1" dirty="0" smtClean="0"/>
              <a:t>      7. MARKER</a:t>
            </a:r>
            <a:endParaRPr lang="en-US" sz="1800" dirty="0" smtClean="0"/>
          </a:p>
          <a:p>
            <a:pPr>
              <a:buNone/>
            </a:pPr>
            <a:r>
              <a:rPr lang="en-IN" sz="1800" dirty="0" smtClean="0"/>
              <a:t>	A full-scale diagram, usually on paper, indicating the most fabric conscience placement for all the graded pattern pieces in a garment.  Used in the fabric cutting process for production.</a:t>
            </a:r>
          </a:p>
          <a:p>
            <a:pPr>
              <a:buNone/>
            </a:pPr>
            <a:r>
              <a:rPr lang="en-IN" sz="1800" b="1" dirty="0" smtClean="0"/>
              <a:t>	8. MINIMUMS</a:t>
            </a:r>
            <a:endParaRPr lang="en-US" sz="1800" dirty="0" smtClean="0"/>
          </a:p>
          <a:p>
            <a:pPr>
              <a:buNone/>
            </a:pPr>
            <a:r>
              <a:rPr lang="en-IN" sz="1800" dirty="0" smtClean="0"/>
              <a:t>	The minimum quantity that a vendor requires in order to contract their goods or services.</a:t>
            </a:r>
          </a:p>
          <a:p>
            <a:pPr>
              <a:buNone/>
            </a:pPr>
            <a:r>
              <a:rPr lang="en-IN" sz="1800" b="1" dirty="0" smtClean="0"/>
              <a:t>	9. PATTERN</a:t>
            </a:r>
            <a:endParaRPr lang="en-US" sz="1800" dirty="0" smtClean="0"/>
          </a:p>
          <a:p>
            <a:pPr>
              <a:buNone/>
            </a:pPr>
            <a:r>
              <a:rPr lang="en-IN" sz="1800" dirty="0" smtClean="0"/>
              <a:t>	A paper or computer model for each piece of a product.  Used as a guide to construct a product.</a:t>
            </a:r>
          </a:p>
          <a:p>
            <a:pPr>
              <a:buNone/>
            </a:pPr>
            <a:r>
              <a:rPr lang="en-IN" sz="1800" b="1" dirty="0" smtClean="0"/>
              <a:t>	10. PROTOTYPE</a:t>
            </a:r>
            <a:endParaRPr lang="en-US" sz="1800" dirty="0" smtClean="0"/>
          </a:p>
          <a:p>
            <a:pPr>
              <a:buNone/>
            </a:pPr>
            <a:r>
              <a:rPr lang="en-IN" sz="1800" dirty="0" smtClean="0"/>
              <a:t>	A full size working model of a new product or new version of an existing product used as a basis for later production stages.</a:t>
            </a:r>
            <a:endParaRPr lang="en-US"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WORKROOM TERMS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IN" b="1" dirty="0" smtClean="0"/>
              <a:t>	11. PURCHASE ORDER (PO)</a:t>
            </a:r>
            <a:endParaRPr lang="en-US" dirty="0" smtClean="0"/>
          </a:p>
          <a:p>
            <a:pPr>
              <a:buNone/>
            </a:pPr>
            <a:r>
              <a:rPr lang="en-IN" dirty="0" smtClean="0"/>
              <a:t>	A legal, binding contract between a buyer and a supplier.</a:t>
            </a:r>
            <a:endParaRPr lang="en-US" dirty="0" smtClean="0"/>
          </a:p>
          <a:p>
            <a:pPr lvl="1">
              <a:buNone/>
            </a:pPr>
            <a:r>
              <a:rPr lang="en-IN" b="1" dirty="0" smtClean="0"/>
              <a:t>12. SOURCING</a:t>
            </a:r>
            <a:endParaRPr lang="en-US" dirty="0" smtClean="0"/>
          </a:p>
          <a:p>
            <a:pPr>
              <a:buNone/>
            </a:pPr>
            <a:r>
              <a:rPr lang="en-IN" dirty="0" smtClean="0"/>
              <a:t>	Process of obtain goods and/or services from a manufacturer either domestically or globally.</a:t>
            </a:r>
            <a:endParaRPr lang="en-US" dirty="0" smtClean="0"/>
          </a:p>
          <a:p>
            <a:pPr lvl="1" algn="just">
              <a:buNone/>
            </a:pPr>
            <a:r>
              <a:rPr lang="en-IN" b="1" dirty="0" smtClean="0"/>
              <a:t>13. TECHNICAL SPEC PACKAGING (TECH PACK)</a:t>
            </a:r>
            <a:endParaRPr lang="en-US" dirty="0" smtClean="0"/>
          </a:p>
          <a:p>
            <a:pPr>
              <a:buNone/>
            </a:pPr>
            <a:r>
              <a:rPr lang="en-IN" dirty="0" smtClean="0"/>
              <a:t>	Includes all the information to communicate to a vendor how to produce a product (size, fabrication, quality standards, etc.)</a:t>
            </a:r>
            <a:endParaRPr lang="en-US" dirty="0" smtClean="0"/>
          </a:p>
          <a:p>
            <a:pPr>
              <a:buNone/>
            </a:pPr>
            <a:r>
              <a:rPr lang="en-IN" b="1" dirty="0" smtClean="0"/>
              <a:t>	14. WOVEN</a:t>
            </a:r>
            <a:endParaRPr lang="en-US" dirty="0" smtClean="0"/>
          </a:p>
          <a:p>
            <a:pPr lvl="1">
              <a:buNone/>
            </a:pPr>
            <a:r>
              <a:rPr lang="en-IN" dirty="0" smtClean="0"/>
              <a:t>Fabric composed of two yarns running in perpendicular directions woven together</a:t>
            </a:r>
            <a:endParaRPr lang="en-US" dirty="0" smtClean="0"/>
          </a:p>
          <a:p>
            <a:pPr>
              <a:buNone/>
            </a:pPr>
            <a:r>
              <a:rPr lang="en-IN" b="1" dirty="0" smtClean="0"/>
              <a:t>	15. FABRIC CONSTRUCTION</a:t>
            </a:r>
            <a:endParaRPr lang="en-US" dirty="0" smtClean="0"/>
          </a:p>
          <a:p>
            <a:pPr>
              <a:buNone/>
            </a:pPr>
            <a:r>
              <a:rPr lang="en-IN" dirty="0" smtClean="0"/>
              <a:t>	The specific base construction of a fabric: (knit, woven, or non-woven), type of structure and size/weight.</a:t>
            </a:r>
            <a:endParaRPr lang="en-US" dirty="0" smtClean="0"/>
          </a:p>
          <a:p>
            <a:pPr>
              <a:buNone/>
            </a:pPr>
            <a:endParaRPr lang="en-IN" dirty="0" smtClean="0"/>
          </a:p>
          <a:p>
            <a:endParaRPr lang="en-IN" dirty="0" smtClean="0"/>
          </a:p>
          <a:p>
            <a:endParaRPr lang="en-US" dirty="0" smtClean="0"/>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TotalTime>
  <Words>235</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INTRODUCTION TO PATTERN MAKING</vt:lpstr>
      <vt:lpstr> PATTERN</vt:lpstr>
      <vt:lpstr>Pattern Making</vt:lpstr>
      <vt:lpstr>Types of Paper Pattern</vt:lpstr>
      <vt:lpstr>Types of Paper Pattern</vt:lpstr>
      <vt:lpstr>Types of Paper Pattern</vt:lpstr>
      <vt:lpstr>WORKROOM TERMS </vt:lpstr>
      <vt:lpstr>WORKROOM TERMS </vt:lpstr>
      <vt:lpstr>WORKROOM TERMS </vt:lpstr>
      <vt:lpstr>Advantages of Paper Pattern: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PATTERN MAKING</dc:title>
  <dc:creator>savithri</dc:creator>
  <cp:lastModifiedBy>savithri</cp:lastModifiedBy>
  <cp:revision>7</cp:revision>
  <dcterms:created xsi:type="dcterms:W3CDTF">2006-08-16T00:00:00Z</dcterms:created>
  <dcterms:modified xsi:type="dcterms:W3CDTF">2020-04-11T07:25:36Z</dcterms:modified>
</cp:coreProperties>
</file>