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 embedTrueTypeFonts="1" saveSubsetFonts="1" strictFirstAndLastChars="0">
  <p:sldMasterIdLst>
    <p:sldMasterId id="2147483684" r:id="rId1"/>
  </p:sldMasterIdLst>
  <p:notesMasterIdLst>
    <p:notesMasterId r:id="rId2"/>
  </p:notesMasterIdLst>
  <p:sldIdLst>
    <p:sldId id="338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9" r:id="rId13"/>
    <p:sldId id="350" r:id="rId14"/>
    <p:sldId id="351" r:id="rId15"/>
    <p:sldId id="352" r:id="rId16"/>
    <p:sldId id="353" r:id="rId17"/>
    <p:sldId id="354" r:id="rId18"/>
  </p:sldIdLst>
  <p:sldSz cy="5143500" cx="9144000"/>
  <p:notesSz cx="6858000" cy="9144000"/>
  <p:embeddedFontLst>
    <p:embeddedFont>
      <p:font typeface="Lobster"/>
      <p:regular r:id="rId19"/>
    </p:embeddedFont>
  </p:embeddedFontLst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0" cy="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font" Target="fonts/font1.fntdata"/><Relationship Id="rId20" Type="http://schemas.openxmlformats.org/officeDocument/2006/relationships/tableStyles" Target="tableStyle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57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hlink="hlink" folHlink="folHlink"/>
  <p:notes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cap="none" sz="1400" i="0" strike="noStrike" u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16.xml.rels><?xml version="1.0" encoding="UTF-8" standalone="yes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7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Google Shape;51;p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586" name="Google Shape;52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Google Shape;109;g6692a5574e9e17ab_3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14" name="Google Shape;110;g6692a5574e9e17ab_3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4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Google Shape;122;g6692a5574e9e17ab_5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16" name="Google Shape;123;g6692a5574e9e17ab_5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67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Google Shape;132;g6692a5574e9e17ab_6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18" name="Google Shape;133;g6692a5574e9e17ab_6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0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Google Shape;137;g6692a5574e9e17ab_6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21" name="Google Shape;138;g6692a5574e9e17ab_6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3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Google Shape;143;g6692a5574e9e17ab_7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24" name="Google Shape;144;g6692a5574e9e17ab_7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6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Google Shape;149;g6692a5574e9e17ab_8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26" name="Google Shape;150;g6692a5574e9e17ab_8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9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Google Shape;161;g6692a5574e9e17ab_9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29" name="Google Shape;162;g6692a5574e9e17ab_9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37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Google Shape;61;g6692a5574e9e17ab_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591" name="Google Shape;62;g6692a5574e9e17ab_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0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Google Shape;68;g6692a5574e9e17ab_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594" name="Google Shape;69;g6692a5574e9e17ab_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Google Shape;74;g6692a5574e9e17ab_1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597" name="Google Shape;75;g6692a5574e9e17ab_1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6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Google Shape;80;g6692a5574e9e17ab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01" name="Google Shape;81;g6692a5574e9e17ab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49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Google Shape;88;g6692a5574e9e17ab_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03" name="Google Shape;89;g6692a5574e9e17ab_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Google Shape;93;g6692a5574e9e17ab_4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05" name="Google Shape;94;g6692a5574e9e17ab_4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5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Google Shape;98;g6692a5574e9e17ab_3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08" name="Google Shape;99;g6692a5574e9e17ab_3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58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Google Shape;104;g6692a5574e9e17ab_3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ah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610" name="Google Shape;105;g6692a5574e9e17ab_3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24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/>
        </p:spPr>
        <p:txBody>
          <a:bodyPr anchor="b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algn="ctr"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algn="ctr"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algn="ctr"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algn="ctr"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algn="ctr"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algn="ctr"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algn="ctr"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algn="ctr"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48580" name="Google Shape;11;p2"/>
          <p:cNvSpPr txBox="1"/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48581" name="Google Shape;12;p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83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Google Shape;45;p11"/>
          <p:cNvSpPr txBox="1"/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/>
        </p:spPr>
        <p:txBody>
          <a:bodyPr anchor="b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algn="ctr"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algn="ctr"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algn="ctr"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algn="ctr"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algn="ctr"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algn="ctr"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algn="ctr"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algn="ctr"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48638" name="Google Shape;46;p11"/>
          <p:cNvSpPr txBox="1"/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algn="ctr"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lvl1pPr>
            <a:lvl2pPr algn="ctr"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</a:lvl2pPr>
            <a:lvl3pPr algn="ctr"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</a:lvl3pPr>
            <a:lvl4pPr algn="ctr"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</a:lvl4pPr>
            <a:lvl5pPr algn="ctr"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</a:lvl5pPr>
            <a:lvl6pPr algn="ctr"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</a:lvl6pPr>
            <a:lvl7pPr algn="ctr"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</a:lvl7pPr>
            <a:lvl8pPr algn="ctr"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</a:lvl8pPr>
            <a:lvl9pPr algn="ctr"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</a:lvl9pPr>
          </a:lstStyle>
          <a:p/>
        </p:txBody>
      </p:sp>
      <p:sp>
        <p:nvSpPr>
          <p:cNvPr id="1048639" name="Google Shape;47;p1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34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Google Shape;49;p12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8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algn="ctr"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algn="ctr"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algn="ctr"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algn="ctr"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algn="ctr"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algn="ctr"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algn="ctr"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algn="ctr"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48634" name="Google Shape;15;p3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84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/>
        </p:txBody>
      </p:sp>
      <p:sp>
        <p:nvSpPr>
          <p:cNvPr id="1048641" name="Google Shape;18;p4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</a:lvl9pPr>
          </a:lstStyle>
          <a:p/>
        </p:txBody>
      </p:sp>
      <p:sp>
        <p:nvSpPr>
          <p:cNvPr id="1048642" name="Google Shape;19;p4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85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/>
        </p:txBody>
      </p:sp>
      <p:sp>
        <p:nvSpPr>
          <p:cNvPr id="1048644" name="Google Shape;22;p5"/>
          <p:cNvSpPr txBox="1"/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48645" name="Google Shape;23;p5"/>
          <p:cNvSpPr txBox="1"/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48646" name="Google Shape;24;p5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86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/>
        </p:txBody>
      </p:sp>
      <p:sp>
        <p:nvSpPr>
          <p:cNvPr id="1048648" name="Google Shape;27;p6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80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/>
        </p:spPr>
        <p:txBody>
          <a:bodyPr anchor="b" anchorCtr="0" bIns="91425" lIns="91425" rIns="91425" spcFirstLastPara="1" tIns="91425" wrap="square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48631" name="Google Shape;30;p7"/>
          <p:cNvSpPr txBox="1"/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48632" name="Google Shape;31;p7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87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48650" name="Google Shape;34;p8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88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Google Shape;36;p9"/>
          <p:cNvSpPr/>
          <p:nvPr/>
        </p:nvSpPr>
        <p:spPr>
          <a:xfrm>
            <a:off x="4572000" y="-125"/>
            <a:ext cx="4572000" cy="5143500"/>
          </a:xfrm>
          <a:prstGeom prst="rect"/>
          <a:solidFill>
            <a:schemeClr val="lt2"/>
          </a:solidFill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652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/>
        </p:spPr>
        <p:txBody>
          <a:bodyPr anchor="b" anchorCtr="0" bIns="91425" lIns="91425" rIns="91425" spcFirstLastPara="1" tIns="91425" wrap="square">
            <a:noAutofit/>
          </a:bodyPr>
          <a:lstStyle>
            <a:lvl1pPr algn="ctr"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algn="ctr"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algn="ctr"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algn="ctr"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algn="ctr"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algn="ctr"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algn="ctr"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algn="ctr"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algn="ctr"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48653" name="Google Shape;38;p9"/>
          <p:cNvSpPr txBox="1"/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/>
        </p:spPr>
        <p:txBody>
          <a:bodyPr anchor="t" anchorCtr="0" bIns="91425" lIns="91425" rIns="91425" spcFirstLastPara="1" tIns="91425" wrap="square">
            <a:noAutofit/>
          </a:bodyPr>
          <a:lstStyle>
            <a:lvl1pPr algn="ctr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algn="ctr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algn="ctr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algn="ctr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algn="ctr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algn="ctr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algn="ctr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algn="ctr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algn="ctr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048654" name="Google Shape;39;p9"/>
          <p:cNvSpPr txBox="1"/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</a:lvl9pPr>
          </a:lstStyle>
          <a:p/>
        </p:txBody>
      </p:sp>
      <p:sp>
        <p:nvSpPr>
          <p:cNvPr id="1048655" name="Google Shape;40;p9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82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Google Shape;42;p10"/>
          <p:cNvSpPr txBox="1"/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lvl1pPr>
          </a:lstStyle>
          <a:p/>
        </p:txBody>
      </p:sp>
      <p:sp>
        <p:nvSpPr>
          <p:cNvPr id="1048636" name="Google Shape;43;p10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/>
        </p:spPr>
        <p:txBody>
          <a:bodyPr anchor="ctr" anchorCtr="0" bIns="91425" lIns="91425" rIns="91425" spcFirstLastPara="1" tIns="91425" wrap="square">
            <a:noAutofit/>
          </a:bodyPr>
          <a:lstStyle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</p:bgPr>
    </p:bg>
    <p:spTree>
      <p:nvGrpSpPr>
        <p:cNvPr id="12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48577" name="Google Shape;7;p1"/>
          <p:cNvSpPr txBox="1"/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48578" name="Google Shape;8;p1"/>
          <p:cNvSpPr txBox="1"/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/>
          <a:noFill/>
          <a:ln>
            <a:noFill/>
          </a:ln>
        </p:spPr>
        <p:txBody>
          <a:bodyPr anchor="ctr" anchorCtr="0" bIns="91425" lIns="91425" rIns="91425" spcFirstLastPara="1" tIns="91425" wrap="square">
            <a:noAutofit/>
          </a:bodyPr>
          <a:lstStyle>
            <a:lvl1pPr algn="r" lvl="0">
              <a:buNone/>
              <a:defRPr sz="1000">
                <a:solidFill>
                  <a:schemeClr val="dk2"/>
                </a:solidFill>
              </a:defRPr>
            </a:lvl1pPr>
            <a:lvl2pPr algn="r" lvl="1">
              <a:buNone/>
              <a:defRPr sz="1000">
                <a:solidFill>
                  <a:schemeClr val="dk2"/>
                </a:solidFill>
              </a:defRPr>
            </a:lvl2pPr>
            <a:lvl3pPr algn="r" lvl="2">
              <a:buNone/>
              <a:defRPr sz="1000">
                <a:solidFill>
                  <a:schemeClr val="dk2"/>
                </a:solidFill>
              </a:defRPr>
            </a:lvl3pPr>
            <a:lvl4pPr algn="r" lvl="3">
              <a:buNone/>
              <a:defRPr sz="1000">
                <a:solidFill>
                  <a:schemeClr val="dk2"/>
                </a:solidFill>
              </a:defRPr>
            </a:lvl4pPr>
            <a:lvl5pPr algn="r" lvl="4">
              <a:buNone/>
              <a:defRPr sz="1000">
                <a:solidFill>
                  <a:schemeClr val="dk2"/>
                </a:solidFill>
              </a:defRPr>
            </a:lvl5pPr>
            <a:lvl6pPr algn="r" lvl="5">
              <a:buNone/>
              <a:defRPr sz="1000">
                <a:solidFill>
                  <a:schemeClr val="dk2"/>
                </a:solidFill>
              </a:defRPr>
            </a:lvl6pPr>
            <a:lvl7pPr algn="r" lvl="6">
              <a:buNone/>
              <a:defRPr sz="1000">
                <a:solidFill>
                  <a:schemeClr val="dk2"/>
                </a:solidFill>
              </a:defRPr>
            </a:lvl7pPr>
            <a:lvl8pPr algn="r" lvl="7">
              <a:buNone/>
              <a:defRPr sz="1000">
                <a:solidFill>
                  <a:schemeClr val="dk2"/>
                </a:solidFill>
              </a:defRPr>
            </a:lvl8pPr>
            <a:lvl9pPr algn="r" lvl="8">
              <a:buNone/>
              <a:defRPr sz="1000">
                <a:solidFill>
                  <a:schemeClr val="dk2"/>
                </a:solidFill>
              </a:defRPr>
            </a:lvl9pPr>
          </a:lstStyle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cap="none" sz="1400" i="0" strike="noStrike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1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5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Google Shape;54;p13"/>
          <p:cNvSpPr txBox="1"/>
          <p:nvPr/>
        </p:nvSpPr>
        <p:spPr>
          <a:xfrm>
            <a:off x="4266825" y="1753625"/>
            <a:ext cx="3606300" cy="22083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583" name="Google Shape;55;p13"/>
          <p:cNvSpPr txBox="1"/>
          <p:nvPr/>
        </p:nvSpPr>
        <p:spPr>
          <a:xfrm>
            <a:off x="914400" y="750408"/>
            <a:ext cx="7315200" cy="442692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sz="5300" lang="en-US">
                <a:solidFill>
                  <a:srgbClr val="36363D"/>
                </a:solidFill>
              </a:rPr>
              <a:t>C</a:t>
            </a:r>
            <a:r>
              <a:rPr sz="5300" lang="en-US">
                <a:solidFill>
                  <a:srgbClr val="36363D"/>
                </a:solidFill>
              </a:rPr>
              <a:t>o</a:t>
            </a:r>
            <a:r>
              <a:rPr sz="5300" lang="en-US">
                <a:solidFill>
                  <a:srgbClr val="36363D"/>
                </a:solidFill>
              </a:rPr>
              <a:t>n</a:t>
            </a:r>
            <a:r>
              <a:rPr sz="5300" lang="en-US">
                <a:solidFill>
                  <a:srgbClr val="36363D"/>
                </a:solidFill>
              </a:rPr>
              <a:t>s</a:t>
            </a:r>
            <a:r>
              <a:rPr sz="5300" lang="en-US">
                <a:solidFill>
                  <a:srgbClr val="36363D"/>
                </a:solidFill>
              </a:rPr>
              <a:t>umer</a:t>
            </a:r>
            <a:r>
              <a:rPr sz="5300" lang="en-US">
                <a:solidFill>
                  <a:srgbClr val="36363D"/>
                </a:solidFill>
              </a:rPr>
              <a:t> </a:t>
            </a:r>
            <a:r>
              <a:rPr sz="5300" lang="en-US">
                <a:solidFill>
                  <a:srgbClr val="36363D"/>
                </a:solidFill>
              </a:rPr>
              <a:t>B</a:t>
            </a:r>
            <a:r>
              <a:rPr sz="5300" lang="en-US">
                <a:solidFill>
                  <a:srgbClr val="36363D"/>
                </a:solidFill>
              </a:rPr>
              <a:t>e</a:t>
            </a:r>
            <a:r>
              <a:rPr sz="5300" lang="en-US">
                <a:solidFill>
                  <a:srgbClr val="36363D"/>
                </a:solidFill>
              </a:rPr>
              <a:t>h</a:t>
            </a:r>
            <a:r>
              <a:rPr sz="5300" lang="en-US">
                <a:solidFill>
                  <a:srgbClr val="36363D"/>
                </a:solidFill>
              </a:rPr>
              <a:t>aviour</a:t>
            </a:r>
            <a:endParaRPr sz="5300">
              <a:solidFill>
                <a:srgbClr val="76A5AF"/>
              </a:solidFill>
            </a:endParaRPr>
          </a:p>
        </p:txBody>
      </p:sp>
      <p:sp>
        <p:nvSpPr>
          <p:cNvPr id="1048584" name="Google Shape;56;p13"/>
          <p:cNvSpPr txBox="1"/>
          <p:nvPr/>
        </p:nvSpPr>
        <p:spPr>
          <a:xfrm>
            <a:off x="1972308" y="1281852"/>
            <a:ext cx="5612792" cy="316417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Impact"/>
              <a:ea typeface="Impact"/>
              <a:cs typeface="Impact"/>
              <a:sym typeface="Impact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Impact"/>
              <a:ea typeface="Impact"/>
              <a:cs typeface="Impact"/>
              <a:sym typeface="Impact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M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s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.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S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.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P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r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i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y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a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,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A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s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s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istant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P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r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o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fessor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,</a:t>
            </a:r>
            <a:endParaRPr sz="3000">
              <a:latin typeface="Impact"/>
              <a:ea typeface="Impact"/>
              <a:cs typeface="Impact"/>
              <a:sym typeface="Impact"/>
            </a:endParaRPr>
          </a:p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D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e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p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t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.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O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f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F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a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s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hion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Technology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,</a:t>
            </a:r>
            <a:endParaRPr sz="3000">
              <a:latin typeface="Impact"/>
              <a:ea typeface="Impact"/>
              <a:cs typeface="Impact"/>
              <a:sym typeface="Impact"/>
            </a:endParaRPr>
          </a:p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B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o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n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Secours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College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for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women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,</a:t>
            </a:r>
            <a:endParaRPr sz="3000">
              <a:latin typeface="Impact"/>
              <a:ea typeface="Impact"/>
              <a:cs typeface="Impact"/>
              <a:sym typeface="Impact"/>
            </a:endParaRPr>
          </a:p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T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h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a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n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j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a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vur</a:t>
            </a:r>
            <a:r>
              <a:rPr sz="3000" lang="en-US">
                <a:latin typeface="Impact"/>
                <a:ea typeface="Impact"/>
                <a:cs typeface="Impact"/>
                <a:sym typeface="Impact"/>
              </a:rPr>
              <a:t>.</a:t>
            </a:r>
            <a:endParaRPr sz="3000"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Google Shape;112;p22"/>
          <p:cNvSpPr txBox="1"/>
          <p:nvPr/>
        </p:nvSpPr>
        <p:spPr>
          <a:xfrm>
            <a:off x="0" y="0"/>
            <a:ext cx="8911200" cy="10203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sp>
        <p:nvSpPr>
          <p:cNvPr id="1048612" name="Google Shape;113;p22"/>
          <p:cNvSpPr txBox="1"/>
          <p:nvPr/>
        </p:nvSpPr>
        <p:spPr>
          <a:xfrm>
            <a:off x="0" y="2"/>
            <a:ext cx="8231700" cy="10203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sz="3200" lang="en-GB">
                <a:solidFill>
                  <a:srgbClr val="980000"/>
                </a:solidFill>
                <a:latin typeface="Impact"/>
                <a:ea typeface="Impact"/>
                <a:cs typeface="Impact"/>
                <a:sym typeface="Impact"/>
              </a:rPr>
              <a:t>Product planning and development</a:t>
            </a:r>
            <a:endParaRPr sz="3200">
              <a:solidFill>
                <a:srgbClr val="98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097161" name="Google Shape;114;p22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679500" y="539975"/>
            <a:ext cx="8231701" cy="4533069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Google Shape;125;p24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1071575" y="0"/>
            <a:ext cx="7000875" cy="514350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Google Shape;135;p26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-1" y="76200"/>
            <a:ext cx="8099600" cy="4991099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Google Shape;140;p27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-12" y="282816"/>
            <a:ext cx="8839199" cy="4577875"/>
          </a:xfrm>
          <a:prstGeom prst="rect"/>
          <a:noFill/>
          <a:ln>
            <a:noFill/>
          </a:ln>
        </p:spPr>
      </p:pic>
      <p:sp>
        <p:nvSpPr>
          <p:cNvPr id="1048619" name="Google Shape;141;p27"/>
          <p:cNvSpPr txBox="1"/>
          <p:nvPr/>
        </p:nvSpPr>
        <p:spPr>
          <a:xfrm>
            <a:off x="7968575" y="0"/>
            <a:ext cx="629400" cy="1366200"/>
          </a:xfrm>
          <a:prstGeom prst="rect"/>
          <a:solidFill>
            <a:srgbClr val="FFFFFF"/>
          </a:solidFill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Google Shape;146;p28"/>
          <p:cNvSpPr txBox="1"/>
          <p:nvPr/>
        </p:nvSpPr>
        <p:spPr>
          <a:xfrm>
            <a:off x="0" y="0"/>
            <a:ext cx="9144000" cy="11883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sz="4200" lang="en-GB">
                <a:solidFill>
                  <a:srgbClr val="980000"/>
                </a:solidFill>
                <a:latin typeface="Impact"/>
                <a:ea typeface="Impact"/>
                <a:cs typeface="Impact"/>
                <a:sym typeface="Impact"/>
              </a:rPr>
              <a:t>Fashion market practices and procedures</a:t>
            </a:r>
            <a:endParaRPr sz="4200">
              <a:solidFill>
                <a:srgbClr val="98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097165" name="Google Shape;147;p28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1647825" y="1388150"/>
            <a:ext cx="6334575" cy="375535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Google Shape;152;p29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1135550" y="98413"/>
            <a:ext cx="6872901" cy="4946674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Google Shape;164;p31"/>
          <p:cNvSpPr txBox="1"/>
          <p:nvPr/>
        </p:nvSpPr>
        <p:spPr>
          <a:xfrm>
            <a:off x="2937307" y="1614450"/>
            <a:ext cx="5338500" cy="19146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sz="6800" lang="en-US">
                <a:solidFill>
                  <a:srgbClr val="36363D"/>
                </a:solidFill>
                <a:latin typeface="Lobster"/>
                <a:ea typeface="Lobster"/>
                <a:cs typeface="Lobster"/>
                <a:sym typeface="Lobster"/>
              </a:rPr>
              <a:t>T</a:t>
            </a:r>
            <a:r>
              <a:rPr sz="6800" lang="en-US">
                <a:solidFill>
                  <a:srgbClr val="36363D"/>
                </a:solidFill>
                <a:latin typeface="Lobster"/>
                <a:ea typeface="Lobster"/>
                <a:cs typeface="Lobster"/>
                <a:sym typeface="Lobster"/>
              </a:rPr>
              <a:t>hank</a:t>
            </a:r>
            <a:r>
              <a:rPr sz="6800" lang="en-US">
                <a:solidFill>
                  <a:srgbClr val="36363D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sz="6800" lang="en-US">
                <a:solidFill>
                  <a:srgbClr val="36363D"/>
                </a:solidFill>
                <a:latin typeface="Lobster"/>
                <a:ea typeface="Lobster"/>
                <a:cs typeface="Lobster"/>
                <a:sym typeface="Lobster"/>
              </a:rPr>
              <a:t>y</a:t>
            </a:r>
            <a:r>
              <a:rPr sz="6800" lang="en-US">
                <a:solidFill>
                  <a:srgbClr val="36363D"/>
                </a:solidFill>
                <a:latin typeface="Lobster"/>
                <a:ea typeface="Lobster"/>
                <a:cs typeface="Lobster"/>
                <a:sym typeface="Lobster"/>
              </a:rPr>
              <a:t>o</a:t>
            </a:r>
            <a:r>
              <a:rPr sz="6800" lang="en-US">
                <a:solidFill>
                  <a:srgbClr val="36363D"/>
                </a:solidFill>
                <a:latin typeface="Lobster"/>
                <a:ea typeface="Lobster"/>
                <a:cs typeface="Lobster"/>
                <a:sym typeface="Lobster"/>
              </a:rPr>
              <a:t>u</a:t>
            </a:r>
            <a:endParaRPr sz="6800">
              <a:solidFill>
                <a:srgbClr val="C27BA0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Google Shape;64;p14"/>
          <p:cNvSpPr txBox="1"/>
          <p:nvPr/>
        </p:nvSpPr>
        <p:spPr>
          <a:xfrm>
            <a:off x="0" y="0"/>
            <a:ext cx="8229600" cy="8559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highlight>
                <a:srgbClr val="980000"/>
              </a:highlight>
            </a:endParaRPr>
          </a:p>
        </p:txBody>
      </p:sp>
      <p:sp>
        <p:nvSpPr>
          <p:cNvPr id="1048589" name="Google Shape;65;p14"/>
          <p:cNvSpPr txBox="1"/>
          <p:nvPr/>
        </p:nvSpPr>
        <p:spPr>
          <a:xfrm>
            <a:off x="0" y="-25"/>
            <a:ext cx="9144000" cy="13416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sz="3800" lang="en-GB">
                <a:solidFill>
                  <a:srgbClr val="980000"/>
                </a:solidFill>
                <a:latin typeface="Impact"/>
                <a:ea typeface="Impact"/>
                <a:cs typeface="Impact"/>
                <a:sym typeface="Impact"/>
              </a:rPr>
              <a:t>Consumer behaviour in apparel</a:t>
            </a:r>
            <a:endParaRPr sz="3800">
              <a:solidFill>
                <a:srgbClr val="98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097152" name="Google Shape;66;p14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1409950" y="855900"/>
            <a:ext cx="6819649" cy="3693977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Google Shape;71;p15"/>
          <p:cNvSpPr txBox="1"/>
          <p:nvPr/>
        </p:nvSpPr>
        <p:spPr>
          <a:xfrm>
            <a:off x="0" y="0"/>
            <a:ext cx="7664700" cy="9252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sz="3700" lang="en-GB">
                <a:solidFill>
                  <a:srgbClr val="980000"/>
                </a:solidFill>
                <a:latin typeface="Impact"/>
                <a:ea typeface="Impact"/>
                <a:cs typeface="Impact"/>
                <a:sym typeface="Impact"/>
              </a:rPr>
              <a:t>Fashion market</a:t>
            </a:r>
            <a:endParaRPr sz="3700">
              <a:solidFill>
                <a:srgbClr val="98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097153" name="Google Shape;72;p15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1130275" y="541700"/>
            <a:ext cx="6997932" cy="460180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Google Shape;77;p16"/>
          <p:cNvSpPr txBox="1"/>
          <p:nvPr/>
        </p:nvSpPr>
        <p:spPr>
          <a:xfrm>
            <a:off x="0" y="0"/>
            <a:ext cx="7057500" cy="9921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sz="3800" lang="en-GB">
                <a:solidFill>
                  <a:srgbClr val="980000"/>
                </a:solidFill>
                <a:latin typeface="Impact"/>
                <a:ea typeface="Impact"/>
                <a:cs typeface="Impact"/>
                <a:sym typeface="Impact"/>
              </a:rPr>
              <a:t>Fashion buyer</a:t>
            </a:r>
            <a:endParaRPr sz="3800">
              <a:solidFill>
                <a:srgbClr val="98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097154" name="Google Shape;78;p16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1032725" y="672608"/>
            <a:ext cx="7637650" cy="4206242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Google Shape;83;p17"/>
          <p:cNvSpPr txBox="1"/>
          <p:nvPr/>
        </p:nvSpPr>
        <p:spPr>
          <a:xfrm>
            <a:off x="0" y="0"/>
            <a:ext cx="7684800" cy="9648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sz="3700" lang="en-GB">
                <a:solidFill>
                  <a:srgbClr val="980000"/>
                </a:solidFill>
                <a:latin typeface="Impact"/>
                <a:ea typeface="Impact"/>
                <a:cs typeface="Impact"/>
                <a:sym typeface="Impact"/>
              </a:rPr>
              <a:t>Decision making</a:t>
            </a:r>
            <a:endParaRPr sz="3700">
              <a:solidFill>
                <a:srgbClr val="98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097155" name="Google Shape;84;p17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1492000" y="546411"/>
            <a:ext cx="7315200" cy="3039413"/>
          </a:xfrm>
          <a:prstGeom prst="rect"/>
          <a:noFill/>
          <a:ln>
            <a:noFill/>
          </a:ln>
        </p:spPr>
      </p:pic>
      <p:sp>
        <p:nvSpPr>
          <p:cNvPr id="1048599" name="Google Shape;85;p17"/>
          <p:cNvSpPr txBox="1"/>
          <p:nvPr/>
        </p:nvSpPr>
        <p:spPr>
          <a:xfrm>
            <a:off x="914399" y="3585825"/>
            <a:ext cx="7315200" cy="8535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</a:p>
        </p:txBody>
      </p:sp>
      <p:pic>
        <p:nvPicPr>
          <p:cNvPr id="2097156" name="Google Shape;86;p17"/>
          <p:cNvPicPr preferRelativeResize="0">
            <a:picLocks/>
          </p:cNvPicPr>
          <p:nvPr/>
        </p:nvPicPr>
        <p:blipFill>
          <a:blip xmlns:r="http://schemas.openxmlformats.org/officeDocument/2006/relationships" r:embed="rId2">
            <a:alphaModFix/>
          </a:blip>
          <a:stretch>
            <a:fillRect/>
          </a:stretch>
        </p:blipFill>
        <p:spPr>
          <a:xfrm>
            <a:off x="0" y="3585825"/>
            <a:ext cx="9144000" cy="1485900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Google Shape;91;p18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995852" y="115025"/>
            <a:ext cx="7152300" cy="4913451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Google Shape;96;p19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565925" y="230950"/>
            <a:ext cx="8578075" cy="4760151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Google Shape;101;p20"/>
          <p:cNvSpPr txBox="1"/>
          <p:nvPr/>
        </p:nvSpPr>
        <p:spPr>
          <a:xfrm>
            <a:off x="0" y="0"/>
            <a:ext cx="8897400" cy="1146600"/>
          </a:xfrm>
          <a:prstGeom prst="rect"/>
          <a:noFill/>
          <a:ln>
            <a:noFill/>
          </a:ln>
        </p:spPr>
        <p:txBody>
          <a:bodyPr anchor="t" anchorCtr="0" bIns="91425" lIns="91425" rIns="91425" spcFirstLastPara="1" tIns="91425" wrap="square">
            <a:noAutofit/>
          </a:bodyPr>
          <a:p>
            <a:pPr algn="l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sz="4000" lang="en-GB">
                <a:solidFill>
                  <a:srgbClr val="980000"/>
                </a:solidFill>
                <a:latin typeface="Impact"/>
                <a:ea typeface="Impact"/>
                <a:cs typeface="Impact"/>
                <a:sym typeface="Impact"/>
              </a:rPr>
              <a:t>Psychological and sociological aspects</a:t>
            </a:r>
            <a:endParaRPr sz="4000">
              <a:solidFill>
                <a:srgbClr val="98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2097159" name="Google Shape;102;p20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401030" y="1559612"/>
            <a:ext cx="7911436" cy="3583888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Google Shape;107;p21"/>
          <p:cNvPicPr preferRelativeResize="0">
            <a:picLocks/>
          </p:cNvPicPr>
          <p:nvPr/>
        </p:nvPicPr>
        <p:blipFill>
          <a:blip xmlns:r="http://schemas.openxmlformats.org/officeDocument/2006/relationships" r:embed="rId1">
            <a:alphaModFix/>
          </a:blip>
          <a:stretch>
            <a:fillRect/>
          </a:stretch>
        </p:blipFill>
        <p:spPr>
          <a:xfrm>
            <a:off x="1074125" y="152400"/>
            <a:ext cx="6759101" cy="4991099"/>
          </a:xfrm>
          <a:prstGeom prst="rect"/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ScaleCrop>0</ScaleCrop>
  <LinksUpToDate>0</LinksUpToDat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CPH1909</dc:creator>
  <dcterms:created xsi:type="dcterms:W3CDTF">2020-05-31T11:57:59Z</dcterms:created>
  <dcterms:modified xsi:type="dcterms:W3CDTF">2020-06-01T10:03:25Z</dcterms:modified>
</cp:coreProperties>
</file>