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5182" y="147955"/>
            <a:ext cx="7393635" cy="1367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05437" y="656784"/>
            <a:ext cx="7377696" cy="477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671319"/>
            <a:ext cx="3724910" cy="3481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rgbClr val="93895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4527" y="1667382"/>
            <a:ext cx="3809365" cy="3839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rgbClr val="9BBA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9600" y="2133600"/>
            <a:ext cx="78486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03422" y="615897"/>
            <a:ext cx="4551303" cy="372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950720" y="906780"/>
            <a:ext cx="5274563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8934" y="331978"/>
            <a:ext cx="780613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7724" y="1620977"/>
            <a:ext cx="7448550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12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1.jpeg"/><Relationship Id="rId5" Type="http://schemas.openxmlformats.org/officeDocument/2006/relationships/image" Target="../media/image56.png"/><Relationship Id="rId10" Type="http://schemas.openxmlformats.org/officeDocument/2006/relationships/image" Target="../media/image60.jpeg"/><Relationship Id="rId4" Type="http://schemas.openxmlformats.org/officeDocument/2006/relationships/image" Target="../media/image55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12" Type="http://schemas.openxmlformats.org/officeDocument/2006/relationships/image" Target="../media/image72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71.jpeg"/><Relationship Id="rId5" Type="http://schemas.openxmlformats.org/officeDocument/2006/relationships/image" Target="../media/image66.png"/><Relationship Id="rId10" Type="http://schemas.openxmlformats.org/officeDocument/2006/relationships/image" Target="../media/image70.png"/><Relationship Id="rId4" Type="http://schemas.openxmlformats.org/officeDocument/2006/relationships/image" Target="../media/image65.jpe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56.png"/><Relationship Id="rId10" Type="http://schemas.openxmlformats.org/officeDocument/2006/relationships/image" Target="../media/image81.png"/><Relationship Id="rId4" Type="http://schemas.openxmlformats.org/officeDocument/2006/relationships/image" Target="../media/image76.png"/><Relationship Id="rId9" Type="http://schemas.openxmlformats.org/officeDocument/2006/relationships/image" Target="../media/image8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jpe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jpeg"/><Relationship Id="rId4" Type="http://schemas.openxmlformats.org/officeDocument/2006/relationships/image" Target="../media/image12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jpe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4" Type="http://schemas.openxmlformats.org/officeDocument/2006/relationships/image" Target="../media/image1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3" Type="http://schemas.openxmlformats.org/officeDocument/2006/relationships/image" Target="../media/image142.png"/><Relationship Id="rId7" Type="http://schemas.openxmlformats.org/officeDocument/2006/relationships/image" Target="../media/image146.jpe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jpeg"/><Relationship Id="rId5" Type="http://schemas.openxmlformats.org/officeDocument/2006/relationships/image" Target="../media/image144.jpe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jpe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jpeg"/><Relationship Id="rId5" Type="http://schemas.openxmlformats.org/officeDocument/2006/relationships/image" Target="../media/image155.jpeg"/><Relationship Id="rId4" Type="http://schemas.openxmlformats.org/officeDocument/2006/relationships/image" Target="../media/image1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jpeg"/><Relationship Id="rId5" Type="http://schemas.openxmlformats.org/officeDocument/2006/relationships/image" Target="../media/image162.jpeg"/><Relationship Id="rId4" Type="http://schemas.openxmlformats.org/officeDocument/2006/relationships/image" Target="../media/image16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8240" y="1371600"/>
            <a:ext cx="2564115" cy="227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83279" y="990600"/>
            <a:ext cx="2574036" cy="446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00044" y="1007364"/>
            <a:ext cx="2504566" cy="3776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8009" y="1930908"/>
            <a:ext cx="351015" cy="2082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83608" y="1588008"/>
            <a:ext cx="371856" cy="409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2150" y="1605660"/>
            <a:ext cx="302895" cy="341630"/>
          </a:xfrm>
          <a:custGeom>
            <a:avLst/>
            <a:gdLst/>
            <a:ahLst/>
            <a:cxnLst/>
            <a:rect l="l" t="t" r="r" b="b"/>
            <a:pathLst>
              <a:path w="302895" h="341629">
                <a:moveTo>
                  <a:pt x="294219" y="303784"/>
                </a:moveTo>
                <a:lnTo>
                  <a:pt x="211200" y="303784"/>
                </a:lnTo>
                <a:lnTo>
                  <a:pt x="224182" y="315122"/>
                </a:lnTo>
                <a:lnTo>
                  <a:pt x="237426" y="325151"/>
                </a:lnTo>
                <a:lnTo>
                  <a:pt x="250955" y="333894"/>
                </a:lnTo>
                <a:lnTo>
                  <a:pt x="264795" y="341376"/>
                </a:lnTo>
                <a:lnTo>
                  <a:pt x="294219" y="303784"/>
                </a:lnTo>
                <a:close/>
              </a:path>
              <a:path w="302895" h="341629">
                <a:moveTo>
                  <a:pt x="132587" y="0"/>
                </a:moveTo>
                <a:lnTo>
                  <a:pt x="93694" y="5159"/>
                </a:lnTo>
                <a:lnTo>
                  <a:pt x="54488" y="31559"/>
                </a:lnTo>
                <a:lnTo>
                  <a:pt x="41148" y="70993"/>
                </a:lnTo>
                <a:lnTo>
                  <a:pt x="41671" y="79132"/>
                </a:lnTo>
                <a:lnTo>
                  <a:pt x="60118" y="123475"/>
                </a:lnTo>
                <a:lnTo>
                  <a:pt x="74802" y="142875"/>
                </a:lnTo>
                <a:lnTo>
                  <a:pt x="57300" y="152540"/>
                </a:lnTo>
                <a:lnTo>
                  <a:pt x="18796" y="186563"/>
                </a:lnTo>
                <a:lnTo>
                  <a:pt x="1168" y="227764"/>
                </a:lnTo>
                <a:lnTo>
                  <a:pt x="0" y="243078"/>
                </a:lnTo>
                <a:lnTo>
                  <a:pt x="1498" y="259911"/>
                </a:lnTo>
                <a:lnTo>
                  <a:pt x="23875" y="304292"/>
                </a:lnTo>
                <a:lnTo>
                  <a:pt x="62293" y="330073"/>
                </a:lnTo>
                <a:lnTo>
                  <a:pt x="115950" y="338709"/>
                </a:lnTo>
                <a:lnTo>
                  <a:pt x="130782" y="338165"/>
                </a:lnTo>
                <a:lnTo>
                  <a:pt x="169037" y="330200"/>
                </a:lnTo>
                <a:lnTo>
                  <a:pt x="211200" y="303784"/>
                </a:lnTo>
                <a:lnTo>
                  <a:pt x="294219" y="303784"/>
                </a:lnTo>
                <a:lnTo>
                  <a:pt x="302767" y="292862"/>
                </a:lnTo>
                <a:lnTo>
                  <a:pt x="298313" y="290476"/>
                </a:lnTo>
                <a:lnTo>
                  <a:pt x="292750" y="287115"/>
                </a:lnTo>
                <a:lnTo>
                  <a:pt x="292410" y="286893"/>
                </a:lnTo>
                <a:lnTo>
                  <a:pt x="113157" y="286893"/>
                </a:lnTo>
                <a:lnTo>
                  <a:pt x="102582" y="286085"/>
                </a:lnTo>
                <a:lnTo>
                  <a:pt x="67595" y="259302"/>
                </a:lnTo>
                <a:lnTo>
                  <a:pt x="64262" y="240919"/>
                </a:lnTo>
                <a:lnTo>
                  <a:pt x="64948" y="232890"/>
                </a:lnTo>
                <a:lnTo>
                  <a:pt x="88487" y="195135"/>
                </a:lnTo>
                <a:lnTo>
                  <a:pt x="107441" y="183134"/>
                </a:lnTo>
                <a:lnTo>
                  <a:pt x="186328" y="183134"/>
                </a:lnTo>
                <a:lnTo>
                  <a:pt x="163195" y="152654"/>
                </a:lnTo>
                <a:lnTo>
                  <a:pt x="179675" y="141700"/>
                </a:lnTo>
                <a:lnTo>
                  <a:pt x="193119" y="131318"/>
                </a:lnTo>
                <a:lnTo>
                  <a:pt x="203539" y="121507"/>
                </a:lnTo>
                <a:lnTo>
                  <a:pt x="208808" y="114935"/>
                </a:lnTo>
                <a:lnTo>
                  <a:pt x="131952" y="114935"/>
                </a:lnTo>
                <a:lnTo>
                  <a:pt x="116586" y="97155"/>
                </a:lnTo>
                <a:lnTo>
                  <a:pt x="110325" y="89177"/>
                </a:lnTo>
                <a:lnTo>
                  <a:pt x="105838" y="81819"/>
                </a:lnTo>
                <a:lnTo>
                  <a:pt x="103137" y="75080"/>
                </a:lnTo>
                <a:lnTo>
                  <a:pt x="102235" y="68961"/>
                </a:lnTo>
                <a:lnTo>
                  <a:pt x="102235" y="62484"/>
                </a:lnTo>
                <a:lnTo>
                  <a:pt x="105155" y="56642"/>
                </a:lnTo>
                <a:lnTo>
                  <a:pt x="110744" y="51689"/>
                </a:lnTo>
                <a:lnTo>
                  <a:pt x="116459" y="46736"/>
                </a:lnTo>
                <a:lnTo>
                  <a:pt x="124205" y="44196"/>
                </a:lnTo>
                <a:lnTo>
                  <a:pt x="215928" y="44196"/>
                </a:lnTo>
                <a:lnTo>
                  <a:pt x="209363" y="33097"/>
                </a:lnTo>
                <a:lnTo>
                  <a:pt x="198882" y="21717"/>
                </a:lnTo>
                <a:lnTo>
                  <a:pt x="185808" y="12215"/>
                </a:lnTo>
                <a:lnTo>
                  <a:pt x="170402" y="5429"/>
                </a:lnTo>
                <a:lnTo>
                  <a:pt x="152661" y="1357"/>
                </a:lnTo>
                <a:lnTo>
                  <a:pt x="132587" y="0"/>
                </a:lnTo>
                <a:close/>
              </a:path>
              <a:path w="302895" h="341629">
                <a:moveTo>
                  <a:pt x="186328" y="183134"/>
                </a:moveTo>
                <a:lnTo>
                  <a:pt x="107441" y="183134"/>
                </a:lnTo>
                <a:lnTo>
                  <a:pt x="171196" y="261874"/>
                </a:lnTo>
                <a:lnTo>
                  <a:pt x="163339" y="268085"/>
                </a:lnTo>
                <a:lnTo>
                  <a:pt x="127666" y="285448"/>
                </a:lnTo>
                <a:lnTo>
                  <a:pt x="113157" y="286893"/>
                </a:lnTo>
                <a:lnTo>
                  <a:pt x="292410" y="286893"/>
                </a:lnTo>
                <a:lnTo>
                  <a:pt x="256825" y="260901"/>
                </a:lnTo>
                <a:lnTo>
                  <a:pt x="251205" y="255905"/>
                </a:lnTo>
                <a:lnTo>
                  <a:pt x="254682" y="250878"/>
                </a:lnTo>
                <a:lnTo>
                  <a:pt x="258063" y="245316"/>
                </a:lnTo>
                <a:lnTo>
                  <a:pt x="271962" y="212725"/>
                </a:lnTo>
                <a:lnTo>
                  <a:pt x="208787" y="212725"/>
                </a:lnTo>
                <a:lnTo>
                  <a:pt x="186328" y="183134"/>
                </a:lnTo>
                <a:close/>
              </a:path>
              <a:path w="302895" h="341629">
                <a:moveTo>
                  <a:pt x="222630" y="175514"/>
                </a:moveTo>
                <a:lnTo>
                  <a:pt x="219508" y="186563"/>
                </a:lnTo>
                <a:lnTo>
                  <a:pt x="216233" y="196262"/>
                </a:lnTo>
                <a:lnTo>
                  <a:pt x="212647" y="205035"/>
                </a:lnTo>
                <a:lnTo>
                  <a:pt x="208787" y="212725"/>
                </a:lnTo>
                <a:lnTo>
                  <a:pt x="271962" y="212725"/>
                </a:lnTo>
                <a:lnTo>
                  <a:pt x="275203" y="202515"/>
                </a:lnTo>
                <a:lnTo>
                  <a:pt x="279273" y="188468"/>
                </a:lnTo>
                <a:lnTo>
                  <a:pt x="222630" y="175514"/>
                </a:lnTo>
                <a:close/>
              </a:path>
              <a:path w="302895" h="341629">
                <a:moveTo>
                  <a:pt x="215928" y="44196"/>
                </a:moveTo>
                <a:lnTo>
                  <a:pt x="134238" y="44196"/>
                </a:lnTo>
                <a:lnTo>
                  <a:pt x="141549" y="44721"/>
                </a:lnTo>
                <a:lnTo>
                  <a:pt x="148050" y="46307"/>
                </a:lnTo>
                <a:lnTo>
                  <a:pt x="153741" y="48964"/>
                </a:lnTo>
                <a:lnTo>
                  <a:pt x="158623" y="52705"/>
                </a:lnTo>
                <a:lnTo>
                  <a:pt x="164719" y="58293"/>
                </a:lnTo>
                <a:lnTo>
                  <a:pt x="167639" y="65151"/>
                </a:lnTo>
                <a:lnTo>
                  <a:pt x="167639" y="73279"/>
                </a:lnTo>
                <a:lnTo>
                  <a:pt x="131952" y="114935"/>
                </a:lnTo>
                <a:lnTo>
                  <a:pt x="208808" y="114935"/>
                </a:lnTo>
                <a:lnTo>
                  <a:pt x="222718" y="75080"/>
                </a:lnTo>
                <a:lnTo>
                  <a:pt x="222632" y="73279"/>
                </a:lnTo>
                <a:lnTo>
                  <a:pt x="221277" y="59525"/>
                </a:lnTo>
                <a:lnTo>
                  <a:pt x="216820" y="45704"/>
                </a:lnTo>
                <a:lnTo>
                  <a:pt x="215928" y="4419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5522" y="1787906"/>
            <a:ext cx="108712" cy="1055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3496" y="1648968"/>
            <a:ext cx="67182" cy="725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2150" y="1605660"/>
            <a:ext cx="302895" cy="341630"/>
          </a:xfrm>
          <a:custGeom>
            <a:avLst/>
            <a:gdLst/>
            <a:ahLst/>
            <a:cxnLst/>
            <a:rect l="l" t="t" r="r" b="b"/>
            <a:pathLst>
              <a:path w="302895" h="341629">
                <a:moveTo>
                  <a:pt x="132587" y="0"/>
                </a:moveTo>
                <a:lnTo>
                  <a:pt x="170402" y="5429"/>
                </a:lnTo>
                <a:lnTo>
                  <a:pt x="209363" y="33097"/>
                </a:lnTo>
                <a:lnTo>
                  <a:pt x="222758" y="74549"/>
                </a:lnTo>
                <a:lnTo>
                  <a:pt x="222019" y="84407"/>
                </a:lnTo>
                <a:lnTo>
                  <a:pt x="203539" y="121507"/>
                </a:lnTo>
                <a:lnTo>
                  <a:pt x="163195" y="152654"/>
                </a:lnTo>
                <a:lnTo>
                  <a:pt x="208787" y="212725"/>
                </a:lnTo>
                <a:lnTo>
                  <a:pt x="212647" y="205035"/>
                </a:lnTo>
                <a:lnTo>
                  <a:pt x="216233" y="196262"/>
                </a:lnTo>
                <a:lnTo>
                  <a:pt x="219557" y="186418"/>
                </a:lnTo>
                <a:lnTo>
                  <a:pt x="222630" y="175514"/>
                </a:lnTo>
                <a:lnTo>
                  <a:pt x="279273" y="188468"/>
                </a:lnTo>
                <a:lnTo>
                  <a:pt x="264540" y="232537"/>
                </a:lnTo>
                <a:lnTo>
                  <a:pt x="251205" y="255905"/>
                </a:lnTo>
                <a:lnTo>
                  <a:pt x="256825" y="260901"/>
                </a:lnTo>
                <a:lnTo>
                  <a:pt x="292750" y="287115"/>
                </a:lnTo>
                <a:lnTo>
                  <a:pt x="302767" y="292862"/>
                </a:lnTo>
                <a:lnTo>
                  <a:pt x="264795" y="341376"/>
                </a:lnTo>
                <a:lnTo>
                  <a:pt x="250955" y="333894"/>
                </a:lnTo>
                <a:lnTo>
                  <a:pt x="237426" y="325151"/>
                </a:lnTo>
                <a:lnTo>
                  <a:pt x="224182" y="315122"/>
                </a:lnTo>
                <a:lnTo>
                  <a:pt x="211200" y="303784"/>
                </a:lnTo>
                <a:lnTo>
                  <a:pt x="201130" y="312144"/>
                </a:lnTo>
                <a:lnTo>
                  <a:pt x="157349" y="333886"/>
                </a:lnTo>
                <a:lnTo>
                  <a:pt x="115950" y="338709"/>
                </a:lnTo>
                <a:lnTo>
                  <a:pt x="87205" y="336546"/>
                </a:lnTo>
                <a:lnTo>
                  <a:pt x="41191" y="319313"/>
                </a:lnTo>
                <a:lnTo>
                  <a:pt x="13448" y="290530"/>
                </a:lnTo>
                <a:lnTo>
                  <a:pt x="0" y="243078"/>
                </a:lnTo>
                <a:lnTo>
                  <a:pt x="1168" y="227764"/>
                </a:lnTo>
                <a:lnTo>
                  <a:pt x="18796" y="186563"/>
                </a:lnTo>
                <a:lnTo>
                  <a:pt x="57300" y="152540"/>
                </a:lnTo>
                <a:lnTo>
                  <a:pt x="74802" y="142875"/>
                </a:lnTo>
                <a:lnTo>
                  <a:pt x="66942" y="133068"/>
                </a:lnTo>
                <a:lnTo>
                  <a:pt x="45862" y="96174"/>
                </a:lnTo>
                <a:lnTo>
                  <a:pt x="41148" y="70993"/>
                </a:lnTo>
                <a:lnTo>
                  <a:pt x="42626" y="56705"/>
                </a:lnTo>
                <a:lnTo>
                  <a:pt x="64897" y="20701"/>
                </a:lnTo>
                <a:lnTo>
                  <a:pt x="111867" y="1287"/>
                </a:lnTo>
                <a:lnTo>
                  <a:pt x="132587" y="0"/>
                </a:lnTo>
                <a:close/>
              </a:path>
            </a:pathLst>
          </a:custGeom>
          <a:ln w="3175">
            <a:solidFill>
              <a:srgbClr val="1D7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80205" y="2590800"/>
            <a:ext cx="3337905" cy="2272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65704" y="2148839"/>
            <a:ext cx="3357372" cy="4770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83102" y="2259331"/>
            <a:ext cx="3287268" cy="4076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95800" y="4114801"/>
            <a:ext cx="3941698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-By</a:t>
            </a:r>
            <a:endParaRPr sz="1800">
              <a:latin typeface="Calibri"/>
              <a:cs typeface="Calibri"/>
            </a:endParaRPr>
          </a:p>
          <a:p>
            <a:pPr marL="483234" marR="275590">
              <a:lnSpc>
                <a:spcPct val="100000"/>
              </a:lnSpc>
            </a:pPr>
            <a:r>
              <a:rPr lang="en-US" b="1" spc="-30" dirty="0" err="1" smtClean="0">
                <a:solidFill>
                  <a:srgbClr val="FF0000"/>
                </a:solidFill>
                <a:latin typeface="Calisto MT" pitchFamily="18" charset="0"/>
                <a:cs typeface="Calibri"/>
              </a:rPr>
              <a:t>Dr.A.ANTONYRAJ</a:t>
            </a:r>
            <a:endParaRPr lang="en-US" b="1" spc="-30" dirty="0" smtClean="0">
              <a:solidFill>
                <a:srgbClr val="FF0000"/>
              </a:solidFill>
              <a:latin typeface="Calisto MT" pitchFamily="18" charset="0"/>
              <a:cs typeface="Calibri"/>
            </a:endParaRPr>
          </a:p>
          <a:p>
            <a:pPr marL="483234" marR="275590">
              <a:lnSpc>
                <a:spcPct val="100000"/>
              </a:lnSpc>
            </a:pPr>
            <a:r>
              <a:rPr lang="en-US" b="1" spc="-30" dirty="0" smtClean="0">
                <a:solidFill>
                  <a:srgbClr val="FF0000"/>
                </a:solidFill>
                <a:latin typeface="Calisto MT" pitchFamily="18" charset="0"/>
                <a:cs typeface="Calibri"/>
              </a:rPr>
              <a:t>Assistant Professor</a:t>
            </a:r>
          </a:p>
          <a:p>
            <a:pPr marL="483234" marR="275590">
              <a:lnSpc>
                <a:spcPct val="100000"/>
              </a:lnSpc>
            </a:pPr>
            <a:r>
              <a:rPr lang="en-US" b="1" spc="-30" dirty="0" smtClean="0">
                <a:solidFill>
                  <a:srgbClr val="FF0000"/>
                </a:solidFill>
                <a:latin typeface="Calisto MT" pitchFamily="18" charset="0"/>
                <a:cs typeface="Calibri"/>
              </a:rPr>
              <a:t>Dept. of Management Studies</a:t>
            </a:r>
          </a:p>
          <a:p>
            <a:pPr marL="483234" marR="275590">
              <a:lnSpc>
                <a:spcPct val="100000"/>
              </a:lnSpc>
            </a:pPr>
            <a:r>
              <a:rPr lang="en-US" b="1" spc="-30" dirty="0" smtClean="0">
                <a:solidFill>
                  <a:srgbClr val="FF0000"/>
                </a:solidFill>
                <a:latin typeface="Calisto MT" pitchFamily="18" charset="0"/>
                <a:cs typeface="Calibri"/>
              </a:rPr>
              <a:t>Bon Secours College for Women</a:t>
            </a:r>
          </a:p>
          <a:p>
            <a:pPr marL="483234" marR="275590">
              <a:lnSpc>
                <a:spcPct val="100000"/>
              </a:lnSpc>
            </a:pPr>
            <a:r>
              <a:rPr lang="en-US" b="1" spc="-30" dirty="0" err="1" smtClean="0">
                <a:solidFill>
                  <a:srgbClr val="FF0000"/>
                </a:solidFill>
                <a:latin typeface="Calisto MT" pitchFamily="18" charset="0"/>
                <a:cs typeface="Calibri"/>
              </a:rPr>
              <a:t>Thanjavur</a:t>
            </a:r>
            <a:endParaRPr lang="en-US" b="1" spc="-30" dirty="0" smtClean="0">
              <a:solidFill>
                <a:srgbClr val="FF0000"/>
              </a:solidFill>
              <a:latin typeface="Calisto MT" pitchFamily="18" charset="0"/>
              <a:cs typeface="Calibri"/>
            </a:endParaRPr>
          </a:p>
          <a:p>
            <a:pPr marL="483234" marR="275590"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8" y="516636"/>
            <a:ext cx="6330695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0180" y="521080"/>
            <a:ext cx="6244844" cy="469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3791" y="1024127"/>
            <a:ext cx="6373368" cy="167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6242" y="1069975"/>
            <a:ext cx="6269990" cy="0"/>
          </a:xfrm>
          <a:custGeom>
            <a:avLst/>
            <a:gdLst/>
            <a:ahLst/>
            <a:cxnLst/>
            <a:rect l="l" t="t" r="r" b="b"/>
            <a:pathLst>
              <a:path w="6269990">
                <a:moveTo>
                  <a:pt x="0" y="0"/>
                </a:moveTo>
                <a:lnTo>
                  <a:pt x="6269735" y="0"/>
                </a:lnTo>
              </a:path>
            </a:pathLst>
          </a:custGeom>
          <a:ln w="64007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6242" y="1037971"/>
            <a:ext cx="6269990" cy="64135"/>
          </a:xfrm>
          <a:custGeom>
            <a:avLst/>
            <a:gdLst/>
            <a:ahLst/>
            <a:cxnLst/>
            <a:rect l="l" t="t" r="r" b="b"/>
            <a:pathLst>
              <a:path w="6269990" h="64134">
                <a:moveTo>
                  <a:pt x="0" y="0"/>
                </a:moveTo>
                <a:lnTo>
                  <a:pt x="1567433" y="0"/>
                </a:lnTo>
                <a:lnTo>
                  <a:pt x="3134868" y="0"/>
                </a:lnTo>
                <a:lnTo>
                  <a:pt x="4702302" y="0"/>
                </a:lnTo>
                <a:lnTo>
                  <a:pt x="6269735" y="0"/>
                </a:lnTo>
                <a:lnTo>
                  <a:pt x="6269735" y="64007"/>
                </a:lnTo>
                <a:lnTo>
                  <a:pt x="4702302" y="64007"/>
                </a:lnTo>
                <a:lnTo>
                  <a:pt x="3134868" y="64007"/>
                </a:lnTo>
                <a:lnTo>
                  <a:pt x="1567433" y="64007"/>
                </a:lnTo>
                <a:lnTo>
                  <a:pt x="0" y="64007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B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902079"/>
            <a:ext cx="4627880" cy="402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17375E"/>
                </a:solidFill>
                <a:latin typeface="Arial"/>
                <a:cs typeface="Arial"/>
              </a:rPr>
              <a:t>Horizontal</a:t>
            </a:r>
            <a:r>
              <a:rPr sz="32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7375E"/>
                </a:solidFill>
                <a:latin typeface="Arial"/>
                <a:cs typeface="Arial"/>
              </a:rPr>
              <a:t>Mergers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17375E"/>
              </a:buClr>
              <a:buFont typeface="Arial"/>
              <a:buAutoNum type="arabicPeriod"/>
            </a:pPr>
            <a:endParaRPr sz="4650">
              <a:latin typeface="Times New Roman"/>
              <a:cs typeface="Times New Roman"/>
            </a:endParaRPr>
          </a:p>
          <a:p>
            <a:pPr marL="464184" indent="-452120">
              <a:lnSpc>
                <a:spcPct val="100000"/>
              </a:lnSpc>
              <a:buAutoNum type="arabicPeriod"/>
              <a:tabLst>
                <a:tab pos="464820" algn="l"/>
              </a:tabLst>
            </a:pPr>
            <a:r>
              <a:rPr sz="3200" spc="-25" dirty="0">
                <a:solidFill>
                  <a:srgbClr val="17375E"/>
                </a:solidFill>
                <a:latin typeface="Arial"/>
                <a:cs typeface="Arial"/>
              </a:rPr>
              <a:t>Vertical</a:t>
            </a:r>
            <a:r>
              <a:rPr sz="32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7375E"/>
                </a:solidFill>
                <a:latin typeface="Arial"/>
                <a:cs typeface="Arial"/>
              </a:rPr>
              <a:t>Mergers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7375E"/>
              </a:buClr>
              <a:buFont typeface="Arial"/>
              <a:buAutoNum type="arabicPeriod"/>
            </a:pPr>
            <a:endParaRPr sz="4650">
              <a:latin typeface="Times New Roman"/>
              <a:cs typeface="Times New Roman"/>
            </a:endParaRPr>
          </a:p>
          <a:p>
            <a:pPr marL="463550" indent="-451484">
              <a:lnSpc>
                <a:spcPct val="100000"/>
              </a:lnSpc>
              <a:buAutoNum type="arabicPeriod"/>
              <a:tabLst>
                <a:tab pos="464184" algn="l"/>
              </a:tabLst>
            </a:pPr>
            <a:r>
              <a:rPr sz="3200" spc="-5" dirty="0">
                <a:solidFill>
                  <a:srgbClr val="17375E"/>
                </a:solidFill>
                <a:latin typeface="Arial"/>
                <a:cs typeface="Arial"/>
              </a:rPr>
              <a:t>Conglomerate</a:t>
            </a:r>
            <a:r>
              <a:rPr sz="32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7375E"/>
                </a:solidFill>
                <a:latin typeface="Arial"/>
                <a:cs typeface="Arial"/>
              </a:rPr>
              <a:t>Mergers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7375E"/>
              </a:buClr>
              <a:buFont typeface="Arial"/>
              <a:buAutoNum type="arabicPeriod"/>
            </a:pPr>
            <a:endParaRPr sz="4650">
              <a:latin typeface="Times New Roman"/>
              <a:cs typeface="Times New Roman"/>
            </a:endParaRPr>
          </a:p>
          <a:p>
            <a:pPr marL="463550" indent="-451484">
              <a:lnSpc>
                <a:spcPct val="100000"/>
              </a:lnSpc>
              <a:buAutoNum type="arabicPeriod"/>
              <a:tabLst>
                <a:tab pos="464184" algn="l"/>
              </a:tabLst>
            </a:pPr>
            <a:r>
              <a:rPr sz="3200" dirty="0">
                <a:solidFill>
                  <a:srgbClr val="17375E"/>
                </a:solidFill>
                <a:latin typeface="Arial"/>
                <a:cs typeface="Arial"/>
              </a:rPr>
              <a:t>Concentric</a:t>
            </a:r>
            <a:r>
              <a:rPr sz="32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7375E"/>
                </a:solidFill>
                <a:latin typeface="Arial"/>
                <a:cs typeface="Arial"/>
              </a:rPr>
              <a:t>Mergers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6988" y="777856"/>
            <a:ext cx="7077075" cy="44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2530" y="549351"/>
            <a:ext cx="71113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92930" algn="l"/>
              </a:tabLst>
            </a:pPr>
            <a:r>
              <a:rPr sz="4800" b="1" u="heavy" spc="229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1.HORIZONTAL	</a:t>
            </a:r>
            <a:r>
              <a:rPr sz="4800" b="1" u="heavy" spc="23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MERGERS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3647" y="1229867"/>
            <a:ext cx="7193280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100" y="2908060"/>
            <a:ext cx="1783080" cy="1604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0" y="2971800"/>
            <a:ext cx="14478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7028" y="3448050"/>
            <a:ext cx="551542" cy="552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88620" y="3612524"/>
            <a:ext cx="414759" cy="3284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5600" y="3505200"/>
            <a:ext cx="1231392" cy="91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5600" y="2667000"/>
            <a:ext cx="1219200" cy="1066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7028" y="5372792"/>
            <a:ext cx="551542" cy="4752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45746" y="5438775"/>
            <a:ext cx="376707" cy="3238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3793" y="1624329"/>
            <a:ext cx="78200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08910" marR="5080" indent="-269684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6F2F9F"/>
                </a:solidFill>
                <a:latin typeface="Arial"/>
                <a:cs typeface="Arial"/>
              </a:rPr>
              <a:t>A Merger occurring between companies in the  same</a:t>
            </a:r>
            <a:r>
              <a:rPr sz="2800" b="1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Arial"/>
                <a:cs typeface="Arial"/>
              </a:rPr>
              <a:t>industry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62400" y="5105400"/>
            <a:ext cx="1676400" cy="990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400" y="5105400"/>
            <a:ext cx="1676400" cy="9951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96054" y="4963297"/>
            <a:ext cx="1743447" cy="8938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3004" y="655936"/>
            <a:ext cx="5787533" cy="447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47825" y="428371"/>
            <a:ext cx="58026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4235" algn="l"/>
              </a:tabLst>
            </a:pPr>
            <a:r>
              <a:rPr sz="4800" b="1" u="heavy" spc="29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2</a:t>
            </a:r>
            <a:r>
              <a:rPr sz="4800" b="1" u="heavy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.</a:t>
            </a:r>
            <a:r>
              <a:rPr sz="4800" b="1" u="heavy" spc="29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VE</a:t>
            </a:r>
            <a:r>
              <a:rPr sz="4800" b="1" u="heavy" spc="24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R</a:t>
            </a:r>
            <a:r>
              <a:rPr sz="4800" b="1" u="heavy" spc="29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TI</a:t>
            </a:r>
            <a:r>
              <a:rPr sz="4800" b="1" u="heavy" spc="30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C</a:t>
            </a:r>
            <a:r>
              <a:rPr sz="4800" b="1" u="heavy" spc="29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A</a:t>
            </a:r>
            <a:r>
              <a:rPr sz="4800" b="1" u="heavy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L	</a:t>
            </a:r>
            <a:r>
              <a:rPr sz="4800" b="1" u="heavy" spc="29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M</a:t>
            </a:r>
            <a:r>
              <a:rPr sz="4800" b="1" u="heavy" spc="29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E</a:t>
            </a:r>
            <a:r>
              <a:rPr sz="4800" b="1" u="heavy" spc="25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R</a:t>
            </a:r>
            <a:r>
              <a:rPr sz="4800" b="1" u="heavy" spc="29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G</a:t>
            </a:r>
            <a:r>
              <a:rPr sz="4800" b="1" u="heavy" spc="29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E</a:t>
            </a:r>
            <a:r>
              <a:rPr sz="4800" b="1" u="heavy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R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48967" y="1107947"/>
            <a:ext cx="5884163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10124" y="3248399"/>
            <a:ext cx="1771350" cy="106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71775" y="3696392"/>
            <a:ext cx="485775" cy="475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8200" y="3438617"/>
            <a:ext cx="1676400" cy="9809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0800" y="3048000"/>
            <a:ext cx="1667758" cy="1243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36220" y="3707757"/>
            <a:ext cx="414759" cy="3665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71775" y="5296592"/>
            <a:ext cx="485775" cy="475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6220" y="5365124"/>
            <a:ext cx="414759" cy="3284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8200" y="5096487"/>
            <a:ext cx="1695137" cy="7843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0800" y="4953000"/>
            <a:ext cx="1752600" cy="9995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29285" y="5296019"/>
            <a:ext cx="1666406" cy="5621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9617" y="1624329"/>
            <a:ext cx="74434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4515" marR="5080" indent="-552450">
              <a:lnSpc>
                <a:spcPct val="100000"/>
              </a:lnSpc>
              <a:spcBef>
                <a:spcPts val="95"/>
              </a:spcBef>
              <a:tabLst>
                <a:tab pos="5354320" algn="l"/>
              </a:tabLst>
            </a:pP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When two</a:t>
            </a:r>
            <a:r>
              <a:rPr sz="2800" b="1" spc="5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companies</a:t>
            </a:r>
            <a:r>
              <a:rPr sz="2800" b="1" spc="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produce	same</a:t>
            </a:r>
            <a:r>
              <a:rPr sz="2800" b="1" spc="-5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goods  and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services for 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one specific</a:t>
            </a:r>
            <a:r>
              <a:rPr sz="2800" b="1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product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3732" y="678010"/>
            <a:ext cx="7393477" cy="400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6226" y="471042"/>
            <a:ext cx="740410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42205" algn="l"/>
              </a:tabLst>
            </a:pPr>
            <a:r>
              <a:rPr sz="4300" b="1" u="heavy" spc="28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3</a:t>
            </a:r>
            <a:r>
              <a:rPr sz="4300" b="1" u="heavy" spc="22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.</a:t>
            </a:r>
            <a:r>
              <a:rPr sz="4300" b="1" u="heavy" spc="24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C</a:t>
            </a:r>
            <a:r>
              <a:rPr sz="4300" b="1" u="heavy" spc="29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ONG</a:t>
            </a:r>
            <a:r>
              <a:rPr sz="4300" b="1" u="heavy" spc="2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L</a:t>
            </a:r>
            <a:r>
              <a:rPr sz="4300" b="1" u="heavy" spc="29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OM</a:t>
            </a:r>
            <a:r>
              <a:rPr sz="4300" b="1" u="heavy" spc="29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ER</a:t>
            </a:r>
            <a:r>
              <a:rPr sz="4300" b="1" u="heavy" spc="-4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A</a:t>
            </a:r>
            <a:r>
              <a:rPr sz="4300" b="1" u="heavy" spc="28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T</a:t>
            </a:r>
            <a:r>
              <a:rPr sz="4300" b="1" u="heavy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E</a:t>
            </a:r>
            <a:r>
              <a:rPr sz="4300" b="1" u="heavy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	</a:t>
            </a:r>
            <a:r>
              <a:rPr sz="4300" b="1" u="heavy" spc="29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M</a:t>
            </a:r>
            <a:r>
              <a:rPr sz="4300" b="1" u="heavy" spc="29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E</a:t>
            </a:r>
            <a:r>
              <a:rPr sz="4300" b="1" u="heavy" spc="26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R</a:t>
            </a:r>
            <a:r>
              <a:rPr sz="4300" b="1" u="heavy" spc="29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G</a:t>
            </a:r>
            <a:r>
              <a:rPr sz="4300" b="1" u="heavy" spc="29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E</a:t>
            </a:r>
            <a:r>
              <a:rPr sz="4300" b="1" u="heavy" spc="26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R</a:t>
            </a:r>
            <a:r>
              <a:rPr sz="4300" b="1" u="heavy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S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8867" y="1082039"/>
            <a:ext cx="7481316" cy="89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3352800"/>
            <a:ext cx="1786127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0" y="3200400"/>
            <a:ext cx="1222248" cy="121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00375" y="3620192"/>
            <a:ext cx="485775" cy="4752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9800" y="3200400"/>
            <a:ext cx="2057400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12346" y="3650672"/>
            <a:ext cx="376707" cy="2521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90850" y="5144192"/>
            <a:ext cx="485775" cy="4752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69466" y="5327072"/>
            <a:ext cx="338666" cy="2521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3800" y="4572000"/>
            <a:ext cx="1524000" cy="1600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5539" y="4945430"/>
            <a:ext cx="1856444" cy="10930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00" y="5029200"/>
            <a:ext cx="2133600" cy="990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00150" y="1548129"/>
            <a:ext cx="71691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" marR="5080" indent="-71755">
              <a:lnSpc>
                <a:spcPct val="100000"/>
              </a:lnSpc>
              <a:spcBef>
                <a:spcPts val="95"/>
              </a:spcBef>
              <a:tabLst>
                <a:tab pos="431165" algn="l"/>
                <a:tab pos="1532890" algn="l"/>
                <a:tab pos="1999614" algn="l"/>
                <a:tab pos="3612515" algn="l"/>
                <a:tab pos="3825240" algn="l"/>
                <a:tab pos="4784090" algn="l"/>
                <a:tab pos="5594985" algn="l"/>
                <a:tab pos="6802755" algn="l"/>
              </a:tabLst>
            </a:pP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A	</a:t>
            </a:r>
            <a:r>
              <a:rPr sz="2800" b="1" spc="290" dirty="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sz="2800" b="1" spc="295" dirty="0">
                <a:solidFill>
                  <a:srgbClr val="FFC000"/>
                </a:solidFill>
                <a:latin typeface="Arial"/>
                <a:cs typeface="Arial"/>
              </a:rPr>
              <a:t>er</a:t>
            </a:r>
            <a:r>
              <a:rPr sz="2800" b="1" spc="285" dirty="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sz="2800" b="1" spc="295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2800" b="1" spc="285" dirty="0">
                <a:solidFill>
                  <a:srgbClr val="FFC000"/>
                </a:solidFill>
                <a:latin typeface="Arial"/>
                <a:cs typeface="Arial"/>
              </a:rPr>
              <a:t>b</a:t>
            </a:r>
            <a:r>
              <a:rPr sz="2800" b="1" spc="295" dirty="0">
                <a:solidFill>
                  <a:srgbClr val="FFC000"/>
                </a:solidFill>
                <a:latin typeface="Arial"/>
                <a:cs typeface="Arial"/>
              </a:rPr>
              <a:t>et</a:t>
            </a:r>
            <a:r>
              <a:rPr sz="2800" b="1" spc="28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r>
              <a:rPr sz="2800" b="1" spc="295" dirty="0">
                <a:solidFill>
                  <a:srgbClr val="FFC000"/>
                </a:solidFill>
                <a:latin typeface="Arial"/>
                <a:cs typeface="Arial"/>
              </a:rPr>
              <a:t>ee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sz="2800" b="1" spc="-4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800" b="1" spc="-4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295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sz="2800" b="1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2800" b="1" spc="29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800" b="1" spc="285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800" b="1" spc="295" dirty="0">
                <a:solidFill>
                  <a:srgbClr val="FFC000"/>
                </a:solidFill>
                <a:latin typeface="Arial"/>
                <a:cs typeface="Arial"/>
              </a:rPr>
              <a:t>v</a:t>
            </a:r>
            <a:r>
              <a:rPr sz="2800" b="1" spc="28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2800" b="1" spc="290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2800" b="1" spc="295" dirty="0">
                <a:solidFill>
                  <a:srgbClr val="FFC000"/>
                </a:solidFill>
                <a:latin typeface="Arial"/>
                <a:cs typeface="Arial"/>
              </a:rPr>
              <a:t>ve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2800" b="1" spc="29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n  </a:t>
            </a:r>
            <a:r>
              <a:rPr sz="2800" b="1" spc="250" dirty="0">
                <a:solidFill>
                  <a:srgbClr val="FFC000"/>
                </a:solidFill>
                <a:latin typeface="Arial"/>
                <a:cs typeface="Arial"/>
              </a:rPr>
              <a:t>totally	</a:t>
            </a:r>
            <a:r>
              <a:rPr sz="2800" b="1" spc="260" dirty="0">
                <a:solidFill>
                  <a:srgbClr val="FFC000"/>
                </a:solidFill>
                <a:latin typeface="Arial"/>
                <a:cs typeface="Arial"/>
              </a:rPr>
              <a:t>unrelated	</a:t>
            </a:r>
            <a:r>
              <a:rPr sz="2800" b="1" spc="254" dirty="0">
                <a:solidFill>
                  <a:srgbClr val="FFC000"/>
                </a:solidFill>
                <a:latin typeface="Arial"/>
                <a:cs typeface="Arial"/>
              </a:rPr>
              <a:t>business	activity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998" y="675876"/>
            <a:ext cx="6581432" cy="410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0728" y="461899"/>
            <a:ext cx="65747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60190" algn="l"/>
              </a:tabLst>
            </a:pPr>
            <a:r>
              <a:rPr sz="4400" b="1" u="heavy" spc="26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4.CONCENTRIC	</a:t>
            </a:r>
            <a:r>
              <a:rPr sz="4400" b="1" u="heavy" spc="24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MERGERS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1872" y="1086611"/>
            <a:ext cx="6653783" cy="94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76983" y="3524250"/>
            <a:ext cx="492714" cy="476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6575" y="5220392"/>
            <a:ext cx="485775" cy="475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9546" y="5212724"/>
            <a:ext cx="376707" cy="3284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9546" y="3612524"/>
            <a:ext cx="376707" cy="3284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0200" y="3268362"/>
            <a:ext cx="1808598" cy="778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58194" y="3191435"/>
            <a:ext cx="1532708" cy="7780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53200" y="3048870"/>
            <a:ext cx="1828800" cy="13890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5800" y="5029200"/>
            <a:ext cx="1905000" cy="8793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91138" y="4962625"/>
            <a:ext cx="1609344" cy="8855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3200" y="4800600"/>
            <a:ext cx="1752600" cy="880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29400" y="5029200"/>
            <a:ext cx="685800" cy="4358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86600" y="5562600"/>
            <a:ext cx="1360931" cy="2057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56385" y="1776425"/>
            <a:ext cx="595376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1230" marR="5080" indent="-939165">
              <a:lnSpc>
                <a:spcPct val="100000"/>
              </a:lnSpc>
              <a:spcBef>
                <a:spcPts val="95"/>
              </a:spcBef>
              <a:tabLst>
                <a:tab pos="3549650" algn="l"/>
              </a:tabLst>
            </a:pPr>
            <a:r>
              <a:rPr sz="2800" b="1" spc="-1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2800" b="1" spc="-5" dirty="0">
                <a:solidFill>
                  <a:srgbClr val="00AFEF"/>
                </a:solidFill>
                <a:latin typeface="Arial"/>
                <a:cs typeface="Arial"/>
              </a:rPr>
              <a:t>merger</a:t>
            </a:r>
            <a:r>
              <a:rPr sz="2800" b="1" spc="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AFEF"/>
                </a:solidFill>
                <a:latin typeface="Arial"/>
                <a:cs typeface="Arial"/>
              </a:rPr>
              <a:t>of</a:t>
            </a:r>
            <a:r>
              <a:rPr sz="2800" b="1" spc="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EF"/>
                </a:solidFill>
                <a:latin typeface="Arial"/>
                <a:cs typeface="Arial"/>
              </a:rPr>
              <a:t>firms	</a:t>
            </a:r>
            <a:r>
              <a:rPr sz="2800" b="1" spc="-5" dirty="0">
                <a:solidFill>
                  <a:srgbClr val="00AFEF"/>
                </a:solidFill>
                <a:latin typeface="Arial"/>
                <a:cs typeface="Arial"/>
              </a:rPr>
              <a:t>which are</a:t>
            </a:r>
            <a:r>
              <a:rPr sz="2800" b="1" spc="-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AFEF"/>
                </a:solidFill>
                <a:latin typeface="Arial"/>
                <a:cs typeface="Arial"/>
              </a:rPr>
              <a:t>into  similar </a:t>
            </a:r>
            <a:r>
              <a:rPr sz="2800" b="1" spc="-10" dirty="0">
                <a:solidFill>
                  <a:srgbClr val="00AFEF"/>
                </a:solidFill>
                <a:latin typeface="Arial"/>
                <a:cs typeface="Arial"/>
              </a:rPr>
              <a:t>type </a:t>
            </a:r>
            <a:r>
              <a:rPr sz="2800" b="1" spc="-5" dirty="0">
                <a:solidFill>
                  <a:srgbClr val="00AFEF"/>
                </a:solidFill>
                <a:latin typeface="Arial"/>
                <a:cs typeface="Arial"/>
              </a:rPr>
              <a:t>of</a:t>
            </a:r>
            <a:r>
              <a:rPr sz="2800" b="1" spc="4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AFEF"/>
                </a:solidFill>
                <a:latin typeface="Arial"/>
                <a:cs typeface="Arial"/>
              </a:rPr>
              <a:t>business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2979801"/>
            <a:ext cx="56946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28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7200" spc="295" dirty="0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sz="7200" spc="28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7200" spc="29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7200" spc="28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7200" spc="295" dirty="0">
                <a:solidFill>
                  <a:srgbClr val="FF0000"/>
                </a:solidFill>
                <a:latin typeface="Arial"/>
                <a:cs typeface="Arial"/>
              </a:rPr>
              <a:t>ITIO</a:t>
            </a:r>
            <a:r>
              <a:rPr sz="7200" spc="-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6780" y="647178"/>
            <a:ext cx="7417879" cy="449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3178" y="496950"/>
            <a:ext cx="7410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145" dirty="0">
                <a:solidFill>
                  <a:srgbClr val="548ED4"/>
                </a:solidFill>
                <a:latin typeface="Arial Black"/>
                <a:cs typeface="Arial Black"/>
              </a:rPr>
              <a:t>WHAT IS</a:t>
            </a:r>
            <a:r>
              <a:rPr sz="4000" b="0" spc="990" dirty="0">
                <a:solidFill>
                  <a:srgbClr val="548ED4"/>
                </a:solidFill>
                <a:latin typeface="Arial Black"/>
                <a:cs typeface="Arial Black"/>
              </a:rPr>
              <a:t> </a:t>
            </a:r>
            <a:r>
              <a:rPr sz="4000" b="0" spc="260" dirty="0">
                <a:solidFill>
                  <a:srgbClr val="548ED4"/>
                </a:solidFill>
                <a:latin typeface="Arial Black"/>
                <a:cs typeface="Arial Black"/>
              </a:rPr>
              <a:t>ACQUISITION?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0079" y="1530297"/>
            <a:ext cx="6746466" cy="4677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2416" y="1821179"/>
            <a:ext cx="3343655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5615" y="1821179"/>
            <a:ext cx="4817364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9823" y="2369820"/>
            <a:ext cx="2810255" cy="1011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49623" y="2369820"/>
            <a:ext cx="1488948" cy="1011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66132" y="2369820"/>
            <a:ext cx="1946148" cy="10119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8315" y="2369820"/>
            <a:ext cx="1667256" cy="10119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7824" y="2918460"/>
            <a:ext cx="7761732" cy="10119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49502" y="1392682"/>
            <a:ext cx="718820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169545" indent="-108585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When one company takes over  another </a:t>
            </a:r>
            <a:r>
              <a:rPr sz="3600" b="1" dirty="0">
                <a:latin typeface="Arial"/>
                <a:cs typeface="Arial"/>
              </a:rPr>
              <a:t>and </a:t>
            </a:r>
            <a:r>
              <a:rPr sz="3600" b="1" spc="-5" dirty="0">
                <a:solidFill>
                  <a:srgbClr val="974707"/>
                </a:solidFill>
                <a:latin typeface="Arial"/>
                <a:cs typeface="Arial"/>
              </a:rPr>
              <a:t>clearly</a:t>
            </a:r>
            <a:r>
              <a:rPr sz="3600" b="1" spc="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974707"/>
                </a:solidFill>
                <a:latin typeface="Arial"/>
                <a:cs typeface="Arial"/>
              </a:rPr>
              <a:t>established</a:t>
            </a:r>
            <a:endParaRPr sz="3600">
              <a:latin typeface="Arial"/>
              <a:cs typeface="Arial"/>
            </a:endParaRPr>
          </a:p>
          <a:p>
            <a:pPr marL="12700" marR="5080" indent="761365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itself as a </a:t>
            </a:r>
            <a:r>
              <a:rPr sz="3600" b="1" dirty="0">
                <a:solidFill>
                  <a:srgbClr val="974707"/>
                </a:solidFill>
                <a:latin typeface="Arial"/>
                <a:cs typeface="Arial"/>
              </a:rPr>
              <a:t>new </a:t>
            </a:r>
            <a:r>
              <a:rPr sz="3600" b="1" spc="-5" dirty="0">
                <a:solidFill>
                  <a:srgbClr val="974707"/>
                </a:solidFill>
                <a:latin typeface="Arial"/>
                <a:cs typeface="Arial"/>
              </a:rPr>
              <a:t>owner </a:t>
            </a:r>
            <a:r>
              <a:rPr sz="3600" b="1" dirty="0">
                <a:latin typeface="Arial"/>
                <a:cs typeface="Arial"/>
              </a:rPr>
              <a:t>, </a:t>
            </a:r>
            <a:r>
              <a:rPr sz="3600" b="1" spc="-5" dirty="0">
                <a:latin typeface="Arial"/>
                <a:cs typeface="Arial"/>
              </a:rPr>
              <a:t>the  purchase </a:t>
            </a:r>
            <a:r>
              <a:rPr sz="3600" b="1" dirty="0">
                <a:latin typeface="Arial"/>
                <a:cs typeface="Arial"/>
              </a:rPr>
              <a:t>is called an</a:t>
            </a:r>
            <a:r>
              <a:rPr sz="3600" b="1" spc="-4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acquisition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3732275"/>
            <a:ext cx="9144000" cy="31257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880" y="647178"/>
            <a:ext cx="7847198" cy="449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417" y="496950"/>
            <a:ext cx="78524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229" dirty="0">
                <a:solidFill>
                  <a:srgbClr val="548ED4"/>
                </a:solidFill>
                <a:latin typeface="Arial Black"/>
                <a:cs typeface="Arial Black"/>
              </a:rPr>
              <a:t>TYPES </a:t>
            </a:r>
            <a:r>
              <a:rPr sz="4000" b="0" spc="140" dirty="0">
                <a:solidFill>
                  <a:srgbClr val="548ED4"/>
                </a:solidFill>
                <a:latin typeface="Arial Black"/>
                <a:cs typeface="Arial Black"/>
              </a:rPr>
              <a:t>OF</a:t>
            </a:r>
            <a:r>
              <a:rPr sz="4000" b="0" spc="935" dirty="0">
                <a:solidFill>
                  <a:srgbClr val="548ED4"/>
                </a:solidFill>
                <a:latin typeface="Arial Black"/>
                <a:cs typeface="Arial Black"/>
              </a:rPr>
              <a:t> </a:t>
            </a:r>
            <a:r>
              <a:rPr sz="4000" b="0" spc="260" dirty="0">
                <a:solidFill>
                  <a:srgbClr val="548ED4"/>
                </a:solidFill>
                <a:latin typeface="Arial Black"/>
                <a:cs typeface="Arial Black"/>
              </a:rPr>
              <a:t>ACQUISITION?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83917" y="1620977"/>
            <a:ext cx="4457065" cy="402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dirty="0">
                <a:solidFill>
                  <a:srgbClr val="FFC000"/>
                </a:solidFill>
                <a:latin typeface="Arial"/>
                <a:cs typeface="Arial"/>
              </a:rPr>
              <a:t>Friendly</a:t>
            </a:r>
            <a:r>
              <a:rPr sz="3200" b="1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C000"/>
                </a:solidFill>
                <a:latin typeface="Arial"/>
                <a:cs typeface="Arial"/>
              </a:rPr>
              <a:t>acquisition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000"/>
              </a:buClr>
              <a:buFont typeface="Arial"/>
              <a:buAutoNum type="arabicPeriod"/>
            </a:pPr>
            <a:endParaRPr sz="465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3200" b="1" spc="-5" dirty="0">
                <a:solidFill>
                  <a:srgbClr val="FFC000"/>
                </a:solidFill>
                <a:latin typeface="Arial"/>
                <a:cs typeface="Arial"/>
              </a:rPr>
              <a:t>Reverse</a:t>
            </a:r>
            <a:r>
              <a:rPr sz="3200" b="1" spc="-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C000"/>
                </a:solidFill>
                <a:latin typeface="Arial"/>
                <a:cs typeface="Arial"/>
              </a:rPr>
              <a:t>acquisition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000"/>
              </a:buClr>
              <a:buFont typeface="Arial"/>
              <a:buAutoNum type="arabicPeriod"/>
            </a:pPr>
            <a:endParaRPr sz="4650">
              <a:latin typeface="Times New Roman"/>
              <a:cs typeface="Times New Roman"/>
            </a:endParaRPr>
          </a:p>
          <a:p>
            <a:pPr marL="495300" indent="-45148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95934" algn="l"/>
              </a:tabLst>
            </a:pPr>
            <a:r>
              <a:rPr sz="3200" b="1" dirty="0">
                <a:solidFill>
                  <a:srgbClr val="FFC000"/>
                </a:solidFill>
                <a:latin typeface="Arial"/>
                <a:cs typeface="Arial"/>
              </a:rPr>
              <a:t>Back flip</a:t>
            </a:r>
            <a:r>
              <a:rPr sz="3200" b="1" spc="-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C000"/>
                </a:solidFill>
                <a:latin typeface="Arial"/>
                <a:cs typeface="Arial"/>
              </a:rPr>
              <a:t>acquisition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000"/>
              </a:buClr>
              <a:buFont typeface="Arial"/>
              <a:buAutoNum type="arabicPeriod"/>
            </a:pPr>
            <a:endParaRPr sz="4650">
              <a:latin typeface="Times New Roman"/>
              <a:cs typeface="Times New Roman"/>
            </a:endParaRPr>
          </a:p>
          <a:p>
            <a:pPr marL="609600" indent="-452755">
              <a:lnSpc>
                <a:spcPct val="100000"/>
              </a:lnSpc>
              <a:buAutoNum type="arabicPeriod"/>
              <a:tabLst>
                <a:tab pos="610235" algn="l"/>
              </a:tabLst>
            </a:pPr>
            <a:r>
              <a:rPr sz="3200" b="1" dirty="0">
                <a:solidFill>
                  <a:srgbClr val="FFC000"/>
                </a:solidFill>
                <a:latin typeface="Arial"/>
                <a:cs typeface="Arial"/>
              </a:rPr>
              <a:t>Hostile</a:t>
            </a:r>
            <a:r>
              <a:rPr sz="3200" b="1" spc="-6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C000"/>
                </a:solidFill>
                <a:latin typeface="Arial"/>
                <a:cs typeface="Arial"/>
              </a:rPr>
              <a:t>acquisition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7143" y="675876"/>
            <a:ext cx="6626680" cy="458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0462" y="461899"/>
            <a:ext cx="66751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77540" algn="l"/>
              </a:tabLst>
            </a:pPr>
            <a:r>
              <a:rPr sz="4400" u="heavy" spc="29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1</a:t>
            </a:r>
            <a:r>
              <a:rPr sz="4400" u="heavy" spc="29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.F</a:t>
            </a:r>
            <a:r>
              <a:rPr sz="4400" u="heavy" spc="29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RIE</a:t>
            </a:r>
            <a:r>
              <a:rPr sz="4400" u="heavy" spc="30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N</a:t>
            </a:r>
            <a:r>
              <a:rPr sz="4400" u="heavy" spc="29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D</a:t>
            </a:r>
            <a:r>
              <a:rPr sz="4400" u="heavy" spc="-9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L</a:t>
            </a:r>
            <a:r>
              <a:rPr sz="4400" u="heavy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Y	</a:t>
            </a:r>
            <a:r>
              <a:rPr sz="4400" u="heavy" spc="24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A</a:t>
            </a:r>
            <a:r>
              <a:rPr sz="4400" u="heavy" spc="254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C</a:t>
            </a:r>
            <a:r>
              <a:rPr sz="4400" u="heavy" spc="29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Q</a:t>
            </a:r>
            <a:r>
              <a:rPr sz="4400" u="heavy" spc="30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U</a:t>
            </a:r>
            <a:r>
              <a:rPr sz="4400" u="heavy" spc="29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I</a:t>
            </a:r>
            <a:r>
              <a:rPr sz="4400" u="heavy" spc="29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S</a:t>
            </a:r>
            <a:r>
              <a:rPr sz="4400" u="heavy" spc="29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ITI</a:t>
            </a:r>
            <a:r>
              <a:rPr sz="4400" u="heavy" spc="29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O</a:t>
            </a:r>
            <a:r>
              <a:rPr sz="4400" u="heavy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211580" y="1086611"/>
            <a:ext cx="6755892" cy="94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3417" y="1620977"/>
            <a:ext cx="7900670" cy="150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0125" marR="5080" indent="-225806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Both </a:t>
            </a:r>
            <a:r>
              <a:rPr sz="3200" spc="-5" dirty="0">
                <a:latin typeface="Arial"/>
                <a:cs typeface="Arial"/>
              </a:rPr>
              <a:t>the companies approve the acquisition  under </a:t>
            </a:r>
            <a:r>
              <a:rPr sz="3200" spc="-5" dirty="0">
                <a:solidFill>
                  <a:srgbClr val="974707"/>
                </a:solidFill>
                <a:latin typeface="Arial"/>
                <a:cs typeface="Arial"/>
              </a:rPr>
              <a:t>friendly</a:t>
            </a:r>
            <a:r>
              <a:rPr sz="3200" spc="-3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terms.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2800" b="1" u="heavy" spc="-5" dirty="0">
                <a:solidFill>
                  <a:srgbClr val="8063A1"/>
                </a:solidFill>
                <a:uFill>
                  <a:solidFill>
                    <a:srgbClr val="8063A1"/>
                  </a:solidFill>
                </a:uFill>
                <a:latin typeface="Calibri"/>
                <a:cs typeface="Calibri"/>
              </a:rPr>
              <a:t>EXAMPLE: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82015" y="3650030"/>
            <a:ext cx="3218671" cy="939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464" y="3573421"/>
            <a:ext cx="3228222" cy="1235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2025" y="3819703"/>
            <a:ext cx="895149" cy="4657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22194" y="4665345"/>
            <a:ext cx="512064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7E7E7E"/>
                </a:solidFill>
                <a:latin typeface="Calibri"/>
                <a:cs typeface="Calibri"/>
              </a:rPr>
              <a:t>Bio</a:t>
            </a:r>
            <a:r>
              <a:rPr sz="2000" b="1" spc="-20" dirty="0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7E7E7E"/>
                </a:solidFill>
                <a:latin typeface="Calibri"/>
                <a:cs typeface="Calibri"/>
              </a:rPr>
              <a:t>ec</a:t>
            </a:r>
            <a:r>
              <a:rPr sz="2000" b="1" dirty="0">
                <a:solidFill>
                  <a:srgbClr val="7E7E7E"/>
                </a:solidFill>
                <a:latin typeface="Calibri"/>
                <a:cs typeface="Calibri"/>
              </a:rPr>
              <a:t>hnolo</a:t>
            </a:r>
            <a:r>
              <a:rPr sz="2000" b="1" spc="-10" dirty="0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b="1" dirty="0">
                <a:latin typeface="Calibri"/>
                <a:cs typeface="Calibri"/>
              </a:rPr>
              <a:t>1.75 billion </a:t>
            </a:r>
            <a:r>
              <a:rPr sz="2000" b="1" spc="-5" dirty="0">
                <a:latin typeface="Calibri"/>
                <a:cs typeface="Calibri"/>
              </a:rPr>
              <a:t>euro's </a:t>
            </a:r>
            <a:r>
              <a:rPr sz="2000" b="1" dirty="0">
                <a:latin typeface="Calibri"/>
                <a:cs typeface="Calibri"/>
              </a:rPr>
              <a:t>($2.37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billion)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5408" y="675876"/>
            <a:ext cx="6440596" cy="458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7972" y="461899"/>
            <a:ext cx="64808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83230" algn="l"/>
              </a:tabLst>
            </a:pPr>
            <a:r>
              <a:rPr sz="4400" u="heavy" spc="29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2</a:t>
            </a:r>
            <a:r>
              <a:rPr sz="4400" u="heavy" spc="29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.</a:t>
            </a:r>
            <a:r>
              <a:rPr sz="4400" u="heavy" spc="29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RE</a:t>
            </a:r>
            <a:r>
              <a:rPr sz="4400" u="heavy" spc="29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V</a:t>
            </a:r>
            <a:r>
              <a:rPr sz="4400" u="heavy" spc="29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E</a:t>
            </a:r>
            <a:r>
              <a:rPr sz="4400" u="heavy" spc="25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R</a:t>
            </a:r>
            <a:r>
              <a:rPr sz="4400" u="heavy" spc="29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S</a:t>
            </a:r>
            <a:r>
              <a:rPr sz="4400" u="heavy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E	</a:t>
            </a:r>
            <a:r>
              <a:rPr sz="4400" u="heavy" spc="24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A</a:t>
            </a:r>
            <a:r>
              <a:rPr sz="4400" u="heavy" spc="254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C</a:t>
            </a:r>
            <a:r>
              <a:rPr sz="4400" u="heavy" spc="29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Q</a:t>
            </a:r>
            <a:r>
              <a:rPr sz="4400" u="heavy" spc="30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U</a:t>
            </a:r>
            <a:r>
              <a:rPr sz="4400" u="heavy" spc="29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I</a:t>
            </a:r>
            <a:r>
              <a:rPr sz="4400" u="heavy" spc="29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S</a:t>
            </a:r>
            <a:r>
              <a:rPr sz="4400" u="heavy" spc="29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ITI</a:t>
            </a:r>
            <a:r>
              <a:rPr sz="4400" u="heavy" spc="29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O</a:t>
            </a:r>
            <a:r>
              <a:rPr sz="4400" u="heavy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309116" y="1086611"/>
            <a:ext cx="6560820" cy="94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1272" y="1620977"/>
            <a:ext cx="6859905" cy="2159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8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dirty="0">
                <a:solidFill>
                  <a:srgbClr val="974707"/>
                </a:solidFill>
                <a:latin typeface="Arial"/>
                <a:cs typeface="Arial"/>
              </a:rPr>
              <a:t>private </a:t>
            </a:r>
            <a:r>
              <a:rPr sz="3200" spc="-5" dirty="0">
                <a:latin typeface="Arial"/>
                <a:cs typeface="Arial"/>
              </a:rPr>
              <a:t>company </a:t>
            </a:r>
            <a:r>
              <a:rPr sz="3200" dirty="0">
                <a:latin typeface="Arial"/>
                <a:cs typeface="Arial"/>
              </a:rPr>
              <a:t>takes over a</a:t>
            </a:r>
            <a:r>
              <a:rPr sz="3200" spc="-320" dirty="0"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974707"/>
                </a:solidFill>
                <a:latin typeface="Arial"/>
                <a:cs typeface="Arial"/>
              </a:rPr>
              <a:t>public</a:t>
            </a:r>
            <a:endParaRPr sz="3200">
              <a:latin typeface="Arial"/>
              <a:cs typeface="Arial"/>
            </a:endParaRPr>
          </a:p>
          <a:p>
            <a:pPr marL="2725420">
              <a:lnSpc>
                <a:spcPts val="3800"/>
              </a:lnSpc>
            </a:pPr>
            <a:r>
              <a:rPr sz="3200" dirty="0">
                <a:latin typeface="Arial"/>
                <a:cs typeface="Arial"/>
              </a:rPr>
              <a:t>company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650">
              <a:latin typeface="Times New Roman"/>
              <a:cs typeface="Times New Roman"/>
            </a:endParaRPr>
          </a:p>
          <a:p>
            <a:pPr marL="2568575">
              <a:lnSpc>
                <a:spcPct val="100000"/>
              </a:lnSpc>
            </a:pPr>
            <a:r>
              <a:rPr sz="3200" b="1" u="heavy" spc="-5" dirty="0">
                <a:solidFill>
                  <a:srgbClr val="8063A1"/>
                </a:solidFill>
                <a:uFill>
                  <a:solidFill>
                    <a:srgbClr val="8063A1"/>
                  </a:solidFill>
                </a:uFill>
                <a:latin typeface="Calibri"/>
                <a:cs typeface="Calibri"/>
              </a:rPr>
              <a:t>EXAMPLE: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" y="4191000"/>
            <a:ext cx="3048000" cy="1202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4267200"/>
            <a:ext cx="2895600" cy="1200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1962" y="4581769"/>
            <a:ext cx="956235" cy="3712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adav\Desktop\showimage.png"/>
          <p:cNvPicPr>
            <a:picLocks noChangeAspect="1" noChangeArrowheads="1"/>
          </p:cNvPicPr>
          <p:nvPr/>
        </p:nvPicPr>
        <p:blipFill>
          <a:blip r:embed="rId2"/>
          <a:srcRect b="8140"/>
          <a:stretch>
            <a:fillRect/>
          </a:stretch>
        </p:blipFill>
        <p:spPr bwMode="auto">
          <a:xfrm>
            <a:off x="304800" y="152399"/>
            <a:ext cx="8610600" cy="655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4262" y="461899"/>
            <a:ext cx="68275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75814" algn="l"/>
                <a:tab pos="3329304" algn="l"/>
              </a:tabLst>
            </a:pPr>
            <a:r>
              <a:rPr sz="4400" u="heavy" spc="22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3.BACK	</a:t>
            </a:r>
            <a:r>
              <a:rPr sz="4400" u="heavy" spc="22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FLIP	</a:t>
            </a:r>
            <a:r>
              <a:rPr sz="4400" u="heavy" spc="26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ACQUISITION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33322" y="1620977"/>
            <a:ext cx="6925945" cy="2159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6680" marR="5080" indent="-9461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974707"/>
                </a:solidFill>
                <a:latin typeface="Arial"/>
                <a:cs typeface="Arial"/>
              </a:rPr>
              <a:t>purchasing company </a:t>
            </a:r>
            <a:r>
              <a:rPr sz="3200" spc="-5" dirty="0">
                <a:latin typeface="Arial"/>
                <a:cs typeface="Arial"/>
              </a:rPr>
              <a:t>becomes </a:t>
            </a:r>
            <a:r>
              <a:rPr sz="3200" dirty="0">
                <a:latin typeface="Arial"/>
                <a:cs typeface="Arial"/>
              </a:rPr>
              <a:t>a  </a:t>
            </a:r>
            <a:r>
              <a:rPr sz="3200" dirty="0">
                <a:solidFill>
                  <a:srgbClr val="974707"/>
                </a:solidFill>
                <a:latin typeface="Arial"/>
                <a:cs typeface="Arial"/>
              </a:rPr>
              <a:t>subsidiary </a:t>
            </a:r>
            <a:r>
              <a:rPr sz="3200" dirty="0">
                <a:latin typeface="Arial"/>
                <a:cs typeface="Arial"/>
              </a:rPr>
              <a:t>of the purchased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company.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550">
              <a:latin typeface="Times New Roman"/>
              <a:cs typeface="Times New Roman"/>
            </a:endParaRPr>
          </a:p>
          <a:p>
            <a:pPr marR="239395" algn="ctr">
              <a:lnSpc>
                <a:spcPct val="100000"/>
              </a:lnSpc>
            </a:pPr>
            <a:r>
              <a:rPr sz="3200" b="1" u="heavy" spc="-5" dirty="0">
                <a:solidFill>
                  <a:srgbClr val="8063A1"/>
                </a:solidFill>
                <a:uFill>
                  <a:solidFill>
                    <a:srgbClr val="8063A1"/>
                  </a:solidFill>
                </a:uFill>
                <a:latin typeface="Calibri"/>
                <a:cs typeface="Calibri"/>
              </a:rPr>
              <a:t>EXAMPLE: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4949" y="4019928"/>
            <a:ext cx="3108960" cy="1482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267200"/>
            <a:ext cx="3026663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48210" y="4657875"/>
            <a:ext cx="1047578" cy="406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7120" y="685422"/>
            <a:ext cx="5838144" cy="430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3441" y="496950"/>
            <a:ext cx="5850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40965" algn="l"/>
              </a:tabLst>
            </a:pPr>
            <a:r>
              <a:rPr sz="4000" u="heavy" spc="254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</a:rPr>
              <a:t>4.HOSTILE	ACQUISITION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627632" y="1065275"/>
            <a:ext cx="5923788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Here, the </a:t>
            </a:r>
            <a:r>
              <a:rPr spc="-5" dirty="0"/>
              <a:t>entire </a:t>
            </a:r>
            <a:r>
              <a:rPr dirty="0"/>
              <a:t>process is </a:t>
            </a:r>
            <a:r>
              <a:rPr spc="-5" dirty="0"/>
              <a:t>done by</a:t>
            </a:r>
            <a:r>
              <a:rPr spc="-145" dirty="0"/>
              <a:t> </a:t>
            </a:r>
            <a:r>
              <a:rPr dirty="0">
                <a:solidFill>
                  <a:srgbClr val="974707"/>
                </a:solidFill>
              </a:rPr>
              <a:t>force</a:t>
            </a:r>
            <a:r>
              <a:rPr dirty="0"/>
              <a:t>.</a:t>
            </a:r>
          </a:p>
          <a:p>
            <a:pPr marL="635">
              <a:lnSpc>
                <a:spcPct val="100000"/>
              </a:lnSpc>
              <a:spcBef>
                <a:spcPts val="40"/>
              </a:spcBef>
            </a:pPr>
            <a:endParaRPr sz="4550">
              <a:latin typeface="Times New Roman"/>
              <a:cs typeface="Times New Roman"/>
            </a:endParaRPr>
          </a:p>
          <a:p>
            <a:pPr marL="635" marR="236220" algn="ctr">
              <a:lnSpc>
                <a:spcPct val="100000"/>
              </a:lnSpc>
            </a:pPr>
            <a:r>
              <a:rPr b="1" u="heavy" dirty="0">
                <a:solidFill>
                  <a:srgbClr val="8063A1"/>
                </a:solidFill>
                <a:uFill>
                  <a:solidFill>
                    <a:srgbClr val="8063A1"/>
                  </a:solidFill>
                </a:uFill>
                <a:latin typeface="Calibri"/>
                <a:cs typeface="Calibri"/>
              </a:rPr>
              <a:t>EXAMPLE:</a:t>
            </a:r>
          </a:p>
        </p:txBody>
      </p:sp>
      <p:sp>
        <p:nvSpPr>
          <p:cNvPr id="6" name="object 6"/>
          <p:cNvSpPr/>
          <p:nvPr/>
        </p:nvSpPr>
        <p:spPr>
          <a:xfrm>
            <a:off x="685800" y="4191000"/>
            <a:ext cx="304800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43554" y="4273612"/>
            <a:ext cx="3038445" cy="1256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41775" y="5886399"/>
            <a:ext cx="1195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$10.3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billion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72010" y="4657875"/>
            <a:ext cx="1047578" cy="4063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8270" y="461899"/>
            <a:ext cx="67481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heavy" spc="-1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DIFFERENCES </a:t>
            </a:r>
            <a:r>
              <a:rPr sz="4400" b="0" u="heavy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BETWEEN</a:t>
            </a:r>
            <a:r>
              <a:rPr sz="4400" b="0" u="heavy" spc="-4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sz="4400" b="0" u="heavy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M&amp;A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461261"/>
            <a:ext cx="7207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27300" algn="l"/>
                <a:tab pos="5499735" algn="l"/>
              </a:tabLst>
            </a:pPr>
            <a:r>
              <a:rPr sz="2400" b="1" u="heavy" spc="-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/>
                <a:cs typeface="Calibri"/>
              </a:rPr>
              <a:t>BASIS</a:t>
            </a:r>
            <a:r>
              <a:rPr sz="2400" b="1" spc="-5" dirty="0">
                <a:solidFill>
                  <a:srgbClr val="548ED4"/>
                </a:solidFill>
                <a:latin typeface="Calibri"/>
                <a:cs typeface="Calibri"/>
              </a:rPr>
              <a:t>	</a:t>
            </a:r>
            <a:r>
              <a:rPr sz="2400" b="1" i="1" u="heavy" spc="-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/>
                <a:cs typeface="Calibri"/>
              </a:rPr>
              <a:t>MERGER</a:t>
            </a:r>
            <a:r>
              <a:rPr sz="2400" b="1" u="heavy" spc="-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/>
                <a:cs typeface="Calibri"/>
              </a:rPr>
              <a:t>S</a:t>
            </a:r>
            <a:r>
              <a:rPr sz="2400" b="1" spc="-5" dirty="0">
                <a:solidFill>
                  <a:srgbClr val="548ED4"/>
                </a:solidFill>
                <a:latin typeface="Calibri"/>
                <a:cs typeface="Calibri"/>
              </a:rPr>
              <a:t>	</a:t>
            </a:r>
            <a:r>
              <a:rPr sz="2400" b="1" u="heavy" spc="-1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/>
                <a:cs typeface="Calibri"/>
              </a:rPr>
              <a:t>ACQUISITION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2304415"/>
            <a:ext cx="959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7923B"/>
                </a:solidFill>
                <a:latin typeface="Calibri"/>
                <a:cs typeface="Calibri"/>
              </a:rPr>
              <a:t>M</a:t>
            </a:r>
            <a:r>
              <a:rPr sz="1800" spc="-30" dirty="0">
                <a:solidFill>
                  <a:srgbClr val="77923B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77923B"/>
                </a:solidFill>
                <a:latin typeface="Calibri"/>
                <a:cs typeface="Calibri"/>
              </a:rPr>
              <a:t>ANING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3022" y="2228215"/>
            <a:ext cx="2084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Fusion of </a:t>
            </a:r>
            <a:r>
              <a:rPr sz="1800" spc="-10" dirty="0">
                <a:latin typeface="Calibri"/>
                <a:cs typeface="Calibri"/>
              </a:rPr>
              <a:t>two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more  companies voluntarily  </a:t>
            </a:r>
            <a:r>
              <a:rPr sz="1800" spc="-15" dirty="0">
                <a:latin typeface="Calibri"/>
                <a:cs typeface="Calibri"/>
              </a:rPr>
              <a:t>form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new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company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37579" y="2228215"/>
            <a:ext cx="21723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When one entity  </a:t>
            </a:r>
            <a:r>
              <a:rPr sz="1800" spc="-10" dirty="0">
                <a:latin typeface="Calibri"/>
                <a:cs typeface="Calibri"/>
              </a:rPr>
              <a:t>purchases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business  of other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entity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877" y="3218815"/>
            <a:ext cx="1678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77923B"/>
                </a:solidFill>
                <a:latin typeface="Calibri"/>
                <a:cs typeface="Calibri"/>
              </a:rPr>
              <a:t>Formation </a:t>
            </a:r>
            <a:r>
              <a:rPr sz="1800" spc="-5" dirty="0">
                <a:solidFill>
                  <a:srgbClr val="77923B"/>
                </a:solidFill>
                <a:latin typeface="Calibri"/>
                <a:cs typeface="Calibri"/>
              </a:rPr>
              <a:t>of</a:t>
            </a:r>
            <a:r>
              <a:rPr sz="1800" spc="-55" dirty="0">
                <a:solidFill>
                  <a:srgbClr val="77923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7923B"/>
                </a:solidFill>
                <a:latin typeface="Calibri"/>
                <a:cs typeface="Calibri"/>
              </a:rPr>
              <a:t>new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77923B"/>
                </a:solidFill>
                <a:latin typeface="Calibri"/>
                <a:cs typeface="Calibri"/>
              </a:rPr>
              <a:t>firm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36975" y="3295015"/>
            <a:ext cx="329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3829" y="3371215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0739" y="4133469"/>
            <a:ext cx="789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7923B"/>
                </a:solidFill>
                <a:latin typeface="Calibri"/>
                <a:cs typeface="Calibri"/>
              </a:rPr>
              <a:t>purpose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47594" y="4057269"/>
            <a:ext cx="23037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decrease </a:t>
            </a:r>
            <a:r>
              <a:rPr sz="1800" spc="-10" dirty="0">
                <a:latin typeface="Calibri"/>
                <a:cs typeface="Calibri"/>
              </a:rPr>
              <a:t>competition  </a:t>
            </a:r>
            <a:r>
              <a:rPr sz="1800" dirty="0">
                <a:latin typeface="Calibri"/>
                <a:cs typeface="Calibri"/>
              </a:rPr>
              <a:t>&amp; </a:t>
            </a:r>
            <a:r>
              <a:rPr sz="1800" spc="-10" dirty="0">
                <a:latin typeface="Calibri"/>
                <a:cs typeface="Calibri"/>
              </a:rPr>
              <a:t>increase operational  </a:t>
            </a:r>
            <a:r>
              <a:rPr sz="1800" spc="-5" dirty="0">
                <a:latin typeface="Calibri"/>
                <a:cs typeface="Calibri"/>
              </a:rPr>
              <a:t>efficiency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81420" y="4057269"/>
            <a:ext cx="1687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2445" marR="5080" indent="-5003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For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instantaneous  growth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140" y="5276850"/>
            <a:ext cx="1473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77923B"/>
                </a:solidFill>
                <a:latin typeface="Calibri"/>
                <a:cs typeface="Calibri"/>
              </a:rPr>
              <a:t>Size </a:t>
            </a:r>
            <a:r>
              <a:rPr sz="1800" spc="-5" dirty="0">
                <a:solidFill>
                  <a:srgbClr val="77923B"/>
                </a:solidFill>
                <a:latin typeface="Calibri"/>
                <a:cs typeface="Calibri"/>
              </a:rPr>
              <a:t>of</a:t>
            </a:r>
            <a:r>
              <a:rPr sz="1800" spc="-30" dirty="0">
                <a:solidFill>
                  <a:srgbClr val="77923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7923B"/>
                </a:solidFill>
                <a:latin typeface="Calibri"/>
                <a:cs typeface="Calibri"/>
              </a:rPr>
              <a:t>business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51226" y="5123764"/>
            <a:ext cx="20199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Size </a:t>
            </a:r>
            <a:r>
              <a:rPr sz="1800" spc="-5" dirty="0">
                <a:latin typeface="Calibri"/>
                <a:cs typeface="Calibri"/>
              </a:rPr>
              <a:t>of merging  </a:t>
            </a:r>
            <a:r>
              <a:rPr sz="1800" spc="-10" dirty="0">
                <a:latin typeface="Calibri"/>
                <a:cs typeface="Calibri"/>
              </a:rPr>
              <a:t>companies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more </a:t>
            </a:r>
            <a:r>
              <a:rPr sz="1800" spc="-5" dirty="0">
                <a:latin typeface="Calibri"/>
                <a:cs typeface="Calibri"/>
              </a:rPr>
              <a:t>or  </a:t>
            </a:r>
            <a:r>
              <a:rPr sz="1800" dirty="0">
                <a:latin typeface="Calibri"/>
                <a:cs typeface="Calibri"/>
              </a:rPr>
              <a:t>less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39459" y="5123764"/>
            <a:ext cx="27997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Size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acquiring </a:t>
            </a:r>
            <a:r>
              <a:rPr sz="1800" spc="-10" dirty="0">
                <a:latin typeface="Calibri"/>
                <a:cs typeface="Calibri"/>
              </a:rPr>
              <a:t>company  </a:t>
            </a:r>
            <a:r>
              <a:rPr sz="1800" spc="-5" dirty="0">
                <a:latin typeface="Calibri"/>
                <a:cs typeface="Calibri"/>
              </a:rPr>
              <a:t>is bigger </a:t>
            </a:r>
            <a:r>
              <a:rPr sz="1800" dirty="0">
                <a:latin typeface="Calibri"/>
                <a:cs typeface="Calibri"/>
              </a:rPr>
              <a:t>than </a:t>
            </a:r>
            <a:r>
              <a:rPr sz="1800" spc="-5" dirty="0">
                <a:latin typeface="Calibri"/>
                <a:cs typeface="Calibri"/>
              </a:rPr>
              <a:t>acquired  </a:t>
            </a:r>
            <a:r>
              <a:rPr sz="1800" spc="-10" dirty="0">
                <a:latin typeface="Calibri"/>
                <a:cs typeface="Calibri"/>
              </a:rPr>
              <a:t>company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5693" y="6038799"/>
            <a:ext cx="1649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4975" marR="5080" indent="-422909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7923B"/>
                </a:solidFill>
                <a:latin typeface="Calibri"/>
                <a:cs typeface="Calibri"/>
              </a:rPr>
              <a:t>No. </a:t>
            </a:r>
            <a:r>
              <a:rPr sz="1800" spc="-5" dirty="0">
                <a:solidFill>
                  <a:srgbClr val="77923B"/>
                </a:solidFill>
                <a:latin typeface="Calibri"/>
                <a:cs typeface="Calibri"/>
              </a:rPr>
              <a:t>of</a:t>
            </a:r>
            <a:r>
              <a:rPr sz="1800" spc="-75" dirty="0">
                <a:solidFill>
                  <a:srgbClr val="77923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7923B"/>
                </a:solidFill>
                <a:latin typeface="Calibri"/>
                <a:cs typeface="Calibri"/>
              </a:rPr>
              <a:t>companies  </a:t>
            </a:r>
            <a:r>
              <a:rPr sz="1800" spc="-10" dirty="0">
                <a:solidFill>
                  <a:srgbClr val="77923B"/>
                </a:solidFill>
                <a:latin typeface="Calibri"/>
                <a:cs typeface="Calibri"/>
              </a:rPr>
              <a:t>involved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89375" y="619119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90029" y="619119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4716" y="666330"/>
            <a:ext cx="6357273" cy="410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8077" y="461899"/>
            <a:ext cx="63881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solidFill>
                  <a:srgbClr val="8063A1"/>
                </a:solidFill>
                <a:latin typeface="Calibri"/>
                <a:cs typeface="Calibri"/>
              </a:rPr>
              <a:t>MERGERS:WHY </a:t>
            </a:r>
            <a:r>
              <a:rPr sz="4400" b="0" dirty="0">
                <a:solidFill>
                  <a:srgbClr val="8063A1"/>
                </a:solidFill>
                <a:latin typeface="Calibri"/>
                <a:cs typeface="Calibri"/>
              </a:rPr>
              <a:t>&amp; WHY</a:t>
            </a:r>
            <a:r>
              <a:rPr sz="4400" b="0" spc="-95" dirty="0">
                <a:solidFill>
                  <a:srgbClr val="8063A1"/>
                </a:solidFill>
                <a:latin typeface="Calibri"/>
                <a:cs typeface="Calibri"/>
              </a:rPr>
              <a:t> </a:t>
            </a:r>
            <a:r>
              <a:rPr sz="4400" b="0" spc="-40" dirty="0">
                <a:solidFill>
                  <a:srgbClr val="8063A1"/>
                </a:solidFill>
                <a:latin typeface="Calibri"/>
                <a:cs typeface="Calibri"/>
              </a:rPr>
              <a:t>NOT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701749"/>
            <a:ext cx="3521075" cy="431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solidFill>
                  <a:srgbClr val="9BBA58"/>
                </a:solidFill>
                <a:uFill>
                  <a:solidFill>
                    <a:srgbClr val="9BBA58"/>
                  </a:solidFill>
                </a:uFill>
                <a:latin typeface="Arial"/>
                <a:cs typeface="Arial"/>
              </a:rPr>
              <a:t>WHY IS IT</a:t>
            </a:r>
            <a:r>
              <a:rPr sz="2400" b="1" u="heavy" spc="-125" dirty="0">
                <a:solidFill>
                  <a:srgbClr val="9BBA58"/>
                </a:solidFill>
                <a:uFill>
                  <a:solidFill>
                    <a:srgbClr val="9BBA58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5" dirty="0">
                <a:solidFill>
                  <a:srgbClr val="9BBA58"/>
                </a:solidFill>
                <a:uFill>
                  <a:solidFill>
                    <a:srgbClr val="9BBA58"/>
                  </a:solidFill>
                </a:uFill>
                <a:latin typeface="Arial"/>
                <a:cs typeface="Arial"/>
              </a:rPr>
              <a:t>IMPORTANT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Increase </a:t>
            </a:r>
            <a:r>
              <a:rPr sz="2400" spc="-10" dirty="0">
                <a:latin typeface="Calibri"/>
                <a:cs typeface="Calibri"/>
              </a:rPr>
              <a:t>market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share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Economies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scale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Profit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research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development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Reduction 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competition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PROBLEM WITH</a:t>
            </a:r>
            <a:r>
              <a:rPr spc="-25" dirty="0"/>
              <a:t> </a:t>
            </a:r>
            <a:r>
              <a:rPr spc="-10" dirty="0"/>
              <a:t>MERGER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0" u="none" spc="-5" dirty="0">
                <a:solidFill>
                  <a:srgbClr val="000000"/>
                </a:solidFill>
                <a:latin typeface="Calibri"/>
                <a:cs typeface="Calibri"/>
              </a:rPr>
              <a:t>Class of </a:t>
            </a:r>
            <a:r>
              <a:rPr sz="2400" b="0" u="none" spc="-15" dirty="0">
                <a:solidFill>
                  <a:srgbClr val="000000"/>
                </a:solidFill>
                <a:latin typeface="Calibri"/>
                <a:cs typeface="Calibri"/>
              </a:rPr>
              <a:t>corporate</a:t>
            </a:r>
            <a:r>
              <a:rPr sz="2400" b="0" u="none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u="none" spc="-5" dirty="0">
                <a:solidFill>
                  <a:srgbClr val="000000"/>
                </a:solidFill>
                <a:latin typeface="Calibri"/>
                <a:cs typeface="Calibri"/>
              </a:rPr>
              <a:t>cultures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112141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0" u="none" spc="-5" dirty="0">
                <a:solidFill>
                  <a:srgbClr val="000000"/>
                </a:solidFill>
                <a:latin typeface="Calibri"/>
                <a:cs typeface="Calibri"/>
              </a:rPr>
              <a:t>Increased</a:t>
            </a:r>
            <a:r>
              <a:rPr sz="2400" b="0" u="none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u="none" spc="-5" dirty="0">
                <a:solidFill>
                  <a:srgbClr val="000000"/>
                </a:solidFill>
                <a:latin typeface="Calibri"/>
                <a:cs typeface="Calibri"/>
              </a:rPr>
              <a:t>business  </a:t>
            </a:r>
            <a:r>
              <a:rPr sz="2400" b="0" u="none" spc="-10" dirty="0">
                <a:solidFill>
                  <a:srgbClr val="000000"/>
                </a:solidFill>
                <a:latin typeface="Calibri"/>
                <a:cs typeface="Calibri"/>
              </a:rPr>
              <a:t>complexity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0" u="none" spc="-10" dirty="0">
                <a:solidFill>
                  <a:srgbClr val="000000"/>
                </a:solidFill>
                <a:latin typeface="Calibri"/>
                <a:cs typeface="Calibri"/>
              </a:rPr>
              <a:t>Employees </a:t>
            </a:r>
            <a:r>
              <a:rPr sz="2400" b="0" u="none" spc="-15" dirty="0">
                <a:solidFill>
                  <a:srgbClr val="000000"/>
                </a:solidFill>
                <a:latin typeface="Calibri"/>
                <a:cs typeface="Calibri"/>
              </a:rPr>
              <a:t>may </a:t>
            </a:r>
            <a:r>
              <a:rPr sz="2400" b="0" u="none" spc="-5" dirty="0">
                <a:solidFill>
                  <a:srgbClr val="000000"/>
                </a:solidFill>
                <a:latin typeface="Calibri"/>
                <a:cs typeface="Calibri"/>
              </a:rPr>
              <a:t>be </a:t>
            </a:r>
            <a:r>
              <a:rPr sz="2400" b="0" u="none" spc="-15" dirty="0">
                <a:solidFill>
                  <a:srgbClr val="000000"/>
                </a:solidFill>
                <a:latin typeface="Calibri"/>
                <a:cs typeface="Calibri"/>
              </a:rPr>
              <a:t>resistant  to </a:t>
            </a:r>
            <a:r>
              <a:rPr sz="2400" b="0" u="none" spc="-5" dirty="0">
                <a:solidFill>
                  <a:srgbClr val="000000"/>
                </a:solidFill>
                <a:latin typeface="Calibri"/>
                <a:cs typeface="Calibri"/>
              </a:rPr>
              <a:t>change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374" y="461899"/>
            <a:ext cx="73672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10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</a:rPr>
              <a:t>ACQUISITION:WHY </a:t>
            </a:r>
            <a:r>
              <a:rPr sz="4400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</a:rPr>
              <a:t>&amp; WHY</a:t>
            </a:r>
            <a:r>
              <a:rPr sz="4400" u="heavy" spc="-9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</a:rPr>
              <a:t> </a:t>
            </a:r>
            <a:r>
              <a:rPr sz="4400" u="heavy" spc="-3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</a:rPr>
              <a:t>NOT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88491" y="1086611"/>
            <a:ext cx="7402068" cy="9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WHY IS IT</a:t>
            </a:r>
            <a:r>
              <a:rPr spc="-55" dirty="0"/>
              <a:t> </a:t>
            </a:r>
            <a:r>
              <a:rPr spc="-25" dirty="0"/>
              <a:t>IMPORTANT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b="0" u="none" dirty="0">
                <a:solidFill>
                  <a:srgbClr val="30859C"/>
                </a:solidFill>
                <a:latin typeface="Arial"/>
                <a:cs typeface="Arial"/>
              </a:rPr>
              <a:t>Increase market</a:t>
            </a:r>
            <a:r>
              <a:rPr sz="2400" b="0" u="none" spc="-30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2400" b="0" u="none" dirty="0">
                <a:solidFill>
                  <a:srgbClr val="30859C"/>
                </a:solidFill>
                <a:latin typeface="Arial"/>
                <a:cs typeface="Arial"/>
              </a:rPr>
              <a:t>share.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0859C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b="0" u="none" dirty="0">
                <a:solidFill>
                  <a:srgbClr val="30859C"/>
                </a:solidFill>
                <a:latin typeface="Arial"/>
                <a:cs typeface="Arial"/>
              </a:rPr>
              <a:t>Increased</a:t>
            </a:r>
            <a:r>
              <a:rPr sz="2400" b="0" u="none" spc="-1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2400" b="0" u="none" spc="-5" dirty="0">
                <a:solidFill>
                  <a:srgbClr val="30859C"/>
                </a:solidFill>
                <a:latin typeface="Arial"/>
                <a:cs typeface="Arial"/>
              </a:rPr>
              <a:t>diversification.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0859C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42265" marR="375920" indent="-342265" algn="r">
              <a:lnSpc>
                <a:spcPct val="100000"/>
              </a:lnSpc>
              <a:buChar char="•"/>
              <a:tabLst>
                <a:tab pos="342265" algn="l"/>
                <a:tab pos="355600" algn="l"/>
              </a:tabLst>
            </a:pPr>
            <a:r>
              <a:rPr sz="2400" b="0" u="none" spc="-5" dirty="0">
                <a:solidFill>
                  <a:srgbClr val="30859C"/>
                </a:solidFill>
                <a:latin typeface="Arial"/>
                <a:cs typeface="Arial"/>
              </a:rPr>
              <a:t>excessive</a:t>
            </a:r>
            <a:r>
              <a:rPr sz="2400" b="0" u="none" spc="-3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2400" b="0" u="none" dirty="0">
                <a:solidFill>
                  <a:srgbClr val="30859C"/>
                </a:solidFill>
                <a:latin typeface="Arial"/>
                <a:cs typeface="Arial"/>
              </a:rPr>
              <a:t>competition</a:t>
            </a:r>
            <a:endParaRPr sz="2400">
              <a:latin typeface="Arial"/>
              <a:cs typeface="Arial"/>
            </a:endParaRPr>
          </a:p>
          <a:p>
            <a:pPr marR="346710" algn="r">
              <a:lnSpc>
                <a:spcPct val="100000"/>
              </a:lnSpc>
              <a:spcBef>
                <a:spcPts val="5"/>
              </a:spcBef>
            </a:pPr>
            <a:r>
              <a:rPr sz="2400" b="0" u="none" spc="-5" dirty="0">
                <a:solidFill>
                  <a:srgbClr val="30859C"/>
                </a:solidFill>
                <a:latin typeface="Arial"/>
                <a:cs typeface="Arial"/>
              </a:rPr>
              <a:t>and </a:t>
            </a:r>
            <a:r>
              <a:rPr sz="2400" b="0" u="none" dirty="0">
                <a:solidFill>
                  <a:srgbClr val="30859C"/>
                </a:solidFill>
                <a:latin typeface="Arial"/>
                <a:cs typeface="Arial"/>
              </a:rPr>
              <a:t>cost</a:t>
            </a:r>
            <a:r>
              <a:rPr sz="2400" b="0" u="none" spc="-40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2400" b="0" u="none" spc="-5" dirty="0">
                <a:solidFill>
                  <a:srgbClr val="30859C"/>
                </a:solidFill>
                <a:latin typeface="Arial"/>
                <a:cs typeface="Arial"/>
              </a:rPr>
              <a:t>maximization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6575" y="1614931"/>
            <a:ext cx="4435475" cy="4269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solidFill>
                  <a:srgbClr val="938953"/>
                </a:solidFill>
                <a:uFill>
                  <a:solidFill>
                    <a:srgbClr val="938953"/>
                  </a:solidFill>
                </a:uFill>
                <a:latin typeface="Calibri"/>
                <a:cs typeface="Calibri"/>
              </a:rPr>
              <a:t>PROBLEM WITH</a:t>
            </a:r>
            <a:r>
              <a:rPr sz="2800" b="1" u="heavy" spc="-5" dirty="0">
                <a:solidFill>
                  <a:srgbClr val="938953"/>
                </a:solidFill>
                <a:uFill>
                  <a:solidFill>
                    <a:srgbClr val="938953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938953"/>
                </a:solidFill>
                <a:uFill>
                  <a:solidFill>
                    <a:srgbClr val="938953"/>
                  </a:solidFill>
                </a:uFill>
                <a:latin typeface="Calibri"/>
                <a:cs typeface="Calibri"/>
              </a:rPr>
              <a:t>ACQUISITION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050">
              <a:latin typeface="Times New Roman"/>
              <a:cs typeface="Times New Roman"/>
            </a:endParaRPr>
          </a:p>
          <a:p>
            <a:pPr marL="733425" indent="-343535">
              <a:lnSpc>
                <a:spcPct val="100000"/>
              </a:lnSpc>
              <a:buChar char="•"/>
              <a:tabLst>
                <a:tab pos="733425" algn="l"/>
                <a:tab pos="734060" algn="l"/>
              </a:tabLst>
            </a:pPr>
            <a:r>
              <a:rPr sz="2400" spc="-5" dirty="0">
                <a:solidFill>
                  <a:srgbClr val="30859C"/>
                </a:solidFill>
                <a:latin typeface="Arial"/>
                <a:cs typeface="Arial"/>
              </a:rPr>
              <a:t>Inadequate valuation</a:t>
            </a:r>
            <a:r>
              <a:rPr sz="2400" spc="30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0859C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733425">
              <a:lnSpc>
                <a:spcPct val="100000"/>
              </a:lnSpc>
            </a:pPr>
            <a:r>
              <a:rPr sz="2400" dirty="0">
                <a:solidFill>
                  <a:srgbClr val="30859C"/>
                </a:solidFill>
                <a:latin typeface="Arial"/>
                <a:cs typeface="Arial"/>
              </a:rPr>
              <a:t>target.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733425" marR="1188720" indent="-342900">
              <a:lnSpc>
                <a:spcPct val="100000"/>
              </a:lnSpc>
              <a:buChar char="•"/>
              <a:tabLst>
                <a:tab pos="733425" algn="l"/>
                <a:tab pos="734060" algn="l"/>
              </a:tabLst>
            </a:pPr>
            <a:r>
              <a:rPr sz="2400" spc="-5" dirty="0">
                <a:solidFill>
                  <a:srgbClr val="30859C"/>
                </a:solidFill>
                <a:latin typeface="Arial"/>
                <a:cs typeface="Arial"/>
              </a:rPr>
              <a:t>Inability </a:t>
            </a:r>
            <a:r>
              <a:rPr sz="2400" dirty="0">
                <a:solidFill>
                  <a:srgbClr val="30859C"/>
                </a:solidFill>
                <a:latin typeface="Arial"/>
                <a:cs typeface="Arial"/>
              </a:rPr>
              <a:t>to</a:t>
            </a:r>
            <a:r>
              <a:rPr sz="2400" spc="-4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0859C"/>
                </a:solidFill>
                <a:latin typeface="Arial"/>
                <a:cs typeface="Arial"/>
              </a:rPr>
              <a:t>achieve  </a:t>
            </a:r>
            <a:r>
              <a:rPr sz="2400" spc="-25" dirty="0">
                <a:solidFill>
                  <a:srgbClr val="30859C"/>
                </a:solidFill>
                <a:latin typeface="Arial"/>
                <a:cs typeface="Arial"/>
              </a:rPr>
              <a:t>synergy.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0859C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733425" marR="542290" indent="-342900">
              <a:lnSpc>
                <a:spcPct val="100000"/>
              </a:lnSpc>
              <a:buChar char="•"/>
              <a:tabLst>
                <a:tab pos="733425" algn="l"/>
                <a:tab pos="734060" algn="l"/>
              </a:tabLst>
            </a:pPr>
            <a:r>
              <a:rPr sz="2400" spc="-5" dirty="0">
                <a:solidFill>
                  <a:srgbClr val="30859C"/>
                </a:solidFill>
                <a:latin typeface="Arial"/>
                <a:cs typeface="Arial"/>
              </a:rPr>
              <a:t>Finance by taking huge  </a:t>
            </a:r>
            <a:r>
              <a:rPr sz="2400" spc="-10" dirty="0">
                <a:solidFill>
                  <a:srgbClr val="30859C"/>
                </a:solidFill>
                <a:latin typeface="Arial"/>
                <a:cs typeface="Arial"/>
              </a:rPr>
              <a:t>debt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553" y="289358"/>
            <a:ext cx="7639746" cy="399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7354" y="126238"/>
            <a:ext cx="7686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25" dirty="0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</a:rPr>
              <a:t>MOTIVES </a:t>
            </a:r>
            <a:r>
              <a:rPr u="heavy" spc="-10" dirty="0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</a:rPr>
              <a:t>FOR </a:t>
            </a:r>
            <a:r>
              <a:rPr u="heavy" spc="-15" dirty="0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</a:rPr>
              <a:t>MERGERS </a:t>
            </a:r>
            <a:r>
              <a:rPr u="heavy" dirty="0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</a:rPr>
              <a:t>&amp;</a:t>
            </a:r>
            <a:r>
              <a:rPr u="heavy" spc="-20" dirty="0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</a:rPr>
              <a:t> </a:t>
            </a:r>
            <a:r>
              <a:rPr u="heavy" spc="-10" dirty="0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</a:rPr>
              <a:t>ACQUISITION</a:t>
            </a:r>
          </a:p>
        </p:txBody>
      </p:sp>
      <p:sp>
        <p:nvSpPr>
          <p:cNvPr id="4" name="object 4"/>
          <p:cNvSpPr/>
          <p:nvPr/>
        </p:nvSpPr>
        <p:spPr>
          <a:xfrm>
            <a:off x="731519" y="640080"/>
            <a:ext cx="7712964" cy="79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850500"/>
            <a:ext cx="7972425" cy="580009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8063A1"/>
                </a:solidFill>
                <a:latin typeface="Arial"/>
                <a:cs typeface="Arial"/>
              </a:rPr>
              <a:t>Economies </a:t>
            </a:r>
            <a:r>
              <a:rPr sz="2800" spc="-5" dirty="0">
                <a:solidFill>
                  <a:srgbClr val="8063A1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8063A1"/>
                </a:solidFill>
                <a:latin typeface="Arial"/>
                <a:cs typeface="Arial"/>
              </a:rPr>
              <a:t>large scale</a:t>
            </a:r>
            <a:r>
              <a:rPr sz="2800" spc="10" dirty="0">
                <a:solidFill>
                  <a:srgbClr val="8063A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063A1"/>
                </a:solidFill>
                <a:latin typeface="Arial"/>
                <a:cs typeface="Arial"/>
              </a:rPr>
              <a:t>business:</a:t>
            </a:r>
            <a:endParaRPr sz="2800">
              <a:latin typeface="Arial"/>
              <a:cs typeface="Arial"/>
            </a:endParaRPr>
          </a:p>
          <a:p>
            <a:pPr marL="1618615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solidFill>
                  <a:srgbClr val="938953"/>
                </a:solidFill>
                <a:latin typeface="Arial"/>
                <a:cs typeface="Arial"/>
              </a:rPr>
              <a:t>Enjoys both internal and external</a:t>
            </a:r>
            <a:r>
              <a:rPr sz="2000" spc="-80" dirty="0">
                <a:solidFill>
                  <a:srgbClr val="93895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38953"/>
                </a:solidFill>
                <a:latin typeface="Arial"/>
                <a:cs typeface="Arial"/>
              </a:rPr>
              <a:t>economies.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8063A1"/>
                </a:solidFill>
                <a:latin typeface="Arial"/>
                <a:cs typeface="Arial"/>
              </a:rPr>
              <a:t>Elimination </a:t>
            </a:r>
            <a:r>
              <a:rPr sz="2800" spc="-5" dirty="0">
                <a:solidFill>
                  <a:srgbClr val="8063A1"/>
                </a:solidFill>
                <a:latin typeface="Arial"/>
                <a:cs typeface="Arial"/>
              </a:rPr>
              <a:t>of</a:t>
            </a:r>
            <a:r>
              <a:rPr sz="2800" spc="15" dirty="0">
                <a:solidFill>
                  <a:srgbClr val="8063A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063A1"/>
                </a:solidFill>
                <a:latin typeface="Arial"/>
                <a:cs typeface="Arial"/>
              </a:rPr>
              <a:t>competition:</a:t>
            </a:r>
            <a:endParaRPr sz="2800">
              <a:latin typeface="Arial"/>
              <a:cs typeface="Arial"/>
            </a:endParaRPr>
          </a:p>
          <a:p>
            <a:pPr marL="355600" marR="5080" indent="1330325">
              <a:lnSpc>
                <a:spcPct val="107500"/>
              </a:lnSpc>
              <a:spcBef>
                <a:spcPts val="1290"/>
              </a:spcBef>
              <a:tabLst>
                <a:tab pos="3180080" algn="l"/>
              </a:tabLst>
            </a:pPr>
            <a:r>
              <a:rPr sz="2000" dirty="0">
                <a:solidFill>
                  <a:srgbClr val="938953"/>
                </a:solidFill>
                <a:latin typeface="Arial"/>
                <a:cs typeface="Arial"/>
              </a:rPr>
              <a:t>It</a:t>
            </a:r>
            <a:r>
              <a:rPr sz="2000" spc="-25" dirty="0">
                <a:solidFill>
                  <a:srgbClr val="93895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38953"/>
                </a:solidFill>
                <a:latin typeface="Arial"/>
                <a:cs typeface="Arial"/>
              </a:rPr>
              <a:t>eliminates	intense &amp; wasteful expenditure by</a:t>
            </a:r>
            <a:r>
              <a:rPr sz="2000" spc="-135" dirty="0">
                <a:solidFill>
                  <a:srgbClr val="938953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938953"/>
                </a:solidFill>
                <a:latin typeface="Arial"/>
                <a:cs typeface="Arial"/>
              </a:rPr>
              <a:t>different  </a:t>
            </a:r>
            <a:r>
              <a:rPr sz="2000" dirty="0">
                <a:solidFill>
                  <a:srgbClr val="938953"/>
                </a:solidFill>
                <a:latin typeface="Arial"/>
                <a:cs typeface="Arial"/>
              </a:rPr>
              <a:t>competing</a:t>
            </a:r>
            <a:r>
              <a:rPr sz="2000" spc="-30" dirty="0">
                <a:solidFill>
                  <a:srgbClr val="93895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38953"/>
                </a:solidFill>
                <a:latin typeface="Arial"/>
                <a:cs typeface="Arial"/>
              </a:rPr>
              <a:t>organization.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8063A1"/>
                </a:solidFill>
                <a:latin typeface="Arial"/>
                <a:cs typeface="Arial"/>
              </a:rPr>
              <a:t>Desire to </a:t>
            </a:r>
            <a:r>
              <a:rPr sz="2800" dirty="0">
                <a:solidFill>
                  <a:srgbClr val="8063A1"/>
                </a:solidFill>
                <a:latin typeface="Arial"/>
                <a:cs typeface="Arial"/>
              </a:rPr>
              <a:t>enjoy monopoly</a:t>
            </a:r>
            <a:r>
              <a:rPr sz="2800" spc="35" dirty="0">
                <a:solidFill>
                  <a:srgbClr val="8063A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063A1"/>
                </a:solidFill>
                <a:latin typeface="Arial"/>
                <a:cs typeface="Arial"/>
              </a:rPr>
              <a:t>power:</a:t>
            </a:r>
            <a:endParaRPr sz="2800">
              <a:latin typeface="Arial"/>
              <a:cs typeface="Arial"/>
            </a:endParaRPr>
          </a:p>
          <a:p>
            <a:pPr marL="1685925">
              <a:lnSpc>
                <a:spcPct val="100000"/>
              </a:lnSpc>
              <a:spcBef>
                <a:spcPts val="1470"/>
              </a:spcBef>
            </a:pPr>
            <a:r>
              <a:rPr sz="2000" dirty="0">
                <a:solidFill>
                  <a:srgbClr val="938953"/>
                </a:solidFill>
                <a:latin typeface="Arial"/>
                <a:cs typeface="Arial"/>
              </a:rPr>
              <a:t>M&amp;A leads to monopolistic control in </a:t>
            </a:r>
            <a:r>
              <a:rPr sz="2000" spc="-5" dirty="0">
                <a:solidFill>
                  <a:srgbClr val="938953"/>
                </a:solidFill>
                <a:latin typeface="Arial"/>
                <a:cs typeface="Arial"/>
              </a:rPr>
              <a:t>the</a:t>
            </a:r>
            <a:r>
              <a:rPr sz="2000" spc="-225" dirty="0">
                <a:solidFill>
                  <a:srgbClr val="93895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38953"/>
                </a:solidFill>
                <a:latin typeface="Arial"/>
                <a:cs typeface="Arial"/>
              </a:rPr>
              <a:t>market.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8063A1"/>
                </a:solidFill>
                <a:latin typeface="Arial"/>
                <a:cs typeface="Arial"/>
              </a:rPr>
              <a:t>Adoption </a:t>
            </a:r>
            <a:r>
              <a:rPr sz="2800" spc="-5" dirty="0">
                <a:solidFill>
                  <a:srgbClr val="8063A1"/>
                </a:solidFill>
                <a:latin typeface="Arial"/>
                <a:cs typeface="Arial"/>
              </a:rPr>
              <a:t>of modern</a:t>
            </a:r>
            <a:r>
              <a:rPr sz="2800" spc="30" dirty="0">
                <a:solidFill>
                  <a:srgbClr val="8063A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063A1"/>
                </a:solidFill>
                <a:latin typeface="Arial"/>
                <a:cs typeface="Arial"/>
              </a:rPr>
              <a:t>technology:</a:t>
            </a:r>
            <a:endParaRPr sz="2800">
              <a:latin typeface="Arial"/>
              <a:cs typeface="Arial"/>
            </a:endParaRPr>
          </a:p>
          <a:p>
            <a:pPr marL="1685925">
              <a:lnSpc>
                <a:spcPct val="100000"/>
              </a:lnSpc>
              <a:spcBef>
                <a:spcPts val="1475"/>
              </a:spcBef>
            </a:pPr>
            <a:r>
              <a:rPr sz="2000" dirty="0">
                <a:solidFill>
                  <a:srgbClr val="938953"/>
                </a:solidFill>
                <a:latin typeface="Arial"/>
                <a:cs typeface="Arial"/>
              </a:rPr>
              <a:t>corporate organization require large</a:t>
            </a:r>
            <a:r>
              <a:rPr sz="2000" spc="-150" dirty="0">
                <a:solidFill>
                  <a:srgbClr val="93895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38953"/>
                </a:solidFill>
                <a:latin typeface="Arial"/>
                <a:cs typeface="Arial"/>
              </a:rPr>
              <a:t>resources.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7363" y="266498"/>
            <a:ext cx="7410801" cy="399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3178" y="102819"/>
            <a:ext cx="74587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solidFill>
                  <a:srgbClr val="938953"/>
                </a:solidFill>
                <a:uFill>
                  <a:solidFill>
                    <a:srgbClr val="938953"/>
                  </a:solidFill>
                </a:uFill>
              </a:rPr>
              <a:t>BENEFITS OF </a:t>
            </a:r>
            <a:r>
              <a:rPr u="heavy" spc="-15" dirty="0">
                <a:solidFill>
                  <a:srgbClr val="938953"/>
                </a:solidFill>
                <a:uFill>
                  <a:solidFill>
                    <a:srgbClr val="938953"/>
                  </a:solidFill>
                </a:uFill>
              </a:rPr>
              <a:t>MERGERS </a:t>
            </a:r>
            <a:r>
              <a:rPr u="heavy" dirty="0">
                <a:solidFill>
                  <a:srgbClr val="938953"/>
                </a:solidFill>
                <a:uFill>
                  <a:solidFill>
                    <a:srgbClr val="938953"/>
                  </a:solidFill>
                </a:uFill>
              </a:rPr>
              <a:t>&amp;</a:t>
            </a:r>
            <a:r>
              <a:rPr u="heavy" spc="-35" dirty="0">
                <a:solidFill>
                  <a:srgbClr val="938953"/>
                </a:solidFill>
                <a:uFill>
                  <a:solidFill>
                    <a:srgbClr val="938953"/>
                  </a:solidFill>
                </a:uFill>
              </a:rPr>
              <a:t> </a:t>
            </a:r>
            <a:r>
              <a:rPr u="heavy" spc="-10" dirty="0">
                <a:solidFill>
                  <a:srgbClr val="938953"/>
                </a:solidFill>
                <a:uFill>
                  <a:solidFill>
                    <a:srgbClr val="938953"/>
                  </a:solidFill>
                </a:uFill>
              </a:rPr>
              <a:t>ACQUISITION</a:t>
            </a:r>
          </a:p>
        </p:txBody>
      </p:sp>
      <p:sp>
        <p:nvSpPr>
          <p:cNvPr id="4" name="object 4"/>
          <p:cNvSpPr/>
          <p:nvPr/>
        </p:nvSpPr>
        <p:spPr>
          <a:xfrm>
            <a:off x="847344" y="617219"/>
            <a:ext cx="7481316" cy="79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856241"/>
            <a:ext cx="8246109" cy="549338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u="heavy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Greater value</a:t>
            </a:r>
            <a:r>
              <a:rPr sz="2800" u="heavy" spc="-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generation</a:t>
            </a:r>
            <a:r>
              <a:rPr sz="2400" dirty="0">
                <a:solidFill>
                  <a:srgbClr val="4F81BC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5600" marR="183515" indent="1845310">
              <a:lnSpc>
                <a:spcPts val="2000"/>
              </a:lnSpc>
              <a:spcBef>
                <a:spcPts val="815"/>
              </a:spcBef>
            </a:pPr>
            <a:r>
              <a:rPr sz="2000" dirty="0">
                <a:solidFill>
                  <a:srgbClr val="00AF50"/>
                </a:solidFill>
                <a:latin typeface="Arial"/>
                <a:cs typeface="Arial"/>
              </a:rPr>
              <a:t>M&amp;A generally succeed in generating cost</a:t>
            </a:r>
            <a:r>
              <a:rPr sz="2000" spc="-24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Arial"/>
                <a:cs typeface="Arial"/>
              </a:rPr>
              <a:t>efficiency  </a:t>
            </a:r>
            <a:r>
              <a:rPr sz="2000" dirty="0">
                <a:solidFill>
                  <a:srgbClr val="00AF50"/>
                </a:solidFill>
                <a:latin typeface="Arial"/>
                <a:cs typeface="Arial"/>
              </a:rPr>
              <a:t>through the implementation of economies of</a:t>
            </a:r>
            <a:r>
              <a:rPr sz="2000" spc="-1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AF50"/>
                </a:solidFill>
                <a:latin typeface="Arial"/>
                <a:cs typeface="Arial"/>
              </a:rPr>
              <a:t>scale.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u="heavy" spc="-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Gaining cost</a:t>
            </a:r>
            <a:r>
              <a:rPr sz="2800" u="heavy" spc="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efficiency</a:t>
            </a:r>
            <a:r>
              <a:rPr sz="2400" spc="-5" dirty="0">
                <a:solidFill>
                  <a:srgbClr val="4F81BC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5600" marR="391160" indent="1459865">
              <a:lnSpc>
                <a:spcPts val="2500"/>
              </a:lnSpc>
              <a:spcBef>
                <a:spcPts val="1185"/>
              </a:spcBef>
            </a:pP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The joint companies benefits in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terms of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cost  </a:t>
            </a:r>
            <a:r>
              <a:rPr sz="2400" spc="-25" dirty="0">
                <a:solidFill>
                  <a:srgbClr val="00AF50"/>
                </a:solidFill>
                <a:latin typeface="Arial"/>
                <a:cs typeface="Arial"/>
              </a:rPr>
              <a:t>efficiency.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as 2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firms form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new bigger</a:t>
            </a:r>
            <a:r>
              <a:rPr sz="2400" spc="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AF50"/>
                </a:solidFill>
                <a:latin typeface="Arial"/>
                <a:cs typeface="Arial"/>
              </a:rPr>
              <a:t>company.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36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u="heavy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Increase </a:t>
            </a:r>
            <a:r>
              <a:rPr sz="2800" u="heavy" spc="-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in </a:t>
            </a:r>
            <a:r>
              <a:rPr sz="2800" u="heavy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market share</a:t>
            </a:r>
            <a:r>
              <a:rPr sz="2800" dirty="0">
                <a:solidFill>
                  <a:srgbClr val="4F81BC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5600" marR="581025" indent="1758950">
              <a:lnSpc>
                <a:spcPts val="2420"/>
              </a:lnSpc>
              <a:spcBef>
                <a:spcPts val="960"/>
              </a:spcBef>
            </a:pP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An increase in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market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share is one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of the 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possible benefits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of</a:t>
            </a:r>
            <a:r>
              <a:rPr sz="2400" spc="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M&amp;A.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3345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u="heavy" spc="-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Gain higher</a:t>
            </a:r>
            <a:r>
              <a:rPr sz="2800" u="heavy" spc="2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competitiveness</a:t>
            </a:r>
            <a:r>
              <a:rPr sz="2200" dirty="0">
                <a:solidFill>
                  <a:srgbClr val="4F81BC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355600" marR="5080" indent="1612265">
              <a:lnSpc>
                <a:spcPts val="2300"/>
              </a:lnSpc>
              <a:spcBef>
                <a:spcPts val="580"/>
              </a:spcBef>
            </a:pP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The new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firm </a:t>
            </a:r>
            <a:r>
              <a:rPr sz="2400" spc="-10" dirty="0">
                <a:solidFill>
                  <a:srgbClr val="00AF50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usually more cost-efficient and  competitive as compared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its financially weak parent  organization.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7501" y="693218"/>
            <a:ext cx="7729007" cy="399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2853" y="530478"/>
            <a:ext cx="7781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10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</a:rPr>
              <a:t>PROBLEMS </a:t>
            </a:r>
            <a:r>
              <a:rPr u="heavy" spc="-5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</a:rPr>
              <a:t>OF </a:t>
            </a:r>
            <a:r>
              <a:rPr u="heavy" spc="-15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</a:rPr>
              <a:t>MERGERS </a:t>
            </a:r>
            <a:r>
              <a:rPr u="heavy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</a:rPr>
              <a:t>&amp;</a:t>
            </a:r>
            <a:r>
              <a:rPr u="heavy" spc="-25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</a:rPr>
              <a:t> </a:t>
            </a:r>
            <a:r>
              <a:rPr u="heavy" spc="-5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</a:rPr>
              <a:t>ACQUISITION</a:t>
            </a:r>
          </a:p>
        </p:txBody>
      </p:sp>
      <p:sp>
        <p:nvSpPr>
          <p:cNvPr id="4" name="object 4"/>
          <p:cNvSpPr/>
          <p:nvPr/>
        </p:nvSpPr>
        <p:spPr>
          <a:xfrm>
            <a:off x="687323" y="1043939"/>
            <a:ext cx="7799832" cy="79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20977"/>
            <a:ext cx="7504430" cy="402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Integration</a:t>
            </a:r>
            <a:r>
              <a:rPr sz="320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Arial"/>
                <a:cs typeface="Arial"/>
              </a:rPr>
              <a:t>difficulties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00000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Large or extraordinary</a:t>
            </a:r>
            <a:r>
              <a:rPr sz="3200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debt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00000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Managers overly focused on</a:t>
            </a:r>
            <a:r>
              <a:rPr sz="3200" spc="-1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acquisition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00000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Overly</a:t>
            </a:r>
            <a:r>
              <a:rPr sz="3200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diversified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6510" y="769619"/>
            <a:ext cx="5601459" cy="69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2663" y="152400"/>
            <a:ext cx="6272784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15995" y="701040"/>
            <a:ext cx="3142487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72792" y="256159"/>
            <a:ext cx="55956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5905" marR="5080" indent="-1513840">
              <a:lnSpc>
                <a:spcPct val="100000"/>
              </a:lnSpc>
              <a:spcBef>
                <a:spcPts val="100"/>
              </a:spcBef>
            </a:pPr>
            <a:r>
              <a:rPr u="heavy" spc="-4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rPr>
              <a:t>STRATEGIES </a:t>
            </a:r>
            <a:r>
              <a:rPr u="heavy" spc="-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rPr>
              <a:t>OF </a:t>
            </a:r>
            <a:r>
              <a:rPr u="heavy" spc="-1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rPr>
              <a:t>MERGER </a:t>
            </a:r>
            <a:r>
              <a:rPr u="heavy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rPr>
              <a:t>AND </a:t>
            </a:r>
            <a:r>
              <a:rPr dirty="0">
                <a:solidFill>
                  <a:srgbClr val="FFC000"/>
                </a:solidFill>
              </a:rPr>
              <a:t> </a:t>
            </a:r>
            <a:r>
              <a:rPr u="heavy" spc="-1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rPr>
              <a:t>ACQUISITION</a:t>
            </a:r>
          </a:p>
        </p:txBody>
      </p:sp>
      <p:sp>
        <p:nvSpPr>
          <p:cNvPr id="6" name="object 6"/>
          <p:cNvSpPr/>
          <p:nvPr/>
        </p:nvSpPr>
        <p:spPr>
          <a:xfrm>
            <a:off x="3290315" y="1318260"/>
            <a:ext cx="2593848" cy="79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678889"/>
            <a:ext cx="8012430" cy="403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1F487C"/>
                </a:solidFill>
                <a:latin typeface="Arial"/>
                <a:cs typeface="Arial"/>
              </a:rPr>
              <a:t>There </a:t>
            </a:r>
            <a:r>
              <a:rPr sz="2800" spc="-5" dirty="0">
                <a:solidFill>
                  <a:srgbClr val="1F487C"/>
                </a:solidFill>
                <a:latin typeface="Arial"/>
                <a:cs typeface="Arial"/>
              </a:rPr>
              <a:t>is an </a:t>
            </a:r>
            <a:r>
              <a:rPr sz="2800" dirty="0">
                <a:solidFill>
                  <a:srgbClr val="1F487C"/>
                </a:solidFill>
                <a:latin typeface="Arial"/>
                <a:cs typeface="Arial"/>
              </a:rPr>
              <a:t>important need </a:t>
            </a:r>
            <a:r>
              <a:rPr sz="2800" spc="-5" dirty="0">
                <a:solidFill>
                  <a:srgbClr val="1F487C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1F487C"/>
                </a:solidFill>
                <a:latin typeface="Arial"/>
                <a:cs typeface="Arial"/>
              </a:rPr>
              <a:t>assess the market  </a:t>
            </a:r>
            <a:r>
              <a:rPr sz="2800" spc="-5" dirty="0">
                <a:solidFill>
                  <a:srgbClr val="1F487C"/>
                </a:solidFill>
                <a:latin typeface="Arial"/>
                <a:cs typeface="Arial"/>
              </a:rPr>
              <a:t>by </a:t>
            </a:r>
            <a:r>
              <a:rPr sz="2800" dirty="0">
                <a:solidFill>
                  <a:srgbClr val="1F487C"/>
                </a:solidFill>
                <a:latin typeface="Arial"/>
                <a:cs typeface="Arial"/>
              </a:rPr>
              <a:t>deciding </a:t>
            </a:r>
            <a:r>
              <a:rPr sz="2800" spc="-5" dirty="0">
                <a:solidFill>
                  <a:srgbClr val="1F487C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1F487C"/>
                </a:solidFill>
                <a:latin typeface="Arial"/>
                <a:cs typeface="Arial"/>
              </a:rPr>
              <a:t>growth factors through </a:t>
            </a:r>
            <a:r>
              <a:rPr sz="2800" spc="-5" dirty="0">
                <a:solidFill>
                  <a:srgbClr val="1F487C"/>
                </a:solidFill>
                <a:latin typeface="Arial"/>
                <a:cs typeface="Arial"/>
              </a:rPr>
              <a:t>future  </a:t>
            </a:r>
            <a:r>
              <a:rPr sz="2800" dirty="0">
                <a:solidFill>
                  <a:srgbClr val="1F487C"/>
                </a:solidFill>
                <a:latin typeface="Arial"/>
                <a:cs typeface="Arial"/>
              </a:rPr>
              <a:t>market opportunities</a:t>
            </a:r>
            <a:r>
              <a:rPr sz="2800" spc="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marR="2794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AF50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00AF50"/>
                </a:solidFill>
                <a:latin typeface="Arial"/>
                <a:cs typeface="Arial"/>
              </a:rPr>
              <a:t>integration process should </a:t>
            </a:r>
            <a:r>
              <a:rPr sz="2800" spc="-5" dirty="0">
                <a:solidFill>
                  <a:srgbClr val="00AF50"/>
                </a:solidFill>
                <a:latin typeface="Arial"/>
                <a:cs typeface="Arial"/>
              </a:rPr>
              <a:t>be </a:t>
            </a:r>
            <a:r>
              <a:rPr sz="2800" dirty="0">
                <a:solidFill>
                  <a:srgbClr val="00AF50"/>
                </a:solidFill>
                <a:latin typeface="Arial"/>
                <a:cs typeface="Arial"/>
              </a:rPr>
              <a:t>taken </a:t>
            </a:r>
            <a:r>
              <a:rPr sz="2800" spc="-5" dirty="0">
                <a:solidFill>
                  <a:srgbClr val="00AF50"/>
                </a:solidFill>
                <a:latin typeface="Arial"/>
                <a:cs typeface="Arial"/>
              </a:rPr>
              <a:t>in line  with </a:t>
            </a:r>
            <a:r>
              <a:rPr sz="2800" dirty="0">
                <a:solidFill>
                  <a:srgbClr val="00AF50"/>
                </a:solidFill>
                <a:latin typeface="Arial"/>
                <a:cs typeface="Arial"/>
              </a:rPr>
              <a:t>consent of management from both the  companies venturing </a:t>
            </a:r>
            <a:r>
              <a:rPr sz="2800" spc="-5" dirty="0">
                <a:solidFill>
                  <a:srgbClr val="00AF50"/>
                </a:solidFill>
                <a:latin typeface="Arial"/>
                <a:cs typeface="Arial"/>
              </a:rPr>
              <a:t>into </a:t>
            </a:r>
            <a:r>
              <a:rPr sz="2800" dirty="0">
                <a:solidFill>
                  <a:srgbClr val="00AF50"/>
                </a:solidFill>
                <a:latin typeface="Arial"/>
                <a:cs typeface="Arial"/>
              </a:rPr>
              <a:t>the</a:t>
            </a:r>
            <a:r>
              <a:rPr sz="2800" spc="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AF50"/>
                </a:solidFill>
                <a:latin typeface="Arial"/>
                <a:cs typeface="Arial"/>
              </a:rPr>
              <a:t>merger.</a:t>
            </a:r>
            <a:endParaRPr sz="2800">
              <a:latin typeface="Arial"/>
              <a:cs typeface="Arial"/>
            </a:endParaRPr>
          </a:p>
          <a:p>
            <a:pPr marL="355600" marR="2794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6F2F9F"/>
                </a:solidFill>
                <a:latin typeface="Arial"/>
                <a:cs typeface="Arial"/>
              </a:rPr>
              <a:t>Restructuring and </a:t>
            </a:r>
            <a:r>
              <a:rPr sz="2800" spc="-5" dirty="0">
                <a:solidFill>
                  <a:srgbClr val="6F2F9F"/>
                </a:solidFill>
                <a:latin typeface="Arial"/>
                <a:cs typeface="Arial"/>
              </a:rPr>
              <a:t>future </a:t>
            </a:r>
            <a:r>
              <a:rPr sz="2800" dirty="0">
                <a:solidFill>
                  <a:srgbClr val="6F2F9F"/>
                </a:solidFill>
                <a:latin typeface="Arial"/>
                <a:cs typeface="Arial"/>
              </a:rPr>
              <a:t>parameters should </a:t>
            </a:r>
            <a:r>
              <a:rPr sz="2800" spc="-5" dirty="0">
                <a:solidFill>
                  <a:srgbClr val="6F2F9F"/>
                </a:solidFill>
                <a:latin typeface="Arial"/>
                <a:cs typeface="Arial"/>
              </a:rPr>
              <a:t>be  </a:t>
            </a:r>
            <a:r>
              <a:rPr sz="2800" dirty="0">
                <a:solidFill>
                  <a:srgbClr val="6F2F9F"/>
                </a:solidFill>
                <a:latin typeface="Arial"/>
                <a:cs typeface="Arial"/>
              </a:rPr>
              <a:t>decided </a:t>
            </a:r>
            <a:r>
              <a:rPr sz="2800" spc="-5" dirty="0">
                <a:solidFill>
                  <a:srgbClr val="6F2F9F"/>
                </a:solidFill>
                <a:latin typeface="Arial"/>
                <a:cs typeface="Arial"/>
              </a:rPr>
              <a:t>with </a:t>
            </a:r>
            <a:r>
              <a:rPr sz="2800" dirty="0">
                <a:solidFill>
                  <a:srgbClr val="6F2F9F"/>
                </a:solidFill>
                <a:latin typeface="Arial"/>
                <a:cs typeface="Arial"/>
              </a:rPr>
              <a:t>exchange of information and  knowledge from both</a:t>
            </a:r>
            <a:r>
              <a:rPr sz="2800" spc="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F2F9F"/>
                </a:solidFill>
                <a:latin typeface="Arial"/>
                <a:cs typeface="Arial"/>
              </a:rPr>
              <a:t>ends.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373" y="478282"/>
            <a:ext cx="46983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6675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Arial"/>
                <a:cs typeface="Arial"/>
              </a:rPr>
              <a:t>TOP </a:t>
            </a:r>
            <a:r>
              <a:rPr spc="-5" dirty="0">
                <a:latin typeface="Arial"/>
                <a:cs typeface="Arial"/>
              </a:rPr>
              <a:t>5 </a:t>
            </a:r>
            <a:r>
              <a:rPr dirty="0">
                <a:latin typeface="Arial"/>
                <a:cs typeface="Arial"/>
              </a:rPr>
              <a:t>MERGER </a:t>
            </a:r>
            <a:r>
              <a:rPr spc="-5" dirty="0">
                <a:latin typeface="Arial"/>
                <a:cs typeface="Arial"/>
              </a:rPr>
              <a:t>AND  ACQUISITION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125" y="685422"/>
            <a:ext cx="2667917" cy="372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7060" y="379475"/>
            <a:ext cx="914400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00044" y="379475"/>
            <a:ext cx="5294376" cy="111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3742" y="496950"/>
            <a:ext cx="7575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4" dirty="0"/>
              <a:t>1.TATA </a:t>
            </a:r>
            <a:r>
              <a:rPr sz="4000" spc="-15" dirty="0"/>
              <a:t>STEEL–CORUS: </a:t>
            </a:r>
            <a:r>
              <a:rPr sz="4000" spc="-5" dirty="0"/>
              <a:t>($12.2</a:t>
            </a:r>
            <a:r>
              <a:rPr sz="4000" spc="170" dirty="0"/>
              <a:t> </a:t>
            </a:r>
            <a:r>
              <a:rPr sz="4000" spc="-5" dirty="0"/>
              <a:t>billion)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228600" y="1447800"/>
            <a:ext cx="4114800" cy="3505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16551" y="1312287"/>
            <a:ext cx="3247390" cy="902969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129665">
              <a:lnSpc>
                <a:spcPct val="100000"/>
              </a:lnSpc>
              <a:spcBef>
                <a:spcPts val="670"/>
              </a:spcBef>
            </a:pPr>
            <a:r>
              <a:rPr sz="2400" b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COMPANY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352675" algn="l"/>
              </a:tabLst>
            </a:pPr>
            <a:r>
              <a:rPr sz="2400" b="1" spc="-150" dirty="0">
                <a:latin typeface="Calibri"/>
                <a:cs typeface="Calibri"/>
              </a:rPr>
              <a:t>TATA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STEEL	CORUS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6888" y="5123764"/>
            <a:ext cx="26962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06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IMAGE: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Mutharaman, </a:t>
            </a:r>
            <a:r>
              <a:rPr sz="1800" b="1" spc="-45" dirty="0">
                <a:latin typeface="Calibri"/>
                <a:cs typeface="Calibri"/>
              </a:rPr>
              <a:t>Tata </a:t>
            </a:r>
            <a:r>
              <a:rPr sz="1800" b="1" spc="-5" dirty="0">
                <a:latin typeface="Calibri"/>
                <a:cs typeface="Calibri"/>
              </a:rPr>
              <a:t>Steel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MD  </a:t>
            </a:r>
            <a:r>
              <a:rPr sz="1800" b="1" spc="-10" dirty="0">
                <a:latin typeface="Calibri"/>
                <a:cs typeface="Calibri"/>
              </a:rPr>
              <a:t>Ratan </a:t>
            </a:r>
            <a:r>
              <a:rPr sz="1800" b="1" spc="-35" dirty="0">
                <a:latin typeface="Calibri"/>
                <a:cs typeface="Calibri"/>
              </a:rPr>
              <a:t>Tata, </a:t>
            </a:r>
            <a:r>
              <a:rPr sz="1800" b="1" spc="-45" dirty="0">
                <a:latin typeface="Calibri"/>
                <a:cs typeface="Calibri"/>
              </a:rPr>
              <a:t>Tata </a:t>
            </a:r>
            <a:r>
              <a:rPr sz="1800" b="1" spc="-5" dirty="0">
                <a:latin typeface="Calibri"/>
                <a:cs typeface="Calibri"/>
              </a:rPr>
              <a:t>Chairman  J.Leng, Corus Chairman  </a:t>
            </a:r>
            <a:r>
              <a:rPr sz="1800" b="1" spc="-20" dirty="0">
                <a:latin typeface="Calibri"/>
                <a:cs typeface="Calibri"/>
              </a:rPr>
              <a:t>Varin, </a:t>
            </a:r>
            <a:r>
              <a:rPr sz="1800" b="1" spc="-5" dirty="0">
                <a:latin typeface="Calibri"/>
                <a:cs typeface="Calibri"/>
              </a:rPr>
              <a:t>Corus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CEO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10425" y="2381434"/>
            <a:ext cx="1019175" cy="8559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3000" y="2362200"/>
            <a:ext cx="1230993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0341" y="2514600"/>
            <a:ext cx="429370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61228" y="3445586"/>
            <a:ext cx="5562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India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90029" y="3447110"/>
            <a:ext cx="15601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United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Kingdom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8732" y="3981069"/>
            <a:ext cx="24110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0540" indent="-15748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511175" algn="l"/>
              </a:tabLst>
            </a:pPr>
            <a:r>
              <a:rPr sz="1800" b="1" dirty="0">
                <a:latin typeface="Calibri"/>
                <a:cs typeface="Calibri"/>
              </a:rPr>
              <a:t>January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30,2007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69545" indent="-157480">
              <a:lnSpc>
                <a:spcPct val="100000"/>
              </a:lnSpc>
              <a:buFont typeface="Wingdings"/>
              <a:buChar char=""/>
              <a:tabLst>
                <a:tab pos="170180" algn="l"/>
              </a:tabLst>
            </a:pPr>
            <a:r>
              <a:rPr sz="1800" b="1" spc="-15" dirty="0">
                <a:latin typeface="Calibri"/>
                <a:cs typeface="Calibri"/>
              </a:rPr>
              <a:t>Largest </a:t>
            </a:r>
            <a:r>
              <a:rPr sz="1800" b="1" dirty="0">
                <a:latin typeface="Calibri"/>
                <a:cs typeface="Calibri"/>
              </a:rPr>
              <a:t>Indian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Takeover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19828" y="5078044"/>
            <a:ext cx="36671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9558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95580" algn="l"/>
              </a:tabLst>
            </a:pPr>
            <a:r>
              <a:rPr sz="1800" b="1" spc="-10" dirty="0">
                <a:latin typeface="Calibri"/>
                <a:cs typeface="Calibri"/>
              </a:rPr>
              <a:t>After </a:t>
            </a:r>
            <a:r>
              <a:rPr sz="1800" b="1" dirty="0">
                <a:latin typeface="Calibri"/>
                <a:cs typeface="Calibri"/>
              </a:rPr>
              <a:t>the deal </a:t>
            </a:r>
            <a:r>
              <a:rPr sz="1800" b="1" spc="-90" dirty="0">
                <a:latin typeface="Calibri"/>
                <a:cs typeface="Calibri"/>
              </a:rPr>
              <a:t>TATA’S </a:t>
            </a:r>
            <a:r>
              <a:rPr sz="1800" b="1" spc="-5" dirty="0">
                <a:latin typeface="Calibri"/>
                <a:cs typeface="Calibri"/>
              </a:rPr>
              <a:t>became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</a:t>
            </a:r>
            <a:r>
              <a:rPr sz="1800" b="1" baseline="25462" dirty="0">
                <a:latin typeface="Calibri"/>
                <a:cs typeface="Calibri"/>
              </a:rPr>
              <a:t>th</a:t>
            </a:r>
            <a:endParaRPr sz="1800" baseline="25462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15" dirty="0">
                <a:latin typeface="Calibri"/>
                <a:cs typeface="Calibri"/>
              </a:rPr>
              <a:t>largest </a:t>
            </a:r>
            <a:r>
              <a:rPr sz="1800" b="1" spc="-10" dirty="0">
                <a:latin typeface="Calibri"/>
                <a:cs typeface="Calibri"/>
              </a:rPr>
              <a:t>STEEL company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50485" y="5901638"/>
            <a:ext cx="3807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180" marR="5080" indent="-17018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70180" algn="l"/>
              </a:tabLst>
            </a:pPr>
            <a:r>
              <a:rPr sz="1800" b="1" dirty="0">
                <a:latin typeface="Calibri"/>
                <a:cs typeface="Calibri"/>
              </a:rPr>
              <a:t>100 % </a:t>
            </a:r>
            <a:r>
              <a:rPr sz="1800" b="1" spc="-20" dirty="0">
                <a:latin typeface="Calibri"/>
                <a:cs typeface="Calibri"/>
              </a:rPr>
              <a:t>stake </a:t>
            </a: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spc="-10" dirty="0">
                <a:latin typeface="Calibri"/>
                <a:cs typeface="Calibri"/>
              </a:rPr>
              <a:t>CORUS paying </a:t>
            </a:r>
            <a:r>
              <a:rPr sz="1800" b="1" spc="-5" dirty="0">
                <a:latin typeface="Calibri"/>
                <a:cs typeface="Calibri"/>
              </a:rPr>
              <a:t>Rs </a:t>
            </a:r>
            <a:r>
              <a:rPr sz="1800" b="1" dirty="0">
                <a:latin typeface="Calibri"/>
                <a:cs typeface="Calibri"/>
              </a:rPr>
              <a:t>428/-  per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share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8223" y="722667"/>
            <a:ext cx="2216560" cy="296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87751" y="473963"/>
            <a:ext cx="658368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2720" y="473963"/>
            <a:ext cx="6240780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1530" y="564007"/>
            <a:ext cx="80746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/>
              <a:t>2.VODAFONE-HUTCHISON </a:t>
            </a:r>
            <a:r>
              <a:rPr sz="3200" spc="-15" dirty="0"/>
              <a:t>ESSAR: </a:t>
            </a:r>
            <a:r>
              <a:rPr sz="3200" spc="-5" dirty="0"/>
              <a:t>($11.1</a:t>
            </a:r>
            <a:r>
              <a:rPr sz="3200" spc="35" dirty="0"/>
              <a:t> </a:t>
            </a:r>
            <a:r>
              <a:rPr sz="3200" dirty="0"/>
              <a:t>billion)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612140" y="5398719"/>
            <a:ext cx="3527425" cy="90931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155700">
              <a:lnSpc>
                <a:spcPct val="100000"/>
              </a:lnSpc>
              <a:spcBef>
                <a:spcPts val="340"/>
              </a:spcBef>
            </a:pPr>
            <a:r>
              <a:rPr sz="1800" b="1" spc="-10" dirty="0">
                <a:latin typeface="Calibri"/>
                <a:cs typeface="Calibri"/>
              </a:rPr>
              <a:t>IMAGE: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latin typeface="Calibri"/>
                <a:cs typeface="Calibri"/>
              </a:rPr>
              <a:t>ARUN </a:t>
            </a:r>
            <a:r>
              <a:rPr sz="1800" b="1" spc="-5" dirty="0">
                <a:latin typeface="Calibri"/>
                <a:cs typeface="Calibri"/>
              </a:rPr>
              <a:t>SARIN, </a:t>
            </a:r>
            <a:r>
              <a:rPr sz="1800" b="1" spc="-20" dirty="0">
                <a:latin typeface="Calibri"/>
                <a:cs typeface="Calibri"/>
              </a:rPr>
              <a:t>CEO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5" dirty="0">
                <a:latin typeface="Calibri"/>
                <a:cs typeface="Calibri"/>
              </a:rPr>
              <a:t>Vodafone </a:t>
            </a:r>
            <a:r>
              <a:rPr sz="1800" b="1" dirty="0">
                <a:latin typeface="Calibri"/>
                <a:cs typeface="Calibri"/>
              </a:rPr>
              <a:t>and  ASIM GHOSH, </a:t>
            </a:r>
            <a:r>
              <a:rPr sz="1800" b="1" spc="-5" dirty="0">
                <a:latin typeface="Calibri"/>
                <a:cs typeface="Calibri"/>
              </a:rPr>
              <a:t>MD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Hutchison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Essar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3400" y="1600200"/>
            <a:ext cx="3581400" cy="373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27575" y="1534413"/>
            <a:ext cx="3968750" cy="1023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3615">
              <a:lnSpc>
                <a:spcPct val="100000"/>
              </a:lnSpc>
              <a:spcBef>
                <a:spcPts val="95"/>
              </a:spcBef>
            </a:pPr>
            <a:r>
              <a:rPr sz="2800" b="1" u="heavy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COMPANY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  <a:tabLst>
                <a:tab pos="1974214" algn="l"/>
              </a:tabLst>
            </a:pPr>
            <a:r>
              <a:rPr sz="2000" b="1" spc="-15" dirty="0">
                <a:latin typeface="Calibri"/>
                <a:cs typeface="Calibri"/>
              </a:rPr>
              <a:t>VODAFONE	</a:t>
            </a:r>
            <a:r>
              <a:rPr sz="2000" b="1" spc="-5" dirty="0">
                <a:latin typeface="Calibri"/>
                <a:cs typeface="Calibri"/>
              </a:rPr>
              <a:t>HUTCHISON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ESSAR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48200" y="2667000"/>
            <a:ext cx="1389652" cy="1030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0400" y="2721864"/>
            <a:ext cx="1524000" cy="1088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51375" y="3981069"/>
            <a:ext cx="324612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5900" algn="l"/>
              </a:tabLst>
            </a:pPr>
            <a:r>
              <a:rPr sz="1800" b="1" dirty="0">
                <a:latin typeface="Calibri"/>
                <a:cs typeface="Calibri"/>
              </a:rPr>
              <a:t>Uni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Kin</a:t>
            </a:r>
            <a:r>
              <a:rPr sz="1800" b="1" spc="-30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dom	In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ia</a:t>
            </a:r>
            <a:endParaRPr sz="1800">
              <a:latin typeface="Calibri"/>
              <a:cs typeface="Calibri"/>
            </a:endParaRPr>
          </a:p>
          <a:p>
            <a:pPr marL="1401445" indent="-157480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1402080" algn="l"/>
              </a:tabLst>
            </a:pPr>
            <a:r>
              <a:rPr sz="1800" b="1" spc="-15" dirty="0">
                <a:latin typeface="Calibri"/>
                <a:cs typeface="Calibri"/>
              </a:rPr>
              <a:t>TELECOM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sector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346835" indent="-157480">
              <a:lnSpc>
                <a:spcPct val="100000"/>
              </a:lnSpc>
              <a:buFont typeface="Wingdings"/>
              <a:buChar char=""/>
              <a:tabLst>
                <a:tab pos="1347470" algn="l"/>
              </a:tabLst>
            </a:pPr>
            <a:r>
              <a:rPr sz="1800" b="1" dirty="0">
                <a:latin typeface="Calibri"/>
                <a:cs typeface="Calibri"/>
              </a:rPr>
              <a:t>11 </a:t>
            </a:r>
            <a:r>
              <a:rPr sz="1800" b="1" spc="-5" dirty="0">
                <a:latin typeface="Calibri"/>
                <a:cs typeface="Calibri"/>
              </a:rPr>
              <a:t>February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2007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51347" y="5535879"/>
            <a:ext cx="258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5748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95580" algn="l"/>
              </a:tabLst>
            </a:pPr>
            <a:r>
              <a:rPr sz="1800" b="1" spc="-5" dirty="0">
                <a:latin typeface="Calibri"/>
                <a:cs typeface="Calibri"/>
              </a:rPr>
              <a:t>2</a:t>
            </a:r>
            <a:r>
              <a:rPr sz="1800" b="1" spc="-7" baseline="25462" dirty="0">
                <a:latin typeface="Calibri"/>
                <a:cs typeface="Calibri"/>
              </a:rPr>
              <a:t>nd </a:t>
            </a:r>
            <a:r>
              <a:rPr sz="1800" b="1" spc="-15" dirty="0">
                <a:latin typeface="Calibri"/>
                <a:cs typeface="Calibri"/>
              </a:rPr>
              <a:t>Largest takeover</a:t>
            </a:r>
            <a:r>
              <a:rPr sz="1800" b="1" spc="-1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62447" y="6084519"/>
            <a:ext cx="2760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 indent="-15748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70180" algn="l"/>
              </a:tabLst>
            </a:pPr>
            <a:r>
              <a:rPr sz="1800" b="1" dirty="0">
                <a:latin typeface="Calibri"/>
                <a:cs typeface="Calibri"/>
              </a:rPr>
              <a:t>7 % </a:t>
            </a:r>
            <a:r>
              <a:rPr sz="1800" b="1" spc="-20" dirty="0">
                <a:latin typeface="Calibri"/>
                <a:cs typeface="Calibri"/>
              </a:rPr>
              <a:t>stake </a:t>
            </a:r>
            <a:r>
              <a:rPr sz="1800" b="1" spc="-5" dirty="0">
                <a:latin typeface="Calibri"/>
                <a:cs typeface="Calibri"/>
              </a:rPr>
              <a:t>holdings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Hutch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05627" y="2295939"/>
            <a:ext cx="385088" cy="2186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5083" y="548262"/>
            <a:ext cx="2609850" cy="372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6891" y="242315"/>
            <a:ext cx="816863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82340" y="242315"/>
            <a:ext cx="4985004" cy="111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2342" y="359410"/>
            <a:ext cx="71189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3.HINDALCO-NOVELIS: </a:t>
            </a:r>
            <a:r>
              <a:rPr sz="4000" spc="-5" dirty="0"/>
              <a:t>($6</a:t>
            </a:r>
            <a:r>
              <a:rPr sz="4000" spc="10" dirty="0"/>
              <a:t> </a:t>
            </a:r>
            <a:r>
              <a:rPr sz="4000" spc="-5" dirty="0"/>
              <a:t>billion)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304800" y="1295400"/>
            <a:ext cx="2438400" cy="426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1295400"/>
            <a:ext cx="2209800" cy="426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4416" y="5636158"/>
            <a:ext cx="3881754" cy="116649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R="80645" algn="ctr">
              <a:lnSpc>
                <a:spcPct val="100000"/>
              </a:lnSpc>
              <a:spcBef>
                <a:spcPts val="270"/>
              </a:spcBef>
            </a:pPr>
            <a:r>
              <a:rPr sz="1800" b="1" spc="-10" dirty="0">
                <a:latin typeface="Calibri"/>
                <a:cs typeface="Calibri"/>
              </a:rPr>
              <a:t>IMAGE: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170"/>
              </a:spcBef>
            </a:pPr>
            <a:r>
              <a:rPr sz="1800" b="1" spc="-5" dirty="0">
                <a:latin typeface="Calibri"/>
                <a:cs typeface="Calibri"/>
              </a:rPr>
              <a:t>KUMAR </a:t>
            </a:r>
            <a:r>
              <a:rPr sz="1800" b="1" dirty="0">
                <a:latin typeface="Calibri"/>
                <a:cs typeface="Calibri"/>
              </a:rPr>
              <a:t>MANGALAM, </a:t>
            </a:r>
            <a:r>
              <a:rPr sz="1800" b="1" spc="-5" dirty="0">
                <a:latin typeface="Calibri"/>
                <a:cs typeface="Calibri"/>
              </a:rPr>
              <a:t>Aditya </a:t>
            </a:r>
            <a:r>
              <a:rPr sz="1800" b="1" dirty="0">
                <a:latin typeface="Calibri"/>
                <a:cs typeface="Calibri"/>
              </a:rPr>
              <a:t>Birla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Group  Chairman.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STEVE </a:t>
            </a:r>
            <a:r>
              <a:rPr sz="1800" b="1" spc="-5" dirty="0">
                <a:latin typeface="Calibri"/>
                <a:cs typeface="Calibri"/>
              </a:rPr>
              <a:t>FISHER, Novelis Chairman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32375" y="1308861"/>
            <a:ext cx="3429635" cy="106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 algn="ctr">
              <a:lnSpc>
                <a:spcPct val="100000"/>
              </a:lnSpc>
              <a:spcBef>
                <a:spcPts val="100"/>
              </a:spcBef>
            </a:pPr>
            <a:r>
              <a:rPr sz="2400" b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COMPANY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2590800" algn="l"/>
              </a:tabLst>
            </a:pPr>
            <a:r>
              <a:rPr sz="1800" b="1" spc="5" dirty="0">
                <a:latin typeface="Calibri"/>
                <a:cs typeface="Calibri"/>
              </a:rPr>
              <a:t>H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5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L</a:t>
            </a:r>
            <a:r>
              <a:rPr sz="1800" b="1" spc="-2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O	N</a:t>
            </a:r>
            <a:r>
              <a:rPr sz="1800" b="1" spc="-4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VELIS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48200" y="2667000"/>
            <a:ext cx="1828800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86600" y="2743200"/>
            <a:ext cx="1828800" cy="1066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71591" y="4133469"/>
            <a:ext cx="25171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1060" indent="-15748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861694" algn="l"/>
              </a:tabLst>
            </a:pPr>
            <a:r>
              <a:rPr sz="1800" b="1" dirty="0">
                <a:latin typeface="Calibri"/>
                <a:cs typeface="Calibri"/>
              </a:rPr>
              <a:t>June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2008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69545" indent="-157480">
              <a:lnSpc>
                <a:spcPct val="100000"/>
              </a:lnSpc>
              <a:buFont typeface="Wingdings"/>
              <a:buChar char=""/>
              <a:tabLst>
                <a:tab pos="170180" algn="l"/>
              </a:tabLst>
            </a:pPr>
            <a:r>
              <a:rPr sz="1800" b="1" spc="-5" dirty="0">
                <a:latin typeface="Calibri"/>
                <a:cs typeface="Calibri"/>
              </a:rPr>
              <a:t>Hindalco </a:t>
            </a:r>
            <a:r>
              <a:rPr sz="1800" b="1" spc="-10" dirty="0">
                <a:latin typeface="Calibri"/>
                <a:cs typeface="Calibri"/>
              </a:rPr>
              <a:t>aquired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noviles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26000" y="5231129"/>
            <a:ext cx="36074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70180" algn="l"/>
              </a:tabLst>
            </a:pPr>
            <a:r>
              <a:rPr sz="1800" b="1" spc="-5" dirty="0">
                <a:latin typeface="Calibri"/>
                <a:cs typeface="Calibri"/>
              </a:rPr>
              <a:t>Hindalco </a:t>
            </a:r>
            <a:r>
              <a:rPr sz="1800" b="1" spc="-15" dirty="0">
                <a:latin typeface="Calibri"/>
                <a:cs typeface="Calibri"/>
              </a:rPr>
              <a:t>entered </a:t>
            </a:r>
            <a:r>
              <a:rPr sz="1800" b="1" spc="-5" dirty="0">
                <a:latin typeface="Calibri"/>
                <a:cs typeface="Calibri"/>
              </a:rPr>
              <a:t>fortune-500 listing 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worlds </a:t>
            </a:r>
            <a:r>
              <a:rPr sz="1800" b="1" spc="-15" dirty="0">
                <a:latin typeface="Calibri"/>
                <a:cs typeface="Calibri"/>
              </a:rPr>
              <a:t>largest </a:t>
            </a:r>
            <a:r>
              <a:rPr sz="1800" b="1" spc="-5" dirty="0">
                <a:latin typeface="Calibri"/>
                <a:cs typeface="Calibri"/>
              </a:rPr>
              <a:t>companies by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sales</a:t>
            </a:r>
            <a:endParaRPr sz="1800">
              <a:latin typeface="Calibri"/>
              <a:cs typeface="Calibri"/>
            </a:endParaRPr>
          </a:p>
          <a:p>
            <a:pPr marL="141605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revenue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62897" y="2133600"/>
            <a:ext cx="523701" cy="228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3125" y="530478"/>
            <a:ext cx="79984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4.RANBAXY- </a:t>
            </a:r>
            <a:r>
              <a:rPr spc="-15" dirty="0"/>
              <a:t>DAIICHI </a:t>
            </a:r>
            <a:r>
              <a:rPr spc="-30" dirty="0"/>
              <a:t>SANKYO </a:t>
            </a:r>
            <a:r>
              <a:rPr dirty="0"/>
              <a:t>($4.5billion)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524000"/>
            <a:ext cx="40386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6478" y="5229245"/>
            <a:ext cx="3339465" cy="126428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R="79375" algn="ctr">
              <a:lnSpc>
                <a:spcPct val="100000"/>
              </a:lnSpc>
              <a:spcBef>
                <a:spcPts val="1075"/>
              </a:spcBef>
            </a:pPr>
            <a:r>
              <a:rPr sz="1800" b="1" spc="-10" dirty="0">
                <a:latin typeface="Calibri"/>
                <a:cs typeface="Calibri"/>
              </a:rPr>
              <a:t>IMAGE: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860"/>
              </a:spcBef>
            </a:pPr>
            <a:r>
              <a:rPr sz="1600" b="1" spc="-20" dirty="0">
                <a:latin typeface="Calibri"/>
                <a:cs typeface="Calibri"/>
              </a:rPr>
              <a:t>MALVINDER </a:t>
            </a:r>
            <a:r>
              <a:rPr sz="1600" b="1" spc="-5" dirty="0">
                <a:latin typeface="Calibri"/>
                <a:cs typeface="Calibri"/>
              </a:rPr>
              <a:t>SINGH, </a:t>
            </a:r>
            <a:r>
              <a:rPr sz="1600" b="1" spc="-15" dirty="0">
                <a:latin typeface="Calibri"/>
                <a:cs typeface="Calibri"/>
              </a:rPr>
              <a:t>ex CEO </a:t>
            </a:r>
            <a:r>
              <a:rPr sz="1600" b="1" spc="-5" dirty="0">
                <a:latin typeface="Calibri"/>
                <a:cs typeface="Calibri"/>
              </a:rPr>
              <a:t>of </a:t>
            </a:r>
            <a:r>
              <a:rPr sz="1600" b="1" spc="-20" dirty="0">
                <a:latin typeface="Calibri"/>
                <a:cs typeface="Calibri"/>
              </a:rPr>
              <a:t>Ranbaxy.  TAKASHI </a:t>
            </a:r>
            <a:r>
              <a:rPr sz="1600" b="1" spc="-5" dirty="0">
                <a:latin typeface="Calibri"/>
                <a:cs typeface="Calibri"/>
              </a:rPr>
              <a:t>SHODA, </a:t>
            </a:r>
            <a:r>
              <a:rPr sz="1600" b="1" spc="-10" dirty="0">
                <a:latin typeface="Calibri"/>
                <a:cs typeface="Calibri"/>
              </a:rPr>
              <a:t>President </a:t>
            </a:r>
            <a:r>
              <a:rPr sz="1600" b="1" spc="-5" dirty="0">
                <a:latin typeface="Calibri"/>
                <a:cs typeface="Calibri"/>
              </a:rPr>
              <a:t>&amp; </a:t>
            </a:r>
            <a:r>
              <a:rPr sz="1600" b="1" spc="-15" dirty="0">
                <a:latin typeface="Calibri"/>
                <a:cs typeface="Calibri"/>
              </a:rPr>
              <a:t>CEO </a:t>
            </a:r>
            <a:r>
              <a:rPr sz="1600" b="1" spc="-5" dirty="0">
                <a:latin typeface="Calibri"/>
                <a:cs typeface="Calibri"/>
              </a:rPr>
              <a:t>of  Daiichi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Sankyo.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5028" y="1458213"/>
            <a:ext cx="3337560" cy="106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7220">
              <a:lnSpc>
                <a:spcPct val="100000"/>
              </a:lnSpc>
              <a:spcBef>
                <a:spcPts val="95"/>
              </a:spcBef>
            </a:pPr>
            <a:r>
              <a:rPr sz="2800" b="1" u="heavy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COMPANY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764664" algn="l"/>
              </a:tabLst>
            </a:pPr>
            <a:r>
              <a:rPr sz="1800" b="1" spc="-5" dirty="0">
                <a:latin typeface="Calibri"/>
                <a:cs typeface="Calibri"/>
              </a:rPr>
              <a:t>RANBAXY	DAIICHI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SANKYO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62579" y="2781904"/>
            <a:ext cx="1666820" cy="561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6600" y="2590800"/>
            <a:ext cx="1219200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44288" y="3599510"/>
            <a:ext cx="3875404" cy="138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7860">
              <a:lnSpc>
                <a:spcPct val="100000"/>
              </a:lnSpc>
              <a:spcBef>
                <a:spcPts val="100"/>
              </a:spcBef>
              <a:tabLst>
                <a:tab pos="2487295" algn="l"/>
              </a:tabLst>
            </a:pPr>
            <a:r>
              <a:rPr sz="1800" b="1" dirty="0">
                <a:latin typeface="Calibri"/>
                <a:cs typeface="Calibri"/>
              </a:rPr>
              <a:t>India	</a:t>
            </a:r>
            <a:r>
              <a:rPr sz="1800" b="1" spc="-5" dirty="0">
                <a:latin typeface="Calibri"/>
                <a:cs typeface="Calibri"/>
              </a:rPr>
              <a:t>Japan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899160" indent="-157480">
              <a:lnSpc>
                <a:spcPct val="100000"/>
              </a:lnSpc>
              <a:buFont typeface="Wingdings"/>
              <a:buChar char=""/>
              <a:tabLst>
                <a:tab pos="899794" algn="l"/>
              </a:tabLst>
            </a:pPr>
            <a:r>
              <a:rPr sz="1800" b="1" spc="-5" dirty="0">
                <a:latin typeface="Calibri"/>
                <a:cs typeface="Calibri"/>
              </a:rPr>
              <a:t>Pharmaceuticals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sector.</a:t>
            </a:r>
            <a:endParaRPr sz="1800">
              <a:latin typeface="Calibri"/>
              <a:cs typeface="Calibri"/>
            </a:endParaRPr>
          </a:p>
          <a:p>
            <a:pPr marL="1510665" lvl="1" indent="-157480">
              <a:lnSpc>
                <a:spcPct val="100000"/>
              </a:lnSpc>
              <a:buFont typeface="Wingdings"/>
              <a:buChar char=""/>
              <a:tabLst>
                <a:tab pos="1511300" algn="l"/>
              </a:tabLst>
            </a:pPr>
            <a:r>
              <a:rPr sz="1800" b="1" dirty="0">
                <a:latin typeface="Calibri"/>
                <a:cs typeface="Calibri"/>
              </a:rPr>
              <a:t>June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2008.</a:t>
            </a:r>
            <a:endParaRPr sz="1800">
              <a:latin typeface="Calibri"/>
              <a:cs typeface="Calibri"/>
            </a:endParaRPr>
          </a:p>
          <a:p>
            <a:pPr marL="169545" indent="-157480">
              <a:lnSpc>
                <a:spcPct val="100000"/>
              </a:lnSpc>
              <a:buFont typeface="Wingdings"/>
              <a:buChar char=""/>
              <a:tabLst>
                <a:tab pos="170180" algn="l"/>
              </a:tabLst>
            </a:pPr>
            <a:r>
              <a:rPr sz="1800" b="1" spc="-15" dirty="0">
                <a:latin typeface="Calibri"/>
                <a:cs typeface="Calibri"/>
              </a:rPr>
              <a:t>Largest </a:t>
            </a:r>
            <a:r>
              <a:rPr sz="1800" b="1" spc="-10" dirty="0">
                <a:latin typeface="Calibri"/>
                <a:cs typeface="Calibri"/>
              </a:rPr>
              <a:t>ever </a:t>
            </a:r>
            <a:r>
              <a:rPr sz="1800" b="1" dirty="0">
                <a:latin typeface="Calibri"/>
                <a:cs typeface="Calibri"/>
              </a:rPr>
              <a:t>deal in the indian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pharma.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3891" y="5231129"/>
            <a:ext cx="4115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180" marR="5080" indent="-17018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70180" algn="l"/>
              </a:tabLst>
            </a:pPr>
            <a:r>
              <a:rPr sz="1800" b="1" dirty="0">
                <a:latin typeface="Calibri"/>
                <a:cs typeface="Calibri"/>
              </a:rPr>
              <a:t>Daiichi </a:t>
            </a:r>
            <a:r>
              <a:rPr sz="1800" b="1" spc="-5" dirty="0">
                <a:latin typeface="Calibri"/>
                <a:cs typeface="Calibri"/>
              </a:rPr>
              <a:t>sankyo </a:t>
            </a:r>
            <a:r>
              <a:rPr sz="1800" b="1" dirty="0">
                <a:latin typeface="Calibri"/>
                <a:cs typeface="Calibri"/>
              </a:rPr>
              <a:t>has </a:t>
            </a:r>
            <a:r>
              <a:rPr sz="1800" b="1" spc="-5" dirty="0">
                <a:latin typeface="Calibri"/>
                <a:cs typeface="Calibri"/>
              </a:rPr>
              <a:t>mejarity </a:t>
            </a:r>
            <a:r>
              <a:rPr sz="1800" b="1" spc="-20" dirty="0">
                <a:latin typeface="Calibri"/>
                <a:cs typeface="Calibri"/>
              </a:rPr>
              <a:t>stake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more  </a:t>
            </a:r>
            <a:r>
              <a:rPr sz="1800" b="1" dirty="0">
                <a:latin typeface="Calibri"/>
                <a:cs typeface="Calibri"/>
              </a:rPr>
              <a:t>than 50 % in </a:t>
            </a:r>
            <a:r>
              <a:rPr sz="1800" b="1" spc="-15" dirty="0">
                <a:latin typeface="Calibri"/>
                <a:cs typeface="Calibri"/>
              </a:rPr>
              <a:t>ranboxy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29071" y="6054038"/>
            <a:ext cx="2504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5748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95580" algn="l"/>
              </a:tabLst>
            </a:pPr>
            <a:r>
              <a:rPr sz="1800" b="1" spc="-5" dirty="0">
                <a:latin typeface="Calibri"/>
                <a:cs typeface="Calibri"/>
              </a:rPr>
              <a:t>15</a:t>
            </a:r>
            <a:r>
              <a:rPr sz="1800" b="1" spc="-7" baseline="25462" dirty="0">
                <a:latin typeface="Calibri"/>
                <a:cs typeface="Calibri"/>
              </a:rPr>
              <a:t>th </a:t>
            </a:r>
            <a:r>
              <a:rPr sz="1800" b="1" spc="-10" dirty="0">
                <a:latin typeface="Calibri"/>
                <a:cs typeface="Calibri"/>
              </a:rPr>
              <a:t>biggest </a:t>
            </a:r>
            <a:r>
              <a:rPr sz="1800" b="1" spc="-5" dirty="0">
                <a:latin typeface="Calibri"/>
                <a:cs typeface="Calibri"/>
              </a:rPr>
              <a:t>drug</a:t>
            </a:r>
            <a:r>
              <a:rPr sz="1800" b="1" spc="-185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maker.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8096" y="504616"/>
            <a:ext cx="1507423" cy="342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94332" y="228600"/>
            <a:ext cx="824483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1407" y="228600"/>
            <a:ext cx="6652259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5.ONGC–IMPERIAL </a:t>
            </a:r>
            <a:r>
              <a:rPr spc="-50" dirty="0"/>
              <a:t>ENERGY: </a:t>
            </a:r>
            <a:r>
              <a:rPr spc="-5" dirty="0"/>
              <a:t>($2.8</a:t>
            </a:r>
            <a:r>
              <a:rPr spc="-10" dirty="0"/>
              <a:t> </a:t>
            </a:r>
            <a:r>
              <a:rPr dirty="0"/>
              <a:t>billion)</a:t>
            </a:r>
          </a:p>
        </p:txBody>
      </p:sp>
      <p:sp>
        <p:nvSpPr>
          <p:cNvPr id="6" name="object 6"/>
          <p:cNvSpPr/>
          <p:nvPr/>
        </p:nvSpPr>
        <p:spPr>
          <a:xfrm>
            <a:off x="304800" y="1219200"/>
            <a:ext cx="3429000" cy="3581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3600" y="1219200"/>
            <a:ext cx="2133600" cy="3581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8675" y="4788408"/>
            <a:ext cx="4218305" cy="16116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309880" algn="ctr">
              <a:lnSpc>
                <a:spcPct val="100000"/>
              </a:lnSpc>
              <a:spcBef>
                <a:spcPts val="940"/>
              </a:spcBef>
            </a:pPr>
            <a:r>
              <a:rPr sz="1800" b="1" spc="-10" dirty="0">
                <a:latin typeface="Calibri"/>
                <a:cs typeface="Calibri"/>
              </a:rPr>
              <a:t>IMAGE:</a:t>
            </a:r>
            <a:endParaRPr sz="1800">
              <a:latin typeface="Calibri"/>
              <a:cs typeface="Calibri"/>
            </a:endParaRPr>
          </a:p>
          <a:p>
            <a:pPr marL="382905" marR="375285" algn="ctr">
              <a:lnSpc>
                <a:spcPct val="100000"/>
              </a:lnSpc>
              <a:spcBef>
                <a:spcPts val="844"/>
              </a:spcBef>
            </a:pPr>
            <a:r>
              <a:rPr sz="1800" b="1" spc="-10" dirty="0">
                <a:latin typeface="Calibri"/>
                <a:cs typeface="Calibri"/>
              </a:rPr>
              <a:t>CHRISTOPHER </a:t>
            </a:r>
            <a:r>
              <a:rPr sz="1800" b="1" spc="-5" dirty="0">
                <a:latin typeface="Calibri"/>
                <a:cs typeface="Calibri"/>
              </a:rPr>
              <a:t>HOPKINSON,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Imperial  </a:t>
            </a:r>
            <a:r>
              <a:rPr sz="1800" b="1" spc="-35" dirty="0">
                <a:latin typeface="Calibri"/>
                <a:cs typeface="Calibri"/>
              </a:rPr>
              <a:t>ENERGY,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CEO.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DINEDH </a:t>
            </a:r>
            <a:r>
              <a:rPr sz="1800" b="1" spc="-5" dirty="0">
                <a:latin typeface="Calibri"/>
                <a:cs typeface="Calibri"/>
              </a:rPr>
              <a:t>KUMAR </a:t>
            </a:r>
            <a:r>
              <a:rPr sz="1800" b="1" spc="-30" dirty="0">
                <a:latin typeface="Calibri"/>
                <a:cs typeface="Calibri"/>
              </a:rPr>
              <a:t>SARRAF, </a:t>
            </a:r>
            <a:r>
              <a:rPr sz="1800" b="1" dirty="0">
                <a:latin typeface="Calibri"/>
                <a:cs typeface="Calibri"/>
              </a:rPr>
              <a:t>MD and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chairmen,  </a:t>
            </a:r>
            <a:r>
              <a:rPr sz="1800" b="1" spc="-5" dirty="0">
                <a:latin typeface="Calibri"/>
                <a:cs typeface="Calibri"/>
              </a:rPr>
              <a:t>ONGC.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32375" y="1156461"/>
            <a:ext cx="3663315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0">
              <a:lnSpc>
                <a:spcPct val="100000"/>
              </a:lnSpc>
              <a:spcBef>
                <a:spcPts val="100"/>
              </a:spcBef>
            </a:pPr>
            <a:r>
              <a:rPr sz="2400" b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COMPANY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  <a:tabLst>
                <a:tab pos="1917700" algn="l"/>
              </a:tabLst>
            </a:pPr>
            <a:r>
              <a:rPr sz="1800" b="1" spc="-5" dirty="0">
                <a:latin typeface="Calibri"/>
                <a:cs typeface="Calibri"/>
              </a:rPr>
              <a:t>ONGC	IMPERIAL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19600" y="2438400"/>
            <a:ext cx="2057400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58000" y="2438400"/>
            <a:ext cx="2115311" cy="1143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08828" y="3752469"/>
            <a:ext cx="5022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42809" y="3676269"/>
            <a:ext cx="1558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United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Kingdom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14391" y="4666869"/>
            <a:ext cx="38080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785" indent="-15748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328420" algn="l"/>
              </a:tabLst>
            </a:pPr>
            <a:r>
              <a:rPr sz="1800" b="1" dirty="0">
                <a:latin typeface="Calibri"/>
                <a:cs typeface="Calibri"/>
              </a:rPr>
              <a:t>January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2009.</a:t>
            </a:r>
            <a:endParaRPr sz="1800">
              <a:latin typeface="Calibri"/>
              <a:cs typeface="Calibri"/>
            </a:endParaRPr>
          </a:p>
          <a:p>
            <a:pPr marL="170180" marR="5080" indent="-170180">
              <a:lnSpc>
                <a:spcPct val="100000"/>
              </a:lnSpc>
              <a:buFont typeface="Wingdings"/>
              <a:buChar char=""/>
              <a:tabLst>
                <a:tab pos="170180" algn="l"/>
              </a:tabLst>
            </a:pPr>
            <a:r>
              <a:rPr sz="1800" b="1" spc="-5" dirty="0">
                <a:latin typeface="Calibri"/>
                <a:cs typeface="Calibri"/>
              </a:rPr>
              <a:t>Imperial </a:t>
            </a:r>
            <a:r>
              <a:rPr sz="1800" b="1" spc="-10" dirty="0">
                <a:latin typeface="Calibri"/>
                <a:cs typeface="Calibri"/>
              </a:rPr>
              <a:t>energy company </a:t>
            </a:r>
            <a:r>
              <a:rPr sz="1800" b="1" dirty="0">
                <a:latin typeface="Calibri"/>
                <a:cs typeface="Calibri"/>
              </a:rPr>
              <a:t>is one of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  </a:t>
            </a:r>
            <a:r>
              <a:rPr sz="1800" b="1" spc="-10" dirty="0">
                <a:latin typeface="Calibri"/>
                <a:cs typeface="Calibri"/>
              </a:rPr>
              <a:t>biggest </a:t>
            </a:r>
            <a:r>
              <a:rPr sz="1800" b="1" dirty="0">
                <a:latin typeface="Calibri"/>
                <a:cs typeface="Calibri"/>
              </a:rPr>
              <a:t>UK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company.</a:t>
            </a:r>
            <a:endParaRPr sz="1800">
              <a:latin typeface="Calibri"/>
              <a:cs typeface="Calibri"/>
            </a:endParaRPr>
          </a:p>
          <a:p>
            <a:pPr marL="322580" marR="155575" lvl="1" indent="-322580">
              <a:lnSpc>
                <a:spcPct val="100000"/>
              </a:lnSpc>
              <a:buFont typeface="Wingdings"/>
              <a:buChar char=""/>
              <a:tabLst>
                <a:tab pos="322580" algn="l"/>
              </a:tabLst>
            </a:pPr>
            <a:r>
              <a:rPr sz="1800" b="1" spc="-5" dirty="0">
                <a:latin typeface="Calibri"/>
                <a:cs typeface="Calibri"/>
              </a:rPr>
              <a:t>ONGC </a:t>
            </a:r>
            <a:r>
              <a:rPr sz="1800" b="1" dirty="0">
                <a:latin typeface="Calibri"/>
                <a:cs typeface="Calibri"/>
              </a:rPr>
              <a:t>has 97 % of </a:t>
            </a:r>
            <a:r>
              <a:rPr sz="1800" b="1" spc="-20" dirty="0">
                <a:latin typeface="Calibri"/>
                <a:cs typeface="Calibri"/>
              </a:rPr>
              <a:t>stake </a:t>
            </a: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spc="-5" dirty="0">
                <a:latin typeface="Calibri"/>
                <a:cs typeface="Calibri"/>
              </a:rPr>
              <a:t>Imperial  </a:t>
            </a:r>
            <a:r>
              <a:rPr sz="1800" b="1" spc="-10" dirty="0">
                <a:latin typeface="Calibri"/>
                <a:cs typeface="Calibri"/>
              </a:rPr>
              <a:t>energy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00025" indent="-157480">
              <a:lnSpc>
                <a:spcPct val="100000"/>
              </a:lnSpc>
              <a:buFont typeface="Wingdings"/>
              <a:buChar char=""/>
              <a:tabLst>
                <a:tab pos="200660" algn="l"/>
              </a:tabLst>
            </a:pPr>
            <a:r>
              <a:rPr sz="1800" b="1" spc="-5" dirty="0">
                <a:latin typeface="Calibri"/>
                <a:cs typeface="Calibri"/>
              </a:rPr>
              <a:t>ONGC </a:t>
            </a:r>
            <a:r>
              <a:rPr sz="1800" b="1" spc="-10" dirty="0">
                <a:latin typeface="Calibri"/>
                <a:cs typeface="Calibri"/>
              </a:rPr>
              <a:t>wanted to </a:t>
            </a:r>
            <a:r>
              <a:rPr sz="1800" b="1" spc="-5" dirty="0">
                <a:latin typeface="Calibri"/>
                <a:cs typeface="Calibri"/>
              </a:rPr>
              <a:t>tap Siberian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market.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7964" y="511603"/>
            <a:ext cx="4067493" cy="458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9073" y="345694"/>
            <a:ext cx="41236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295" dirty="0">
                <a:latin typeface="Arial"/>
                <a:cs typeface="Arial"/>
              </a:rPr>
              <a:t>C</a:t>
            </a:r>
            <a:r>
              <a:rPr sz="4400" spc="290" dirty="0">
                <a:latin typeface="Arial"/>
                <a:cs typeface="Arial"/>
              </a:rPr>
              <a:t>O</a:t>
            </a:r>
            <a:r>
              <a:rPr sz="4400" spc="295" dirty="0">
                <a:latin typeface="Arial"/>
                <a:cs typeface="Arial"/>
              </a:rPr>
              <a:t>NC</a:t>
            </a:r>
            <a:r>
              <a:rPr sz="4400" spc="290" dirty="0">
                <a:latin typeface="Arial"/>
                <a:cs typeface="Arial"/>
              </a:rPr>
              <a:t>L</a:t>
            </a:r>
            <a:r>
              <a:rPr sz="4400" spc="295" dirty="0">
                <a:latin typeface="Arial"/>
                <a:cs typeface="Arial"/>
              </a:rPr>
              <a:t>USI</a:t>
            </a:r>
            <a:r>
              <a:rPr sz="4400" spc="290" dirty="0">
                <a:latin typeface="Arial"/>
                <a:cs typeface="Arial"/>
              </a:rPr>
              <a:t>O</a:t>
            </a:r>
            <a:r>
              <a:rPr sz="4400" dirty="0">
                <a:latin typeface="Arial"/>
                <a:cs typeface="Arial"/>
              </a:rPr>
              <a:t>N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186942"/>
            <a:ext cx="5432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LEARN FROM </a:t>
            </a:r>
            <a:r>
              <a:rPr sz="2800" spc="-40" dirty="0">
                <a:latin typeface="Calibri"/>
                <a:cs typeface="Calibri"/>
              </a:rPr>
              <a:t>MISTAKE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OTHERS.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2126106"/>
            <a:ext cx="1682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x</a:t>
            </a:r>
            <a:r>
              <a:rPr sz="2800" spc="-5" dirty="0">
                <a:latin typeface="Calibri"/>
                <a:cs typeface="Calibri"/>
              </a:rPr>
              <a:t>ampl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3064891"/>
            <a:ext cx="5427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DEFINE </a:t>
            </a:r>
            <a:r>
              <a:rPr sz="2800" spc="-25" dirty="0">
                <a:latin typeface="Calibri"/>
                <a:cs typeface="Calibri"/>
              </a:rPr>
              <a:t>YOUR </a:t>
            </a:r>
            <a:r>
              <a:rPr sz="2800" spc="-15" dirty="0">
                <a:solidFill>
                  <a:srgbClr val="974707"/>
                </a:solidFill>
                <a:latin typeface="Calibri"/>
                <a:cs typeface="Calibri"/>
              </a:rPr>
              <a:t>OBJECTIVES</a:t>
            </a:r>
            <a:r>
              <a:rPr sz="2800" spc="3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CLEARLY.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4003928"/>
            <a:ext cx="1682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x</a:t>
            </a:r>
            <a:r>
              <a:rPr sz="2800" spc="-5" dirty="0">
                <a:latin typeface="Calibri"/>
                <a:cs typeface="Calibri"/>
              </a:rPr>
              <a:t>ampl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4942408"/>
            <a:ext cx="7595870" cy="1323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ACQUIRE </a:t>
            </a:r>
            <a:r>
              <a:rPr sz="2800" spc="-10" dirty="0">
                <a:solidFill>
                  <a:srgbClr val="974707"/>
                </a:solidFill>
                <a:latin typeface="Calibri"/>
                <a:cs typeface="Calibri"/>
              </a:rPr>
              <a:t>EXPERTISE </a:t>
            </a:r>
            <a:r>
              <a:rPr sz="2800" spc="-4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INTERPRET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CHANGES.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3050">
              <a:latin typeface="Times New Roman"/>
              <a:cs typeface="Times New Roman"/>
            </a:endParaRPr>
          </a:p>
          <a:p>
            <a:pPr marL="436245" indent="-424180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436245" algn="l"/>
                <a:tab pos="436880" algn="l"/>
              </a:tabLst>
            </a:pPr>
            <a:r>
              <a:rPr sz="2800" spc="-40" dirty="0">
                <a:solidFill>
                  <a:srgbClr val="974707"/>
                </a:solidFill>
                <a:latin typeface="Calibri"/>
                <a:cs typeface="Calibri"/>
              </a:rPr>
              <a:t>SWOT </a:t>
            </a:r>
            <a:r>
              <a:rPr sz="2800" spc="-35" dirty="0">
                <a:latin typeface="Calibri"/>
                <a:cs typeface="Calibri"/>
              </a:rPr>
              <a:t>ANALYSIS </a:t>
            </a: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THE MERGED </a:t>
            </a:r>
            <a:r>
              <a:rPr sz="2800" spc="-5" dirty="0">
                <a:latin typeface="Calibri"/>
                <a:cs typeface="Calibri"/>
              </a:rPr>
              <a:t>FIRM-A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MUST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90800" y="2057400"/>
            <a:ext cx="1175003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2600" y="1905000"/>
            <a:ext cx="1524000" cy="780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63695" y="2307462"/>
            <a:ext cx="1066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$10.2</a:t>
            </a:r>
            <a:r>
              <a:rPr sz="16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billion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67000" y="3733800"/>
            <a:ext cx="858012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10200" y="3810000"/>
            <a:ext cx="1387936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65575" y="4060316"/>
            <a:ext cx="10115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$164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billion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3211" y="833954"/>
            <a:ext cx="5049768" cy="303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60955" y="335915"/>
            <a:ext cx="5034788" cy="50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20155" y="458723"/>
            <a:ext cx="133985" cy="182245"/>
          </a:xfrm>
          <a:custGeom>
            <a:avLst/>
            <a:gdLst/>
            <a:ahLst/>
            <a:cxnLst/>
            <a:rect l="l" t="t" r="r" b="b"/>
            <a:pathLst>
              <a:path w="133985" h="182245">
                <a:moveTo>
                  <a:pt x="66294" y="0"/>
                </a:moveTo>
                <a:lnTo>
                  <a:pt x="0" y="182245"/>
                </a:lnTo>
                <a:lnTo>
                  <a:pt x="133985" y="182245"/>
                </a:lnTo>
                <a:lnTo>
                  <a:pt x="66294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3323" y="427227"/>
            <a:ext cx="210185" cy="325755"/>
          </a:xfrm>
          <a:custGeom>
            <a:avLst/>
            <a:gdLst/>
            <a:ahLst/>
            <a:cxnLst/>
            <a:rect l="l" t="t" r="r" b="b"/>
            <a:pathLst>
              <a:path w="210184" h="325755">
                <a:moveTo>
                  <a:pt x="0" y="0"/>
                </a:moveTo>
                <a:lnTo>
                  <a:pt x="0" y="325247"/>
                </a:lnTo>
                <a:lnTo>
                  <a:pt x="74041" y="325247"/>
                </a:lnTo>
                <a:lnTo>
                  <a:pt x="123315" y="322568"/>
                </a:lnTo>
                <a:lnTo>
                  <a:pt x="165488" y="306796"/>
                </a:lnTo>
                <a:lnTo>
                  <a:pt x="194492" y="268043"/>
                </a:lnTo>
                <a:lnTo>
                  <a:pt x="207438" y="213772"/>
                </a:lnTo>
                <a:lnTo>
                  <a:pt x="209930" y="162813"/>
                </a:lnTo>
                <a:lnTo>
                  <a:pt x="209309" y="135999"/>
                </a:lnTo>
                <a:lnTo>
                  <a:pt x="204305" y="92323"/>
                </a:lnTo>
                <a:lnTo>
                  <a:pt x="187864" y="48291"/>
                </a:lnTo>
                <a:lnTo>
                  <a:pt x="162165" y="20004"/>
                </a:lnTo>
                <a:lnTo>
                  <a:pt x="125856" y="4699"/>
                </a:lnTo>
                <a:lnTo>
                  <a:pt x="72368" y="305"/>
                </a:lnTo>
                <a:lnTo>
                  <a:pt x="4457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1695" y="422655"/>
            <a:ext cx="209423" cy="133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85795" y="422655"/>
            <a:ext cx="209423" cy="133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84136" y="344297"/>
            <a:ext cx="412115" cy="490855"/>
          </a:xfrm>
          <a:custGeom>
            <a:avLst/>
            <a:gdLst/>
            <a:ahLst/>
            <a:cxnLst/>
            <a:rect l="l" t="t" r="r" b="b"/>
            <a:pathLst>
              <a:path w="412115" h="490855">
                <a:moveTo>
                  <a:pt x="0" y="0"/>
                </a:moveTo>
                <a:lnTo>
                  <a:pt x="181229" y="0"/>
                </a:lnTo>
                <a:lnTo>
                  <a:pt x="210067" y="573"/>
                </a:lnTo>
                <a:lnTo>
                  <a:pt x="256792" y="5197"/>
                </a:lnTo>
                <a:lnTo>
                  <a:pt x="295483" y="16889"/>
                </a:lnTo>
                <a:lnTo>
                  <a:pt x="332476" y="39506"/>
                </a:lnTo>
                <a:lnTo>
                  <a:pt x="363116" y="71675"/>
                </a:lnTo>
                <a:lnTo>
                  <a:pt x="386548" y="111490"/>
                </a:lnTo>
                <a:lnTo>
                  <a:pt x="402552" y="158998"/>
                </a:lnTo>
                <a:lnTo>
                  <a:pt x="410604" y="216961"/>
                </a:lnTo>
                <a:lnTo>
                  <a:pt x="411607" y="250062"/>
                </a:lnTo>
                <a:lnTo>
                  <a:pt x="410656" y="279324"/>
                </a:lnTo>
                <a:lnTo>
                  <a:pt x="403088" y="331608"/>
                </a:lnTo>
                <a:lnTo>
                  <a:pt x="386349" y="380085"/>
                </a:lnTo>
                <a:lnTo>
                  <a:pt x="360060" y="423467"/>
                </a:lnTo>
                <a:lnTo>
                  <a:pt x="329916" y="453187"/>
                </a:lnTo>
                <a:lnTo>
                  <a:pt x="295106" y="472721"/>
                </a:lnTo>
                <a:lnTo>
                  <a:pt x="256536" y="485014"/>
                </a:lnTo>
                <a:lnTo>
                  <a:pt x="212633" y="490210"/>
                </a:lnTo>
                <a:lnTo>
                  <a:pt x="186563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90234" y="344297"/>
            <a:ext cx="389890" cy="490855"/>
          </a:xfrm>
          <a:custGeom>
            <a:avLst/>
            <a:gdLst/>
            <a:ahLst/>
            <a:cxnLst/>
            <a:rect l="l" t="t" r="r" b="b"/>
            <a:pathLst>
              <a:path w="389890" h="490855">
                <a:moveTo>
                  <a:pt x="0" y="0"/>
                </a:moveTo>
                <a:lnTo>
                  <a:pt x="96392" y="0"/>
                </a:lnTo>
                <a:lnTo>
                  <a:pt x="297306" y="327787"/>
                </a:lnTo>
                <a:lnTo>
                  <a:pt x="297306" y="0"/>
                </a:lnTo>
                <a:lnTo>
                  <a:pt x="389509" y="0"/>
                </a:lnTo>
                <a:lnTo>
                  <a:pt x="389509" y="490854"/>
                </a:lnTo>
                <a:lnTo>
                  <a:pt x="289940" y="490854"/>
                </a:lnTo>
                <a:lnTo>
                  <a:pt x="92075" y="170687"/>
                </a:lnTo>
                <a:lnTo>
                  <a:pt x="92075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44007" y="344297"/>
            <a:ext cx="492759" cy="490855"/>
          </a:xfrm>
          <a:custGeom>
            <a:avLst/>
            <a:gdLst/>
            <a:ahLst/>
            <a:cxnLst/>
            <a:rect l="l" t="t" r="r" b="b"/>
            <a:pathLst>
              <a:path w="492760" h="490855">
                <a:moveTo>
                  <a:pt x="191262" y="0"/>
                </a:moveTo>
                <a:lnTo>
                  <a:pt x="296037" y="0"/>
                </a:lnTo>
                <a:lnTo>
                  <a:pt x="492632" y="490854"/>
                </a:lnTo>
                <a:lnTo>
                  <a:pt x="384809" y="490854"/>
                </a:lnTo>
                <a:lnTo>
                  <a:pt x="341883" y="379349"/>
                </a:lnTo>
                <a:lnTo>
                  <a:pt x="145668" y="379349"/>
                </a:lnTo>
                <a:lnTo>
                  <a:pt x="105155" y="490854"/>
                </a:lnTo>
                <a:lnTo>
                  <a:pt x="0" y="490854"/>
                </a:lnTo>
                <a:lnTo>
                  <a:pt x="191262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7207" y="344297"/>
            <a:ext cx="441325" cy="490855"/>
          </a:xfrm>
          <a:custGeom>
            <a:avLst/>
            <a:gdLst/>
            <a:ahLst/>
            <a:cxnLst/>
            <a:rect l="l" t="t" r="r" b="b"/>
            <a:pathLst>
              <a:path w="441325" h="490855">
                <a:moveTo>
                  <a:pt x="0" y="0"/>
                </a:moveTo>
                <a:lnTo>
                  <a:pt x="208533" y="0"/>
                </a:lnTo>
                <a:lnTo>
                  <a:pt x="245254" y="813"/>
                </a:lnTo>
                <a:lnTo>
                  <a:pt x="302456" y="7393"/>
                </a:lnTo>
                <a:lnTo>
                  <a:pt x="339889" y="21085"/>
                </a:lnTo>
                <a:lnTo>
                  <a:pt x="379983" y="60198"/>
                </a:lnTo>
                <a:lnTo>
                  <a:pt x="396097" y="96488"/>
                </a:lnTo>
                <a:lnTo>
                  <a:pt x="401446" y="137540"/>
                </a:lnTo>
                <a:lnTo>
                  <a:pt x="399420" y="163970"/>
                </a:lnTo>
                <a:lnTo>
                  <a:pt x="383176" y="209639"/>
                </a:lnTo>
                <a:lnTo>
                  <a:pt x="350720" y="245189"/>
                </a:lnTo>
                <a:lnTo>
                  <a:pt x="302194" y="267858"/>
                </a:lnTo>
                <a:lnTo>
                  <a:pt x="271906" y="274192"/>
                </a:lnTo>
                <a:lnTo>
                  <a:pt x="287291" y="283783"/>
                </a:lnTo>
                <a:lnTo>
                  <a:pt x="324992" y="315340"/>
                </a:lnTo>
                <a:lnTo>
                  <a:pt x="349567" y="346503"/>
                </a:lnTo>
                <a:lnTo>
                  <a:pt x="381380" y="395097"/>
                </a:lnTo>
                <a:lnTo>
                  <a:pt x="441325" y="490854"/>
                </a:lnTo>
                <a:lnTo>
                  <a:pt x="322833" y="490854"/>
                </a:lnTo>
                <a:lnTo>
                  <a:pt x="251078" y="384048"/>
                </a:lnTo>
                <a:lnTo>
                  <a:pt x="233529" y="358042"/>
                </a:lnTo>
                <a:lnTo>
                  <a:pt x="207430" y="321986"/>
                </a:lnTo>
                <a:lnTo>
                  <a:pt x="176825" y="294802"/>
                </a:lnTo>
                <a:lnTo>
                  <a:pt x="135104" y="286232"/>
                </a:lnTo>
                <a:lnTo>
                  <a:pt x="119125" y="285876"/>
                </a:lnTo>
                <a:lnTo>
                  <a:pt x="99059" y="285876"/>
                </a:lnTo>
                <a:lnTo>
                  <a:pt x="99059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9626" y="344297"/>
            <a:ext cx="373380" cy="490855"/>
          </a:xfrm>
          <a:custGeom>
            <a:avLst/>
            <a:gdLst/>
            <a:ahLst/>
            <a:cxnLst/>
            <a:rect l="l" t="t" r="r" b="b"/>
            <a:pathLst>
              <a:path w="373379" h="490855">
                <a:moveTo>
                  <a:pt x="0" y="0"/>
                </a:moveTo>
                <a:lnTo>
                  <a:pt x="363982" y="0"/>
                </a:lnTo>
                <a:lnTo>
                  <a:pt x="363982" y="82930"/>
                </a:lnTo>
                <a:lnTo>
                  <a:pt x="99187" y="82930"/>
                </a:lnTo>
                <a:lnTo>
                  <a:pt x="99187" y="191769"/>
                </a:lnTo>
                <a:lnTo>
                  <a:pt x="345566" y="191769"/>
                </a:lnTo>
                <a:lnTo>
                  <a:pt x="345566" y="274574"/>
                </a:lnTo>
                <a:lnTo>
                  <a:pt x="99187" y="274574"/>
                </a:lnTo>
                <a:lnTo>
                  <a:pt x="99187" y="408177"/>
                </a:lnTo>
                <a:lnTo>
                  <a:pt x="373379" y="408177"/>
                </a:lnTo>
                <a:lnTo>
                  <a:pt x="373379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91307" y="344297"/>
            <a:ext cx="441325" cy="490855"/>
          </a:xfrm>
          <a:custGeom>
            <a:avLst/>
            <a:gdLst/>
            <a:ahLst/>
            <a:cxnLst/>
            <a:rect l="l" t="t" r="r" b="b"/>
            <a:pathLst>
              <a:path w="441325" h="490855">
                <a:moveTo>
                  <a:pt x="0" y="0"/>
                </a:moveTo>
                <a:lnTo>
                  <a:pt x="208533" y="0"/>
                </a:lnTo>
                <a:lnTo>
                  <a:pt x="245254" y="813"/>
                </a:lnTo>
                <a:lnTo>
                  <a:pt x="302456" y="7393"/>
                </a:lnTo>
                <a:lnTo>
                  <a:pt x="339889" y="21085"/>
                </a:lnTo>
                <a:lnTo>
                  <a:pt x="379983" y="60198"/>
                </a:lnTo>
                <a:lnTo>
                  <a:pt x="396097" y="96488"/>
                </a:lnTo>
                <a:lnTo>
                  <a:pt x="401446" y="137540"/>
                </a:lnTo>
                <a:lnTo>
                  <a:pt x="399420" y="163970"/>
                </a:lnTo>
                <a:lnTo>
                  <a:pt x="383176" y="209639"/>
                </a:lnTo>
                <a:lnTo>
                  <a:pt x="350720" y="245189"/>
                </a:lnTo>
                <a:lnTo>
                  <a:pt x="302194" y="267858"/>
                </a:lnTo>
                <a:lnTo>
                  <a:pt x="271906" y="274192"/>
                </a:lnTo>
                <a:lnTo>
                  <a:pt x="287291" y="283783"/>
                </a:lnTo>
                <a:lnTo>
                  <a:pt x="324993" y="315340"/>
                </a:lnTo>
                <a:lnTo>
                  <a:pt x="349567" y="346503"/>
                </a:lnTo>
                <a:lnTo>
                  <a:pt x="381381" y="395097"/>
                </a:lnTo>
                <a:lnTo>
                  <a:pt x="441325" y="490854"/>
                </a:lnTo>
                <a:lnTo>
                  <a:pt x="322833" y="490854"/>
                </a:lnTo>
                <a:lnTo>
                  <a:pt x="251079" y="384048"/>
                </a:lnTo>
                <a:lnTo>
                  <a:pt x="233529" y="358042"/>
                </a:lnTo>
                <a:lnTo>
                  <a:pt x="207430" y="321986"/>
                </a:lnTo>
                <a:lnTo>
                  <a:pt x="176825" y="294802"/>
                </a:lnTo>
                <a:lnTo>
                  <a:pt x="135104" y="286232"/>
                </a:lnTo>
                <a:lnTo>
                  <a:pt x="119125" y="285876"/>
                </a:lnTo>
                <a:lnTo>
                  <a:pt x="99060" y="285876"/>
                </a:lnTo>
                <a:lnTo>
                  <a:pt x="99060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3726" y="344297"/>
            <a:ext cx="373380" cy="490855"/>
          </a:xfrm>
          <a:custGeom>
            <a:avLst/>
            <a:gdLst/>
            <a:ahLst/>
            <a:cxnLst/>
            <a:rect l="l" t="t" r="r" b="b"/>
            <a:pathLst>
              <a:path w="373380" h="490855">
                <a:moveTo>
                  <a:pt x="0" y="0"/>
                </a:moveTo>
                <a:lnTo>
                  <a:pt x="363981" y="0"/>
                </a:lnTo>
                <a:lnTo>
                  <a:pt x="363981" y="82930"/>
                </a:lnTo>
                <a:lnTo>
                  <a:pt x="99187" y="82930"/>
                </a:lnTo>
                <a:lnTo>
                  <a:pt x="99187" y="191769"/>
                </a:lnTo>
                <a:lnTo>
                  <a:pt x="345567" y="191769"/>
                </a:lnTo>
                <a:lnTo>
                  <a:pt x="345567" y="274574"/>
                </a:lnTo>
                <a:lnTo>
                  <a:pt x="99187" y="274574"/>
                </a:lnTo>
                <a:lnTo>
                  <a:pt x="99187" y="408177"/>
                </a:lnTo>
                <a:lnTo>
                  <a:pt x="373380" y="408177"/>
                </a:lnTo>
                <a:lnTo>
                  <a:pt x="373380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60955" y="344297"/>
            <a:ext cx="474345" cy="490855"/>
          </a:xfrm>
          <a:custGeom>
            <a:avLst/>
            <a:gdLst/>
            <a:ahLst/>
            <a:cxnLst/>
            <a:rect l="l" t="t" r="r" b="b"/>
            <a:pathLst>
              <a:path w="474344" h="490855">
                <a:moveTo>
                  <a:pt x="0" y="0"/>
                </a:moveTo>
                <a:lnTo>
                  <a:pt x="148336" y="0"/>
                </a:lnTo>
                <a:lnTo>
                  <a:pt x="237362" y="334772"/>
                </a:lnTo>
                <a:lnTo>
                  <a:pt x="325374" y="0"/>
                </a:lnTo>
                <a:lnTo>
                  <a:pt x="474091" y="0"/>
                </a:lnTo>
                <a:lnTo>
                  <a:pt x="474091" y="490854"/>
                </a:lnTo>
                <a:lnTo>
                  <a:pt x="382016" y="490854"/>
                </a:lnTo>
                <a:lnTo>
                  <a:pt x="382016" y="104393"/>
                </a:lnTo>
                <a:lnTo>
                  <a:pt x="284606" y="490854"/>
                </a:lnTo>
                <a:lnTo>
                  <a:pt x="189102" y="490854"/>
                </a:lnTo>
                <a:lnTo>
                  <a:pt x="92075" y="104393"/>
                </a:lnTo>
                <a:lnTo>
                  <a:pt x="92075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46979" y="335915"/>
            <a:ext cx="399415" cy="508000"/>
          </a:xfrm>
          <a:custGeom>
            <a:avLst/>
            <a:gdLst/>
            <a:ahLst/>
            <a:cxnLst/>
            <a:rect l="l" t="t" r="r" b="b"/>
            <a:pathLst>
              <a:path w="399414" h="508000">
                <a:moveTo>
                  <a:pt x="196977" y="0"/>
                </a:moveTo>
                <a:lnTo>
                  <a:pt x="240315" y="2526"/>
                </a:lnTo>
                <a:lnTo>
                  <a:pt x="277939" y="10112"/>
                </a:lnTo>
                <a:lnTo>
                  <a:pt x="336042" y="40512"/>
                </a:lnTo>
                <a:lnTo>
                  <a:pt x="371713" y="87741"/>
                </a:lnTo>
                <a:lnTo>
                  <a:pt x="385191" y="148589"/>
                </a:lnTo>
                <a:lnTo>
                  <a:pt x="286004" y="153034"/>
                </a:lnTo>
                <a:lnTo>
                  <a:pt x="281934" y="135413"/>
                </a:lnTo>
                <a:lnTo>
                  <a:pt x="276018" y="120459"/>
                </a:lnTo>
                <a:lnTo>
                  <a:pt x="246931" y="91311"/>
                </a:lnTo>
                <a:lnTo>
                  <a:pt x="195961" y="82041"/>
                </a:lnTo>
                <a:lnTo>
                  <a:pt x="175525" y="83139"/>
                </a:lnTo>
                <a:lnTo>
                  <a:pt x="128270" y="99694"/>
                </a:lnTo>
                <a:lnTo>
                  <a:pt x="112522" y="130174"/>
                </a:lnTo>
                <a:lnTo>
                  <a:pt x="113448" y="138606"/>
                </a:lnTo>
                <a:lnTo>
                  <a:pt x="140019" y="167997"/>
                </a:lnTo>
                <a:lnTo>
                  <a:pt x="185600" y="184380"/>
                </a:lnTo>
                <a:lnTo>
                  <a:pt x="218440" y="192785"/>
                </a:lnTo>
                <a:lnTo>
                  <a:pt x="252204" y="201429"/>
                </a:lnTo>
                <a:lnTo>
                  <a:pt x="305683" y="219146"/>
                </a:lnTo>
                <a:lnTo>
                  <a:pt x="341758" y="238123"/>
                </a:lnTo>
                <a:lnTo>
                  <a:pt x="379603" y="278002"/>
                </a:lnTo>
                <a:lnTo>
                  <a:pt x="394287" y="313451"/>
                </a:lnTo>
                <a:lnTo>
                  <a:pt x="399161" y="356234"/>
                </a:lnTo>
                <a:lnTo>
                  <a:pt x="397706" y="377025"/>
                </a:lnTo>
                <a:lnTo>
                  <a:pt x="386034" y="416510"/>
                </a:lnTo>
                <a:lnTo>
                  <a:pt x="362862" y="452497"/>
                </a:lnTo>
                <a:lnTo>
                  <a:pt x="329715" y="479841"/>
                </a:lnTo>
                <a:lnTo>
                  <a:pt x="286738" y="497873"/>
                </a:lnTo>
                <a:lnTo>
                  <a:pt x="233310" y="506878"/>
                </a:lnTo>
                <a:lnTo>
                  <a:pt x="202692" y="507999"/>
                </a:lnTo>
                <a:lnTo>
                  <a:pt x="158827" y="505309"/>
                </a:lnTo>
                <a:lnTo>
                  <a:pt x="120380" y="497236"/>
                </a:lnTo>
                <a:lnTo>
                  <a:pt x="59690" y="464946"/>
                </a:lnTo>
                <a:lnTo>
                  <a:pt x="19796" y="412067"/>
                </a:lnTo>
                <a:lnTo>
                  <a:pt x="0" y="339470"/>
                </a:lnTo>
                <a:lnTo>
                  <a:pt x="96520" y="330072"/>
                </a:lnTo>
                <a:lnTo>
                  <a:pt x="101947" y="352762"/>
                </a:lnTo>
                <a:lnTo>
                  <a:pt x="109648" y="372236"/>
                </a:lnTo>
                <a:lnTo>
                  <a:pt x="146305" y="411428"/>
                </a:lnTo>
                <a:lnTo>
                  <a:pt x="203581" y="424179"/>
                </a:lnTo>
                <a:lnTo>
                  <a:pt x="226087" y="422917"/>
                </a:lnTo>
                <a:lnTo>
                  <a:pt x="275844" y="403986"/>
                </a:lnTo>
                <a:lnTo>
                  <a:pt x="298578" y="369732"/>
                </a:lnTo>
                <a:lnTo>
                  <a:pt x="300100" y="356615"/>
                </a:lnTo>
                <a:lnTo>
                  <a:pt x="299458" y="348204"/>
                </a:lnTo>
                <a:lnTo>
                  <a:pt x="275844" y="315483"/>
                </a:lnTo>
                <a:lnTo>
                  <a:pt x="225663" y="297291"/>
                </a:lnTo>
                <a:lnTo>
                  <a:pt x="174879" y="284225"/>
                </a:lnTo>
                <a:lnTo>
                  <a:pt x="137965" y="273823"/>
                </a:lnTo>
                <a:lnTo>
                  <a:pt x="82045" y="249543"/>
                </a:lnTo>
                <a:lnTo>
                  <a:pt x="43229" y="214326"/>
                </a:lnTo>
                <a:lnTo>
                  <a:pt x="20611" y="164935"/>
                </a:lnTo>
                <a:lnTo>
                  <a:pt x="17780" y="136905"/>
                </a:lnTo>
                <a:lnTo>
                  <a:pt x="19113" y="118451"/>
                </a:lnTo>
                <a:lnTo>
                  <a:pt x="39116" y="66801"/>
                </a:lnTo>
                <a:lnTo>
                  <a:pt x="65008" y="38004"/>
                </a:lnTo>
                <a:lnTo>
                  <a:pt x="100330" y="17017"/>
                </a:lnTo>
                <a:lnTo>
                  <a:pt x="144510" y="4222"/>
                </a:lnTo>
                <a:lnTo>
                  <a:pt x="169713" y="1051"/>
                </a:lnTo>
                <a:lnTo>
                  <a:pt x="196977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69208" y="335915"/>
            <a:ext cx="459105" cy="508000"/>
          </a:xfrm>
          <a:custGeom>
            <a:avLst/>
            <a:gdLst/>
            <a:ahLst/>
            <a:cxnLst/>
            <a:rect l="l" t="t" r="r" b="b"/>
            <a:pathLst>
              <a:path w="459104" h="508000">
                <a:moveTo>
                  <a:pt x="243712" y="0"/>
                </a:moveTo>
                <a:lnTo>
                  <a:pt x="286932" y="2385"/>
                </a:lnTo>
                <a:lnTo>
                  <a:pt x="325151" y="9556"/>
                </a:lnTo>
                <a:lnTo>
                  <a:pt x="386588" y="38353"/>
                </a:lnTo>
                <a:lnTo>
                  <a:pt x="428799" y="83978"/>
                </a:lnTo>
                <a:lnTo>
                  <a:pt x="452627" y="144271"/>
                </a:lnTo>
                <a:lnTo>
                  <a:pt x="354202" y="162686"/>
                </a:lnTo>
                <a:lnTo>
                  <a:pt x="347896" y="145543"/>
                </a:lnTo>
                <a:lnTo>
                  <a:pt x="339280" y="130317"/>
                </a:lnTo>
                <a:lnTo>
                  <a:pt x="300023" y="96496"/>
                </a:lnTo>
                <a:lnTo>
                  <a:pt x="243712" y="84708"/>
                </a:lnTo>
                <a:lnTo>
                  <a:pt x="212899" y="87280"/>
                </a:lnTo>
                <a:lnTo>
                  <a:pt x="161274" y="107854"/>
                </a:lnTo>
                <a:lnTo>
                  <a:pt x="123646" y="148929"/>
                </a:lnTo>
                <a:lnTo>
                  <a:pt x="104493" y="210028"/>
                </a:lnTo>
                <a:lnTo>
                  <a:pt x="102107" y="248030"/>
                </a:lnTo>
                <a:lnTo>
                  <a:pt x="104536" y="289014"/>
                </a:lnTo>
                <a:lnTo>
                  <a:pt x="123967" y="354597"/>
                </a:lnTo>
                <a:lnTo>
                  <a:pt x="161901" y="398317"/>
                </a:lnTo>
                <a:lnTo>
                  <a:pt x="212764" y="420173"/>
                </a:lnTo>
                <a:lnTo>
                  <a:pt x="242696" y="422909"/>
                </a:lnTo>
                <a:lnTo>
                  <a:pt x="258317" y="422147"/>
                </a:lnTo>
                <a:lnTo>
                  <a:pt x="305180" y="410717"/>
                </a:lnTo>
                <a:lnTo>
                  <a:pt x="347114" y="389411"/>
                </a:lnTo>
                <a:lnTo>
                  <a:pt x="358901" y="380999"/>
                </a:lnTo>
                <a:lnTo>
                  <a:pt x="358901" y="318769"/>
                </a:lnTo>
                <a:lnTo>
                  <a:pt x="245363" y="318769"/>
                </a:lnTo>
                <a:lnTo>
                  <a:pt x="245363" y="236092"/>
                </a:lnTo>
                <a:lnTo>
                  <a:pt x="459104" y="236092"/>
                </a:lnTo>
                <a:lnTo>
                  <a:pt x="459104" y="431545"/>
                </a:lnTo>
                <a:lnTo>
                  <a:pt x="420909" y="459946"/>
                </a:lnTo>
                <a:lnTo>
                  <a:pt x="368807" y="484631"/>
                </a:lnTo>
                <a:lnTo>
                  <a:pt x="309356" y="501888"/>
                </a:lnTo>
                <a:lnTo>
                  <a:pt x="249046" y="507618"/>
                </a:lnTo>
                <a:lnTo>
                  <a:pt x="211802" y="505594"/>
                </a:lnTo>
                <a:lnTo>
                  <a:pt x="144694" y="489402"/>
                </a:lnTo>
                <a:lnTo>
                  <a:pt x="87941" y="457378"/>
                </a:lnTo>
                <a:lnTo>
                  <a:pt x="44924" y="411190"/>
                </a:lnTo>
                <a:lnTo>
                  <a:pt x="16127" y="352161"/>
                </a:lnTo>
                <a:lnTo>
                  <a:pt x="1787" y="286767"/>
                </a:lnTo>
                <a:lnTo>
                  <a:pt x="0" y="252094"/>
                </a:lnTo>
                <a:lnTo>
                  <a:pt x="2002" y="214854"/>
                </a:lnTo>
                <a:lnTo>
                  <a:pt x="18055" y="146706"/>
                </a:lnTo>
                <a:lnTo>
                  <a:pt x="50067" y="87749"/>
                </a:lnTo>
                <a:lnTo>
                  <a:pt x="97085" y="42029"/>
                </a:lnTo>
                <a:lnTo>
                  <a:pt x="151290" y="13715"/>
                </a:lnTo>
                <a:lnTo>
                  <a:pt x="210016" y="1523"/>
                </a:lnTo>
                <a:lnTo>
                  <a:pt x="243712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3743" y="1656914"/>
            <a:ext cx="3960124" cy="3030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71623" y="1158875"/>
            <a:ext cx="3945635" cy="5485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7772" y="1281683"/>
            <a:ext cx="133985" cy="182245"/>
          </a:xfrm>
          <a:custGeom>
            <a:avLst/>
            <a:gdLst/>
            <a:ahLst/>
            <a:cxnLst/>
            <a:rect l="l" t="t" r="r" b="b"/>
            <a:pathLst>
              <a:path w="133985" h="182244">
                <a:moveTo>
                  <a:pt x="66293" y="0"/>
                </a:moveTo>
                <a:lnTo>
                  <a:pt x="0" y="182244"/>
                </a:lnTo>
                <a:lnTo>
                  <a:pt x="133984" y="182244"/>
                </a:lnTo>
                <a:lnTo>
                  <a:pt x="66293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75376" y="1243583"/>
            <a:ext cx="271780" cy="338455"/>
          </a:xfrm>
          <a:custGeom>
            <a:avLst/>
            <a:gdLst/>
            <a:ahLst/>
            <a:cxnLst/>
            <a:rect l="l" t="t" r="r" b="b"/>
            <a:pathLst>
              <a:path w="271779" h="338455">
                <a:moveTo>
                  <a:pt x="136271" y="0"/>
                </a:moveTo>
                <a:lnTo>
                  <a:pt x="80962" y="10493"/>
                </a:lnTo>
                <a:lnTo>
                  <a:pt x="37464" y="42037"/>
                </a:lnTo>
                <a:lnTo>
                  <a:pt x="9398" y="94694"/>
                </a:lnTo>
                <a:lnTo>
                  <a:pt x="0" y="168782"/>
                </a:lnTo>
                <a:lnTo>
                  <a:pt x="2405" y="207904"/>
                </a:lnTo>
                <a:lnTo>
                  <a:pt x="21645" y="271099"/>
                </a:lnTo>
                <a:lnTo>
                  <a:pt x="59029" y="313983"/>
                </a:lnTo>
                <a:lnTo>
                  <a:pt x="107936" y="335510"/>
                </a:lnTo>
                <a:lnTo>
                  <a:pt x="136271" y="338200"/>
                </a:lnTo>
                <a:lnTo>
                  <a:pt x="164580" y="335534"/>
                </a:lnTo>
                <a:lnTo>
                  <a:pt x="213244" y="314198"/>
                </a:lnTo>
                <a:lnTo>
                  <a:pt x="250201" y="271506"/>
                </a:lnTo>
                <a:lnTo>
                  <a:pt x="269164" y="207410"/>
                </a:lnTo>
                <a:lnTo>
                  <a:pt x="271525" y="167386"/>
                </a:lnTo>
                <a:lnTo>
                  <a:pt x="269216" y="127879"/>
                </a:lnTo>
                <a:lnTo>
                  <a:pt x="250737" y="64962"/>
                </a:lnTo>
                <a:lnTo>
                  <a:pt x="214566" y="23360"/>
                </a:lnTo>
                <a:lnTo>
                  <a:pt x="165417" y="2595"/>
                </a:lnTo>
                <a:lnTo>
                  <a:pt x="136271" y="0"/>
                </a:lnTo>
                <a:close/>
              </a:path>
            </a:pathLst>
          </a:custGeom>
          <a:ln w="9143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98876" y="1243583"/>
            <a:ext cx="271780" cy="340995"/>
          </a:xfrm>
          <a:custGeom>
            <a:avLst/>
            <a:gdLst/>
            <a:ahLst/>
            <a:cxnLst/>
            <a:rect l="l" t="t" r="r" b="b"/>
            <a:pathLst>
              <a:path w="271779" h="340994">
                <a:moveTo>
                  <a:pt x="136016" y="0"/>
                </a:moveTo>
                <a:lnTo>
                  <a:pt x="81057" y="10509"/>
                </a:lnTo>
                <a:lnTo>
                  <a:pt x="37718" y="42163"/>
                </a:lnTo>
                <a:lnTo>
                  <a:pt x="9429" y="94980"/>
                </a:lnTo>
                <a:lnTo>
                  <a:pt x="0" y="169037"/>
                </a:lnTo>
                <a:lnTo>
                  <a:pt x="2357" y="209375"/>
                </a:lnTo>
                <a:lnTo>
                  <a:pt x="21216" y="273764"/>
                </a:lnTo>
                <a:lnTo>
                  <a:pt x="57763" y="316484"/>
                </a:lnTo>
                <a:lnTo>
                  <a:pt x="105423" y="337820"/>
                </a:lnTo>
                <a:lnTo>
                  <a:pt x="132969" y="340487"/>
                </a:lnTo>
                <a:lnTo>
                  <a:pt x="143513" y="340056"/>
                </a:lnTo>
                <a:lnTo>
                  <a:pt x="153797" y="338756"/>
                </a:lnTo>
                <a:lnTo>
                  <a:pt x="163794" y="336575"/>
                </a:lnTo>
                <a:lnTo>
                  <a:pt x="173482" y="333501"/>
                </a:lnTo>
                <a:lnTo>
                  <a:pt x="158361" y="324143"/>
                </a:lnTo>
                <a:lnTo>
                  <a:pt x="143097" y="315880"/>
                </a:lnTo>
                <a:lnTo>
                  <a:pt x="127690" y="308713"/>
                </a:lnTo>
                <a:lnTo>
                  <a:pt x="112140" y="302640"/>
                </a:lnTo>
                <a:lnTo>
                  <a:pt x="139953" y="246125"/>
                </a:lnTo>
                <a:lnTo>
                  <a:pt x="164149" y="255535"/>
                </a:lnTo>
                <a:lnTo>
                  <a:pt x="187785" y="267017"/>
                </a:lnTo>
                <a:lnTo>
                  <a:pt x="210873" y="280594"/>
                </a:lnTo>
                <a:lnTo>
                  <a:pt x="233425" y="296290"/>
                </a:lnTo>
                <a:lnTo>
                  <a:pt x="242355" y="284478"/>
                </a:lnTo>
                <a:lnTo>
                  <a:pt x="262000" y="242062"/>
                </a:lnTo>
                <a:lnTo>
                  <a:pt x="270930" y="189037"/>
                </a:lnTo>
                <a:lnTo>
                  <a:pt x="271525" y="169037"/>
                </a:lnTo>
                <a:lnTo>
                  <a:pt x="269190" y="129226"/>
                </a:lnTo>
                <a:lnTo>
                  <a:pt x="250469" y="65702"/>
                </a:lnTo>
                <a:lnTo>
                  <a:pt x="213866" y="23627"/>
                </a:lnTo>
                <a:lnTo>
                  <a:pt x="164855" y="2621"/>
                </a:lnTo>
                <a:lnTo>
                  <a:pt x="136016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27750" y="1167257"/>
            <a:ext cx="389890" cy="490855"/>
          </a:xfrm>
          <a:custGeom>
            <a:avLst/>
            <a:gdLst/>
            <a:ahLst/>
            <a:cxnLst/>
            <a:rect l="l" t="t" r="r" b="b"/>
            <a:pathLst>
              <a:path w="389890" h="490855">
                <a:moveTo>
                  <a:pt x="0" y="0"/>
                </a:moveTo>
                <a:lnTo>
                  <a:pt x="96392" y="0"/>
                </a:lnTo>
                <a:lnTo>
                  <a:pt x="297307" y="327787"/>
                </a:lnTo>
                <a:lnTo>
                  <a:pt x="297307" y="0"/>
                </a:lnTo>
                <a:lnTo>
                  <a:pt x="389508" y="0"/>
                </a:lnTo>
                <a:lnTo>
                  <a:pt x="389508" y="490854"/>
                </a:lnTo>
                <a:lnTo>
                  <a:pt x="289940" y="490854"/>
                </a:lnTo>
                <a:lnTo>
                  <a:pt x="92075" y="170687"/>
                </a:lnTo>
                <a:lnTo>
                  <a:pt x="92075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99785" y="1167257"/>
            <a:ext cx="99695" cy="490855"/>
          </a:xfrm>
          <a:custGeom>
            <a:avLst/>
            <a:gdLst/>
            <a:ahLst/>
            <a:cxnLst/>
            <a:rect l="l" t="t" r="r" b="b"/>
            <a:pathLst>
              <a:path w="99695" h="490855">
                <a:moveTo>
                  <a:pt x="0" y="0"/>
                </a:moveTo>
                <a:lnTo>
                  <a:pt x="99187" y="0"/>
                </a:lnTo>
                <a:lnTo>
                  <a:pt x="99187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48554" y="1167257"/>
            <a:ext cx="390525" cy="490855"/>
          </a:xfrm>
          <a:custGeom>
            <a:avLst/>
            <a:gdLst/>
            <a:ahLst/>
            <a:cxnLst/>
            <a:rect l="l" t="t" r="r" b="b"/>
            <a:pathLst>
              <a:path w="390525" h="490855">
                <a:moveTo>
                  <a:pt x="0" y="0"/>
                </a:moveTo>
                <a:lnTo>
                  <a:pt x="390144" y="0"/>
                </a:lnTo>
                <a:lnTo>
                  <a:pt x="390144" y="82930"/>
                </a:lnTo>
                <a:lnTo>
                  <a:pt x="244856" y="82930"/>
                </a:lnTo>
                <a:lnTo>
                  <a:pt x="244856" y="490854"/>
                </a:lnTo>
                <a:lnTo>
                  <a:pt x="145669" y="490854"/>
                </a:lnTo>
                <a:lnTo>
                  <a:pt x="145669" y="82930"/>
                </a:lnTo>
                <a:lnTo>
                  <a:pt x="0" y="8293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90185" y="1167257"/>
            <a:ext cx="99695" cy="490855"/>
          </a:xfrm>
          <a:custGeom>
            <a:avLst/>
            <a:gdLst/>
            <a:ahLst/>
            <a:cxnLst/>
            <a:rect l="l" t="t" r="r" b="b"/>
            <a:pathLst>
              <a:path w="99695" h="490855">
                <a:moveTo>
                  <a:pt x="0" y="0"/>
                </a:moveTo>
                <a:lnTo>
                  <a:pt x="99187" y="0"/>
                </a:lnTo>
                <a:lnTo>
                  <a:pt x="99187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42485" y="1167257"/>
            <a:ext cx="99695" cy="490855"/>
          </a:xfrm>
          <a:custGeom>
            <a:avLst/>
            <a:gdLst/>
            <a:ahLst/>
            <a:cxnLst/>
            <a:rect l="l" t="t" r="r" b="b"/>
            <a:pathLst>
              <a:path w="99695" h="490855">
                <a:moveTo>
                  <a:pt x="0" y="0"/>
                </a:moveTo>
                <a:lnTo>
                  <a:pt x="99187" y="0"/>
                </a:lnTo>
                <a:lnTo>
                  <a:pt x="99187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49598" y="1167257"/>
            <a:ext cx="391795" cy="499745"/>
          </a:xfrm>
          <a:custGeom>
            <a:avLst/>
            <a:gdLst/>
            <a:ahLst/>
            <a:cxnLst/>
            <a:rect l="l" t="t" r="r" b="b"/>
            <a:pathLst>
              <a:path w="391795" h="499744">
                <a:moveTo>
                  <a:pt x="0" y="0"/>
                </a:moveTo>
                <a:lnTo>
                  <a:pt x="99060" y="0"/>
                </a:lnTo>
                <a:lnTo>
                  <a:pt x="99060" y="265810"/>
                </a:lnTo>
                <a:lnTo>
                  <a:pt x="99296" y="294667"/>
                </a:lnTo>
                <a:lnTo>
                  <a:pt x="101149" y="335712"/>
                </a:lnTo>
                <a:lnTo>
                  <a:pt x="113537" y="374999"/>
                </a:lnTo>
                <a:lnTo>
                  <a:pt x="146173" y="404240"/>
                </a:lnTo>
                <a:lnTo>
                  <a:pt x="198500" y="414527"/>
                </a:lnTo>
                <a:lnTo>
                  <a:pt x="218336" y="413454"/>
                </a:lnTo>
                <a:lnTo>
                  <a:pt x="262127" y="397255"/>
                </a:lnTo>
                <a:lnTo>
                  <a:pt x="287909" y="354838"/>
                </a:lnTo>
                <a:lnTo>
                  <a:pt x="292070" y="298598"/>
                </a:lnTo>
                <a:lnTo>
                  <a:pt x="292353" y="271525"/>
                </a:lnTo>
                <a:lnTo>
                  <a:pt x="292353" y="0"/>
                </a:lnTo>
                <a:lnTo>
                  <a:pt x="391413" y="0"/>
                </a:lnTo>
                <a:lnTo>
                  <a:pt x="391413" y="257809"/>
                </a:lnTo>
                <a:lnTo>
                  <a:pt x="390913" y="298765"/>
                </a:lnTo>
                <a:lnTo>
                  <a:pt x="386913" y="361197"/>
                </a:lnTo>
                <a:lnTo>
                  <a:pt x="378557" y="400222"/>
                </a:lnTo>
                <a:lnTo>
                  <a:pt x="353822" y="444245"/>
                </a:lnTo>
                <a:lnTo>
                  <a:pt x="313209" y="476232"/>
                </a:lnTo>
                <a:lnTo>
                  <a:pt x="276558" y="490878"/>
                </a:lnTo>
                <a:lnTo>
                  <a:pt x="229314" y="498308"/>
                </a:lnTo>
                <a:lnTo>
                  <a:pt x="201549" y="499237"/>
                </a:lnTo>
                <a:lnTo>
                  <a:pt x="168521" y="498215"/>
                </a:lnTo>
                <a:lnTo>
                  <a:pt x="115181" y="490075"/>
                </a:lnTo>
                <a:lnTo>
                  <a:pt x="77702" y="474267"/>
                </a:lnTo>
                <a:lnTo>
                  <a:pt x="37464" y="440816"/>
                </a:lnTo>
                <a:lnTo>
                  <a:pt x="13890" y="400454"/>
                </a:lnTo>
                <a:lnTo>
                  <a:pt x="5411" y="362759"/>
                </a:lnTo>
                <a:lnTo>
                  <a:pt x="597" y="300466"/>
                </a:lnTo>
                <a:lnTo>
                  <a:pt x="0" y="26174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71623" y="1167257"/>
            <a:ext cx="492759" cy="490855"/>
          </a:xfrm>
          <a:custGeom>
            <a:avLst/>
            <a:gdLst/>
            <a:ahLst/>
            <a:cxnLst/>
            <a:rect l="l" t="t" r="r" b="b"/>
            <a:pathLst>
              <a:path w="492760" h="490855">
                <a:moveTo>
                  <a:pt x="191262" y="0"/>
                </a:moveTo>
                <a:lnTo>
                  <a:pt x="296037" y="0"/>
                </a:lnTo>
                <a:lnTo>
                  <a:pt x="492632" y="490854"/>
                </a:lnTo>
                <a:lnTo>
                  <a:pt x="384809" y="490854"/>
                </a:lnTo>
                <a:lnTo>
                  <a:pt x="341883" y="379348"/>
                </a:lnTo>
                <a:lnTo>
                  <a:pt x="145669" y="379348"/>
                </a:lnTo>
                <a:lnTo>
                  <a:pt x="105156" y="490854"/>
                </a:lnTo>
                <a:lnTo>
                  <a:pt x="0" y="490854"/>
                </a:lnTo>
                <a:lnTo>
                  <a:pt x="191262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73267" y="1158875"/>
            <a:ext cx="476250" cy="508000"/>
          </a:xfrm>
          <a:custGeom>
            <a:avLst/>
            <a:gdLst/>
            <a:ahLst/>
            <a:cxnLst/>
            <a:rect l="l" t="t" r="r" b="b"/>
            <a:pathLst>
              <a:path w="476250" h="508000">
                <a:moveTo>
                  <a:pt x="237362" y="0"/>
                </a:moveTo>
                <a:lnTo>
                  <a:pt x="288938" y="4194"/>
                </a:lnTo>
                <a:lnTo>
                  <a:pt x="335073" y="16795"/>
                </a:lnTo>
                <a:lnTo>
                  <a:pt x="375755" y="37826"/>
                </a:lnTo>
                <a:lnTo>
                  <a:pt x="410972" y="67310"/>
                </a:lnTo>
                <a:lnTo>
                  <a:pt x="439475" y="104221"/>
                </a:lnTo>
                <a:lnTo>
                  <a:pt x="459835" y="147716"/>
                </a:lnTo>
                <a:lnTo>
                  <a:pt x="472051" y="197808"/>
                </a:lnTo>
                <a:lnTo>
                  <a:pt x="476123" y="254508"/>
                </a:lnTo>
                <a:lnTo>
                  <a:pt x="472094" y="310705"/>
                </a:lnTo>
                <a:lnTo>
                  <a:pt x="459994" y="360425"/>
                </a:lnTo>
                <a:lnTo>
                  <a:pt x="439797" y="403669"/>
                </a:lnTo>
                <a:lnTo>
                  <a:pt x="411480" y="440436"/>
                </a:lnTo>
                <a:lnTo>
                  <a:pt x="376473" y="469846"/>
                </a:lnTo>
                <a:lnTo>
                  <a:pt x="336026" y="490839"/>
                </a:lnTo>
                <a:lnTo>
                  <a:pt x="290125" y="503426"/>
                </a:lnTo>
                <a:lnTo>
                  <a:pt x="238760" y="507619"/>
                </a:lnTo>
                <a:lnTo>
                  <a:pt x="186801" y="503449"/>
                </a:lnTo>
                <a:lnTo>
                  <a:pt x="140462" y="490934"/>
                </a:lnTo>
                <a:lnTo>
                  <a:pt x="99742" y="470060"/>
                </a:lnTo>
                <a:lnTo>
                  <a:pt x="64643" y="440816"/>
                </a:lnTo>
                <a:lnTo>
                  <a:pt x="36379" y="404240"/>
                </a:lnTo>
                <a:lnTo>
                  <a:pt x="16176" y="361378"/>
                </a:lnTo>
                <a:lnTo>
                  <a:pt x="4046" y="312229"/>
                </a:lnTo>
                <a:lnTo>
                  <a:pt x="0" y="256794"/>
                </a:lnTo>
                <a:lnTo>
                  <a:pt x="1404" y="220787"/>
                </a:lnTo>
                <a:lnTo>
                  <a:pt x="12644" y="157870"/>
                </a:lnTo>
                <a:lnTo>
                  <a:pt x="31549" y="112650"/>
                </a:lnTo>
                <a:lnTo>
                  <a:pt x="54357" y="78984"/>
                </a:lnTo>
                <a:lnTo>
                  <a:pt x="82958" y="49649"/>
                </a:lnTo>
                <a:lnTo>
                  <a:pt x="114684" y="27551"/>
                </a:lnTo>
                <a:lnTo>
                  <a:pt x="155406" y="10929"/>
                </a:lnTo>
                <a:lnTo>
                  <a:pt x="208313" y="1214"/>
                </a:lnTo>
                <a:lnTo>
                  <a:pt x="237362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10888" y="1158875"/>
            <a:ext cx="399415" cy="508000"/>
          </a:xfrm>
          <a:custGeom>
            <a:avLst/>
            <a:gdLst/>
            <a:ahLst/>
            <a:cxnLst/>
            <a:rect l="l" t="t" r="r" b="b"/>
            <a:pathLst>
              <a:path w="399414" h="508000">
                <a:moveTo>
                  <a:pt x="196976" y="0"/>
                </a:moveTo>
                <a:lnTo>
                  <a:pt x="240315" y="2526"/>
                </a:lnTo>
                <a:lnTo>
                  <a:pt x="277939" y="10112"/>
                </a:lnTo>
                <a:lnTo>
                  <a:pt x="336041" y="40512"/>
                </a:lnTo>
                <a:lnTo>
                  <a:pt x="371713" y="87741"/>
                </a:lnTo>
                <a:lnTo>
                  <a:pt x="385190" y="148589"/>
                </a:lnTo>
                <a:lnTo>
                  <a:pt x="286003" y="153035"/>
                </a:lnTo>
                <a:lnTo>
                  <a:pt x="281934" y="135413"/>
                </a:lnTo>
                <a:lnTo>
                  <a:pt x="276018" y="120459"/>
                </a:lnTo>
                <a:lnTo>
                  <a:pt x="246931" y="91311"/>
                </a:lnTo>
                <a:lnTo>
                  <a:pt x="195961" y="82041"/>
                </a:lnTo>
                <a:lnTo>
                  <a:pt x="175525" y="83139"/>
                </a:lnTo>
                <a:lnTo>
                  <a:pt x="128270" y="99695"/>
                </a:lnTo>
                <a:lnTo>
                  <a:pt x="112522" y="130175"/>
                </a:lnTo>
                <a:lnTo>
                  <a:pt x="113448" y="138606"/>
                </a:lnTo>
                <a:lnTo>
                  <a:pt x="140019" y="167997"/>
                </a:lnTo>
                <a:lnTo>
                  <a:pt x="185600" y="184380"/>
                </a:lnTo>
                <a:lnTo>
                  <a:pt x="218439" y="192786"/>
                </a:lnTo>
                <a:lnTo>
                  <a:pt x="252204" y="201429"/>
                </a:lnTo>
                <a:lnTo>
                  <a:pt x="305683" y="219146"/>
                </a:lnTo>
                <a:lnTo>
                  <a:pt x="341758" y="238123"/>
                </a:lnTo>
                <a:lnTo>
                  <a:pt x="379602" y="278002"/>
                </a:lnTo>
                <a:lnTo>
                  <a:pt x="394287" y="313451"/>
                </a:lnTo>
                <a:lnTo>
                  <a:pt x="399161" y="356235"/>
                </a:lnTo>
                <a:lnTo>
                  <a:pt x="397706" y="377025"/>
                </a:lnTo>
                <a:lnTo>
                  <a:pt x="386034" y="416510"/>
                </a:lnTo>
                <a:lnTo>
                  <a:pt x="362862" y="452497"/>
                </a:lnTo>
                <a:lnTo>
                  <a:pt x="329715" y="479841"/>
                </a:lnTo>
                <a:lnTo>
                  <a:pt x="286738" y="497873"/>
                </a:lnTo>
                <a:lnTo>
                  <a:pt x="233310" y="506878"/>
                </a:lnTo>
                <a:lnTo>
                  <a:pt x="202691" y="508000"/>
                </a:lnTo>
                <a:lnTo>
                  <a:pt x="158827" y="505309"/>
                </a:lnTo>
                <a:lnTo>
                  <a:pt x="120380" y="497236"/>
                </a:lnTo>
                <a:lnTo>
                  <a:pt x="59689" y="464947"/>
                </a:lnTo>
                <a:lnTo>
                  <a:pt x="19796" y="412067"/>
                </a:lnTo>
                <a:lnTo>
                  <a:pt x="0" y="339471"/>
                </a:lnTo>
                <a:lnTo>
                  <a:pt x="96520" y="330073"/>
                </a:lnTo>
                <a:lnTo>
                  <a:pt x="101947" y="352762"/>
                </a:lnTo>
                <a:lnTo>
                  <a:pt x="109648" y="372237"/>
                </a:lnTo>
                <a:lnTo>
                  <a:pt x="146305" y="411428"/>
                </a:lnTo>
                <a:lnTo>
                  <a:pt x="203581" y="424179"/>
                </a:lnTo>
                <a:lnTo>
                  <a:pt x="226087" y="422917"/>
                </a:lnTo>
                <a:lnTo>
                  <a:pt x="275844" y="403987"/>
                </a:lnTo>
                <a:lnTo>
                  <a:pt x="298578" y="369732"/>
                </a:lnTo>
                <a:lnTo>
                  <a:pt x="300100" y="356615"/>
                </a:lnTo>
                <a:lnTo>
                  <a:pt x="299458" y="348204"/>
                </a:lnTo>
                <a:lnTo>
                  <a:pt x="275843" y="315483"/>
                </a:lnTo>
                <a:lnTo>
                  <a:pt x="225663" y="297291"/>
                </a:lnTo>
                <a:lnTo>
                  <a:pt x="174878" y="284225"/>
                </a:lnTo>
                <a:lnTo>
                  <a:pt x="137965" y="273823"/>
                </a:lnTo>
                <a:lnTo>
                  <a:pt x="82045" y="249543"/>
                </a:lnTo>
                <a:lnTo>
                  <a:pt x="43229" y="214326"/>
                </a:lnTo>
                <a:lnTo>
                  <a:pt x="20611" y="164935"/>
                </a:lnTo>
                <a:lnTo>
                  <a:pt x="17779" y="136905"/>
                </a:lnTo>
                <a:lnTo>
                  <a:pt x="19113" y="118451"/>
                </a:lnTo>
                <a:lnTo>
                  <a:pt x="39115" y="66801"/>
                </a:lnTo>
                <a:lnTo>
                  <a:pt x="65008" y="38004"/>
                </a:lnTo>
                <a:lnTo>
                  <a:pt x="100329" y="17017"/>
                </a:lnTo>
                <a:lnTo>
                  <a:pt x="144510" y="4222"/>
                </a:lnTo>
                <a:lnTo>
                  <a:pt x="169713" y="1051"/>
                </a:lnTo>
                <a:lnTo>
                  <a:pt x="196976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96767" y="1158875"/>
            <a:ext cx="494665" cy="548640"/>
          </a:xfrm>
          <a:custGeom>
            <a:avLst/>
            <a:gdLst/>
            <a:ahLst/>
            <a:cxnLst/>
            <a:rect l="l" t="t" r="r" b="b"/>
            <a:pathLst>
              <a:path w="494664" h="548639">
                <a:moveTo>
                  <a:pt x="238759" y="0"/>
                </a:moveTo>
                <a:lnTo>
                  <a:pt x="290506" y="4169"/>
                </a:lnTo>
                <a:lnTo>
                  <a:pt x="336597" y="16684"/>
                </a:lnTo>
                <a:lnTo>
                  <a:pt x="377045" y="37558"/>
                </a:lnTo>
                <a:lnTo>
                  <a:pt x="411860" y="66801"/>
                </a:lnTo>
                <a:lnTo>
                  <a:pt x="439864" y="103495"/>
                </a:lnTo>
                <a:lnTo>
                  <a:pt x="459866" y="146891"/>
                </a:lnTo>
                <a:lnTo>
                  <a:pt x="471868" y="196978"/>
                </a:lnTo>
                <a:lnTo>
                  <a:pt x="475869" y="253746"/>
                </a:lnTo>
                <a:lnTo>
                  <a:pt x="474751" y="284605"/>
                </a:lnTo>
                <a:lnTo>
                  <a:pt x="465849" y="340560"/>
                </a:lnTo>
                <a:lnTo>
                  <a:pt x="450399" y="383893"/>
                </a:lnTo>
                <a:lnTo>
                  <a:pt x="428924" y="419604"/>
                </a:lnTo>
                <a:lnTo>
                  <a:pt x="415162" y="437007"/>
                </a:lnTo>
                <a:lnTo>
                  <a:pt x="433833" y="449389"/>
                </a:lnTo>
                <a:lnTo>
                  <a:pt x="453278" y="460438"/>
                </a:lnTo>
                <a:lnTo>
                  <a:pt x="473509" y="470153"/>
                </a:lnTo>
                <a:lnTo>
                  <a:pt x="494537" y="478536"/>
                </a:lnTo>
                <a:lnTo>
                  <a:pt x="458089" y="548513"/>
                </a:lnTo>
                <a:lnTo>
                  <a:pt x="414273" y="530098"/>
                </a:lnTo>
                <a:lnTo>
                  <a:pt x="375358" y="504684"/>
                </a:lnTo>
                <a:lnTo>
                  <a:pt x="348233" y="486537"/>
                </a:lnTo>
                <a:lnTo>
                  <a:pt x="323490" y="495778"/>
                </a:lnTo>
                <a:lnTo>
                  <a:pt x="297449" y="502364"/>
                </a:lnTo>
                <a:lnTo>
                  <a:pt x="270099" y="506307"/>
                </a:lnTo>
                <a:lnTo>
                  <a:pt x="241427" y="507619"/>
                </a:lnTo>
                <a:lnTo>
                  <a:pt x="187900" y="503451"/>
                </a:lnTo>
                <a:lnTo>
                  <a:pt x="140493" y="490950"/>
                </a:lnTo>
                <a:lnTo>
                  <a:pt x="99230" y="470114"/>
                </a:lnTo>
                <a:lnTo>
                  <a:pt x="64134" y="440944"/>
                </a:lnTo>
                <a:lnTo>
                  <a:pt x="36058" y="404246"/>
                </a:lnTo>
                <a:lnTo>
                  <a:pt x="16017" y="360822"/>
                </a:lnTo>
                <a:lnTo>
                  <a:pt x="4002" y="310659"/>
                </a:lnTo>
                <a:lnTo>
                  <a:pt x="0" y="253746"/>
                </a:lnTo>
                <a:lnTo>
                  <a:pt x="4022" y="196978"/>
                </a:lnTo>
                <a:lnTo>
                  <a:pt x="16081" y="146891"/>
                </a:lnTo>
                <a:lnTo>
                  <a:pt x="36165" y="103495"/>
                </a:lnTo>
                <a:lnTo>
                  <a:pt x="64262" y="66801"/>
                </a:lnTo>
                <a:lnTo>
                  <a:pt x="99313" y="37558"/>
                </a:lnTo>
                <a:lnTo>
                  <a:pt x="140081" y="16684"/>
                </a:lnTo>
                <a:lnTo>
                  <a:pt x="186562" y="4169"/>
                </a:lnTo>
                <a:lnTo>
                  <a:pt x="238759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3400" y="2057400"/>
            <a:ext cx="8153400" cy="4419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7229" y="659405"/>
            <a:ext cx="5465391" cy="494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1373" y="481329"/>
            <a:ext cx="55308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95" dirty="0">
                <a:solidFill>
                  <a:srgbClr val="17375E"/>
                </a:solidFill>
                <a:latin typeface="Arial"/>
                <a:cs typeface="Arial"/>
              </a:rPr>
              <a:t>IN</a:t>
            </a:r>
            <a:r>
              <a:rPr sz="4800" spc="-7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4800" spc="290" dirty="0">
                <a:solidFill>
                  <a:srgbClr val="17375E"/>
                </a:solidFill>
                <a:latin typeface="Arial"/>
                <a:cs typeface="Arial"/>
              </a:rPr>
              <a:t>TR</a:t>
            </a:r>
            <a:r>
              <a:rPr sz="4800" spc="-7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4800" spc="290" dirty="0">
                <a:solidFill>
                  <a:srgbClr val="17375E"/>
                </a:solidFill>
                <a:latin typeface="Arial"/>
                <a:cs typeface="Arial"/>
              </a:rPr>
              <a:t>OD</a:t>
            </a:r>
            <a:r>
              <a:rPr sz="4800" spc="-7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4800" spc="-5" dirty="0">
                <a:solidFill>
                  <a:srgbClr val="17375E"/>
                </a:solidFill>
                <a:latin typeface="Arial"/>
                <a:cs typeface="Arial"/>
              </a:rPr>
              <a:t>U</a:t>
            </a:r>
            <a:r>
              <a:rPr sz="4800" spc="-7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4800" spc="-5" dirty="0">
                <a:solidFill>
                  <a:srgbClr val="17375E"/>
                </a:solidFill>
                <a:latin typeface="Arial"/>
                <a:cs typeface="Arial"/>
              </a:rPr>
              <a:t>C</a:t>
            </a:r>
            <a:r>
              <a:rPr sz="4800" spc="-7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4800" spc="440" dirty="0">
                <a:solidFill>
                  <a:srgbClr val="17375E"/>
                </a:solidFill>
                <a:latin typeface="Arial"/>
                <a:cs typeface="Arial"/>
              </a:rPr>
              <a:t>TION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44039" y="1156716"/>
            <a:ext cx="5647944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53819" y="1199388"/>
            <a:ext cx="5587365" cy="0"/>
          </a:xfrm>
          <a:custGeom>
            <a:avLst/>
            <a:gdLst/>
            <a:ahLst/>
            <a:cxnLst/>
            <a:rect l="l" t="t" r="r" b="b"/>
            <a:pathLst>
              <a:path w="5587365">
                <a:moveTo>
                  <a:pt x="0" y="0"/>
                </a:moveTo>
                <a:lnTo>
                  <a:pt x="5586983" y="0"/>
                </a:lnTo>
              </a:path>
            </a:pathLst>
          </a:custGeom>
          <a:ln w="64007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3430" y="1563370"/>
            <a:ext cx="7995920" cy="50101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548640" marR="5080" indent="-536575">
              <a:lnSpc>
                <a:spcPct val="90000"/>
              </a:lnSpc>
              <a:spcBef>
                <a:spcPts val="459"/>
              </a:spcBef>
            </a:pPr>
            <a:r>
              <a:rPr sz="3000" spc="-20" dirty="0">
                <a:latin typeface="Calibri"/>
                <a:cs typeface="Calibri"/>
              </a:rPr>
              <a:t>Mergers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5" dirty="0">
                <a:latin typeface="Calibri"/>
                <a:cs typeface="Calibri"/>
              </a:rPr>
              <a:t>acquisitions </a:t>
            </a:r>
            <a:r>
              <a:rPr sz="3000" spc="-15" dirty="0">
                <a:latin typeface="Calibri"/>
                <a:cs typeface="Calibri"/>
              </a:rPr>
              <a:t>are </a:t>
            </a:r>
            <a:r>
              <a:rPr sz="3000" spc="-5" dirty="0">
                <a:latin typeface="Calibri"/>
                <a:cs typeface="Calibri"/>
              </a:rPr>
              <a:t>increasingly </a:t>
            </a:r>
            <a:r>
              <a:rPr sz="3000" spc="-10" dirty="0">
                <a:latin typeface="Calibri"/>
                <a:cs typeface="Calibri"/>
              </a:rPr>
              <a:t>becoming  </a:t>
            </a:r>
            <a:r>
              <a:rPr sz="3000" spc="-20" dirty="0">
                <a:latin typeface="Calibri"/>
                <a:cs typeface="Calibri"/>
              </a:rPr>
              <a:t>strategic </a:t>
            </a:r>
            <a:r>
              <a:rPr sz="3000" dirty="0">
                <a:latin typeface="Calibri"/>
                <a:cs typeface="Calibri"/>
              </a:rPr>
              <a:t>choice </a:t>
            </a:r>
            <a:r>
              <a:rPr sz="3000" spc="-25" dirty="0">
                <a:latin typeface="Calibri"/>
                <a:cs typeface="Calibri"/>
              </a:rPr>
              <a:t>for </a:t>
            </a:r>
            <a:r>
              <a:rPr sz="3000" spc="-15" dirty="0">
                <a:latin typeface="Calibri"/>
                <a:cs typeface="Calibri"/>
              </a:rPr>
              <a:t>organizational </a:t>
            </a:r>
            <a:r>
              <a:rPr sz="3000" spc="-10" dirty="0">
                <a:latin typeface="Calibri"/>
                <a:cs typeface="Calibri"/>
              </a:rPr>
              <a:t>growth, </a:t>
            </a:r>
            <a:r>
              <a:rPr sz="3000" dirty="0">
                <a:latin typeface="Calibri"/>
                <a:cs typeface="Calibri"/>
              </a:rPr>
              <a:t>and  </a:t>
            </a:r>
            <a:r>
              <a:rPr sz="3000" spc="-10" dirty="0">
                <a:latin typeface="Calibri"/>
                <a:cs typeface="Calibri"/>
              </a:rPr>
              <a:t>achievement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business goals </a:t>
            </a:r>
            <a:r>
              <a:rPr sz="3000" spc="-5" dirty="0">
                <a:latin typeface="Calibri"/>
                <a:cs typeface="Calibri"/>
              </a:rPr>
              <a:t>including </a:t>
            </a:r>
            <a:r>
              <a:rPr sz="3000" b="1" spc="-10" dirty="0">
                <a:solidFill>
                  <a:srgbClr val="974707"/>
                </a:solidFill>
                <a:latin typeface="Calibri"/>
                <a:cs typeface="Calibri"/>
              </a:rPr>
              <a:t>profit</a:t>
            </a:r>
            <a:r>
              <a:rPr sz="3000" spc="-10" dirty="0">
                <a:solidFill>
                  <a:srgbClr val="974707"/>
                </a:solidFill>
                <a:latin typeface="Calibri"/>
                <a:cs typeface="Calibri"/>
              </a:rPr>
              <a:t>,  </a:t>
            </a:r>
            <a:r>
              <a:rPr sz="3000" b="1" spc="-15" dirty="0">
                <a:solidFill>
                  <a:srgbClr val="974707"/>
                </a:solidFill>
                <a:latin typeface="Calibri"/>
                <a:cs typeface="Calibri"/>
              </a:rPr>
              <a:t>empire </a:t>
            </a:r>
            <a:r>
              <a:rPr sz="3000" b="1" dirty="0">
                <a:solidFill>
                  <a:srgbClr val="974707"/>
                </a:solidFill>
                <a:latin typeface="Calibri"/>
                <a:cs typeface="Calibri"/>
              </a:rPr>
              <a:t>building, </a:t>
            </a:r>
            <a:r>
              <a:rPr sz="3000" b="1" spc="-25" dirty="0">
                <a:solidFill>
                  <a:srgbClr val="974707"/>
                </a:solidFill>
                <a:latin typeface="Calibri"/>
                <a:cs typeface="Calibri"/>
              </a:rPr>
              <a:t>market </a:t>
            </a:r>
            <a:r>
              <a:rPr sz="3000" b="1" spc="-5" dirty="0">
                <a:solidFill>
                  <a:srgbClr val="974707"/>
                </a:solidFill>
                <a:latin typeface="Calibri"/>
                <a:cs typeface="Calibri"/>
              </a:rPr>
              <a:t>dominance and</a:t>
            </a:r>
            <a:r>
              <a:rPr sz="3000" b="1" spc="5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974707"/>
                </a:solidFill>
                <a:latin typeface="Calibri"/>
                <a:cs typeface="Calibri"/>
              </a:rPr>
              <a:t>long</a:t>
            </a:r>
            <a:endParaRPr sz="3000">
              <a:latin typeface="Calibri"/>
              <a:cs typeface="Calibri"/>
            </a:endParaRPr>
          </a:p>
          <a:p>
            <a:pPr marL="629285" marR="277495" indent="635" algn="ctr">
              <a:lnSpc>
                <a:spcPts val="3240"/>
              </a:lnSpc>
              <a:spcBef>
                <a:spcPts val="45"/>
              </a:spcBef>
              <a:tabLst>
                <a:tab pos="2149475" algn="l"/>
              </a:tabLst>
            </a:pPr>
            <a:r>
              <a:rPr sz="3000" b="1" spc="-10" dirty="0">
                <a:solidFill>
                  <a:srgbClr val="974707"/>
                </a:solidFill>
                <a:latin typeface="Calibri"/>
                <a:cs typeface="Calibri"/>
              </a:rPr>
              <a:t>term survival</a:t>
            </a:r>
            <a:r>
              <a:rPr sz="3000" spc="-10" dirty="0">
                <a:solidFill>
                  <a:srgbClr val="974707"/>
                </a:solidFill>
                <a:latin typeface="Calibri"/>
                <a:cs typeface="Calibri"/>
              </a:rPr>
              <a:t>. </a:t>
            </a:r>
            <a:r>
              <a:rPr sz="3000" spc="-5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ultimate </a:t>
            </a:r>
            <a:r>
              <a:rPr sz="3000" spc="-10" dirty="0">
                <a:latin typeface="Calibri"/>
                <a:cs typeface="Calibri"/>
              </a:rPr>
              <a:t>goal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this is  </a:t>
            </a:r>
            <a:r>
              <a:rPr sz="3000" spc="-15" dirty="0">
                <a:latin typeface="Calibri"/>
                <a:cs typeface="Calibri"/>
              </a:rPr>
              <a:t>however	</a:t>
            </a:r>
            <a:r>
              <a:rPr sz="3000" b="1" spc="-15" dirty="0">
                <a:solidFill>
                  <a:srgbClr val="974707"/>
                </a:solidFill>
                <a:latin typeface="Calibri"/>
                <a:cs typeface="Calibri"/>
              </a:rPr>
              <a:t>maximization </a:t>
            </a:r>
            <a:r>
              <a:rPr sz="3000" b="1" dirty="0">
                <a:solidFill>
                  <a:srgbClr val="974707"/>
                </a:solidFill>
                <a:latin typeface="Calibri"/>
                <a:cs typeface="Calibri"/>
              </a:rPr>
              <a:t>of </a:t>
            </a:r>
            <a:r>
              <a:rPr sz="3000" b="1" spc="-10" dirty="0">
                <a:solidFill>
                  <a:srgbClr val="974707"/>
                </a:solidFill>
                <a:latin typeface="Calibri"/>
                <a:cs typeface="Calibri"/>
              </a:rPr>
              <a:t>shareholder</a:t>
            </a:r>
            <a:r>
              <a:rPr sz="3000" b="1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974707"/>
                </a:solidFill>
                <a:latin typeface="Calibri"/>
                <a:cs typeface="Calibri"/>
              </a:rPr>
              <a:t>value</a:t>
            </a:r>
            <a:r>
              <a:rPr sz="3000" spc="-15" dirty="0">
                <a:solidFill>
                  <a:srgbClr val="974707"/>
                </a:solidFill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539750" marR="189230" indent="-2540" algn="ctr">
              <a:lnSpc>
                <a:spcPts val="3240"/>
              </a:lnSpc>
              <a:spcBef>
                <a:spcPts val="5"/>
              </a:spcBef>
            </a:pPr>
            <a:r>
              <a:rPr sz="3000" spc="-5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phenomenon </a:t>
            </a:r>
            <a:r>
              <a:rPr sz="3000" spc="-5" dirty="0">
                <a:latin typeface="Calibri"/>
                <a:cs typeface="Calibri"/>
              </a:rPr>
              <a:t>of rising </a:t>
            </a:r>
            <a:r>
              <a:rPr sz="3000" dirty="0">
                <a:latin typeface="Calibri"/>
                <a:cs typeface="Calibri"/>
              </a:rPr>
              <a:t>M&amp;A activity is  </a:t>
            </a:r>
            <a:r>
              <a:rPr sz="3000" spc="-10" dirty="0">
                <a:latin typeface="Calibri"/>
                <a:cs typeface="Calibri"/>
              </a:rPr>
              <a:t>observed world over </a:t>
            </a:r>
            <a:r>
              <a:rPr sz="3000" spc="-15" dirty="0">
                <a:latin typeface="Calibri"/>
                <a:cs typeface="Calibri"/>
              </a:rPr>
              <a:t>across </a:t>
            </a:r>
            <a:r>
              <a:rPr sz="3000" spc="-10" dirty="0">
                <a:latin typeface="Calibri"/>
                <a:cs typeface="Calibri"/>
              </a:rPr>
              <a:t>various continents,  </a:t>
            </a:r>
            <a:r>
              <a:rPr sz="3000" spc="-5" dirty="0">
                <a:latin typeface="Calibri"/>
                <a:cs typeface="Calibri"/>
              </a:rPr>
              <a:t>although, it has </a:t>
            </a:r>
            <a:r>
              <a:rPr sz="3000" spc="-10" dirty="0">
                <a:latin typeface="Calibri"/>
                <a:cs typeface="Calibri"/>
              </a:rPr>
              <a:t>commenced </a:t>
            </a:r>
            <a:r>
              <a:rPr sz="3000" dirty="0">
                <a:latin typeface="Calibri"/>
                <a:cs typeface="Calibri"/>
              </a:rPr>
              <a:t>much </a:t>
            </a:r>
            <a:r>
              <a:rPr sz="3000" spc="-5" dirty="0">
                <a:latin typeface="Calibri"/>
                <a:cs typeface="Calibri"/>
              </a:rPr>
              <a:t>earlier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endParaRPr sz="3000">
              <a:latin typeface="Calibri"/>
              <a:cs typeface="Calibri"/>
            </a:endParaRPr>
          </a:p>
          <a:p>
            <a:pPr marL="474345" marR="119380" algn="ctr">
              <a:lnSpc>
                <a:spcPts val="3240"/>
              </a:lnSpc>
            </a:pPr>
            <a:r>
              <a:rPr sz="3000" spc="-10" dirty="0">
                <a:latin typeface="Calibri"/>
                <a:cs typeface="Calibri"/>
              </a:rPr>
              <a:t>developed countries </a:t>
            </a:r>
            <a:r>
              <a:rPr sz="3000" spc="-5" dirty="0">
                <a:latin typeface="Calibri"/>
                <a:cs typeface="Calibri"/>
              </a:rPr>
              <a:t>(as early </a:t>
            </a:r>
            <a:r>
              <a:rPr sz="3000" dirty="0">
                <a:latin typeface="Calibri"/>
                <a:cs typeface="Calibri"/>
              </a:rPr>
              <a:t>as </a:t>
            </a:r>
            <a:r>
              <a:rPr sz="3000" b="1" dirty="0">
                <a:solidFill>
                  <a:srgbClr val="974707"/>
                </a:solidFill>
                <a:latin typeface="Calibri"/>
                <a:cs typeface="Calibri"/>
              </a:rPr>
              <a:t>1895 in US</a:t>
            </a:r>
            <a:r>
              <a:rPr sz="3000" b="1" spc="-5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974707"/>
                </a:solidFill>
                <a:latin typeface="Calibri"/>
                <a:cs typeface="Calibri"/>
              </a:rPr>
              <a:t>and  1920s in </a:t>
            </a:r>
            <a:r>
              <a:rPr sz="3000" b="1" spc="-10" dirty="0">
                <a:solidFill>
                  <a:srgbClr val="974707"/>
                </a:solidFill>
                <a:latin typeface="Calibri"/>
                <a:cs typeface="Calibri"/>
              </a:rPr>
              <a:t>Europe</a:t>
            </a:r>
            <a:r>
              <a:rPr sz="3000" spc="-10" dirty="0">
                <a:solidFill>
                  <a:srgbClr val="974707"/>
                </a:solidFill>
                <a:latin typeface="Calibri"/>
                <a:cs typeface="Calibri"/>
              </a:rPr>
              <a:t>), </a:t>
            </a:r>
            <a:r>
              <a:rPr sz="3000" dirty="0">
                <a:latin typeface="Calibri"/>
                <a:cs typeface="Calibri"/>
              </a:rPr>
              <a:t>and is </a:t>
            </a:r>
            <a:r>
              <a:rPr sz="3000" spc="-15" dirty="0">
                <a:latin typeface="Calibri"/>
                <a:cs typeface="Calibri"/>
              </a:rPr>
              <a:t>relatively recent </a:t>
            </a:r>
            <a:r>
              <a:rPr sz="3000" dirty="0">
                <a:latin typeface="Calibri"/>
                <a:cs typeface="Calibri"/>
              </a:rPr>
              <a:t>in  </a:t>
            </a:r>
            <a:r>
              <a:rPr sz="3000" spc="-10" dirty="0">
                <a:latin typeface="Calibri"/>
                <a:cs typeface="Calibri"/>
              </a:rPr>
              <a:t>developing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countries.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5538" y="315007"/>
            <a:ext cx="7345800" cy="458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4916" y="670559"/>
            <a:ext cx="5192267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4945" marR="5080" indent="-145288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WHAT </a:t>
            </a:r>
            <a:r>
              <a:rPr spc="145" dirty="0"/>
              <a:t>IS </a:t>
            </a:r>
            <a:r>
              <a:rPr spc="250" dirty="0"/>
              <a:t>MERGERS </a:t>
            </a:r>
            <a:r>
              <a:rPr spc="195" dirty="0"/>
              <a:t>AND  </a:t>
            </a:r>
            <a:r>
              <a:rPr spc="270" dirty="0"/>
              <a:t>ACQUISITION?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5376" y="1683461"/>
            <a:ext cx="795274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7364" marR="5080" indent="-1765300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latin typeface="Calibri"/>
                <a:cs typeface="Calibri"/>
              </a:rPr>
              <a:t>Mergers </a:t>
            </a:r>
            <a:r>
              <a:rPr sz="3200" b="1" dirty="0">
                <a:latin typeface="Calibri"/>
                <a:cs typeface="Calibri"/>
              </a:rPr>
              <a:t>and acquisitions (M&amp;A) </a:t>
            </a:r>
            <a:r>
              <a:rPr sz="3200" b="1" spc="-10" dirty="0">
                <a:latin typeface="Calibri"/>
                <a:cs typeface="Calibri"/>
              </a:rPr>
              <a:t>are defined </a:t>
            </a:r>
            <a:r>
              <a:rPr sz="3200" b="1" dirty="0">
                <a:latin typeface="Calibri"/>
                <a:cs typeface="Calibri"/>
              </a:rPr>
              <a:t>as  </a:t>
            </a:r>
            <a:r>
              <a:rPr sz="3200" b="1" spc="-5" dirty="0">
                <a:solidFill>
                  <a:srgbClr val="974707"/>
                </a:solidFill>
                <a:latin typeface="Calibri"/>
                <a:cs typeface="Calibri"/>
              </a:rPr>
              <a:t>consolidation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companies.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577" y="2627374"/>
            <a:ext cx="9107422" cy="4230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2971800"/>
            <a:ext cx="8458200" cy="3581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6804" y="2927604"/>
            <a:ext cx="8547100" cy="3670300"/>
          </a:xfrm>
          <a:custGeom>
            <a:avLst/>
            <a:gdLst/>
            <a:ahLst/>
            <a:cxnLst/>
            <a:rect l="l" t="t" r="r" b="b"/>
            <a:pathLst>
              <a:path w="8547100" h="3670300">
                <a:moveTo>
                  <a:pt x="639953" y="0"/>
                </a:moveTo>
                <a:lnTo>
                  <a:pt x="8546592" y="0"/>
                </a:lnTo>
                <a:lnTo>
                  <a:pt x="8546592" y="3029839"/>
                </a:lnTo>
                <a:lnTo>
                  <a:pt x="8543290" y="3094342"/>
                </a:lnTo>
                <a:lnTo>
                  <a:pt x="8533384" y="3157842"/>
                </a:lnTo>
                <a:lnTo>
                  <a:pt x="8517636" y="3219107"/>
                </a:lnTo>
                <a:lnTo>
                  <a:pt x="8496427" y="3278365"/>
                </a:lnTo>
                <a:lnTo>
                  <a:pt x="8469376" y="3334435"/>
                </a:lnTo>
                <a:lnTo>
                  <a:pt x="8437118" y="3387229"/>
                </a:lnTo>
                <a:lnTo>
                  <a:pt x="8400415" y="3436569"/>
                </a:lnTo>
                <a:lnTo>
                  <a:pt x="8359013" y="3482263"/>
                </a:lnTo>
                <a:lnTo>
                  <a:pt x="8313420" y="3523678"/>
                </a:lnTo>
                <a:lnTo>
                  <a:pt x="8264017" y="3560267"/>
                </a:lnTo>
                <a:lnTo>
                  <a:pt x="8211185" y="3592614"/>
                </a:lnTo>
                <a:lnTo>
                  <a:pt x="8155178" y="3619576"/>
                </a:lnTo>
                <a:lnTo>
                  <a:pt x="8095869" y="3640899"/>
                </a:lnTo>
                <a:lnTo>
                  <a:pt x="8034655" y="3656634"/>
                </a:lnTo>
                <a:lnTo>
                  <a:pt x="7971155" y="3666439"/>
                </a:lnTo>
                <a:lnTo>
                  <a:pt x="7906639" y="3669792"/>
                </a:lnTo>
                <a:lnTo>
                  <a:pt x="0" y="3669792"/>
                </a:lnTo>
                <a:lnTo>
                  <a:pt x="0" y="639953"/>
                </a:lnTo>
                <a:lnTo>
                  <a:pt x="3352" y="575437"/>
                </a:lnTo>
                <a:lnTo>
                  <a:pt x="13157" y="511937"/>
                </a:lnTo>
                <a:lnTo>
                  <a:pt x="28905" y="450596"/>
                </a:lnTo>
                <a:lnTo>
                  <a:pt x="50253" y="391668"/>
                </a:lnTo>
                <a:lnTo>
                  <a:pt x="77546" y="335407"/>
                </a:lnTo>
                <a:lnTo>
                  <a:pt x="109562" y="282448"/>
                </a:lnTo>
                <a:lnTo>
                  <a:pt x="146659" y="233425"/>
                </a:lnTo>
                <a:lnTo>
                  <a:pt x="187934" y="187960"/>
                </a:lnTo>
                <a:lnTo>
                  <a:pt x="233451" y="146685"/>
                </a:lnTo>
                <a:lnTo>
                  <a:pt x="282486" y="109600"/>
                </a:lnTo>
                <a:lnTo>
                  <a:pt x="335419" y="77597"/>
                </a:lnTo>
                <a:lnTo>
                  <a:pt x="391706" y="50292"/>
                </a:lnTo>
                <a:lnTo>
                  <a:pt x="450634" y="28956"/>
                </a:lnTo>
                <a:lnTo>
                  <a:pt x="511949" y="13208"/>
                </a:lnTo>
                <a:lnTo>
                  <a:pt x="575449" y="3301"/>
                </a:lnTo>
                <a:lnTo>
                  <a:pt x="639953" y="0"/>
                </a:lnTo>
                <a:close/>
              </a:path>
            </a:pathLst>
          </a:custGeom>
          <a:ln w="88392">
            <a:solidFill>
              <a:srgbClr val="F9C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0555" y="5001767"/>
            <a:ext cx="5961888" cy="1417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7800" y="5029200"/>
            <a:ext cx="5867400" cy="1322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7800" y="5029200"/>
            <a:ext cx="5867400" cy="1323340"/>
          </a:xfrm>
          <a:custGeom>
            <a:avLst/>
            <a:gdLst/>
            <a:ahLst/>
            <a:cxnLst/>
            <a:rect l="l" t="t" r="r" b="b"/>
            <a:pathLst>
              <a:path w="5867400" h="1323339">
                <a:moveTo>
                  <a:pt x="0" y="1322832"/>
                </a:moveTo>
                <a:lnTo>
                  <a:pt x="5867400" y="1322832"/>
                </a:lnTo>
                <a:lnTo>
                  <a:pt x="5867400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5336" y="5256276"/>
            <a:ext cx="4905756" cy="883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1249" y="5322442"/>
            <a:ext cx="4766818" cy="752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70828" y="5457952"/>
            <a:ext cx="297180" cy="184785"/>
          </a:xfrm>
          <a:custGeom>
            <a:avLst/>
            <a:gdLst/>
            <a:ahLst/>
            <a:cxnLst/>
            <a:rect l="l" t="t" r="r" b="b"/>
            <a:pathLst>
              <a:path w="297179" h="184785">
                <a:moveTo>
                  <a:pt x="0" y="0"/>
                </a:moveTo>
                <a:lnTo>
                  <a:pt x="0" y="184619"/>
                </a:lnTo>
                <a:lnTo>
                  <a:pt x="108712" y="184619"/>
                </a:lnTo>
                <a:lnTo>
                  <a:pt x="156602" y="184060"/>
                </a:lnTo>
                <a:lnTo>
                  <a:pt x="222619" y="179588"/>
                </a:lnTo>
                <a:lnTo>
                  <a:pt x="264223" y="163517"/>
                </a:lnTo>
                <a:lnTo>
                  <a:pt x="288440" y="133305"/>
                </a:lnTo>
                <a:lnTo>
                  <a:pt x="296799" y="90297"/>
                </a:lnTo>
                <a:lnTo>
                  <a:pt x="295582" y="72814"/>
                </a:lnTo>
                <a:lnTo>
                  <a:pt x="277241" y="30988"/>
                </a:lnTo>
                <a:lnTo>
                  <a:pt x="238754" y="6484"/>
                </a:lnTo>
                <a:lnTo>
                  <a:pt x="186134" y="587"/>
                </a:lnTo>
                <a:lnTo>
                  <a:pt x="114681" y="0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38525" y="5457952"/>
            <a:ext cx="297180" cy="184785"/>
          </a:xfrm>
          <a:custGeom>
            <a:avLst/>
            <a:gdLst/>
            <a:ahLst/>
            <a:cxnLst/>
            <a:rect l="l" t="t" r="r" b="b"/>
            <a:pathLst>
              <a:path w="297179" h="184785">
                <a:moveTo>
                  <a:pt x="0" y="0"/>
                </a:moveTo>
                <a:lnTo>
                  <a:pt x="0" y="184619"/>
                </a:lnTo>
                <a:lnTo>
                  <a:pt x="108712" y="184619"/>
                </a:lnTo>
                <a:lnTo>
                  <a:pt x="156602" y="184060"/>
                </a:lnTo>
                <a:lnTo>
                  <a:pt x="222619" y="179588"/>
                </a:lnTo>
                <a:lnTo>
                  <a:pt x="264223" y="163517"/>
                </a:lnTo>
                <a:lnTo>
                  <a:pt x="288440" y="133305"/>
                </a:lnTo>
                <a:lnTo>
                  <a:pt x="296799" y="90297"/>
                </a:lnTo>
                <a:lnTo>
                  <a:pt x="295582" y="72814"/>
                </a:lnTo>
                <a:lnTo>
                  <a:pt x="277240" y="30988"/>
                </a:lnTo>
                <a:lnTo>
                  <a:pt x="238754" y="6484"/>
                </a:lnTo>
                <a:lnTo>
                  <a:pt x="186134" y="587"/>
                </a:lnTo>
                <a:lnTo>
                  <a:pt x="114680" y="0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23890" y="5334889"/>
            <a:ext cx="654685" cy="727710"/>
          </a:xfrm>
          <a:custGeom>
            <a:avLst/>
            <a:gdLst/>
            <a:ahLst/>
            <a:cxnLst/>
            <a:rect l="l" t="t" r="r" b="b"/>
            <a:pathLst>
              <a:path w="654685" h="727710">
                <a:moveTo>
                  <a:pt x="0" y="0"/>
                </a:moveTo>
                <a:lnTo>
                  <a:pt x="309245" y="0"/>
                </a:lnTo>
                <a:lnTo>
                  <a:pt x="363561" y="1216"/>
                </a:lnTo>
                <a:lnTo>
                  <a:pt x="409924" y="4873"/>
                </a:lnTo>
                <a:lnTo>
                  <a:pt x="448333" y="10983"/>
                </a:lnTo>
                <a:lnTo>
                  <a:pt x="503864" y="31273"/>
                </a:lnTo>
                <a:lnTo>
                  <a:pt x="546155" y="66135"/>
                </a:lnTo>
                <a:lnTo>
                  <a:pt x="577280" y="115236"/>
                </a:lnTo>
                <a:lnTo>
                  <a:pt x="593143" y="172577"/>
                </a:lnTo>
                <a:lnTo>
                  <a:pt x="595122" y="203962"/>
                </a:lnTo>
                <a:lnTo>
                  <a:pt x="592119" y="243111"/>
                </a:lnTo>
                <a:lnTo>
                  <a:pt x="568065" y="310728"/>
                </a:lnTo>
                <a:lnTo>
                  <a:pt x="519934" y="363404"/>
                </a:lnTo>
                <a:lnTo>
                  <a:pt x="486949" y="382684"/>
                </a:lnTo>
                <a:lnTo>
                  <a:pt x="448012" y="397032"/>
                </a:lnTo>
                <a:lnTo>
                  <a:pt x="403098" y="406450"/>
                </a:lnTo>
                <a:lnTo>
                  <a:pt x="425864" y="420688"/>
                </a:lnTo>
                <a:lnTo>
                  <a:pt x="465159" y="451211"/>
                </a:lnTo>
                <a:lnTo>
                  <a:pt x="498574" y="487354"/>
                </a:lnTo>
                <a:lnTo>
                  <a:pt x="540396" y="546414"/>
                </a:lnTo>
                <a:lnTo>
                  <a:pt x="565404" y="585622"/>
                </a:lnTo>
                <a:lnTo>
                  <a:pt x="654176" y="727583"/>
                </a:lnTo>
                <a:lnTo>
                  <a:pt x="478536" y="727583"/>
                </a:lnTo>
                <a:lnTo>
                  <a:pt x="372237" y="569252"/>
                </a:lnTo>
                <a:lnTo>
                  <a:pt x="346186" y="530735"/>
                </a:lnTo>
                <a:lnTo>
                  <a:pt x="307514" y="477256"/>
                </a:lnTo>
                <a:lnTo>
                  <a:pt x="273367" y="443677"/>
                </a:lnTo>
                <a:lnTo>
                  <a:pt x="237291" y="428432"/>
                </a:lnTo>
                <a:lnTo>
                  <a:pt x="176784" y="423824"/>
                </a:lnTo>
                <a:lnTo>
                  <a:pt x="146938" y="423824"/>
                </a:lnTo>
                <a:lnTo>
                  <a:pt x="146938" y="727583"/>
                </a:lnTo>
                <a:lnTo>
                  <a:pt x="0" y="72758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69002" y="5334889"/>
            <a:ext cx="553720" cy="727710"/>
          </a:xfrm>
          <a:custGeom>
            <a:avLst/>
            <a:gdLst/>
            <a:ahLst/>
            <a:cxnLst/>
            <a:rect l="l" t="t" r="r" b="b"/>
            <a:pathLst>
              <a:path w="553720" h="727710">
                <a:moveTo>
                  <a:pt x="0" y="0"/>
                </a:moveTo>
                <a:lnTo>
                  <a:pt x="539623" y="0"/>
                </a:lnTo>
                <a:lnTo>
                  <a:pt x="539623" y="123063"/>
                </a:lnTo>
                <a:lnTo>
                  <a:pt x="146938" y="123063"/>
                </a:lnTo>
                <a:lnTo>
                  <a:pt x="146938" y="284353"/>
                </a:lnTo>
                <a:lnTo>
                  <a:pt x="512318" y="284353"/>
                </a:lnTo>
                <a:lnTo>
                  <a:pt x="512318" y="406946"/>
                </a:lnTo>
                <a:lnTo>
                  <a:pt x="146938" y="406946"/>
                </a:lnTo>
                <a:lnTo>
                  <a:pt x="146938" y="604989"/>
                </a:lnTo>
                <a:lnTo>
                  <a:pt x="553465" y="604989"/>
                </a:lnTo>
                <a:lnTo>
                  <a:pt x="553465" y="727583"/>
                </a:lnTo>
                <a:lnTo>
                  <a:pt x="0" y="72758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91585" y="5334889"/>
            <a:ext cx="654685" cy="727710"/>
          </a:xfrm>
          <a:custGeom>
            <a:avLst/>
            <a:gdLst/>
            <a:ahLst/>
            <a:cxnLst/>
            <a:rect l="l" t="t" r="r" b="b"/>
            <a:pathLst>
              <a:path w="654685" h="727710">
                <a:moveTo>
                  <a:pt x="0" y="0"/>
                </a:moveTo>
                <a:lnTo>
                  <a:pt x="309244" y="0"/>
                </a:lnTo>
                <a:lnTo>
                  <a:pt x="363561" y="1216"/>
                </a:lnTo>
                <a:lnTo>
                  <a:pt x="409924" y="4873"/>
                </a:lnTo>
                <a:lnTo>
                  <a:pt x="448333" y="10983"/>
                </a:lnTo>
                <a:lnTo>
                  <a:pt x="503864" y="31273"/>
                </a:lnTo>
                <a:lnTo>
                  <a:pt x="546155" y="66135"/>
                </a:lnTo>
                <a:lnTo>
                  <a:pt x="577280" y="115236"/>
                </a:lnTo>
                <a:lnTo>
                  <a:pt x="593143" y="172577"/>
                </a:lnTo>
                <a:lnTo>
                  <a:pt x="595122" y="203962"/>
                </a:lnTo>
                <a:lnTo>
                  <a:pt x="592119" y="243111"/>
                </a:lnTo>
                <a:lnTo>
                  <a:pt x="568065" y="310728"/>
                </a:lnTo>
                <a:lnTo>
                  <a:pt x="519934" y="363404"/>
                </a:lnTo>
                <a:lnTo>
                  <a:pt x="486949" y="382684"/>
                </a:lnTo>
                <a:lnTo>
                  <a:pt x="448012" y="397032"/>
                </a:lnTo>
                <a:lnTo>
                  <a:pt x="403098" y="406450"/>
                </a:lnTo>
                <a:lnTo>
                  <a:pt x="425864" y="420688"/>
                </a:lnTo>
                <a:lnTo>
                  <a:pt x="465159" y="451211"/>
                </a:lnTo>
                <a:lnTo>
                  <a:pt x="498574" y="487354"/>
                </a:lnTo>
                <a:lnTo>
                  <a:pt x="540396" y="546414"/>
                </a:lnTo>
                <a:lnTo>
                  <a:pt x="565403" y="585622"/>
                </a:lnTo>
                <a:lnTo>
                  <a:pt x="654176" y="727583"/>
                </a:lnTo>
                <a:lnTo>
                  <a:pt x="478536" y="727583"/>
                </a:lnTo>
                <a:lnTo>
                  <a:pt x="372237" y="569252"/>
                </a:lnTo>
                <a:lnTo>
                  <a:pt x="346186" y="530735"/>
                </a:lnTo>
                <a:lnTo>
                  <a:pt x="307514" y="477256"/>
                </a:lnTo>
                <a:lnTo>
                  <a:pt x="273367" y="443677"/>
                </a:lnTo>
                <a:lnTo>
                  <a:pt x="237291" y="428432"/>
                </a:lnTo>
                <a:lnTo>
                  <a:pt x="176784" y="423824"/>
                </a:lnTo>
                <a:lnTo>
                  <a:pt x="146938" y="423824"/>
                </a:lnTo>
                <a:lnTo>
                  <a:pt x="146938" y="727583"/>
                </a:lnTo>
                <a:lnTo>
                  <a:pt x="0" y="72758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36698" y="5334889"/>
            <a:ext cx="553720" cy="727710"/>
          </a:xfrm>
          <a:custGeom>
            <a:avLst/>
            <a:gdLst/>
            <a:ahLst/>
            <a:cxnLst/>
            <a:rect l="l" t="t" r="r" b="b"/>
            <a:pathLst>
              <a:path w="553719" h="727710">
                <a:moveTo>
                  <a:pt x="0" y="0"/>
                </a:moveTo>
                <a:lnTo>
                  <a:pt x="539622" y="0"/>
                </a:lnTo>
                <a:lnTo>
                  <a:pt x="539622" y="123063"/>
                </a:lnTo>
                <a:lnTo>
                  <a:pt x="146938" y="123063"/>
                </a:lnTo>
                <a:lnTo>
                  <a:pt x="146938" y="284353"/>
                </a:lnTo>
                <a:lnTo>
                  <a:pt x="512318" y="284353"/>
                </a:lnTo>
                <a:lnTo>
                  <a:pt x="512318" y="406946"/>
                </a:lnTo>
                <a:lnTo>
                  <a:pt x="146938" y="406946"/>
                </a:lnTo>
                <a:lnTo>
                  <a:pt x="146938" y="604989"/>
                </a:lnTo>
                <a:lnTo>
                  <a:pt x="553465" y="604989"/>
                </a:lnTo>
                <a:lnTo>
                  <a:pt x="553465" y="727583"/>
                </a:lnTo>
                <a:lnTo>
                  <a:pt x="0" y="72758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1249" y="5334889"/>
            <a:ext cx="702945" cy="727710"/>
          </a:xfrm>
          <a:custGeom>
            <a:avLst/>
            <a:gdLst/>
            <a:ahLst/>
            <a:cxnLst/>
            <a:rect l="l" t="t" r="r" b="b"/>
            <a:pathLst>
              <a:path w="702944" h="727710">
                <a:moveTo>
                  <a:pt x="0" y="0"/>
                </a:moveTo>
                <a:lnTo>
                  <a:pt x="219837" y="0"/>
                </a:lnTo>
                <a:lnTo>
                  <a:pt x="351917" y="496290"/>
                </a:lnTo>
                <a:lnTo>
                  <a:pt x="482345" y="0"/>
                </a:lnTo>
                <a:lnTo>
                  <a:pt x="702818" y="0"/>
                </a:lnTo>
                <a:lnTo>
                  <a:pt x="702818" y="727583"/>
                </a:lnTo>
                <a:lnTo>
                  <a:pt x="566293" y="727583"/>
                </a:lnTo>
                <a:lnTo>
                  <a:pt x="566293" y="154813"/>
                </a:lnTo>
                <a:lnTo>
                  <a:pt x="421894" y="727583"/>
                </a:lnTo>
                <a:lnTo>
                  <a:pt x="280415" y="727583"/>
                </a:lnTo>
                <a:lnTo>
                  <a:pt x="136398" y="154813"/>
                </a:lnTo>
                <a:lnTo>
                  <a:pt x="136398" y="727583"/>
                </a:lnTo>
                <a:lnTo>
                  <a:pt x="0" y="72758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76572" y="5322442"/>
            <a:ext cx="680720" cy="752475"/>
          </a:xfrm>
          <a:custGeom>
            <a:avLst/>
            <a:gdLst/>
            <a:ahLst/>
            <a:cxnLst/>
            <a:rect l="l" t="t" r="r" b="b"/>
            <a:pathLst>
              <a:path w="680720" h="752475">
                <a:moveTo>
                  <a:pt x="361314" y="0"/>
                </a:moveTo>
                <a:lnTo>
                  <a:pt x="425344" y="3548"/>
                </a:lnTo>
                <a:lnTo>
                  <a:pt x="481980" y="14192"/>
                </a:lnTo>
                <a:lnTo>
                  <a:pt x="531211" y="31932"/>
                </a:lnTo>
                <a:lnTo>
                  <a:pt x="573024" y="56768"/>
                </a:lnTo>
                <a:lnTo>
                  <a:pt x="607720" y="87941"/>
                </a:lnTo>
                <a:lnTo>
                  <a:pt x="635619" y="124507"/>
                </a:lnTo>
                <a:lnTo>
                  <a:pt x="656730" y="166479"/>
                </a:lnTo>
                <a:lnTo>
                  <a:pt x="671067" y="213867"/>
                </a:lnTo>
                <a:lnTo>
                  <a:pt x="525144" y="241172"/>
                </a:lnTo>
                <a:lnTo>
                  <a:pt x="515741" y="215812"/>
                </a:lnTo>
                <a:lnTo>
                  <a:pt x="502967" y="193262"/>
                </a:lnTo>
                <a:lnTo>
                  <a:pt x="467360" y="156590"/>
                </a:lnTo>
                <a:lnTo>
                  <a:pt x="419623" y="133334"/>
                </a:lnTo>
                <a:lnTo>
                  <a:pt x="361314" y="125602"/>
                </a:lnTo>
                <a:lnTo>
                  <a:pt x="315666" y="129412"/>
                </a:lnTo>
                <a:lnTo>
                  <a:pt x="274923" y="140842"/>
                </a:lnTo>
                <a:lnTo>
                  <a:pt x="239085" y="159892"/>
                </a:lnTo>
                <a:lnTo>
                  <a:pt x="208152" y="186562"/>
                </a:lnTo>
                <a:lnTo>
                  <a:pt x="183316" y="220814"/>
                </a:lnTo>
                <a:lnTo>
                  <a:pt x="165576" y="262424"/>
                </a:lnTo>
                <a:lnTo>
                  <a:pt x="154932" y="311405"/>
                </a:lnTo>
                <a:lnTo>
                  <a:pt x="151384" y="367766"/>
                </a:lnTo>
                <a:lnTo>
                  <a:pt x="154979" y="428495"/>
                </a:lnTo>
                <a:lnTo>
                  <a:pt x="165766" y="481125"/>
                </a:lnTo>
                <a:lnTo>
                  <a:pt x="183745" y="525655"/>
                </a:lnTo>
                <a:lnTo>
                  <a:pt x="208914" y="562089"/>
                </a:lnTo>
                <a:lnTo>
                  <a:pt x="239990" y="590426"/>
                </a:lnTo>
                <a:lnTo>
                  <a:pt x="275494" y="610666"/>
                </a:lnTo>
                <a:lnTo>
                  <a:pt x="315428" y="622811"/>
                </a:lnTo>
                <a:lnTo>
                  <a:pt x="359790" y="626859"/>
                </a:lnTo>
                <a:lnTo>
                  <a:pt x="382936" y="625728"/>
                </a:lnTo>
                <a:lnTo>
                  <a:pt x="429228" y="616674"/>
                </a:lnTo>
                <a:lnTo>
                  <a:pt x="474783" y="599209"/>
                </a:lnTo>
                <a:lnTo>
                  <a:pt x="514649" y="577245"/>
                </a:lnTo>
                <a:lnTo>
                  <a:pt x="532129" y="564819"/>
                </a:lnTo>
                <a:lnTo>
                  <a:pt x="532129" y="472503"/>
                </a:lnTo>
                <a:lnTo>
                  <a:pt x="363854" y="472503"/>
                </a:lnTo>
                <a:lnTo>
                  <a:pt x="363854" y="349897"/>
                </a:lnTo>
                <a:lnTo>
                  <a:pt x="680465" y="349897"/>
                </a:lnTo>
                <a:lnTo>
                  <a:pt x="680465" y="639762"/>
                </a:lnTo>
                <a:lnTo>
                  <a:pt x="623982" y="681767"/>
                </a:lnTo>
                <a:lnTo>
                  <a:pt x="587954" y="700770"/>
                </a:lnTo>
                <a:lnTo>
                  <a:pt x="546735" y="718438"/>
                </a:lnTo>
                <a:lnTo>
                  <a:pt x="502779" y="733314"/>
                </a:lnTo>
                <a:lnTo>
                  <a:pt x="458549" y="743939"/>
                </a:lnTo>
                <a:lnTo>
                  <a:pt x="414057" y="750312"/>
                </a:lnTo>
                <a:lnTo>
                  <a:pt x="369315" y="752436"/>
                </a:lnTo>
                <a:lnTo>
                  <a:pt x="314021" y="749443"/>
                </a:lnTo>
                <a:lnTo>
                  <a:pt x="262429" y="740463"/>
                </a:lnTo>
                <a:lnTo>
                  <a:pt x="214528" y="725497"/>
                </a:lnTo>
                <a:lnTo>
                  <a:pt x="170306" y="704545"/>
                </a:lnTo>
                <a:lnTo>
                  <a:pt x="130468" y="678017"/>
                </a:lnTo>
                <a:lnTo>
                  <a:pt x="95916" y="646344"/>
                </a:lnTo>
                <a:lnTo>
                  <a:pt x="66651" y="609522"/>
                </a:lnTo>
                <a:lnTo>
                  <a:pt x="42672" y="567550"/>
                </a:lnTo>
                <a:lnTo>
                  <a:pt x="24002" y="522025"/>
                </a:lnTo>
                <a:lnTo>
                  <a:pt x="10667" y="474546"/>
                </a:lnTo>
                <a:lnTo>
                  <a:pt x="2666" y="425112"/>
                </a:lnTo>
                <a:lnTo>
                  <a:pt x="0" y="373722"/>
                </a:lnTo>
                <a:lnTo>
                  <a:pt x="2976" y="318479"/>
                </a:lnTo>
                <a:lnTo>
                  <a:pt x="11906" y="266398"/>
                </a:lnTo>
                <a:lnTo>
                  <a:pt x="26789" y="217474"/>
                </a:lnTo>
                <a:lnTo>
                  <a:pt x="47625" y="171703"/>
                </a:lnTo>
                <a:lnTo>
                  <a:pt x="74199" y="130099"/>
                </a:lnTo>
                <a:lnTo>
                  <a:pt x="106298" y="93662"/>
                </a:lnTo>
                <a:lnTo>
                  <a:pt x="143922" y="62368"/>
                </a:lnTo>
                <a:lnTo>
                  <a:pt x="187071" y="36194"/>
                </a:lnTo>
                <a:lnTo>
                  <a:pt x="224244" y="20359"/>
                </a:lnTo>
                <a:lnTo>
                  <a:pt x="265668" y="9048"/>
                </a:lnTo>
                <a:lnTo>
                  <a:pt x="311354" y="2262"/>
                </a:lnTo>
                <a:lnTo>
                  <a:pt x="361314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6388" y="552365"/>
            <a:ext cx="5924170" cy="578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399006"/>
            <a:ext cx="7987665" cy="486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78130" indent="-342900">
              <a:lnSpc>
                <a:spcPct val="105700"/>
              </a:lnSpc>
              <a:spcBef>
                <a:spcPts val="100"/>
              </a:spcBef>
              <a:buSzPct val="112500"/>
              <a:buFont typeface="Wingdings"/>
              <a:buChar char=""/>
              <a:tabLst>
                <a:tab pos="481330" algn="l"/>
              </a:tabLst>
            </a:pPr>
            <a:r>
              <a:rPr sz="3200" b="1" dirty="0">
                <a:latin typeface="Arial"/>
                <a:cs typeface="Arial"/>
              </a:rPr>
              <a:t>Mergers is the </a:t>
            </a:r>
            <a:r>
              <a:rPr sz="3200" b="1" spc="-5" dirty="0">
                <a:solidFill>
                  <a:srgbClr val="974707"/>
                </a:solidFill>
                <a:latin typeface="Arial"/>
                <a:cs typeface="Arial"/>
              </a:rPr>
              <a:t>combination </a:t>
            </a:r>
            <a:r>
              <a:rPr sz="3200" b="1" dirty="0">
                <a:solidFill>
                  <a:srgbClr val="974707"/>
                </a:solidFill>
                <a:latin typeface="Arial"/>
                <a:cs typeface="Arial"/>
              </a:rPr>
              <a:t>of two  companies </a:t>
            </a:r>
            <a:r>
              <a:rPr sz="3200" b="1" dirty="0">
                <a:latin typeface="Arial"/>
                <a:cs typeface="Arial"/>
              </a:rPr>
              <a:t>to form </a:t>
            </a:r>
            <a:r>
              <a:rPr sz="3200" b="1" dirty="0">
                <a:solidFill>
                  <a:srgbClr val="974707"/>
                </a:solidFill>
                <a:latin typeface="Arial"/>
                <a:cs typeface="Arial"/>
              </a:rPr>
              <a:t>one new</a:t>
            </a:r>
            <a:r>
              <a:rPr sz="3200" b="1" spc="-14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3200" b="1" spc="-35" dirty="0">
                <a:solidFill>
                  <a:srgbClr val="974707"/>
                </a:solidFill>
                <a:latin typeface="Arial"/>
                <a:cs typeface="Arial"/>
              </a:rPr>
              <a:t>company</a:t>
            </a:r>
            <a:r>
              <a:rPr sz="3200" b="1" spc="-35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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469265" algn="l"/>
              </a:tabLst>
            </a:pPr>
            <a:r>
              <a:rPr sz="3200" b="1" dirty="0">
                <a:latin typeface="Arial"/>
                <a:cs typeface="Arial"/>
              </a:rPr>
              <a:t>The combination of the two</a:t>
            </a:r>
            <a:r>
              <a:rPr sz="3200" b="1" spc="-19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companies  </a:t>
            </a:r>
            <a:r>
              <a:rPr sz="3200" b="1" dirty="0">
                <a:latin typeface="Arial"/>
                <a:cs typeface="Arial"/>
              </a:rPr>
              <a:t>involves a </a:t>
            </a:r>
            <a:r>
              <a:rPr sz="3200" b="1" dirty="0">
                <a:solidFill>
                  <a:srgbClr val="974707"/>
                </a:solidFill>
                <a:latin typeface="Arial"/>
                <a:cs typeface="Arial"/>
              </a:rPr>
              <a:t>transfer of</a:t>
            </a:r>
            <a:r>
              <a:rPr sz="3200" b="1" spc="-9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974707"/>
                </a:solidFill>
                <a:latin typeface="Arial"/>
                <a:cs typeface="Arial"/>
              </a:rPr>
              <a:t>ownership</a:t>
            </a:r>
            <a:r>
              <a:rPr sz="3200" b="1" spc="-5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"/>
            </a:pPr>
            <a:endParaRPr sz="4650">
              <a:latin typeface="Times New Roman"/>
              <a:cs typeface="Times New Roman"/>
            </a:endParaRPr>
          </a:p>
          <a:p>
            <a:pPr marL="355600" marR="292735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Both companies </a:t>
            </a:r>
            <a:r>
              <a:rPr sz="3200" b="1" dirty="0">
                <a:solidFill>
                  <a:srgbClr val="974707"/>
                </a:solidFill>
                <a:latin typeface="Arial"/>
                <a:cs typeface="Arial"/>
              </a:rPr>
              <a:t>surrender </a:t>
            </a:r>
            <a:r>
              <a:rPr sz="3200" b="1" spc="-5" dirty="0">
                <a:solidFill>
                  <a:srgbClr val="974707"/>
                </a:solidFill>
                <a:latin typeface="Arial"/>
                <a:cs typeface="Arial"/>
              </a:rPr>
              <a:t>their</a:t>
            </a:r>
            <a:r>
              <a:rPr sz="3200" b="1" spc="-14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974707"/>
                </a:solidFill>
                <a:latin typeface="Arial"/>
                <a:cs typeface="Arial"/>
              </a:rPr>
              <a:t>stock 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and </a:t>
            </a:r>
            <a:r>
              <a:rPr sz="3200" b="1" spc="-5" dirty="0">
                <a:solidFill>
                  <a:srgbClr val="974707"/>
                </a:solidFill>
                <a:latin typeface="Arial"/>
                <a:cs typeface="Arial"/>
              </a:rPr>
              <a:t>issue </a:t>
            </a:r>
            <a:r>
              <a:rPr sz="3200" b="1" dirty="0">
                <a:solidFill>
                  <a:srgbClr val="974707"/>
                </a:solidFill>
                <a:latin typeface="Arial"/>
                <a:cs typeface="Arial"/>
              </a:rPr>
              <a:t>new </a:t>
            </a:r>
            <a:r>
              <a:rPr sz="3200" b="1" spc="-5" dirty="0">
                <a:solidFill>
                  <a:srgbClr val="974707"/>
                </a:solidFill>
                <a:latin typeface="Arial"/>
                <a:cs typeface="Arial"/>
              </a:rPr>
              <a:t>stock </a:t>
            </a:r>
            <a:r>
              <a:rPr sz="3200" b="1" dirty="0">
                <a:solidFill>
                  <a:srgbClr val="974707"/>
                </a:solidFill>
                <a:latin typeface="Arial"/>
                <a:cs typeface="Arial"/>
              </a:rPr>
              <a:t>as </a:t>
            </a:r>
            <a:r>
              <a:rPr sz="3200" b="1" dirty="0">
                <a:latin typeface="Arial"/>
                <a:cs typeface="Arial"/>
              </a:rPr>
              <a:t>a </a:t>
            </a:r>
            <a:r>
              <a:rPr sz="3200" b="1" spc="-5" dirty="0">
                <a:latin typeface="Arial"/>
                <a:cs typeface="Arial"/>
              </a:rPr>
              <a:t>new  </a:t>
            </a:r>
            <a:r>
              <a:rPr sz="3200" b="1" spc="-30" dirty="0">
                <a:latin typeface="Arial"/>
                <a:cs typeface="Arial"/>
              </a:rPr>
              <a:t>company.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0263" y="628925"/>
            <a:ext cx="6124247" cy="494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2377" y="451230"/>
            <a:ext cx="61144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45" dirty="0">
                <a:solidFill>
                  <a:srgbClr val="4F6128"/>
                </a:solidFill>
                <a:latin typeface="Arial"/>
                <a:cs typeface="Arial"/>
              </a:rPr>
              <a:t>WAYS </a:t>
            </a:r>
            <a:r>
              <a:rPr sz="4800" spc="145" dirty="0">
                <a:solidFill>
                  <a:srgbClr val="4F6128"/>
                </a:solidFill>
                <a:latin typeface="Arial"/>
                <a:cs typeface="Arial"/>
              </a:rPr>
              <a:t>OF</a:t>
            </a:r>
            <a:r>
              <a:rPr sz="4800" spc="-320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4800" spc="240" dirty="0">
                <a:solidFill>
                  <a:srgbClr val="4F6128"/>
                </a:solidFill>
                <a:latin typeface="Arial"/>
                <a:cs typeface="Arial"/>
              </a:rPr>
              <a:t>MERGER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5044" y="1126236"/>
            <a:ext cx="6195059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4822" y="1169288"/>
            <a:ext cx="6134100" cy="0"/>
          </a:xfrm>
          <a:custGeom>
            <a:avLst/>
            <a:gdLst/>
            <a:ahLst/>
            <a:cxnLst/>
            <a:rect l="l" t="t" r="r" b="b"/>
            <a:pathLst>
              <a:path w="6134100">
                <a:moveTo>
                  <a:pt x="0" y="0"/>
                </a:moveTo>
                <a:lnTo>
                  <a:pt x="6134100" y="0"/>
                </a:lnTo>
              </a:path>
            </a:pathLst>
          </a:custGeom>
          <a:ln w="64007">
            <a:solidFill>
              <a:srgbClr val="4F6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8904" y="1509941"/>
            <a:ext cx="7882890" cy="4798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2185" marR="64769" indent="-3440429">
              <a:lnSpc>
                <a:spcPct val="120100"/>
              </a:lnSpc>
              <a:spcBef>
                <a:spcPts val="100"/>
              </a:spcBef>
            </a:pPr>
            <a:r>
              <a:rPr sz="3200" b="1" dirty="0">
                <a:solidFill>
                  <a:srgbClr val="585858"/>
                </a:solidFill>
                <a:latin typeface="Calibri"/>
                <a:cs typeface="Calibri"/>
              </a:rPr>
              <a:t>A </a:t>
            </a:r>
            <a:r>
              <a:rPr sz="3200" b="1" spc="-5" dirty="0">
                <a:solidFill>
                  <a:srgbClr val="585858"/>
                </a:solidFill>
                <a:latin typeface="Calibri"/>
                <a:cs typeface="Calibri"/>
              </a:rPr>
              <a:t>MERRGER </a:t>
            </a:r>
            <a:r>
              <a:rPr sz="3200" b="1" dirty="0">
                <a:solidFill>
                  <a:srgbClr val="585858"/>
                </a:solidFill>
                <a:latin typeface="Calibri"/>
                <a:cs typeface="Calibri"/>
              </a:rPr>
              <a:t>CAN </a:t>
            </a:r>
            <a:r>
              <a:rPr sz="3200" b="1" spc="-60" dirty="0">
                <a:solidFill>
                  <a:srgbClr val="585858"/>
                </a:solidFill>
                <a:latin typeface="Calibri"/>
                <a:cs typeface="Calibri"/>
              </a:rPr>
              <a:t>TAKES </a:t>
            </a:r>
            <a:r>
              <a:rPr sz="3200" b="1" spc="-10" dirty="0">
                <a:solidFill>
                  <a:srgbClr val="585858"/>
                </a:solidFill>
                <a:latin typeface="Calibri"/>
                <a:cs typeface="Calibri"/>
              </a:rPr>
              <a:t>PLACE </a:t>
            </a:r>
            <a:r>
              <a:rPr sz="3200" b="1" dirty="0">
                <a:solidFill>
                  <a:srgbClr val="585858"/>
                </a:solidFill>
                <a:latin typeface="Calibri"/>
                <a:cs typeface="Calibri"/>
              </a:rPr>
              <a:t>IN </a:t>
            </a:r>
            <a:r>
              <a:rPr sz="3200" b="1" spc="-15" dirty="0">
                <a:solidFill>
                  <a:srgbClr val="585858"/>
                </a:solidFill>
                <a:latin typeface="Calibri"/>
                <a:cs typeface="Calibri"/>
              </a:rPr>
              <a:t>FOLLOWING  </a:t>
            </a:r>
            <a:r>
              <a:rPr sz="3200" b="1" spc="-155" dirty="0">
                <a:solidFill>
                  <a:srgbClr val="585858"/>
                </a:solidFill>
                <a:latin typeface="Calibri"/>
                <a:cs typeface="Calibri"/>
              </a:rPr>
              <a:t>WAY</a:t>
            </a:r>
            <a:r>
              <a:rPr sz="3200" b="1" spc="-155" dirty="0">
                <a:solidFill>
                  <a:srgbClr val="77923B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1918970" indent="-323850">
              <a:lnSpc>
                <a:spcPct val="100000"/>
              </a:lnSpc>
              <a:spcBef>
                <a:spcPts val="2165"/>
              </a:spcBef>
              <a:buSzPct val="116666"/>
              <a:buFont typeface="Wingdings"/>
              <a:buChar char=""/>
              <a:tabLst>
                <a:tab pos="1918970" algn="l"/>
                <a:tab pos="1919605" algn="l"/>
                <a:tab pos="2727325" algn="l"/>
              </a:tabLst>
            </a:pPr>
            <a:r>
              <a:rPr sz="2400" b="1" spc="-5" dirty="0">
                <a:latin typeface="Arial"/>
                <a:cs typeface="Arial"/>
              </a:rPr>
              <a:t>BUY	PURCHASING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74707"/>
                </a:solidFill>
                <a:latin typeface="Arial"/>
                <a:cs typeface="Arial"/>
              </a:rPr>
              <a:t>ASSETS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200" b="1" dirty="0">
                <a:latin typeface="Arial"/>
                <a:cs typeface="Arial"/>
              </a:rPr>
              <a:t>BUY PURCHASING </a:t>
            </a:r>
            <a:r>
              <a:rPr sz="3200" b="1" dirty="0">
                <a:solidFill>
                  <a:srgbClr val="974707"/>
                </a:solidFill>
                <a:latin typeface="Arial"/>
                <a:cs typeface="Arial"/>
              </a:rPr>
              <a:t>COMMON</a:t>
            </a:r>
            <a:r>
              <a:rPr sz="3200" b="1" spc="-14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974707"/>
                </a:solidFill>
                <a:latin typeface="Arial"/>
                <a:cs typeface="Arial"/>
              </a:rPr>
              <a:t>SHARES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"/>
            </a:pPr>
            <a:endParaRPr sz="4000">
              <a:latin typeface="Times New Roman"/>
              <a:cs typeface="Times New Roman"/>
            </a:endParaRPr>
          </a:p>
          <a:p>
            <a:pPr marL="1143635" lvl="1" indent="-343535">
              <a:lnSpc>
                <a:spcPct val="100000"/>
              </a:lnSpc>
              <a:buFont typeface="Wingdings"/>
              <a:buChar char=""/>
              <a:tabLst>
                <a:tab pos="1143635" algn="l"/>
                <a:tab pos="1144270" algn="l"/>
              </a:tabLst>
            </a:pPr>
            <a:r>
              <a:rPr sz="2400" b="1" dirty="0">
                <a:latin typeface="Arial"/>
                <a:cs typeface="Arial"/>
              </a:rPr>
              <a:t>BY </a:t>
            </a:r>
            <a:r>
              <a:rPr sz="2400" b="1" spc="-5" dirty="0">
                <a:latin typeface="Arial"/>
                <a:cs typeface="Arial"/>
              </a:rPr>
              <a:t>EXCHANGING </a:t>
            </a:r>
            <a:r>
              <a:rPr sz="2400" b="1" spc="-5" dirty="0">
                <a:solidFill>
                  <a:srgbClr val="974707"/>
                </a:solidFill>
                <a:latin typeface="Arial"/>
                <a:cs typeface="Arial"/>
              </a:rPr>
              <a:t>SHARES </a:t>
            </a:r>
            <a:r>
              <a:rPr sz="2400" b="1" dirty="0">
                <a:solidFill>
                  <a:srgbClr val="974707"/>
                </a:solidFill>
                <a:latin typeface="Arial"/>
                <a:cs typeface="Arial"/>
              </a:rPr>
              <a:t>FOR</a:t>
            </a:r>
            <a:r>
              <a:rPr sz="2400" b="1" spc="-12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74707"/>
                </a:solidFill>
                <a:latin typeface="Arial"/>
                <a:cs typeface="Arial"/>
              </a:rPr>
              <a:t>ASSETS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613410" indent="-344170">
              <a:lnSpc>
                <a:spcPct val="100000"/>
              </a:lnSpc>
              <a:spcBef>
                <a:spcPts val="1585"/>
              </a:spcBef>
              <a:buFont typeface="Wingdings"/>
              <a:buChar char=""/>
              <a:tabLst>
                <a:tab pos="612775" algn="l"/>
                <a:tab pos="614045" algn="l"/>
              </a:tabLst>
            </a:pPr>
            <a:r>
              <a:rPr sz="2800" b="1" spc="-5" dirty="0">
                <a:latin typeface="Arial"/>
                <a:cs typeface="Arial"/>
              </a:rPr>
              <a:t>BY </a:t>
            </a:r>
            <a:r>
              <a:rPr sz="2800" b="1" spc="-10" dirty="0">
                <a:latin typeface="Arial"/>
                <a:cs typeface="Arial"/>
              </a:rPr>
              <a:t>EXCHANGING </a:t>
            </a:r>
            <a:r>
              <a:rPr sz="2800" b="1" spc="-10" dirty="0">
                <a:solidFill>
                  <a:srgbClr val="974707"/>
                </a:solidFill>
                <a:latin typeface="Arial"/>
                <a:cs typeface="Arial"/>
              </a:rPr>
              <a:t>SHARES </a:t>
            </a:r>
            <a:r>
              <a:rPr sz="2800" b="1" spc="-5" dirty="0">
                <a:solidFill>
                  <a:srgbClr val="974707"/>
                </a:solidFill>
                <a:latin typeface="Arial"/>
                <a:cs typeface="Arial"/>
              </a:rPr>
              <a:t>FOR</a:t>
            </a:r>
            <a:r>
              <a:rPr sz="2800" b="1" spc="3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974707"/>
                </a:solidFill>
                <a:latin typeface="Arial"/>
                <a:cs typeface="Arial"/>
              </a:rPr>
              <a:t>SHARES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888</Words>
  <Application>Microsoft Office PowerPoint</Application>
  <PresentationFormat>On-screen Show (4:3)</PresentationFormat>
  <Paragraphs>236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IN TR OD U C TION</vt:lpstr>
      <vt:lpstr>WHAT IS MERGERS AND  ACQUISITION?</vt:lpstr>
      <vt:lpstr>Slide 7</vt:lpstr>
      <vt:lpstr>Slide 8</vt:lpstr>
      <vt:lpstr>WAYS OF MERGER</vt:lpstr>
      <vt:lpstr>Slide 10</vt:lpstr>
      <vt:lpstr>Slide 11</vt:lpstr>
      <vt:lpstr>Slide 12</vt:lpstr>
      <vt:lpstr>Slide 13</vt:lpstr>
      <vt:lpstr>Slide 14</vt:lpstr>
      <vt:lpstr>AQUISITION</vt:lpstr>
      <vt:lpstr>WHAT IS ACQUISITION?</vt:lpstr>
      <vt:lpstr>TYPES OF ACQUISITION?</vt:lpstr>
      <vt:lpstr>1.FRIENDLY ACQUISITION</vt:lpstr>
      <vt:lpstr>2.REVERSE ACQUISITION</vt:lpstr>
      <vt:lpstr>3.BACK FLIP ACQUISITION</vt:lpstr>
      <vt:lpstr>4.HOSTILE ACQUISITION</vt:lpstr>
      <vt:lpstr>DIFFERENCES BETWEEN M&amp;A</vt:lpstr>
      <vt:lpstr>MERGERS:WHY &amp; WHY NOT</vt:lpstr>
      <vt:lpstr>ACQUISITION:WHY &amp; WHY NOT</vt:lpstr>
      <vt:lpstr>MOTIVES FOR MERGERS &amp; ACQUISITION</vt:lpstr>
      <vt:lpstr>BENEFITS OF MERGERS &amp; ACQUISITION</vt:lpstr>
      <vt:lpstr>PROBLEMS OF MERGERS &amp; ACQUISITION</vt:lpstr>
      <vt:lpstr>STRATEGIES OF MERGER AND  ACQUISITION</vt:lpstr>
      <vt:lpstr>TOP 5 MERGER AND  ACQUISITION DEALS</vt:lpstr>
      <vt:lpstr>1.TATA STEEL–CORUS: ($12.2 billion)</vt:lpstr>
      <vt:lpstr>2.VODAFONE-HUTCHISON ESSAR: ($11.1 billion)</vt:lpstr>
      <vt:lpstr>3.HINDALCO-NOVELIS: ($6 billion)</vt:lpstr>
      <vt:lpstr>4.RANBAXY- DAIICHI SANKYO ($4.5billion)</vt:lpstr>
      <vt:lpstr>5.ONGC–IMPERIAL ENERGY: ($2.8 billion)</vt:lpstr>
      <vt:lpstr>CONCLUSION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aadav</dc:creator>
  <cp:lastModifiedBy>aadav</cp:lastModifiedBy>
  <cp:revision>5</cp:revision>
  <dcterms:created xsi:type="dcterms:W3CDTF">2020-04-25T16:33:52Z</dcterms:created>
  <dcterms:modified xsi:type="dcterms:W3CDTF">2020-04-25T16:55:28Z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2020-04-25T00:00:00Z</vt:filetime>
  </property>
</Properties>
</file>