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0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7B851-E225-4722-B602-08FFD151554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A0926-5632-4297-B090-76A8190D5806}">
      <dgm:prSet phldrT="[Text]"/>
      <dgm:spPr/>
      <dgm:t>
        <a:bodyPr/>
        <a:lstStyle/>
        <a:p>
          <a:r>
            <a:rPr lang="en-US" dirty="0" smtClean="0"/>
            <a:t>EXTERNAL</a:t>
          </a:r>
          <a:endParaRPr lang="en-US" dirty="0"/>
        </a:p>
      </dgm:t>
    </dgm:pt>
    <dgm:pt modelId="{D6C0368F-7EEA-45ED-BBEC-B1DBCF1EC234}" type="parTrans" cxnId="{97B25841-D62E-43A2-8AD9-8678DCF9CC99}">
      <dgm:prSet/>
      <dgm:spPr/>
      <dgm:t>
        <a:bodyPr/>
        <a:lstStyle/>
        <a:p>
          <a:endParaRPr lang="en-US"/>
        </a:p>
      </dgm:t>
    </dgm:pt>
    <dgm:pt modelId="{671394F5-985D-44AD-A9DB-CC0D8657C9A3}" type="sibTrans" cxnId="{97B25841-D62E-43A2-8AD9-8678DCF9CC99}">
      <dgm:prSet/>
      <dgm:spPr/>
      <dgm:t>
        <a:bodyPr/>
        <a:lstStyle/>
        <a:p>
          <a:endParaRPr lang="en-US"/>
        </a:p>
      </dgm:t>
    </dgm:pt>
    <dgm:pt modelId="{EFDBF222-D895-4CD3-8300-47B1C72BE4DC}">
      <dgm:prSet phldrT="[Text]"/>
      <dgm:spPr/>
      <dgm:t>
        <a:bodyPr/>
        <a:lstStyle/>
        <a:p>
          <a:r>
            <a:rPr lang="en-US" dirty="0" smtClean="0"/>
            <a:t>Cardiac Surgery</a:t>
          </a:r>
          <a:endParaRPr lang="en-US" dirty="0"/>
        </a:p>
      </dgm:t>
    </dgm:pt>
    <dgm:pt modelId="{BA8BC8FB-ECE4-422A-9B2E-66D41D254766}" type="parTrans" cxnId="{622906D7-6FC6-46B3-9A55-862BBFDEAA9B}">
      <dgm:prSet/>
      <dgm:spPr/>
      <dgm:t>
        <a:bodyPr/>
        <a:lstStyle/>
        <a:p>
          <a:endParaRPr lang="en-US"/>
        </a:p>
      </dgm:t>
    </dgm:pt>
    <dgm:pt modelId="{2D212A8E-84AF-4554-A952-691303107156}" type="sibTrans" cxnId="{622906D7-6FC6-46B3-9A55-862BBFDEAA9B}">
      <dgm:prSet/>
      <dgm:spPr/>
      <dgm:t>
        <a:bodyPr/>
        <a:lstStyle/>
        <a:p>
          <a:endParaRPr lang="en-US"/>
        </a:p>
      </dgm:t>
    </dgm:pt>
    <dgm:pt modelId="{4D8530F7-7AE8-40B5-9C95-D36EF4F74D5A}">
      <dgm:prSet phldrT="[Text]"/>
      <dgm:spPr/>
      <dgm:t>
        <a:bodyPr/>
        <a:lstStyle/>
        <a:p>
          <a:r>
            <a:rPr lang="en-US" dirty="0" smtClean="0"/>
            <a:t>Temporary Heart Arrhythmia</a:t>
          </a:r>
          <a:endParaRPr lang="en-US" dirty="0"/>
        </a:p>
      </dgm:t>
    </dgm:pt>
    <dgm:pt modelId="{D2509AC4-4A19-40AD-B70D-1AB859559AB6}" type="parTrans" cxnId="{9F583CEA-C81E-4FFC-A3F6-4D98260490F7}">
      <dgm:prSet/>
      <dgm:spPr/>
      <dgm:t>
        <a:bodyPr/>
        <a:lstStyle/>
        <a:p>
          <a:endParaRPr lang="en-US"/>
        </a:p>
      </dgm:t>
    </dgm:pt>
    <dgm:pt modelId="{97E04315-77D9-41C7-B260-5307EF53B2EF}" type="sibTrans" cxnId="{9F583CEA-C81E-4FFC-A3F6-4D98260490F7}">
      <dgm:prSet/>
      <dgm:spPr/>
      <dgm:t>
        <a:bodyPr/>
        <a:lstStyle/>
        <a:p>
          <a:endParaRPr lang="en-US"/>
        </a:p>
      </dgm:t>
    </dgm:pt>
    <dgm:pt modelId="{484C210A-AE53-4899-8219-8B39FB0120C8}">
      <dgm:prSet phldrT="[Text]"/>
      <dgm:spPr/>
      <dgm:t>
        <a:bodyPr/>
        <a:lstStyle/>
        <a:p>
          <a:r>
            <a:rPr lang="en-US" dirty="0" smtClean="0"/>
            <a:t>INTERNAL</a:t>
          </a:r>
          <a:endParaRPr lang="en-US" dirty="0"/>
        </a:p>
      </dgm:t>
    </dgm:pt>
    <dgm:pt modelId="{0F52475C-794C-40AA-8ACB-981E8080E934}" type="parTrans" cxnId="{FEABE1F8-6A27-4175-AA3E-E012A2322E8E}">
      <dgm:prSet/>
      <dgm:spPr/>
      <dgm:t>
        <a:bodyPr/>
        <a:lstStyle/>
        <a:p>
          <a:endParaRPr lang="en-US"/>
        </a:p>
      </dgm:t>
    </dgm:pt>
    <dgm:pt modelId="{D48982A6-9D0D-45AD-81B5-8331107B5D5E}" type="sibTrans" cxnId="{FEABE1F8-6A27-4175-AA3E-E012A2322E8E}">
      <dgm:prSet/>
      <dgm:spPr/>
      <dgm:t>
        <a:bodyPr/>
        <a:lstStyle/>
        <a:p>
          <a:endParaRPr lang="en-US"/>
        </a:p>
      </dgm:t>
    </dgm:pt>
    <dgm:pt modelId="{DE2518BC-076A-4185-B33F-50E398235B41}">
      <dgm:prSet phldrT="[Text]"/>
      <dgm:spPr/>
      <dgm:t>
        <a:bodyPr/>
        <a:lstStyle/>
        <a:p>
          <a:r>
            <a:rPr lang="en-US" dirty="0" smtClean="0"/>
            <a:t>Implanted With Pulse Generator  </a:t>
          </a:r>
          <a:endParaRPr lang="en-US" dirty="0"/>
        </a:p>
      </dgm:t>
    </dgm:pt>
    <dgm:pt modelId="{D5FACCBF-0695-4B60-8C37-359BF6CE91FE}" type="parTrans" cxnId="{0F41B00D-31DC-48D8-88A2-153704778910}">
      <dgm:prSet/>
      <dgm:spPr/>
      <dgm:t>
        <a:bodyPr/>
        <a:lstStyle/>
        <a:p>
          <a:endParaRPr lang="en-US"/>
        </a:p>
      </dgm:t>
    </dgm:pt>
    <dgm:pt modelId="{19F943A3-3C6F-463D-8ADE-EEFF506C3FA0}" type="sibTrans" cxnId="{0F41B00D-31DC-48D8-88A2-153704778910}">
      <dgm:prSet/>
      <dgm:spPr/>
      <dgm:t>
        <a:bodyPr/>
        <a:lstStyle/>
        <a:p>
          <a:endParaRPr lang="en-US"/>
        </a:p>
      </dgm:t>
    </dgm:pt>
    <dgm:pt modelId="{3DBF7B76-A500-4A97-B4CF-C5BB639AC554}">
      <dgm:prSet phldrT="[Text]"/>
      <dgm:spPr/>
      <dgm:t>
        <a:bodyPr/>
        <a:lstStyle/>
        <a:p>
          <a:r>
            <a:rPr lang="en-US" dirty="0" smtClean="0"/>
            <a:t>Pass Through The Cephalic Vein</a:t>
          </a:r>
          <a:endParaRPr lang="en-US" dirty="0"/>
        </a:p>
      </dgm:t>
    </dgm:pt>
    <dgm:pt modelId="{6C36F8CB-FBFA-428C-880B-C5BCA16EAA77}" type="parTrans" cxnId="{EC26C050-BA09-4F88-935A-367F5B5B8F8D}">
      <dgm:prSet/>
      <dgm:spPr/>
      <dgm:t>
        <a:bodyPr/>
        <a:lstStyle/>
        <a:p>
          <a:endParaRPr lang="en-US"/>
        </a:p>
      </dgm:t>
    </dgm:pt>
    <dgm:pt modelId="{97C1AF5F-455E-42EC-B485-5E848B80E841}" type="sibTrans" cxnId="{EC26C050-BA09-4F88-935A-367F5B5B8F8D}">
      <dgm:prSet/>
      <dgm:spPr/>
      <dgm:t>
        <a:bodyPr/>
        <a:lstStyle/>
        <a:p>
          <a:endParaRPr lang="en-US"/>
        </a:p>
      </dgm:t>
    </dgm:pt>
    <dgm:pt modelId="{9B09B424-B4F6-4CB7-A968-1DE17A3BC779}" type="pres">
      <dgm:prSet presAssocID="{9767B851-E225-4722-B602-08FFD15155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2D2A0C-CA9B-4BA6-8ED9-02ECC9B3BFD1}" type="pres">
      <dgm:prSet presAssocID="{0C4A0926-5632-4297-B090-76A8190D5806}" presName="linNode" presStyleCnt="0"/>
      <dgm:spPr/>
    </dgm:pt>
    <dgm:pt modelId="{8E208366-D101-4058-9340-C48D045D3664}" type="pres">
      <dgm:prSet presAssocID="{0C4A0926-5632-4297-B090-76A8190D580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B628A-3DD0-4020-92B6-A90414D806CD}" type="pres">
      <dgm:prSet presAssocID="{0C4A0926-5632-4297-B090-76A8190D580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CB267-6FE3-43FB-99EB-10024C9F160E}" type="pres">
      <dgm:prSet presAssocID="{671394F5-985D-44AD-A9DB-CC0D8657C9A3}" presName="spacing" presStyleCnt="0"/>
      <dgm:spPr/>
    </dgm:pt>
    <dgm:pt modelId="{8122A2FB-59BE-4FD6-9CA8-EA1DFE02A9ED}" type="pres">
      <dgm:prSet presAssocID="{484C210A-AE53-4899-8219-8B39FB0120C8}" presName="linNode" presStyleCnt="0"/>
      <dgm:spPr/>
    </dgm:pt>
    <dgm:pt modelId="{F6C45A4B-0F05-403B-92D3-109F5C47B95A}" type="pres">
      <dgm:prSet presAssocID="{484C210A-AE53-4899-8219-8B39FB0120C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79F7-0020-4767-B890-5E59FDCCF382}" type="pres">
      <dgm:prSet presAssocID="{484C210A-AE53-4899-8219-8B39FB0120C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83CEA-C81E-4FFC-A3F6-4D98260490F7}" srcId="{0C4A0926-5632-4297-B090-76A8190D5806}" destId="{4D8530F7-7AE8-40B5-9C95-D36EF4F74D5A}" srcOrd="1" destOrd="0" parTransId="{D2509AC4-4A19-40AD-B70D-1AB859559AB6}" sibTransId="{97E04315-77D9-41C7-B260-5307EF53B2EF}"/>
    <dgm:cxn modelId="{2FA1289A-4EE1-47A0-B5FE-EBC7FA5F06C7}" type="presOf" srcId="{4D8530F7-7AE8-40B5-9C95-D36EF4F74D5A}" destId="{432B628A-3DD0-4020-92B6-A90414D806CD}" srcOrd="0" destOrd="1" presId="urn:microsoft.com/office/officeart/2005/8/layout/vList6"/>
    <dgm:cxn modelId="{97B25841-D62E-43A2-8AD9-8678DCF9CC99}" srcId="{9767B851-E225-4722-B602-08FFD151554F}" destId="{0C4A0926-5632-4297-B090-76A8190D5806}" srcOrd="0" destOrd="0" parTransId="{D6C0368F-7EEA-45ED-BBEC-B1DBCF1EC234}" sibTransId="{671394F5-985D-44AD-A9DB-CC0D8657C9A3}"/>
    <dgm:cxn modelId="{622906D7-6FC6-46B3-9A55-862BBFDEAA9B}" srcId="{0C4A0926-5632-4297-B090-76A8190D5806}" destId="{EFDBF222-D895-4CD3-8300-47B1C72BE4DC}" srcOrd="0" destOrd="0" parTransId="{BA8BC8FB-ECE4-422A-9B2E-66D41D254766}" sibTransId="{2D212A8E-84AF-4554-A952-691303107156}"/>
    <dgm:cxn modelId="{D809372D-7A3E-4427-93B0-4AF2A1FDD12E}" type="presOf" srcId="{0C4A0926-5632-4297-B090-76A8190D5806}" destId="{8E208366-D101-4058-9340-C48D045D3664}" srcOrd="0" destOrd="0" presId="urn:microsoft.com/office/officeart/2005/8/layout/vList6"/>
    <dgm:cxn modelId="{FEABE1F8-6A27-4175-AA3E-E012A2322E8E}" srcId="{9767B851-E225-4722-B602-08FFD151554F}" destId="{484C210A-AE53-4899-8219-8B39FB0120C8}" srcOrd="1" destOrd="0" parTransId="{0F52475C-794C-40AA-8ACB-981E8080E934}" sibTransId="{D48982A6-9D0D-45AD-81B5-8331107B5D5E}"/>
    <dgm:cxn modelId="{EC26C050-BA09-4F88-935A-367F5B5B8F8D}" srcId="{484C210A-AE53-4899-8219-8B39FB0120C8}" destId="{3DBF7B76-A500-4A97-B4CF-C5BB639AC554}" srcOrd="1" destOrd="0" parTransId="{6C36F8CB-FBFA-428C-880B-C5BCA16EAA77}" sibTransId="{97C1AF5F-455E-42EC-B485-5E848B80E841}"/>
    <dgm:cxn modelId="{C6CE585C-E2DE-4E80-94B7-CC6413BF6B86}" type="presOf" srcId="{484C210A-AE53-4899-8219-8B39FB0120C8}" destId="{F6C45A4B-0F05-403B-92D3-109F5C47B95A}" srcOrd="0" destOrd="0" presId="urn:microsoft.com/office/officeart/2005/8/layout/vList6"/>
    <dgm:cxn modelId="{0F41B00D-31DC-48D8-88A2-153704778910}" srcId="{484C210A-AE53-4899-8219-8B39FB0120C8}" destId="{DE2518BC-076A-4185-B33F-50E398235B41}" srcOrd="0" destOrd="0" parTransId="{D5FACCBF-0695-4B60-8C37-359BF6CE91FE}" sibTransId="{19F943A3-3C6F-463D-8ADE-EEFF506C3FA0}"/>
    <dgm:cxn modelId="{B371F4AB-AED3-4BC3-BBC4-F0746B3FFE38}" type="presOf" srcId="{3DBF7B76-A500-4A97-B4CF-C5BB639AC554}" destId="{2B4279F7-0020-4767-B890-5E59FDCCF382}" srcOrd="0" destOrd="1" presId="urn:microsoft.com/office/officeart/2005/8/layout/vList6"/>
    <dgm:cxn modelId="{396BEC30-05CD-474D-BB7D-FAEB8066B707}" type="presOf" srcId="{9767B851-E225-4722-B602-08FFD151554F}" destId="{9B09B424-B4F6-4CB7-A968-1DE17A3BC779}" srcOrd="0" destOrd="0" presId="urn:microsoft.com/office/officeart/2005/8/layout/vList6"/>
    <dgm:cxn modelId="{DFB779AF-A6BA-4099-B659-4F61A043BC69}" type="presOf" srcId="{DE2518BC-076A-4185-B33F-50E398235B41}" destId="{2B4279F7-0020-4767-B890-5E59FDCCF382}" srcOrd="0" destOrd="0" presId="urn:microsoft.com/office/officeart/2005/8/layout/vList6"/>
    <dgm:cxn modelId="{B579DD78-2CB9-4E57-8072-E7D3DDF880E0}" type="presOf" srcId="{EFDBF222-D895-4CD3-8300-47B1C72BE4DC}" destId="{432B628A-3DD0-4020-92B6-A90414D806CD}" srcOrd="0" destOrd="0" presId="urn:microsoft.com/office/officeart/2005/8/layout/vList6"/>
    <dgm:cxn modelId="{E8C97261-730C-49AF-AB55-83077FA579C8}" type="presParOf" srcId="{9B09B424-B4F6-4CB7-A968-1DE17A3BC779}" destId="{2F2D2A0C-CA9B-4BA6-8ED9-02ECC9B3BFD1}" srcOrd="0" destOrd="0" presId="urn:microsoft.com/office/officeart/2005/8/layout/vList6"/>
    <dgm:cxn modelId="{12408596-66F6-481D-953A-12EC7632307F}" type="presParOf" srcId="{2F2D2A0C-CA9B-4BA6-8ED9-02ECC9B3BFD1}" destId="{8E208366-D101-4058-9340-C48D045D3664}" srcOrd="0" destOrd="0" presId="urn:microsoft.com/office/officeart/2005/8/layout/vList6"/>
    <dgm:cxn modelId="{1991CE5D-AA3B-44D8-B0B7-EEF44A9C4F07}" type="presParOf" srcId="{2F2D2A0C-CA9B-4BA6-8ED9-02ECC9B3BFD1}" destId="{432B628A-3DD0-4020-92B6-A90414D806CD}" srcOrd="1" destOrd="0" presId="urn:microsoft.com/office/officeart/2005/8/layout/vList6"/>
    <dgm:cxn modelId="{F85BFAA6-187D-47FA-8A49-25AEED9B3F88}" type="presParOf" srcId="{9B09B424-B4F6-4CB7-A968-1DE17A3BC779}" destId="{622CB267-6FE3-43FB-99EB-10024C9F160E}" srcOrd="1" destOrd="0" presId="urn:microsoft.com/office/officeart/2005/8/layout/vList6"/>
    <dgm:cxn modelId="{D16EC563-5F0F-43E2-9EB5-B2DB25082CB1}" type="presParOf" srcId="{9B09B424-B4F6-4CB7-A968-1DE17A3BC779}" destId="{8122A2FB-59BE-4FD6-9CA8-EA1DFE02A9ED}" srcOrd="2" destOrd="0" presId="urn:microsoft.com/office/officeart/2005/8/layout/vList6"/>
    <dgm:cxn modelId="{D3D9B4BA-1EDC-4E5A-A90A-8ED62283A134}" type="presParOf" srcId="{8122A2FB-59BE-4FD6-9CA8-EA1DFE02A9ED}" destId="{F6C45A4B-0F05-403B-92D3-109F5C47B95A}" srcOrd="0" destOrd="0" presId="urn:microsoft.com/office/officeart/2005/8/layout/vList6"/>
    <dgm:cxn modelId="{B24CBD89-66F6-48E9-B2C5-30817FFDAE7E}" type="presParOf" srcId="{8122A2FB-59BE-4FD6-9CA8-EA1DFE02A9ED}" destId="{2B4279F7-0020-4767-B890-5E59FDCCF382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C82CF-93BC-441B-9F4D-94854E01437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5C557-97F8-4127-86EE-5ACBA4E12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C557-97F8-4127-86EE-5ACBA4E12C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C557-97F8-4127-86EE-5ACBA4E12C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7569-1CA1-4E6D-AFB2-48B13BCFB0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D580-DC82-47A7-A9B8-C36C68DFB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3962400" cy="4150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PACEMAKER</a:t>
            </a:r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124200"/>
            <a:ext cx="5257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cs typeface="Times New Roman" pitchFamily="18" charset="0"/>
              </a:rPr>
              <a:t>M. KARTHIKA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cs typeface="Times New Roman" pitchFamily="18" charset="0"/>
              </a:rPr>
              <a:t>Asst Professor,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cs typeface="Times New Roman" pitchFamily="18" charset="0"/>
              </a:rPr>
              <a:t>Dept of Physics, 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cs typeface="Times New Roman" pitchFamily="18" charset="0"/>
              </a:rPr>
              <a:t>Bon Secours College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cs typeface="Times New Roman" pitchFamily="18" charset="0"/>
              </a:rPr>
              <a:t>FOR WOMEN,</a:t>
            </a:r>
            <a:r>
              <a:rPr lang="en-IN" sz="2800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cs typeface="Times New Roman" pitchFamily="18" charset="0"/>
              </a:rPr>
              <a:t/>
            </a:r>
            <a:br>
              <a:rPr lang="en-IN" sz="2800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cs typeface="Times New Roman" pitchFamily="18" charset="0"/>
              </a:rPr>
              <a:t>Thanjavur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cs typeface="Times New Roman" pitchFamily="18" charset="0"/>
              </a:rPr>
              <a:t> </a:t>
            </a:r>
          </a:p>
          <a:p>
            <a:r>
              <a:rPr lang="en-IN" sz="2800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</a:t>
            </a:r>
            <a:endParaRPr lang="en-IN" sz="2800" dirty="0" smtClean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REQUIREMENTS &amp; ELECTRODES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RECTANGULAR PHASE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1mS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10mA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RESISTANCE 500 OHM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POWER= I*I*R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AVERAGE POWER= 50  MICROWATT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Pt, Ag, titanium, stainless steel electrodes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PACEMAKERS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PACEMAKER</a:t>
            </a:r>
            <a:endParaRPr lang="en-US" dirty="0"/>
          </a:p>
        </p:txBody>
      </p:sp>
      <p:pic>
        <p:nvPicPr>
          <p:cNvPr id="4" name="Content Placeholder 3" descr="pacing-modes-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3999" cy="5638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PACEMAKER</a:t>
            </a:r>
            <a:endParaRPr lang="en-US" dirty="0"/>
          </a:p>
        </p:txBody>
      </p:sp>
      <p:pic>
        <p:nvPicPr>
          <p:cNvPr id="4" name="Content Placeholder 3" descr="download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6172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209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WAVEFORMS</a:t>
            </a:r>
            <a:endParaRPr lang="en-US" dirty="0"/>
          </a:p>
        </p:txBody>
      </p:sp>
      <p:pic>
        <p:nvPicPr>
          <p:cNvPr id="6" name="Content Placeholder 5" descr="download (3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14600"/>
            <a:ext cx="4433887" cy="4724400"/>
          </a:xfrm>
        </p:spPr>
      </p:pic>
      <p:pic>
        <p:nvPicPr>
          <p:cNvPr id="8" name="Picture 7" descr="FlakyHiddenBlackwidowspider-sma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514600"/>
            <a:ext cx="4800600" cy="5867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PACEMAKER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/>
              <a:t>More-recent devices are </a:t>
            </a:r>
            <a:r>
              <a:rPr lang="en-US" b="1" dirty="0"/>
              <a:t>synchronous</a:t>
            </a:r>
            <a:r>
              <a:rPr lang="en-US" dirty="0"/>
              <a:t>, or demand, </a:t>
            </a:r>
            <a:r>
              <a:rPr lang="en-US" b="1" dirty="0"/>
              <a:t>pacemakers</a:t>
            </a:r>
            <a:r>
              <a:rPr lang="en-US" dirty="0"/>
              <a:t> that trigger heart contractions only when the normal beat is interrupted. Most </a:t>
            </a:r>
            <a:r>
              <a:rPr lang="en-US" b="1" dirty="0"/>
              <a:t>pacemakers</a:t>
            </a:r>
            <a:r>
              <a:rPr lang="en-US" dirty="0"/>
              <a:t> of this type are designed to generate a pulse when the natural heart rate falls below 68 to 72 beats per minute.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NON-COMPETITIVE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/>
              <a:t>Non</a:t>
            </a:r>
            <a:r>
              <a:rPr lang="en-US" dirty="0"/>
              <a:t>-</a:t>
            </a:r>
            <a:r>
              <a:rPr lang="en-US" b="1" dirty="0"/>
              <a:t>Competitive</a:t>
            </a:r>
            <a:r>
              <a:rPr lang="en-US" dirty="0"/>
              <a:t> </a:t>
            </a:r>
            <a:r>
              <a:rPr lang="en-US" dirty="0" err="1"/>
              <a:t>Atrial</a:t>
            </a:r>
            <a:r>
              <a:rPr lang="en-US" dirty="0"/>
              <a:t> </a:t>
            </a:r>
            <a:r>
              <a:rPr lang="en-US" b="1" dirty="0"/>
              <a:t>Pacing</a:t>
            </a:r>
            <a:r>
              <a:rPr lang="en-US" dirty="0"/>
              <a:t> (NCAP) is intended to prevent triggering of </a:t>
            </a:r>
            <a:r>
              <a:rPr lang="en-US" dirty="0" err="1"/>
              <a:t>atrial</a:t>
            </a:r>
            <a:r>
              <a:rPr lang="en-US" dirty="0"/>
              <a:t> </a:t>
            </a:r>
            <a:r>
              <a:rPr lang="en-US" dirty="0" err="1"/>
              <a:t>tachycardias</a:t>
            </a:r>
            <a:r>
              <a:rPr lang="en-US" dirty="0"/>
              <a:t> by delaying the scheduled </a:t>
            </a:r>
            <a:r>
              <a:rPr lang="en-US" dirty="0" err="1"/>
              <a:t>atrial</a:t>
            </a:r>
            <a:r>
              <a:rPr lang="en-US" dirty="0"/>
              <a:t> pace from occurring within the atrium's relative refractory period. 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b="1" dirty="0" err="1" smtClean="0"/>
              <a:t>Tachycardias</a:t>
            </a:r>
            <a:r>
              <a:rPr lang="en-US" dirty="0" smtClean="0"/>
              <a:t> – FAST HEART BEAT RATE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dove-gif-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9600" y="-228600"/>
            <a:ext cx="9525000" cy="762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0"/>
            <a:ext cx="8229600" cy="1905000"/>
          </a:xfrm>
        </p:spPr>
        <p:txBody>
          <a:bodyPr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PACEMAKER????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 </a:t>
            </a:r>
            <a:r>
              <a:rPr lang="en-US" b="1" dirty="0"/>
              <a:t>pacemaker</a:t>
            </a:r>
            <a:r>
              <a:rPr lang="en-US" dirty="0"/>
              <a:t> is a small device that's placed in the chest or abdomen to help control abnormal </a:t>
            </a:r>
            <a:r>
              <a:rPr lang="en-US" b="1" dirty="0"/>
              <a:t>heart</a:t>
            </a:r>
            <a:r>
              <a:rPr lang="en-US" dirty="0"/>
              <a:t> rhythms. This device uses electrical pulses to prompt the </a:t>
            </a:r>
            <a:r>
              <a:rPr lang="en-US" b="1" dirty="0"/>
              <a:t>heart</a:t>
            </a:r>
            <a:r>
              <a:rPr lang="en-US" dirty="0"/>
              <a:t> to beat at a normal rate. </a:t>
            </a:r>
          </a:p>
        </p:txBody>
      </p:sp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14800"/>
            <a:ext cx="4572000" cy="2743200"/>
          </a:xfrm>
          <a:prstGeom prst="rect">
            <a:avLst/>
          </a:prstGeom>
        </p:spPr>
      </p:pic>
      <p:pic>
        <p:nvPicPr>
          <p:cNvPr id="5" name="Content Placeholder 3" descr="download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45720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PACEMAKER</a:t>
            </a:r>
            <a:endParaRPr lang="en-US" dirty="0"/>
          </a:p>
        </p:txBody>
      </p:sp>
      <p:pic>
        <p:nvPicPr>
          <p:cNvPr id="4" name="Content Placeholder 3" descr="download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9200"/>
            <a:ext cx="7086599" cy="5638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OF PACEMAKER</a:t>
            </a:r>
            <a:endParaRPr lang="en-US" dirty="0"/>
          </a:p>
        </p:txBody>
      </p:sp>
      <p:pic>
        <p:nvPicPr>
          <p:cNvPr id="6" name="Content Placeholder 5" descr="BonyFlippantDwarfmongoose-max-1m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5410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SINUS RHYTHM</a:t>
            </a:r>
          </a:p>
          <a:p>
            <a:pPr>
              <a:buNone/>
            </a:pPr>
            <a:r>
              <a:rPr lang="en-US" dirty="0" smtClean="0"/>
              <a:t>	The normal cardiac rhythm is called sinus rhythm.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ARRHYTHMIA</a:t>
            </a:r>
          </a:p>
          <a:p>
            <a:pPr>
              <a:buNone/>
            </a:pPr>
            <a:r>
              <a:rPr lang="en-US" dirty="0" smtClean="0"/>
              <a:t>	Change in normal sinus rhythm is called Arrhythmia.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BRADYCARDIA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Heart blocks occur when the conduction system b/w atria and ventricles fails. If the blockage is not complete some impulses get through from atria but the heart rate will fall.(slow heart rate)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</a:t>
            </a:r>
            <a:r>
              <a:rPr lang="en-US" b="1" dirty="0"/>
              <a:t>H</a:t>
            </a:r>
            <a:r>
              <a:rPr lang="en-US" b="1" dirty="0" smtClean="0"/>
              <a:t>eart blocks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There </a:t>
            </a:r>
            <a:r>
              <a:rPr lang="en-US" b="1" dirty="0"/>
              <a:t>are three basic types of AV nodal block:</a:t>
            </a:r>
            <a:endParaRPr lang="en-US" dirty="0"/>
          </a:p>
          <a:p>
            <a:r>
              <a:rPr lang="en-US" dirty="0"/>
              <a:t>First-degree AV block.</a:t>
            </a:r>
          </a:p>
          <a:p>
            <a:r>
              <a:rPr lang="en-US" dirty="0"/>
              <a:t>Second-degree AV block. Type I second-degree AV block (</a:t>
            </a:r>
            <a:r>
              <a:rPr lang="en-US" dirty="0" err="1"/>
              <a:t>Mobitz</a:t>
            </a:r>
            <a:r>
              <a:rPr lang="en-US" dirty="0"/>
              <a:t> I), also known as </a:t>
            </a:r>
            <a:r>
              <a:rPr lang="en-US" dirty="0" err="1"/>
              <a:t>Wenckebach</a:t>
            </a:r>
            <a:r>
              <a:rPr lang="en-US" dirty="0"/>
              <a:t> block. Type 2 second-degree AV block (</a:t>
            </a:r>
            <a:r>
              <a:rPr lang="en-US" dirty="0" err="1"/>
              <a:t>Mobitz</a:t>
            </a:r>
            <a:r>
              <a:rPr lang="en-US" dirty="0"/>
              <a:t> II) - due to a block in or below the bundle of His.</a:t>
            </a:r>
          </a:p>
          <a:p>
            <a:r>
              <a:rPr lang="en-US" dirty="0"/>
              <a:t>Third-degree AV block (complete heart block)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bundle of His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The bundle of His is an important part of the electrical conduction system of the heart, as it transmits impulses from the </a:t>
            </a:r>
            <a:r>
              <a:rPr lang="en-US" dirty="0" err="1"/>
              <a:t>atrioventricular</a:t>
            </a:r>
            <a:r>
              <a:rPr lang="en-US" dirty="0"/>
              <a:t> node, located at the anterior-inferior end of the </a:t>
            </a:r>
            <a:r>
              <a:rPr lang="en-US" dirty="0" err="1"/>
              <a:t>interatrial</a:t>
            </a:r>
            <a:r>
              <a:rPr lang="en-US" dirty="0"/>
              <a:t> </a:t>
            </a:r>
            <a:r>
              <a:rPr lang="en-US" b="1" dirty="0"/>
              <a:t>septum</a:t>
            </a:r>
            <a:r>
              <a:rPr lang="en-US" dirty="0"/>
              <a:t>, to the </a:t>
            </a:r>
            <a:r>
              <a:rPr lang="en-US" b="1" dirty="0"/>
              <a:t>ventricles</a:t>
            </a:r>
            <a:r>
              <a:rPr lang="en-US" dirty="0"/>
              <a:t> of the heart.</a:t>
            </a:r>
          </a:p>
        </p:txBody>
      </p:sp>
      <p:pic>
        <p:nvPicPr>
          <p:cNvPr id="4" name="Picture 3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33800"/>
            <a:ext cx="5562600" cy="2895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Pacemakers</a:t>
            </a:r>
            <a:endParaRPr lang="en-US" dirty="0"/>
          </a:p>
        </p:txBody>
      </p:sp>
      <p:pic>
        <p:nvPicPr>
          <p:cNvPr id="4" name="Content Placeholder 3" descr="F1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562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PACEMAKER</a:t>
            </a:r>
            <a:endParaRPr lang="en-US" dirty="0"/>
          </a:p>
        </p:txBody>
      </p:sp>
      <p:pic>
        <p:nvPicPr>
          <p:cNvPr id="4" name="Content Placeholder 3" descr="download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206</Words>
  <Application>Microsoft Office PowerPoint</Application>
  <PresentationFormat>On-screen Show (4:3)</PresentationFormat>
  <Paragraphs>53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PACEMAKER</vt:lpstr>
      <vt:lpstr>PACEMAKER????</vt:lpstr>
      <vt:lpstr>CARDIAC PACEMAKER</vt:lpstr>
      <vt:lpstr>WORKING OF PACEMAKER</vt:lpstr>
      <vt:lpstr>Heart Rhythm</vt:lpstr>
      <vt:lpstr>Types of Heart blocks</vt:lpstr>
      <vt:lpstr>The bundle of His</vt:lpstr>
      <vt:lpstr>Brief History of Pacemakers</vt:lpstr>
      <vt:lpstr>PARTS OF PACEMAKER</vt:lpstr>
      <vt:lpstr>OUTPUT REQUIREMENTS &amp; ELECTRODES</vt:lpstr>
      <vt:lpstr>TYPES OF PACEMAKERS</vt:lpstr>
      <vt:lpstr>CATEGORIES OF PACEMAKER</vt:lpstr>
      <vt:lpstr>TYPICAL PACEMAKER</vt:lpstr>
      <vt:lpstr>HEART WAVEFORMS</vt:lpstr>
      <vt:lpstr>COMPETITIVE PACEMAKER</vt:lpstr>
      <vt:lpstr>NON-COMPETITIVE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2020-05-24T09:23:10Z</dcterms:created>
  <dcterms:modified xsi:type="dcterms:W3CDTF">2020-05-25T05:18:08Z</dcterms:modified>
</cp:coreProperties>
</file>