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A8DF73A-2D96-403E-842B-2B834912D528}" type="datetimeFigureOut">
              <a:rPr lang="en-US" smtClean="0"/>
              <a:pPr/>
              <a:t>5/22/2020</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9E9C9C4-8DED-4108-AF23-BDB10E5409C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8DF73A-2D96-403E-842B-2B834912D528}" type="datetimeFigureOut">
              <a:rPr lang="en-US" smtClean="0"/>
              <a:pPr/>
              <a:t>5/22/2020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9E9C9C4-8DED-4108-AF23-BDB10E5409C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A8DF73A-2D96-403E-842B-2B834912D528}" type="datetimeFigureOut">
              <a:rPr lang="en-US" smtClean="0"/>
              <a:pPr/>
              <a:t>5/22/2020</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9E9C9C4-8DED-4108-AF23-BDB10E5409C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8DF73A-2D96-403E-842B-2B834912D528}" type="datetimeFigureOut">
              <a:rPr lang="en-US" smtClean="0"/>
              <a:pPr/>
              <a:t>5/22/2020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9E9C9C4-8DED-4108-AF23-BDB10E5409C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A8DF73A-2D96-403E-842B-2B834912D528}" type="datetimeFigureOut">
              <a:rPr lang="en-US" smtClean="0"/>
              <a:pPr/>
              <a:t>5/22/2020</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9E9C9C4-8DED-4108-AF23-BDB10E5409C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8DF73A-2D96-403E-842B-2B834912D528}" type="datetimeFigureOut">
              <a:rPr lang="en-US" smtClean="0"/>
              <a:pPr/>
              <a:t>5/22/2020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9E9C9C4-8DED-4108-AF23-BDB10E5409C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8DF73A-2D96-403E-842B-2B834912D528}" type="datetimeFigureOut">
              <a:rPr lang="en-US" smtClean="0"/>
              <a:pPr/>
              <a:t>5/22/2020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29E9C9C4-8DED-4108-AF23-BDB10E5409C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A8DF73A-2D96-403E-842B-2B834912D528}" type="datetimeFigureOut">
              <a:rPr lang="en-US" smtClean="0"/>
              <a:pPr/>
              <a:t>5/22/2020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29E9C9C4-8DED-4108-AF23-BDB10E5409C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A8DF73A-2D96-403E-842B-2B834912D528}" type="datetimeFigureOut">
              <a:rPr lang="en-US" smtClean="0"/>
              <a:pPr/>
              <a:t>5/22/2020</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29E9C9C4-8DED-4108-AF23-BDB10E5409C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8DF73A-2D96-403E-842B-2B834912D528}" type="datetimeFigureOut">
              <a:rPr lang="en-US" smtClean="0"/>
              <a:pPr/>
              <a:t>5/22/2020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9E9C9C4-8DED-4108-AF23-BDB10E5409C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A8DF73A-2D96-403E-842B-2B834912D528}" type="datetimeFigureOut">
              <a:rPr lang="en-US" smtClean="0"/>
              <a:pPr/>
              <a:t>5/22/2020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9E9C9C4-8DED-4108-AF23-BDB10E5409CE}"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A8DF73A-2D96-403E-842B-2B834912D528}" type="datetimeFigureOut">
              <a:rPr lang="en-US" smtClean="0"/>
              <a:pPr/>
              <a:t>5/22/2020</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9E9C9C4-8DED-4108-AF23-BDB10E5409C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COLLECTIVE BEHAVIOUR</a:t>
            </a:r>
            <a:endParaRPr lang="en-IN" b="1" dirty="0">
              <a:latin typeface="Times New Roman" pitchFamily="18" charset="0"/>
              <a:cs typeface="Times New Roman" pitchFamily="18" charset="0"/>
            </a:endParaRPr>
          </a:p>
        </p:txBody>
      </p:sp>
      <p:sp>
        <p:nvSpPr>
          <p:cNvPr id="3" name="Subtitle 2"/>
          <p:cNvSpPr>
            <a:spLocks noGrp="1"/>
          </p:cNvSpPr>
          <p:nvPr>
            <p:ph type="subTitle" idx="1"/>
          </p:nvPr>
        </p:nvSpPr>
        <p:spPr>
          <a:xfrm>
            <a:off x="457200" y="3699804"/>
            <a:ext cx="8305800" cy="2443840"/>
          </a:xfrm>
        </p:spPr>
        <p:txBody>
          <a:bodyPr>
            <a:normAutofit/>
          </a:bodyPr>
          <a:lstStyle/>
          <a:p>
            <a:r>
              <a:rPr lang="en-US" b="1" dirty="0" smtClean="0">
                <a:solidFill>
                  <a:schemeClr val="tx1"/>
                </a:solidFill>
                <a:latin typeface="Times New Roman" pitchFamily="18" charset="0"/>
                <a:cs typeface="Times New Roman" pitchFamily="18" charset="0"/>
              </a:rPr>
              <a:t> </a:t>
            </a:r>
          </a:p>
          <a:p>
            <a:r>
              <a:rPr lang="en-US" b="1" dirty="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S.DELPHINA  MARY,</a:t>
            </a:r>
          </a:p>
          <a:p>
            <a:r>
              <a:rPr lang="en-US" b="1" dirty="0" smtClean="0">
                <a:solidFill>
                  <a:schemeClr val="tx1"/>
                </a:solidFill>
                <a:latin typeface="Times New Roman" pitchFamily="18" charset="0"/>
                <a:cs typeface="Times New Roman" pitchFamily="18" charset="0"/>
              </a:rPr>
              <a:t>ASST.PROFESSOR</a:t>
            </a:r>
          </a:p>
          <a:p>
            <a:r>
              <a:rPr lang="en-US" b="1" dirty="0" smtClean="0">
                <a:solidFill>
                  <a:schemeClr val="tx1"/>
                </a:solidFill>
                <a:latin typeface="Times New Roman" pitchFamily="18" charset="0"/>
                <a:cs typeface="Times New Roman" pitchFamily="18" charset="0"/>
              </a:rPr>
              <a:t>BON SECOURS COLLEGE FOR WOMEN</a:t>
            </a:r>
          </a:p>
          <a:p>
            <a:r>
              <a:rPr lang="en-US" b="1" dirty="0" smtClean="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DEPARTMENT </a:t>
            </a:r>
            <a:r>
              <a:rPr lang="en-US" b="1" dirty="0" smtClean="0">
                <a:solidFill>
                  <a:schemeClr val="tx1"/>
                </a:solidFill>
                <a:latin typeface="Times New Roman" pitchFamily="18" charset="0"/>
                <a:cs typeface="Times New Roman" pitchFamily="18" charset="0"/>
              </a:rPr>
              <a:t>OF SCIAL WORK </a:t>
            </a:r>
            <a:endParaRPr lang="en-IN"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Panic and crazes</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IN" sz="2800" dirty="0" smtClean="0">
                <a:latin typeface="Times New Roman" pitchFamily="18" charset="0"/>
                <a:cs typeface="Times New Roman" pitchFamily="18" charset="0"/>
              </a:rPr>
              <a:t>		Panics and crazes both represent responses to some generalized belief which may and may not be accurate. For example, when a fire breaks out in the theatre, every individual is so overcome by dread that each cares for his/her own safety and loses all consideration for others.</a:t>
            </a:r>
            <a:endParaRPr lang="en-IN" sz="2800" dirty="0">
              <a:latin typeface="Times New Roman" pitchFamily="18" charset="0"/>
              <a:cs typeface="Times New Roman" pitchFamily="18" charset="0"/>
            </a:endParaRPr>
          </a:p>
        </p:txBody>
      </p:sp>
      <p:pic>
        <p:nvPicPr>
          <p:cNvPr id="24578" name="Picture 2" descr="Group of frightened people, woman and man stressful keeping hands on head, terrified in panic, shouting. Collage"/>
          <p:cNvPicPr>
            <a:picLocks noChangeAspect="1" noChangeArrowheads="1"/>
          </p:cNvPicPr>
          <p:nvPr/>
        </p:nvPicPr>
        <p:blipFill>
          <a:blip r:embed="rId2"/>
          <a:srcRect/>
          <a:stretch>
            <a:fillRect/>
          </a:stretch>
        </p:blipFill>
        <p:spPr bwMode="auto">
          <a:xfrm>
            <a:off x="1428728" y="4214818"/>
            <a:ext cx="6929486" cy="2409843"/>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Rumour</a:t>
            </a:r>
            <a:br>
              <a:rPr lang="en-IN" sz="3200" b="1" dirty="0" smtClean="0">
                <a:latin typeface="Times New Roman" pitchFamily="18" charset="0"/>
                <a:cs typeface="Times New Roman" pitchFamily="18" charset="0"/>
              </a:rPr>
            </a:br>
            <a:endParaRPr lang="en-IN"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fontAlgn="base">
              <a:buNone/>
            </a:pPr>
            <a:r>
              <a:rPr lang="en-IN" b="1" dirty="0" smtClean="0"/>
              <a:t>		</a:t>
            </a:r>
            <a:r>
              <a:rPr lang="en-IN" sz="2800" dirty="0" smtClean="0">
                <a:latin typeface="Times New Roman" pitchFamily="18" charset="0"/>
                <a:cs typeface="Times New Roman" pitchFamily="18" charset="0"/>
              </a:rPr>
              <a:t>A rumour is a piece of information gathered informally which is used to interpret an ambiguous situation. It arises in such a situation where people want some verifiable information but do not get or cannot get it. Rumours are frequently, but not always, false.</a:t>
            </a:r>
          </a:p>
          <a:p>
            <a:pPr fontAlgn="base">
              <a:buNone/>
            </a:pPr>
            <a:r>
              <a:rPr lang="en-US" sz="2800" dirty="0" smtClean="0">
                <a:latin typeface="Times New Roman" pitchFamily="18" charset="0"/>
                <a:cs typeface="Times New Roman" pitchFamily="18" charset="0"/>
              </a:rPr>
              <a:t>	It can cause riot. </a:t>
            </a:r>
            <a:endParaRPr lang="en-IN" sz="2800" dirty="0" smtClean="0">
              <a:latin typeface="Times New Roman" pitchFamily="18" charset="0"/>
              <a:cs typeface="Times New Roman" pitchFamily="18" charset="0"/>
            </a:endParaRPr>
          </a:p>
          <a:p>
            <a:endParaRPr lang="en-IN" dirty="0"/>
          </a:p>
        </p:txBody>
      </p:sp>
      <p:pic>
        <p:nvPicPr>
          <p:cNvPr id="23556" name="Picture 4" descr="Group of young people men and women whispering each other in the ear. Word of mouth concept "/>
          <p:cNvPicPr>
            <a:picLocks noChangeAspect="1" noChangeArrowheads="1"/>
          </p:cNvPicPr>
          <p:nvPr/>
        </p:nvPicPr>
        <p:blipFill>
          <a:blip r:embed="rId2"/>
          <a:srcRect/>
          <a:stretch>
            <a:fillRect/>
          </a:stretch>
        </p:blipFill>
        <p:spPr bwMode="auto">
          <a:xfrm>
            <a:off x="3286116" y="4143379"/>
            <a:ext cx="5357810" cy="24425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Fads and Fashions:</a:t>
            </a:r>
            <a:br>
              <a:rPr lang="en-IN" sz="3200" b="1" dirty="0" smtClean="0">
                <a:latin typeface="Times New Roman" pitchFamily="18" charset="0"/>
                <a:cs typeface="Times New Roman" pitchFamily="18" charset="0"/>
              </a:rPr>
            </a:br>
            <a:endParaRPr lang="en-IN"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71546"/>
            <a:ext cx="8229600" cy="5054617"/>
          </a:xfrm>
        </p:spPr>
        <p:txBody>
          <a:bodyPr/>
          <a:lstStyle/>
          <a:p>
            <a:pPr fontAlgn="base">
              <a:buNone/>
            </a:pPr>
            <a:r>
              <a:rPr lang="en-IN" dirty="0" smtClean="0"/>
              <a:t>	</a:t>
            </a:r>
            <a:r>
              <a:rPr lang="en-IN" sz="2800" dirty="0" smtClean="0">
                <a:latin typeface="Times New Roman" pitchFamily="18" charset="0"/>
                <a:cs typeface="Times New Roman" pitchFamily="18" charset="0"/>
              </a:rPr>
              <a:t>Fads and fashions are specific types of collective mass behaviour that people enthusiastically pursue. They refer to periodic changes in styles and patterns of our behaviour.</a:t>
            </a:r>
          </a:p>
          <a:p>
            <a:pPr fontAlgn="base">
              <a:buNone/>
            </a:pPr>
            <a:r>
              <a:rPr lang="en-IN" sz="2800" dirty="0" smtClean="0">
                <a:latin typeface="Times New Roman" pitchFamily="18" charset="0"/>
                <a:cs typeface="Times New Roman" pitchFamily="18" charset="0"/>
              </a:rPr>
              <a:t>	 Jewellery, clothing, music, recreation, hair style, etc., catch the fancy of people more than anything else</a:t>
            </a:r>
            <a:r>
              <a:rPr lang="en-IN" dirty="0" smtClean="0"/>
              <a:t>.</a:t>
            </a:r>
            <a:endParaRPr lang="en-IN" dirty="0"/>
          </a:p>
        </p:txBody>
      </p:sp>
      <p:pic>
        <p:nvPicPr>
          <p:cNvPr id="22530" name="Picture 2" descr="Autumn Arrives. Fashion Lady Clothes Set. Trendy Cozy Jumper. Stylish Gold Handbag Clutch, Glamour Sunglasses. Flat lay. Fall Leaves. Vanilla Pastel autumnal fashionable colors."/>
          <p:cNvPicPr>
            <a:picLocks noChangeAspect="1" noChangeArrowheads="1"/>
          </p:cNvPicPr>
          <p:nvPr/>
        </p:nvPicPr>
        <p:blipFill>
          <a:blip r:embed="rId2"/>
          <a:srcRect/>
          <a:stretch>
            <a:fillRect/>
          </a:stretch>
        </p:blipFill>
        <p:spPr bwMode="auto">
          <a:xfrm>
            <a:off x="1571604" y="4000504"/>
            <a:ext cx="6124856" cy="253666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Conclusion </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IN" b="1" dirty="0" smtClean="0"/>
              <a:t>		</a:t>
            </a:r>
            <a:r>
              <a:rPr lang="en-IN" sz="2800" b="1" dirty="0" smtClean="0">
                <a:latin typeface="Times New Roman" pitchFamily="18" charset="0"/>
                <a:cs typeface="Times New Roman" pitchFamily="18" charset="0"/>
              </a:rPr>
              <a:t>Collective behaviour</a:t>
            </a:r>
            <a:r>
              <a:rPr lang="en-IN" sz="2800" dirty="0" smtClean="0">
                <a:latin typeface="Times New Roman" pitchFamily="18" charset="0"/>
                <a:cs typeface="Times New Roman" pitchFamily="18" charset="0"/>
              </a:rPr>
              <a:t> is performed by a great number of individuals facing one unusual common issue. The members are connected directly or indirectly.</a:t>
            </a:r>
            <a:endParaRPr lang="en-IN" sz="2800" dirty="0">
              <a:latin typeface="Times New Roman" pitchFamily="18" charset="0"/>
              <a:cs typeface="Times New Roman" pitchFamily="18" charset="0"/>
            </a:endParaRPr>
          </a:p>
        </p:txBody>
      </p:sp>
      <p:pic>
        <p:nvPicPr>
          <p:cNvPr id="21506" name="Picture 2" descr="High angle view of group of happy multiethnic people raising hands together"/>
          <p:cNvPicPr>
            <a:picLocks noChangeAspect="1" noChangeArrowheads="1"/>
          </p:cNvPicPr>
          <p:nvPr/>
        </p:nvPicPr>
        <p:blipFill>
          <a:blip r:embed="rId2"/>
          <a:srcRect/>
          <a:stretch>
            <a:fillRect/>
          </a:stretch>
        </p:blipFill>
        <p:spPr bwMode="auto">
          <a:xfrm>
            <a:off x="2428860" y="3214686"/>
            <a:ext cx="6143668" cy="342902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0034" y="2071678"/>
            <a:ext cx="8229600" cy="1228748"/>
          </a:xfrm>
        </p:spPr>
        <p:txBody>
          <a:bodyPr/>
          <a:lstStyle/>
          <a:p>
            <a:pPr algn="ctr"/>
            <a:r>
              <a:rPr smtClean="0"/>
              <a:t>THANK YOU </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Introduction </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IN" sz="2800" dirty="0" smtClean="0"/>
              <a:t>    </a:t>
            </a:r>
            <a:r>
              <a:rPr lang="en-IN" sz="2400" dirty="0" smtClean="0">
                <a:latin typeface="Times New Roman" pitchFamily="18" charset="0"/>
                <a:cs typeface="Times New Roman" pitchFamily="18" charset="0"/>
              </a:rPr>
              <a:t>The </a:t>
            </a:r>
            <a:r>
              <a:rPr lang="en-IN" sz="2400" dirty="0">
                <a:latin typeface="Times New Roman" pitchFamily="18" charset="0"/>
                <a:cs typeface="Times New Roman" pitchFamily="18" charset="0"/>
              </a:rPr>
              <a:t>term ‘collective behaviour’ is commonly used in a generic or in wide sense to include all the facts and phenomena of associated life (or group life). In literal sense, it would incorporate all behaviours involving more than one person. From this viewpoint, practically, all group activity can be thought of as collective behaviour.</a:t>
            </a:r>
          </a:p>
        </p:txBody>
      </p:sp>
      <p:sp>
        <p:nvSpPr>
          <p:cNvPr id="6146" name="AutoShape 2" descr="Image result for collective behavior im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6148" name="AutoShape 4" descr="Image result for collective behavior im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6150" name="AutoShape 6" descr="Image result for collective behavior im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Definition</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IN" sz="2600" dirty="0">
                <a:latin typeface="Times New Roman" pitchFamily="18" charset="0"/>
                <a:cs typeface="Times New Roman" pitchFamily="18" charset="0"/>
              </a:rPr>
              <a:t>N.J. </a:t>
            </a:r>
            <a:r>
              <a:rPr lang="en-IN" sz="2600" dirty="0" err="1">
                <a:latin typeface="Times New Roman" pitchFamily="18" charset="0"/>
                <a:cs typeface="Times New Roman" pitchFamily="18" charset="0"/>
              </a:rPr>
              <a:t>Smelser</a:t>
            </a:r>
            <a:r>
              <a:rPr lang="en-IN" sz="2600" dirty="0">
                <a:latin typeface="Times New Roman" pitchFamily="18" charset="0"/>
                <a:cs typeface="Times New Roman" pitchFamily="18" charset="0"/>
              </a:rPr>
              <a:t> (1962), a sociologist who specializes in this field of study, has defined collective behaviour as the ‘relatively spontaneous and unstructured behaviour of a group of people who are reacting to a common influence in an ambiguous situation’. Mob, crowd, panics are prime examples of collective behaviour. Publics, </a:t>
            </a:r>
            <a:r>
              <a:rPr lang="en-IN" sz="2600" dirty="0" err="1">
                <a:latin typeface="Times New Roman" pitchFamily="18" charset="0"/>
                <a:cs typeface="Times New Roman" pitchFamily="18" charset="0"/>
              </a:rPr>
              <a:t>lynchings</a:t>
            </a:r>
            <a:r>
              <a:rPr lang="en-IN" sz="2600" dirty="0">
                <a:latin typeface="Times New Roman" pitchFamily="18" charset="0"/>
                <a:cs typeface="Times New Roman" pitchFamily="18" charset="0"/>
              </a:rPr>
              <a:t>, crazes, fashions, social unrest, social movements, and revolutions are other manifestations of collective behaviour</a:t>
            </a:r>
            <a:r>
              <a:rPr lang="en-IN" sz="2600" dirty="0" smtClean="0">
                <a:latin typeface="Times New Roman" pitchFamily="18" charset="0"/>
                <a:cs typeface="Times New Roman" pitchFamily="18" charset="0"/>
              </a:rPr>
              <a:t>.</a:t>
            </a: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Nature of collective behavior</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fontAlgn="base">
              <a:buNone/>
            </a:pPr>
            <a:r>
              <a:rPr lang="en-IN" b="1" dirty="0"/>
              <a:t> </a:t>
            </a:r>
            <a:r>
              <a:rPr lang="en-IN" sz="2600" b="1" dirty="0">
                <a:latin typeface="Times New Roman" pitchFamily="18" charset="0"/>
                <a:cs typeface="Times New Roman" pitchFamily="18" charset="0"/>
              </a:rPr>
              <a:t>Spontaneous and </a:t>
            </a:r>
            <a:r>
              <a:rPr lang="en-IN" sz="2600" b="1" dirty="0" smtClean="0">
                <a:latin typeface="Times New Roman" pitchFamily="18" charset="0"/>
                <a:cs typeface="Times New Roman" pitchFamily="18" charset="0"/>
              </a:rPr>
              <a:t>episodic:</a:t>
            </a:r>
          </a:p>
          <a:p>
            <a:pPr fontAlgn="base">
              <a:buNone/>
            </a:pPr>
            <a:r>
              <a:rPr lang="en-IN" sz="2600" dirty="0">
                <a:latin typeface="Times New Roman" pitchFamily="18" charset="0"/>
                <a:cs typeface="Times New Roman" pitchFamily="18" charset="0"/>
              </a:rPr>
              <a:t>	</a:t>
            </a:r>
            <a:r>
              <a:rPr lang="en-IN" sz="2600" dirty="0" smtClean="0">
                <a:latin typeface="Times New Roman" pitchFamily="18" charset="0"/>
                <a:cs typeface="Times New Roman" pitchFamily="18" charset="0"/>
              </a:rPr>
              <a:t>	Collective </a:t>
            </a:r>
            <a:r>
              <a:rPr lang="en-IN" sz="2600" dirty="0">
                <a:latin typeface="Times New Roman" pitchFamily="18" charset="0"/>
                <a:cs typeface="Times New Roman" pitchFamily="18" charset="0"/>
              </a:rPr>
              <a:t>behaviour is spontaneous </a:t>
            </a:r>
            <a:r>
              <a:rPr lang="en-IN" sz="2600" dirty="0" smtClean="0">
                <a:latin typeface="Times New Roman" pitchFamily="18" charset="0"/>
                <a:cs typeface="Times New Roman" pitchFamily="18" charset="0"/>
              </a:rPr>
              <a:t>and takes </a:t>
            </a:r>
            <a:r>
              <a:rPr lang="en-IN" sz="2600" dirty="0">
                <a:latin typeface="Times New Roman" pitchFamily="18" charset="0"/>
                <a:cs typeface="Times New Roman" pitchFamily="18" charset="0"/>
              </a:rPr>
              <a:t>place occasionally rather than </a:t>
            </a:r>
            <a:r>
              <a:rPr lang="en-IN" sz="2600" dirty="0" smtClean="0">
                <a:latin typeface="Times New Roman" pitchFamily="18" charset="0"/>
                <a:cs typeface="Times New Roman" pitchFamily="18" charset="0"/>
              </a:rPr>
              <a:t>regularly and </a:t>
            </a:r>
            <a:r>
              <a:rPr lang="en-IN" sz="2600" dirty="0">
                <a:latin typeface="Times New Roman" pitchFamily="18" charset="0"/>
                <a:cs typeface="Times New Roman" pitchFamily="18" charset="0"/>
              </a:rPr>
              <a:t>routinely</a:t>
            </a:r>
            <a:r>
              <a:rPr lang="en-IN" sz="2600" dirty="0" smtClean="0">
                <a:latin typeface="Times New Roman" pitchFamily="18" charset="0"/>
                <a:cs typeface="Times New Roman" pitchFamily="18" charset="0"/>
              </a:rPr>
              <a:t>.</a:t>
            </a:r>
          </a:p>
          <a:p>
            <a:pPr fontAlgn="base">
              <a:buNone/>
            </a:pPr>
            <a:r>
              <a:rPr lang="en-IN" sz="2600" b="1" dirty="0" smtClean="0">
                <a:latin typeface="Times New Roman" pitchFamily="18" charset="0"/>
                <a:cs typeface="Times New Roman" pitchFamily="18" charset="0"/>
              </a:rPr>
              <a:t>Unstable:</a:t>
            </a:r>
          </a:p>
          <a:p>
            <a:pPr fontAlgn="base">
              <a:buNone/>
            </a:pPr>
            <a:r>
              <a:rPr lang="en-IN" sz="2600" b="1" dirty="0">
                <a:latin typeface="Times New Roman" pitchFamily="18" charset="0"/>
                <a:cs typeface="Times New Roman" pitchFamily="18" charset="0"/>
              </a:rPr>
              <a:t>	</a:t>
            </a:r>
            <a:r>
              <a:rPr lang="en-IN" sz="2600" b="1" dirty="0" smtClean="0">
                <a:latin typeface="Times New Roman" pitchFamily="18" charset="0"/>
                <a:cs typeface="Times New Roman" pitchFamily="18" charset="0"/>
              </a:rPr>
              <a:t>	</a:t>
            </a:r>
            <a:r>
              <a:rPr lang="en-IN" sz="2600" dirty="0" smtClean="0">
                <a:latin typeface="Times New Roman" pitchFamily="18" charset="0"/>
                <a:cs typeface="Times New Roman" pitchFamily="18" charset="0"/>
              </a:rPr>
              <a:t>It </a:t>
            </a:r>
            <a:r>
              <a:rPr lang="en-IN" sz="2600" dirty="0">
                <a:latin typeface="Times New Roman" pitchFamily="18" charset="0"/>
                <a:cs typeface="Times New Roman" pitchFamily="18" charset="0"/>
              </a:rPr>
              <a:t>tends to be short-lived as long as the centre of attraction exists. It has no stable goals, values and expectations like institution­alized behaviour</a:t>
            </a:r>
            <a:r>
              <a:rPr lang="en-IN" sz="2600" dirty="0" smtClean="0">
                <a:latin typeface="Times New Roman" pitchFamily="18" charset="0"/>
                <a:cs typeface="Times New Roman" pitchFamily="18" charset="0"/>
              </a:rPr>
              <a:t>.</a:t>
            </a:r>
          </a:p>
          <a:p>
            <a:pPr fontAlgn="base">
              <a:buNone/>
            </a:pPr>
            <a:r>
              <a:rPr lang="en-IN" sz="2600" b="1" dirty="0" smtClean="0">
                <a:latin typeface="Times New Roman" pitchFamily="18" charset="0"/>
                <a:cs typeface="Times New Roman" pitchFamily="18" charset="0"/>
              </a:rPr>
              <a:t>Irrational:</a:t>
            </a:r>
          </a:p>
          <a:p>
            <a:pPr fontAlgn="base">
              <a:buNone/>
            </a:pPr>
            <a:r>
              <a:rPr lang="en-IN" sz="2600" dirty="0" smtClean="0">
                <a:latin typeface="Times New Roman" pitchFamily="18" charset="0"/>
                <a:cs typeface="Times New Roman" pitchFamily="18" charset="0"/>
              </a:rPr>
              <a:t>	Usually </a:t>
            </a:r>
            <a:r>
              <a:rPr lang="en-IN" sz="2600" dirty="0">
                <a:latin typeface="Times New Roman" pitchFamily="18" charset="0"/>
                <a:cs typeface="Times New Roman" pitchFamily="18" charset="0"/>
              </a:rPr>
              <a:t>such behaviour is guided by unreasoning, beliefs, hopes, fears and hatreds. In such situations, decisions are not generally made on the basis of logical or rational discussion.</a:t>
            </a:r>
          </a:p>
          <a:p>
            <a:pPr fontAlgn="base">
              <a:buNone/>
            </a:pPr>
            <a:endParaRPr lang="en-IN" sz="2800" dirty="0"/>
          </a:p>
          <a:p>
            <a:pPr fontAlgn="base">
              <a:buNone/>
            </a:pPr>
            <a:endParaRPr lang="en-IN" dirty="0"/>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Nature of collective behavior</a:t>
            </a:r>
            <a:endParaRPr lang="en-IN" sz="3200" b="1" dirty="0">
              <a:latin typeface="Times New Roman" pitchFamily="18" charset="0"/>
              <a:cs typeface="Times New Roman" pitchFamily="18" charset="0"/>
            </a:endParaRPr>
          </a:p>
        </p:txBody>
      </p:sp>
      <p:sp>
        <p:nvSpPr>
          <p:cNvPr id="12" name="Content Placeholder 11"/>
          <p:cNvSpPr>
            <a:spLocks noGrp="1"/>
          </p:cNvSpPr>
          <p:nvPr>
            <p:ph idx="1"/>
          </p:nvPr>
        </p:nvSpPr>
        <p:spPr>
          <a:xfrm>
            <a:off x="457200" y="1357298"/>
            <a:ext cx="8229600" cy="4768865"/>
          </a:xfrm>
        </p:spPr>
        <p:txBody>
          <a:bodyPr>
            <a:normAutofit/>
          </a:bodyPr>
          <a:lstStyle/>
          <a:p>
            <a:pPr fontAlgn="base">
              <a:buNone/>
            </a:pPr>
            <a:r>
              <a:rPr lang="en-IN" sz="2400" b="1" dirty="0" smtClean="0">
                <a:latin typeface="Times New Roman" pitchFamily="18" charset="0"/>
                <a:cs typeface="Times New Roman" pitchFamily="18" charset="0"/>
              </a:rPr>
              <a:t>Unstructured</a:t>
            </a:r>
            <a:r>
              <a:rPr lang="en-IN" sz="2400" b="1" dirty="0">
                <a:latin typeface="Times New Roman" pitchFamily="18" charset="0"/>
                <a:cs typeface="Times New Roman" pitchFamily="18" charset="0"/>
              </a:rPr>
              <a:t>:</a:t>
            </a:r>
            <a:endParaRPr lang="en-IN" sz="2400" dirty="0">
              <a:latin typeface="Times New Roman" pitchFamily="18" charset="0"/>
              <a:cs typeface="Times New Roman" pitchFamily="18" charset="0"/>
            </a:endParaRPr>
          </a:p>
          <a:p>
            <a:pPr fontAlgn="base">
              <a:buNone/>
            </a:pPr>
            <a:r>
              <a:rPr lang="en-IN" sz="2400" dirty="0" smtClean="0">
                <a:latin typeface="Times New Roman" pitchFamily="18" charset="0"/>
                <a:cs typeface="Times New Roman" pitchFamily="18" charset="0"/>
              </a:rPr>
              <a:t>		It </a:t>
            </a:r>
            <a:r>
              <a:rPr lang="en-IN" sz="2400" dirty="0">
                <a:latin typeface="Times New Roman" pitchFamily="18" charset="0"/>
                <a:cs typeface="Times New Roman" pitchFamily="18" charset="0"/>
              </a:rPr>
              <a:t>has not set rules or procedures to follow like a regular and routine behaviour. Generally, it is loosely structured</a:t>
            </a:r>
            <a:r>
              <a:rPr lang="en-IN" sz="2400" dirty="0" smtClean="0">
                <a:latin typeface="Times New Roman" pitchFamily="18" charset="0"/>
                <a:cs typeface="Times New Roman" pitchFamily="18" charset="0"/>
              </a:rPr>
              <a:t>.</a:t>
            </a:r>
          </a:p>
          <a:p>
            <a:pPr fontAlgn="base">
              <a:buNone/>
            </a:pPr>
            <a:r>
              <a:rPr lang="en-IN" sz="2400" b="1" dirty="0" smtClean="0">
                <a:latin typeface="Times New Roman" pitchFamily="18" charset="0"/>
                <a:cs typeface="Times New Roman" pitchFamily="18" charset="0"/>
              </a:rPr>
              <a:t>Unpredictable</a:t>
            </a:r>
            <a:r>
              <a:rPr lang="en-IN" sz="2400" b="1" dirty="0">
                <a:latin typeface="Times New Roman" pitchFamily="18" charset="0"/>
                <a:cs typeface="Times New Roman" pitchFamily="18" charset="0"/>
              </a:rPr>
              <a:t>:</a:t>
            </a:r>
            <a:endParaRPr lang="en-IN" sz="2400" dirty="0">
              <a:latin typeface="Times New Roman" pitchFamily="18" charset="0"/>
              <a:cs typeface="Times New Roman" pitchFamily="18" charset="0"/>
            </a:endParaRPr>
          </a:p>
          <a:p>
            <a:pPr fontAlgn="base">
              <a:buNone/>
            </a:pPr>
            <a:r>
              <a:rPr lang="en-IN" sz="2400" dirty="0" smtClean="0">
                <a:latin typeface="Times New Roman" pitchFamily="18" charset="0"/>
                <a:cs typeface="Times New Roman" pitchFamily="18" charset="0"/>
              </a:rPr>
              <a:t>		The </a:t>
            </a:r>
            <a:r>
              <a:rPr lang="en-IN" sz="2400" dirty="0">
                <a:latin typeface="Times New Roman" pitchFamily="18" charset="0"/>
                <a:cs typeface="Times New Roman" pitchFamily="18" charset="0"/>
              </a:rPr>
              <a:t>direction and outcome of such </a:t>
            </a:r>
            <a:r>
              <a:rPr lang="en-IN" sz="2400" dirty="0" smtClean="0">
                <a:latin typeface="Times New Roman" pitchFamily="18" charset="0"/>
                <a:cs typeface="Times New Roman" pitchFamily="18" charset="0"/>
              </a:rPr>
              <a:t>behaviour cannot </a:t>
            </a:r>
            <a:r>
              <a:rPr lang="en-IN" sz="2400" dirty="0">
                <a:latin typeface="Times New Roman" pitchFamily="18" charset="0"/>
                <a:cs typeface="Times New Roman" pitchFamily="18" charset="0"/>
              </a:rPr>
              <a:t>be </a:t>
            </a:r>
            <a:r>
              <a:rPr lang="en-IN" sz="2400" dirty="0" smtClean="0">
                <a:latin typeface="Times New Roman" pitchFamily="18" charset="0"/>
                <a:cs typeface="Times New Roman" pitchFamily="18" charset="0"/>
              </a:rPr>
              <a:t>foretold.</a:t>
            </a:r>
          </a:p>
          <a:p>
            <a:pPr fontAlgn="base">
              <a:buNone/>
            </a:pPr>
            <a:r>
              <a:rPr lang="en-IN" sz="2400" b="1" dirty="0" smtClean="0">
                <a:latin typeface="Times New Roman" pitchFamily="18" charset="0"/>
                <a:cs typeface="Times New Roman" pitchFamily="18" charset="0"/>
              </a:rPr>
              <a:t>Emotional</a:t>
            </a:r>
            <a:r>
              <a:rPr lang="en-IN" sz="2400" b="1" dirty="0">
                <a:latin typeface="Times New Roman" pitchFamily="18" charset="0"/>
                <a:cs typeface="Times New Roman" pitchFamily="18" charset="0"/>
              </a:rPr>
              <a:t>:</a:t>
            </a:r>
            <a:endParaRPr lang="en-IN" sz="2400" dirty="0">
              <a:latin typeface="Times New Roman" pitchFamily="18" charset="0"/>
              <a:cs typeface="Times New Roman" pitchFamily="18" charset="0"/>
            </a:endParaRPr>
          </a:p>
          <a:p>
            <a:pPr fontAlgn="base">
              <a:buNone/>
            </a:pPr>
            <a:r>
              <a:rPr lang="en-IN" sz="2400" dirty="0" smtClean="0">
                <a:latin typeface="Times New Roman" pitchFamily="18" charset="0"/>
                <a:cs typeface="Times New Roman" pitchFamily="18" charset="0"/>
              </a:rPr>
              <a:t>	Sometimes </a:t>
            </a:r>
            <a:r>
              <a:rPr lang="en-IN" sz="2400" dirty="0">
                <a:latin typeface="Times New Roman" pitchFamily="18" charset="0"/>
                <a:cs typeface="Times New Roman" pitchFamily="18" charset="0"/>
              </a:rPr>
              <a:t>such behaviour is emotional and based on </a:t>
            </a:r>
            <a:r>
              <a:rPr lang="en-IN" sz="2400" dirty="0" smtClean="0">
                <a:latin typeface="Times New Roman" pitchFamily="18" charset="0"/>
                <a:cs typeface="Times New Roman" pitchFamily="18" charset="0"/>
              </a:rPr>
              <a:t>considerable </a:t>
            </a:r>
            <a:r>
              <a:rPr lang="en-IN" sz="2400" dirty="0">
                <a:latin typeface="Times New Roman" pitchFamily="18" charset="0"/>
                <a:cs typeface="Times New Roman" pitchFamily="18" charset="0"/>
              </a:rPr>
              <a:t>personal interaction.</a:t>
            </a:r>
          </a:p>
          <a:p>
            <a:pPr fontAlgn="base">
              <a:buNone/>
            </a:pPr>
            <a:endParaRPr lang="en-IN" sz="2400" dirty="0">
              <a:latin typeface="Times New Roman" pitchFamily="18" charset="0"/>
              <a:cs typeface="Times New Roman" pitchFamily="18" charset="0"/>
            </a:endParaRPr>
          </a:p>
          <a:p>
            <a:pPr fontAlgn="base">
              <a:buNone/>
            </a:pPr>
            <a:endParaRPr lang="en-IN" sz="2800" dirty="0" smtClean="0"/>
          </a:p>
          <a:p>
            <a:pPr fontAlgn="base">
              <a:buNone/>
            </a:pPr>
            <a:endParaRPr lang="en-IN" dirty="0"/>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Manifestation of collective behavior</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400" dirty="0" smtClean="0">
                <a:latin typeface="Times New Roman" pitchFamily="18" charset="0"/>
                <a:cs typeface="Times New Roman" pitchFamily="18" charset="0"/>
              </a:rPr>
              <a:t>Some manifestation of collective behavior are</a:t>
            </a:r>
          </a:p>
          <a:p>
            <a:pPr lvl="2">
              <a:buFont typeface="Wingdings" pitchFamily="2" charset="2"/>
              <a:buChar char="v"/>
            </a:pPr>
            <a:r>
              <a:rPr lang="en-US" dirty="0" smtClean="0">
                <a:latin typeface="Times New Roman" pitchFamily="18" charset="0"/>
                <a:cs typeface="Times New Roman" pitchFamily="18" charset="0"/>
              </a:rPr>
              <a:t>Crowds</a:t>
            </a:r>
          </a:p>
          <a:p>
            <a:pPr lvl="2">
              <a:buFont typeface="Wingdings" pitchFamily="2" charset="2"/>
              <a:buChar char="v"/>
            </a:pPr>
            <a:r>
              <a:rPr lang="en-US" dirty="0" smtClean="0">
                <a:latin typeface="Times New Roman" pitchFamily="18" charset="0"/>
                <a:cs typeface="Times New Roman" pitchFamily="18" charset="0"/>
              </a:rPr>
              <a:t>Riot</a:t>
            </a:r>
          </a:p>
          <a:p>
            <a:pPr lvl="2">
              <a:buFont typeface="Wingdings" pitchFamily="2" charset="2"/>
              <a:buChar char="v"/>
            </a:pPr>
            <a:r>
              <a:rPr lang="en-US" dirty="0" smtClean="0">
                <a:latin typeface="Times New Roman" pitchFamily="18" charset="0"/>
                <a:cs typeface="Times New Roman" pitchFamily="18" charset="0"/>
              </a:rPr>
              <a:t>Panic and crazes</a:t>
            </a:r>
          </a:p>
          <a:p>
            <a:pPr lvl="2">
              <a:buFont typeface="Wingdings" pitchFamily="2" charset="2"/>
              <a:buChar char="v"/>
            </a:pPr>
            <a:r>
              <a:rPr lang="en-US" dirty="0" smtClean="0">
                <a:latin typeface="Times New Roman" pitchFamily="18" charset="0"/>
                <a:cs typeface="Times New Roman" pitchFamily="18" charset="0"/>
              </a:rPr>
              <a:t>Rumor</a:t>
            </a:r>
          </a:p>
          <a:p>
            <a:pPr lvl="2">
              <a:buFont typeface="Wingdings" pitchFamily="2" charset="2"/>
              <a:buChar char="v"/>
            </a:pPr>
            <a:r>
              <a:rPr lang="en-US" dirty="0" smtClean="0">
                <a:latin typeface="Times New Roman" pitchFamily="18" charset="0"/>
                <a:cs typeface="Times New Roman" pitchFamily="18" charset="0"/>
              </a:rPr>
              <a:t>Fads and Fashion</a:t>
            </a:r>
          </a:p>
          <a:p>
            <a:pPr lvl="2">
              <a:buFont typeface="Wingdings" pitchFamily="2" charset="2"/>
              <a:buChar char="v"/>
            </a:pPr>
            <a:endParaRPr lang="en-IN" dirty="0"/>
          </a:p>
        </p:txBody>
      </p:sp>
      <p:pic>
        <p:nvPicPr>
          <p:cNvPr id="20482" name="Picture 2" descr="Political protest action flat vector illustration. Democracy manifestation, patriotic demonstration concept. Picket, strike activists holding placards with slogans against authority cartoon characters"/>
          <p:cNvPicPr>
            <a:picLocks noChangeAspect="1" noChangeArrowheads="1"/>
          </p:cNvPicPr>
          <p:nvPr/>
        </p:nvPicPr>
        <p:blipFill>
          <a:blip r:embed="rId2"/>
          <a:srcRect/>
          <a:stretch>
            <a:fillRect/>
          </a:stretch>
        </p:blipFill>
        <p:spPr bwMode="auto">
          <a:xfrm>
            <a:off x="3500430" y="4357694"/>
            <a:ext cx="5238750" cy="228601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Crowds</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IN" sz="2800" dirty="0" smtClean="0">
                <a:latin typeface="Times New Roman" pitchFamily="18" charset="0"/>
                <a:cs typeface="Times New Roman" pitchFamily="18" charset="0"/>
              </a:rPr>
              <a:t>The </a:t>
            </a:r>
            <a:r>
              <a:rPr lang="en-IN" sz="2800" b="1" dirty="0" smtClean="0">
                <a:latin typeface="Times New Roman" pitchFamily="18" charset="0"/>
                <a:cs typeface="Times New Roman" pitchFamily="18" charset="0"/>
              </a:rPr>
              <a:t>crowd</a:t>
            </a:r>
            <a:r>
              <a:rPr lang="en-IN" sz="2800" dirty="0" smtClean="0">
                <a:latin typeface="Times New Roman" pitchFamily="18" charset="0"/>
                <a:cs typeface="Times New Roman" pitchFamily="18" charset="0"/>
              </a:rPr>
              <a:t> is defined as a relatively large number of people in close proximity to each other (this is sometimes referred to as </a:t>
            </a:r>
            <a:r>
              <a:rPr lang="en-IN" sz="2800" b="1" dirty="0" smtClean="0">
                <a:latin typeface="Times New Roman" pitchFamily="18" charset="0"/>
                <a:cs typeface="Times New Roman" pitchFamily="18" charset="0"/>
              </a:rPr>
              <a:t>localized collectivises</a:t>
            </a:r>
            <a:r>
              <a:rPr lang="en-IN" sz="2800" dirty="0" smtClean="0">
                <a:latin typeface="Times New Roman" pitchFamily="18" charset="0"/>
                <a:cs typeface="Times New Roman" pitchFamily="18" charset="0"/>
              </a:rPr>
              <a:t>). The crowd reacts at once to a common focus or concern.</a:t>
            </a:r>
            <a:endParaRPr lang="en-IN" sz="2800" dirty="0">
              <a:latin typeface="Times New Roman" pitchFamily="18" charset="0"/>
              <a:cs typeface="Times New Roman" pitchFamily="18" charset="0"/>
            </a:endParaRPr>
          </a:p>
        </p:txBody>
      </p:sp>
      <p:pic>
        <p:nvPicPr>
          <p:cNvPr id="2050" name="Picture 2" descr="Background with crowd people. "/>
          <p:cNvPicPr>
            <a:picLocks noChangeAspect="1" noChangeArrowheads="1"/>
          </p:cNvPicPr>
          <p:nvPr/>
        </p:nvPicPr>
        <p:blipFill>
          <a:blip r:embed="rId2"/>
          <a:srcRect/>
          <a:stretch>
            <a:fillRect/>
          </a:stretch>
        </p:blipFill>
        <p:spPr bwMode="auto">
          <a:xfrm>
            <a:off x="428596" y="4143380"/>
            <a:ext cx="8129146" cy="235745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arieties of Crowds"/>
          <p:cNvPicPr>
            <a:picLocks noChangeAspect="1" noChangeArrowheads="1"/>
          </p:cNvPicPr>
          <p:nvPr/>
        </p:nvPicPr>
        <p:blipFill>
          <a:blip r:embed="rId2"/>
          <a:srcRect/>
          <a:stretch>
            <a:fillRect/>
          </a:stretch>
        </p:blipFill>
        <p:spPr bwMode="auto">
          <a:xfrm>
            <a:off x="357158" y="642918"/>
            <a:ext cx="8281309" cy="521497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Riot</a:t>
            </a:r>
            <a:br>
              <a:rPr lang="en-IN" sz="3200" b="1" dirty="0" smtClean="0">
                <a:latin typeface="Times New Roman" pitchFamily="18" charset="0"/>
                <a:cs typeface="Times New Roman" pitchFamily="18" charset="0"/>
              </a:rPr>
            </a:br>
            <a:endParaRPr lang="en-IN"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4423"/>
            <a:ext cx="8229600" cy="4714908"/>
          </a:xfrm>
        </p:spPr>
        <p:txBody>
          <a:bodyPr>
            <a:normAutofit/>
          </a:bodyPr>
          <a:lstStyle/>
          <a:p>
            <a:pPr fontAlgn="base">
              <a:buNone/>
            </a:pPr>
            <a:r>
              <a:rPr lang="en-IN" b="1" dirty="0" smtClean="0"/>
              <a:t>		</a:t>
            </a:r>
            <a:r>
              <a:rPr lang="en-IN" sz="2600" dirty="0" smtClean="0">
                <a:latin typeface="Times New Roman" pitchFamily="18" charset="0"/>
                <a:cs typeface="Times New Roman" pitchFamily="18" charset="0"/>
              </a:rPr>
              <a:t>A riot is a form of mob which is violently aggressive and destructive. It may lead to violent acts against any object or person who happens to be in the wrong area at the wrong time.</a:t>
            </a:r>
          </a:p>
          <a:p>
            <a:pPr fontAlgn="base">
              <a:buNone/>
            </a:pPr>
            <a:r>
              <a:rPr lang="en-IN" sz="2600" dirty="0" smtClean="0">
                <a:latin typeface="Times New Roman" pitchFamily="18" charset="0"/>
                <a:cs typeface="Times New Roman" pitchFamily="18" charset="0"/>
              </a:rPr>
              <a:t>		The incident that triggers a riot can be relatively trivial, as sometimes exchange of some hot words between the members of two castes, races or communities about something may lead to a riot</a:t>
            </a:r>
          </a:p>
          <a:p>
            <a:endParaRPr lang="en-IN" dirty="0"/>
          </a:p>
        </p:txBody>
      </p:sp>
      <p:pic>
        <p:nvPicPr>
          <p:cNvPr id="25602" name="Picture 2" descr="Hong Kong 12th June 2019: Anti Extradition Bill Protest. Riot police bunch up next to a cloud of tear gas during clashes with protesters outside the Central Government Office in Hong Kong."/>
          <p:cNvPicPr>
            <a:picLocks noChangeAspect="1" noChangeArrowheads="1"/>
          </p:cNvPicPr>
          <p:nvPr/>
        </p:nvPicPr>
        <p:blipFill>
          <a:blip r:embed="rId2"/>
          <a:srcRect/>
          <a:stretch>
            <a:fillRect/>
          </a:stretch>
        </p:blipFill>
        <p:spPr bwMode="auto">
          <a:xfrm>
            <a:off x="1571604" y="4714884"/>
            <a:ext cx="6194057" cy="167165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132</TotalTime>
  <Words>192</Words>
  <Application>Microsoft Office PowerPoint</Application>
  <PresentationFormat>On-screen Show (4:3)</PresentationFormat>
  <Paragraphs>50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Opulent</vt:lpstr>
      <vt:lpstr>COLLECTIVE BEHAVIOUR</vt:lpstr>
      <vt:lpstr>Introduction </vt:lpstr>
      <vt:lpstr>Definition</vt:lpstr>
      <vt:lpstr>Nature of collective behavior</vt:lpstr>
      <vt:lpstr>Nature of collective behavior</vt:lpstr>
      <vt:lpstr>Manifestation of collective behavior</vt:lpstr>
      <vt:lpstr>Crowds</vt:lpstr>
      <vt:lpstr>Slide 8</vt:lpstr>
      <vt:lpstr>Riot </vt:lpstr>
      <vt:lpstr>Panic and crazes</vt:lpstr>
      <vt:lpstr>Rumour </vt:lpstr>
      <vt:lpstr>Fads and Fashions: </vt:lpstr>
      <vt:lpstr>Conclusion </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COLLECTIVE BEHAVIOUR</dc:title>
  <dc:creator>JOHNSON</dc:creator>
  <cp:lastModifiedBy>Personal</cp:lastModifiedBy>
  <cp:revision>27</cp:revision>
  <dcterms:created xsi:type="dcterms:W3CDTF">2020-01-19T07:14:35Z</dcterms:created>
  <dcterms:modified xsi:type="dcterms:W3CDTF">2020-05-22T05:15:21Z</dcterms:modified>
</cp:coreProperties>
</file>