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57" r:id="rId4"/>
    <p:sldId id="260" r:id="rId5"/>
    <p:sldId id="265" r:id="rId6"/>
    <p:sldId id="258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5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DISTRIBUTED TECHNOLOGY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F7ED7-D55A-48DF-BE1B-6E1E19FCE6C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B1DF2-BDEB-41C4-B3D1-03D11B44F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DISTRIBUTED TECHNOLOGY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1BB9E-DCC2-471E-9259-4420C1F27065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1F9DC-2266-43AE-910A-A0A57CC1F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F9DC-2266-43AE-910A-A0A57CC1FD5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DISTRIBUTED TECHNOLOGY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DISTRIBUTED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1F9DC-2266-43AE-910A-A0A57CC1FD5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DISTRIBUTED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1F9DC-2266-43AE-910A-A0A57CC1FD5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DISTRIBUTED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1F9DC-2266-43AE-910A-A0A57CC1FD5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DISTRIBUTED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1F9DC-2266-43AE-910A-A0A57CC1FD5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DISTRIBUTED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1F9DC-2266-43AE-910A-A0A57CC1FD5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DISTRIBUTED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1F9DC-2266-43AE-910A-A0A57CC1FD5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DISTRIBUTED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1F9DC-2266-43AE-910A-A0A57CC1FD5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DISTRIBUTED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1F9DC-2266-43AE-910A-A0A57CC1FD5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DISTRIBUTED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1F9DC-2266-43AE-910A-A0A57CC1FD5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DISTRIBUTED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1F9DC-2266-43AE-910A-A0A57CC1FD5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DISTRIBUTED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1F9DC-2266-43AE-910A-A0A57CC1FD5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DISTRIBUTED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1F9DC-2266-43AE-910A-A0A57CC1FD5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DISTRIBUTED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1F9DC-2266-43AE-910A-A0A57CC1FD5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DISTRIBUTED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1F9DC-2266-43AE-910A-A0A57CC1FD5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DISTRIBUTED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1F9DC-2266-43AE-910A-A0A57CC1FD5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DISTRIBUTED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1F9DC-2266-43AE-910A-A0A57CC1FD5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DISTRIBUTED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1F9DC-2266-43AE-910A-A0A57CC1FD5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DISTRIBUTED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1F9DC-2266-43AE-910A-A0A57CC1FD5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FC48-0314-4E4C-AA65-4E6B26745A19}" type="datetime1">
              <a:rPr lang="en-US" smtClean="0"/>
              <a:pPr/>
              <a:t>5/25/2020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0477-2113-45D1-A86C-D2D7D0659451}" type="datetime1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9DA4-323E-409F-91BA-D9B65BFA034E}" type="datetime1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701D-D14C-4031-8FC4-78B061DAA2CA}" type="datetime1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47D8-FB69-4260-8455-88DA3D715D0D}" type="datetime1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3FCE-3526-4173-A9A2-7EE89B54A45E}" type="datetime1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A796-E609-48D8-82E5-AF687A97C13C}" type="datetime1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E498-326B-4A53-B197-E70E4C108CE2}" type="datetime1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0D5A-AC82-462B-A2BD-1BFD82D028D1}" type="datetime1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6D05-B07E-4AD9-87F2-74BCCB8105BF}" type="datetime1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AD23-8A3B-4A5B-A896-40E7707A27B9}" type="datetime1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C8532A-6593-4A25-A983-8C9DF9BE8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62E4DD-325B-48B2-9CA5-42495B3F200B}" type="datetime1">
              <a:rPr lang="en-US" smtClean="0"/>
              <a:pPr/>
              <a:t>5/25/2020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C8532A-6593-4A25-A983-8C9DF9BE89D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5" Type="http://schemas.openxmlformats.org/officeDocument/2006/relationships/image" Target="../media/image2.png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609600"/>
            <a:ext cx="7315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DISTRIBUTED TECHNOLOGIES</a:t>
            </a:r>
          </a:p>
          <a:p>
            <a:endParaRPr lang="en-US" dirty="0"/>
          </a:p>
          <a:p>
            <a:r>
              <a:rPr lang="en-US" sz="3200" b="1" dirty="0" smtClean="0"/>
              <a:t>Beneficiaries:</a:t>
            </a:r>
          </a:p>
          <a:p>
            <a:endParaRPr lang="en-US" dirty="0" smtClean="0"/>
          </a:p>
          <a:p>
            <a:pPr algn="ctr"/>
            <a:r>
              <a:rPr lang="en-US" sz="2000" b="1" dirty="0" smtClean="0"/>
              <a:t>STUDENTS OF M.SC. COMPUTER SCIENCE AND INFORMATION TECHNOLOGY  </a:t>
            </a:r>
          </a:p>
          <a:p>
            <a:pPr algn="ctr"/>
            <a:r>
              <a:rPr lang="en-US" sz="2000" b="1" dirty="0" smtClean="0"/>
              <a:t>AND</a:t>
            </a:r>
          </a:p>
          <a:p>
            <a:pPr algn="ctr"/>
            <a:r>
              <a:rPr lang="en-US" sz="2000" b="1" dirty="0" smtClean="0"/>
              <a:t>OTHERS WHO ARE INTERESTED IN DISTRIBUTED COMPUTING </a:t>
            </a:r>
          </a:p>
          <a:p>
            <a:pPr algn="ctr"/>
            <a:endParaRPr lang="en-US" sz="2000" dirty="0"/>
          </a:p>
          <a:p>
            <a:r>
              <a:rPr lang="en-US" sz="2000" b="1" dirty="0" smtClean="0"/>
              <a:t>AUTHOR:</a:t>
            </a:r>
          </a:p>
          <a:p>
            <a:r>
              <a:rPr lang="en-US" sz="2000" b="1" dirty="0" smtClean="0"/>
              <a:t>MRS. VIJI PARTHASARATHY</a:t>
            </a:r>
          </a:p>
          <a:p>
            <a:r>
              <a:rPr lang="en-US" sz="2000" b="1" dirty="0" smtClean="0"/>
              <a:t>ASST.PROFESSOR,DEPARMENT OF COMPUTER SCIENCE,</a:t>
            </a:r>
          </a:p>
          <a:p>
            <a:r>
              <a:rPr lang="en-US" sz="2000" b="1" dirty="0" smtClean="0"/>
              <a:t>SHRIMATHI INDIRA GANDHI COLLEGE,</a:t>
            </a:r>
          </a:p>
          <a:p>
            <a:r>
              <a:rPr lang="en-US" sz="2000" b="1" dirty="0" smtClean="0"/>
              <a:t>TIRUCHIRAPPALLI</a:t>
            </a:r>
          </a:p>
          <a:p>
            <a:r>
              <a:rPr lang="en-US" sz="2000" b="1" dirty="0" smtClean="0"/>
              <a:t>620002</a:t>
            </a:r>
          </a:p>
        </p:txBody>
      </p:sp>
      <p:pic>
        <p:nvPicPr>
          <p:cNvPr id="8" name="~PP3809.WAV">
            <a:hlinkClick r:id="" action="ppaction://media"/>
          </p:cNvPr>
          <p:cNvPicPr>
            <a:picLocks noRot="1" noChangeAspect="1"/>
          </p:cNvPicPr>
          <p:nvPr>
            <a:wavAudioFile r:embed="rId1" name="~PP3809.WAV"/>
          </p:nvPr>
        </p:nvPicPr>
        <p:blipFill>
          <a:blip r:embed="rId4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-228600"/>
            <a:ext cx="746488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b="1" dirty="0"/>
              <a:t>The Goal of the Remote Computation System (CS</a:t>
            </a:r>
            <a:r>
              <a:rPr lang="en-US" sz="3200" b="1" dirty="0" smtClean="0"/>
              <a:t>)</a:t>
            </a:r>
          </a:p>
          <a:p>
            <a:endParaRPr lang="en-US" sz="2800" dirty="0"/>
          </a:p>
          <a:p>
            <a:pPr algn="just">
              <a:buFont typeface="Wingdings" pitchFamily="2" charset="2"/>
              <a:buChar char="v"/>
            </a:pPr>
            <a:r>
              <a:rPr lang="en-US" sz="2600" b="1" dirty="0" smtClean="0"/>
              <a:t> </a:t>
            </a:r>
            <a:r>
              <a:rPr lang="en-US" sz="2600" b="1" dirty="0" smtClean="0"/>
              <a:t>RCS i</a:t>
            </a:r>
            <a:r>
              <a:rPr lang="en-US" sz="2600" b="1" dirty="0" smtClean="0"/>
              <a:t>s </a:t>
            </a:r>
            <a:r>
              <a:rPr lang="en-US" sz="2600" b="1" dirty="0"/>
              <a:t>to provide easy </a:t>
            </a:r>
            <a:r>
              <a:rPr lang="en-US" sz="2600" b="1" dirty="0" smtClean="0"/>
              <a:t>access to </a:t>
            </a:r>
            <a:r>
              <a:rPr lang="en-US" sz="2600" b="1" dirty="0"/>
              <a:t>modern parallel </a:t>
            </a:r>
            <a:r>
              <a:rPr lang="en-US" sz="2600" b="1" dirty="0" smtClean="0"/>
              <a:t>algorithms </a:t>
            </a:r>
            <a:r>
              <a:rPr lang="en-US" sz="2600" b="1" dirty="0" smtClean="0"/>
              <a:t>on </a:t>
            </a:r>
            <a:r>
              <a:rPr lang="en-US" sz="2600" b="1" dirty="0"/>
              <a:t>supercomputers for </a:t>
            </a:r>
            <a:r>
              <a:rPr lang="en-US" sz="2600" b="1" dirty="0" smtClean="0"/>
              <a:t>the</a:t>
            </a:r>
          </a:p>
          <a:p>
            <a:pPr algn="just"/>
            <a:r>
              <a:rPr lang="en-US" sz="2600" b="1" dirty="0" smtClean="0"/>
              <a:t>    inexperienced  </a:t>
            </a:r>
            <a:r>
              <a:rPr lang="en-US" sz="2600" b="1" dirty="0"/>
              <a:t>user</a:t>
            </a:r>
            <a:r>
              <a:rPr lang="en-US" sz="2600" b="1" dirty="0" smtClean="0"/>
              <a:t>.</a:t>
            </a:r>
          </a:p>
          <a:p>
            <a:pPr algn="just"/>
            <a:endParaRPr lang="en-US" sz="2600" b="1" dirty="0"/>
          </a:p>
          <a:p>
            <a:pPr algn="just">
              <a:buFont typeface="Wingdings" pitchFamily="2" charset="2"/>
              <a:buChar char="v"/>
            </a:pPr>
            <a:r>
              <a:rPr lang="en-US" sz="2600" b="1" dirty="0" smtClean="0"/>
              <a:t>It is  </a:t>
            </a:r>
            <a:r>
              <a:rPr lang="en-US" sz="2600" b="1" dirty="0"/>
              <a:t>to make high performance computing </a:t>
            </a:r>
            <a:r>
              <a:rPr lang="en-US" sz="2600" b="1" dirty="0" smtClean="0"/>
              <a:t>accessible to </a:t>
            </a:r>
            <a:r>
              <a:rPr lang="en-US" sz="2600" b="1" dirty="0"/>
              <a:t>scientists </a:t>
            </a:r>
            <a:r>
              <a:rPr lang="en-US" sz="2600" b="1" dirty="0" smtClean="0"/>
              <a:t>and </a:t>
            </a:r>
            <a:r>
              <a:rPr lang="en-US" sz="2600" b="1" dirty="0"/>
              <a:t>engineers without the need </a:t>
            </a:r>
            <a:r>
              <a:rPr lang="en-US" sz="2600" b="1" dirty="0" smtClean="0"/>
              <a:t>for extensive </a:t>
            </a:r>
            <a:r>
              <a:rPr lang="en-US" sz="2600" b="1" dirty="0"/>
              <a:t>training in </a:t>
            </a:r>
            <a:r>
              <a:rPr lang="en-US" sz="2600" b="1" dirty="0" smtClean="0"/>
              <a:t>parallel  computing  </a:t>
            </a:r>
            <a:r>
              <a:rPr lang="en-US" sz="2600" b="1" dirty="0" smtClean="0"/>
              <a:t>and allowing </a:t>
            </a:r>
            <a:r>
              <a:rPr lang="en-US" sz="2600" b="1" dirty="0"/>
              <a:t>them to use resources best suited </a:t>
            </a:r>
            <a:r>
              <a:rPr lang="en-US" sz="2600" b="1" dirty="0" smtClean="0"/>
              <a:t>for   a  particular  </a:t>
            </a:r>
            <a:r>
              <a:rPr lang="en-US" sz="2600" b="1" dirty="0"/>
              <a:t>phase of the computation</a:t>
            </a:r>
            <a:r>
              <a:rPr lang="en-US" sz="2800" dirty="0"/>
              <a:t>. </a:t>
            </a:r>
          </a:p>
          <a:p>
            <a:pPr algn="just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5" name="~PP3000.WAV">
            <a:hlinkClick r:id="" action="ppaction://media"/>
          </p:cNvPr>
          <p:cNvPicPr>
            <a:picLocks noRot="1" noChangeAspect="1"/>
          </p:cNvPicPr>
          <p:nvPr>
            <a:wavAudioFile r:embed="rId1" name="~PP3000.WAV"/>
          </p:nvPr>
        </p:nvPicPr>
        <p:blipFill>
          <a:blip r:embed="rId4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6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762000"/>
            <a:ext cx="762151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In user's view , the RCS is an ordinary software library. </a:t>
            </a:r>
          </a:p>
          <a:p>
            <a:pPr>
              <a:buFont typeface="Wingdings" pitchFamily="2" charset="2"/>
              <a:buChar char="v"/>
            </a:pPr>
            <a:r>
              <a:rPr lang="en-US" sz="2600" b="1" dirty="0" smtClean="0"/>
              <a:t>The user calls RCS library routines (e.g. to solve a system of linear equations) </a:t>
            </a:r>
            <a:r>
              <a:rPr lang="en-US" sz="2600" b="1" dirty="0" smtClean="0"/>
              <a:t>within </a:t>
            </a:r>
            <a:r>
              <a:rPr lang="en-US" sz="2600" b="1" dirty="0" smtClean="0"/>
              <a:t>his program running on a workstation. </a:t>
            </a:r>
          </a:p>
          <a:p>
            <a:pPr>
              <a:buFont typeface="Wingdings" pitchFamily="2" charset="2"/>
              <a:buChar char="v"/>
            </a:pPr>
            <a:endParaRPr lang="en-US" sz="2600" b="1" dirty="0" smtClean="0"/>
          </a:p>
          <a:p>
            <a:pPr>
              <a:buFont typeface="Wingdings" pitchFamily="2" charset="2"/>
              <a:buChar char="v"/>
            </a:pPr>
            <a:r>
              <a:rPr lang="en-US" sz="2600" b="1" dirty="0" smtClean="0"/>
              <a:t>RCS can be called asynchronously .</a:t>
            </a:r>
          </a:p>
          <a:p>
            <a:endParaRPr lang="en-US" sz="2600" b="1" dirty="0" smtClean="0"/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The Remote Computation System consists of two components:</a:t>
            </a:r>
          </a:p>
          <a:p>
            <a:endParaRPr lang="en-US" sz="2600" b="1" dirty="0" smtClean="0"/>
          </a:p>
          <a:p>
            <a:r>
              <a:rPr lang="en-US" sz="2600" b="1" dirty="0" smtClean="0"/>
              <a:t> ➢  A library of interface routines. </a:t>
            </a:r>
          </a:p>
          <a:p>
            <a:r>
              <a:rPr lang="en-US" sz="2600" b="1" dirty="0" smtClean="0"/>
              <a:t>➢   The run time system. </a:t>
            </a:r>
          </a:p>
          <a:p>
            <a:endParaRPr lang="en-US" sz="2800" dirty="0"/>
          </a:p>
        </p:txBody>
      </p:sp>
      <p:pic>
        <p:nvPicPr>
          <p:cNvPr id="5" name="~PP1370.WAV">
            <a:hlinkClick r:id="" action="ppaction://media"/>
          </p:cNvPr>
          <p:cNvPicPr>
            <a:picLocks noRot="1" noChangeAspect="1"/>
          </p:cNvPicPr>
          <p:nvPr>
            <a:wavAudioFile r:embed="rId1" name="~PP1370.WAV"/>
          </p:nvPr>
        </p:nvPicPr>
        <p:blipFill>
          <a:blip r:embed="rId4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762000"/>
            <a:ext cx="88392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2400" b="1" dirty="0" smtClean="0"/>
              <a:t>RCS </a:t>
            </a:r>
            <a:r>
              <a:rPr lang="en-US" sz="2400" b="1" dirty="0"/>
              <a:t>provides an easy-to-use mechanism for using computational resources remotely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r>
              <a:rPr lang="en-US" sz="2300" b="1" dirty="0"/>
              <a:t>Before running a RCS application, the user </a:t>
            </a:r>
            <a:r>
              <a:rPr lang="en-US" sz="2300" b="1" dirty="0" smtClean="0"/>
              <a:t> </a:t>
            </a:r>
            <a:r>
              <a:rPr lang="en-US" sz="2300" b="1" dirty="0"/>
              <a:t>has to start up the RCS run time system. </a:t>
            </a:r>
          </a:p>
          <a:p>
            <a:pPr algn="just"/>
            <a:r>
              <a:rPr lang="en-US" sz="2300" b="1" dirty="0" smtClean="0"/>
              <a:t>	➢  </a:t>
            </a:r>
            <a:r>
              <a:rPr lang="en-US" sz="2400" b="1" dirty="0"/>
              <a:t>RCS is a single user system but multiple RCS applications are allowed </a:t>
            </a:r>
            <a:r>
              <a:rPr lang="en-US" sz="2400" b="1" dirty="0" smtClean="0"/>
              <a:t>per user to run concurrently</a:t>
            </a:r>
            <a:r>
              <a:rPr lang="en-US" sz="2400" b="1" dirty="0" smtClean="0"/>
              <a:t>.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 smtClean="0"/>
              <a:t>	➢ The </a:t>
            </a:r>
            <a:r>
              <a:rPr lang="en-US" sz="2400" b="1" dirty="0"/>
              <a:t>server is the core of the RCS. Its task is to accept requests from </a:t>
            </a:r>
            <a:r>
              <a:rPr lang="en-US" sz="2400" b="1" dirty="0" smtClean="0"/>
              <a:t>user's </a:t>
            </a:r>
            <a:r>
              <a:rPr lang="en-US" sz="2400" b="1" dirty="0"/>
              <a:t>application and to start an appropriate solver on a host in the pool. </a:t>
            </a:r>
            <a:endParaRPr lang="en-US" sz="2400" b="1" dirty="0" smtClean="0"/>
          </a:p>
          <a:p>
            <a:pPr algn="just"/>
            <a:endParaRPr lang="en-US" sz="2400" b="1" dirty="0"/>
          </a:p>
          <a:p>
            <a:pPr algn="just"/>
            <a:r>
              <a:rPr lang="en-US" sz="2400" b="1" dirty="0" smtClean="0"/>
              <a:t>	➢ </a:t>
            </a:r>
            <a:r>
              <a:rPr lang="en-US" sz="2400" b="1" dirty="0"/>
              <a:t>If the remote host is not specified by the user, the </a:t>
            </a:r>
            <a:r>
              <a:rPr lang="en-US" sz="2400" b="1" dirty="0" smtClean="0"/>
              <a:t> server selects </a:t>
            </a:r>
            <a:r>
              <a:rPr lang="en-US" sz="2400" b="1" dirty="0"/>
              <a:t>the solver-host pair such that the response time is minimized 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 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~PP1086.WAV">
            <a:hlinkClick r:id="" action="ppaction://media"/>
          </p:cNvPr>
          <p:cNvPicPr>
            <a:picLocks noRot="1" noChangeAspect="1"/>
          </p:cNvPicPr>
          <p:nvPr>
            <a:wavAudioFile r:embed="rId1" name="~PP1086.WAV"/>
          </p:nvPr>
        </p:nvPicPr>
        <p:blipFill>
          <a:blip r:embed="rId4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5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609600"/>
            <a:ext cx="8153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3200" b="1" dirty="0"/>
              <a:t>To use Remote </a:t>
            </a:r>
            <a:r>
              <a:rPr lang="en-US" sz="3200" b="1" dirty="0" err="1" smtClean="0"/>
              <a:t>Desktop,users</a:t>
            </a:r>
            <a:r>
              <a:rPr lang="en-US" sz="3200" b="1" dirty="0" smtClean="0"/>
              <a:t> need</a:t>
            </a:r>
            <a:r>
              <a:rPr lang="en-US" sz="3200" b="1" dirty="0" smtClean="0"/>
              <a:t>:</a:t>
            </a:r>
          </a:p>
          <a:p>
            <a:r>
              <a:rPr lang="en-US" sz="4000" dirty="0" smtClean="0"/>
              <a:t> 	</a:t>
            </a:r>
            <a:r>
              <a:rPr lang="en-US" sz="2400" b="1" dirty="0" smtClean="0"/>
              <a:t>➢ </a:t>
            </a:r>
            <a:r>
              <a:rPr lang="en-US" sz="2400" b="1" dirty="0"/>
              <a:t>A computer ("host" computer) running Windows XP Professional with Service Pack 2 or Windows Server 2003 with Service Pack 2 ("remote" computer) with a connection to a local area network (LAN) or the Internet.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	➢ </a:t>
            </a:r>
            <a:r>
              <a:rPr lang="en-US" sz="2400" b="1" dirty="0"/>
              <a:t>A second computer ("client" computer) with access to the LAN via a network connection, modem, or virtual private network (VPN) connection. This computer must have Remote Desktop Connection installed.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	➢ </a:t>
            </a:r>
            <a:r>
              <a:rPr lang="en-US" sz="2400" b="1" dirty="0"/>
              <a:t>Appropriate </a:t>
            </a:r>
            <a:r>
              <a:rPr lang="en-US" sz="2400" b="1" dirty="0" smtClean="0"/>
              <a:t>User Accounts </a:t>
            </a:r>
            <a:r>
              <a:rPr lang="en-US" sz="2400" b="1" dirty="0"/>
              <a:t>and </a:t>
            </a:r>
            <a:r>
              <a:rPr lang="en-US" sz="2400" b="1" dirty="0" smtClean="0"/>
              <a:t>Permissions</a:t>
            </a:r>
            <a:endParaRPr lang="en-US" dirty="0"/>
          </a:p>
        </p:txBody>
      </p:sp>
      <p:pic>
        <p:nvPicPr>
          <p:cNvPr id="5" name="~PP2505.WAV">
            <a:hlinkClick r:id="" action="ppaction://media"/>
          </p:cNvPr>
          <p:cNvPicPr>
            <a:picLocks noRot="1" noChangeAspect="1"/>
          </p:cNvPicPr>
          <p:nvPr>
            <a:wavAudioFile r:embed="rId1" name="~PP2505.WAV"/>
          </p:nvPr>
        </p:nvPicPr>
        <p:blipFill>
          <a:blip r:embed="rId4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0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838200"/>
            <a:ext cx="7620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5800" y="762000"/>
            <a:ext cx="78486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/>
              <a:t>.net</a:t>
            </a:r>
            <a:r>
              <a:rPr lang="en-US" sz="3200" b="1" dirty="0" smtClean="0"/>
              <a:t> </a:t>
            </a:r>
            <a:r>
              <a:rPr lang="en-US" sz="3200" b="1" dirty="0" smtClean="0"/>
              <a:t>Networking</a:t>
            </a:r>
          </a:p>
          <a:p>
            <a:pPr algn="just"/>
            <a:endParaRPr lang="en-US" sz="3200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  It is an application programming  </a:t>
            </a:r>
            <a:r>
              <a:rPr lang="en-US" sz="2400" b="1" dirty="0" smtClean="0"/>
              <a:t>interface Remote</a:t>
            </a:r>
            <a:r>
              <a:rPr lang="en-US" sz="2400" b="1" dirty="0" smtClean="0"/>
              <a:t> means any object which executes outside the application domain. </a:t>
            </a:r>
            <a:endParaRPr lang="en-US" sz="2400" b="1" dirty="0" smtClean="0"/>
          </a:p>
          <a:p>
            <a:pPr algn="just">
              <a:buFont typeface="Wingdings" pitchFamily="2" charset="2"/>
              <a:buChar char="v"/>
            </a:pPr>
            <a:endParaRPr lang="en-US" sz="2400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  It provides an inter-process communication between Application Domains by </a:t>
            </a:r>
            <a:r>
              <a:rPr lang="en-US" sz="2400" b="1" dirty="0" smtClean="0"/>
              <a:t>using </a:t>
            </a:r>
            <a:r>
              <a:rPr lang="en-US" sz="2400" b="1" dirty="0" smtClean="0"/>
              <a:t> </a:t>
            </a:r>
            <a:r>
              <a:rPr lang="en-US" sz="2400" b="1" dirty="0" err="1" smtClean="0"/>
              <a:t>Remoting</a:t>
            </a:r>
            <a:r>
              <a:rPr lang="en-US" sz="2400" b="1" dirty="0" smtClean="0"/>
              <a:t> </a:t>
            </a:r>
            <a:r>
              <a:rPr lang="en-US" sz="2400" b="1" dirty="0" smtClean="0"/>
              <a:t> Framework</a:t>
            </a:r>
            <a:r>
              <a:rPr lang="en-US" sz="2400" b="1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endParaRPr lang="en-US" sz="2400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  A remote object is confined to the application domain where it is created.</a:t>
            </a:r>
          </a:p>
          <a:p>
            <a:pPr algn="just"/>
            <a:endParaRPr lang="en-US" sz="2400" b="1" dirty="0"/>
          </a:p>
        </p:txBody>
      </p:sp>
      <p:pic>
        <p:nvPicPr>
          <p:cNvPr id="7" name="~PP2046.WAV">
            <a:hlinkClick r:id="" action="ppaction://media"/>
          </p:cNvPr>
          <p:cNvPicPr>
            <a:picLocks noRot="1" noChangeAspect="1"/>
          </p:cNvPicPr>
          <p:nvPr>
            <a:wavAudioFile r:embed="rId1" name="~PP2046.WAV"/>
          </p:nvPr>
        </p:nvPicPr>
        <p:blipFill>
          <a:blip r:embed="rId4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1524000"/>
            <a:ext cx="7391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In . NET </a:t>
            </a:r>
            <a:r>
              <a:rPr lang="en-US" sz="2400" b="1" dirty="0" err="1" smtClean="0"/>
              <a:t>remoting</a:t>
            </a:r>
            <a:r>
              <a:rPr lang="en-US" sz="2400" b="1" dirty="0" smtClean="0"/>
              <a:t>, a client doesn't call the  methods directly; instead a proxy object is used to invoke methods on the remote object</a:t>
            </a:r>
            <a:r>
              <a:rPr lang="en-US" sz="2400" b="1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endParaRPr lang="en-US" sz="2400" b="1" dirty="0" smtClean="0"/>
          </a:p>
          <a:p>
            <a:pPr algn="just"/>
            <a:r>
              <a:rPr lang="en-US" sz="2400" b="1" dirty="0" smtClean="0"/>
              <a:t> </a:t>
            </a:r>
            <a:endParaRPr lang="en-US" sz="2400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  Every public method that we define in the remote object class is available to be called from clients</a:t>
            </a:r>
            <a:r>
              <a:rPr lang="en-US" b="1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Remoting in .NET"/>
          <p:cNvPicPr/>
          <p:nvPr/>
        </p:nvPicPr>
        <p:blipFill>
          <a:blip r:embed="rId4"/>
          <a:srcRect b="7930"/>
          <a:stretch>
            <a:fillRect/>
          </a:stretch>
        </p:blipFill>
        <p:spPr bwMode="auto">
          <a:xfrm>
            <a:off x="1143000" y="1447799"/>
            <a:ext cx="6858000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2592.WAV">
            <a:hlinkClick r:id="" action="ppaction://media"/>
          </p:cNvPr>
          <p:cNvPicPr>
            <a:picLocks noRot="1" noChangeAspect="1"/>
          </p:cNvPicPr>
          <p:nvPr>
            <a:wavAudioFile r:embed="rId1" name="~PP2592.WAV"/>
          </p:nvPr>
        </p:nvPicPr>
        <p:blipFill>
          <a:blip r:embed="rId5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581400"/>
            <a:ext cx="7239000" cy="25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5334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b="1" dirty="0" err="1"/>
              <a:t>AppDomain</a:t>
            </a:r>
            <a:r>
              <a:rPr lang="en-US" sz="2400" b="1" dirty="0"/>
              <a:t> is an isolated environment for executing Managed code</a:t>
            </a:r>
            <a:r>
              <a:rPr lang="en-US" sz="2400" b="1" dirty="0" smtClean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Objects within same </a:t>
            </a:r>
            <a:r>
              <a:rPr lang="en-US" sz="2400" b="1" dirty="0" err="1"/>
              <a:t>AppDomain</a:t>
            </a:r>
            <a:r>
              <a:rPr lang="en-US" sz="2400" b="1" dirty="0"/>
              <a:t> are considered as local </a:t>
            </a:r>
            <a:r>
              <a:rPr lang="en-US" sz="2400" b="1" dirty="0" smtClean="0"/>
              <a:t>whereas </a:t>
            </a:r>
            <a:r>
              <a:rPr lang="en-US" sz="2400" b="1" dirty="0"/>
              <a:t>object in a different </a:t>
            </a:r>
            <a:r>
              <a:rPr lang="en-US" sz="2400" b="1" dirty="0" err="1"/>
              <a:t>AppDomain</a:t>
            </a:r>
            <a:r>
              <a:rPr lang="en-US" sz="2400" b="1" dirty="0"/>
              <a:t> is called Remote object. </a:t>
            </a:r>
            <a:endParaRPr lang="en-US" sz="2400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/>
              <a:t>Microsoft </a:t>
            </a:r>
            <a:r>
              <a:rPr lang="en-US" sz="2400" b="1" dirty="0" err="1"/>
              <a:t>.Net</a:t>
            </a:r>
            <a:r>
              <a:rPr lang="en-US" sz="2400" b="1" dirty="0"/>
              <a:t> </a:t>
            </a:r>
            <a:r>
              <a:rPr lang="en-US" sz="2400" b="1" dirty="0" err="1"/>
              <a:t>Remoting</a:t>
            </a:r>
            <a:r>
              <a:rPr lang="en-US" sz="2400" b="1" dirty="0"/>
              <a:t> comes into picture when an application requires </a:t>
            </a:r>
            <a:r>
              <a:rPr lang="en-US" sz="2400" b="1" dirty="0" smtClean="0"/>
              <a:t>communication </a:t>
            </a:r>
            <a:r>
              <a:rPr lang="en-US" sz="2400" b="1" dirty="0"/>
              <a:t>between different </a:t>
            </a:r>
            <a:r>
              <a:rPr lang="en-US" sz="2400" b="1" dirty="0" err="1"/>
              <a:t>AppDomains</a:t>
            </a:r>
            <a:r>
              <a:rPr lang="en-US" sz="2400" dirty="0" smtClean="0"/>
              <a:t>.	</a:t>
            </a:r>
            <a:endParaRPr lang="en-US" sz="2400" dirty="0"/>
          </a:p>
        </p:txBody>
      </p:sp>
      <p:pic>
        <p:nvPicPr>
          <p:cNvPr id="6" name="~PP3547.WAV">
            <a:hlinkClick r:id="" action="ppaction://media"/>
          </p:cNvPr>
          <p:cNvPicPr>
            <a:picLocks noRot="1" noChangeAspect="1"/>
          </p:cNvPicPr>
          <p:nvPr>
            <a:wavAudioFile r:embed="rId1" name="~PP3547.WAV"/>
          </p:nvPr>
        </p:nvPicPr>
        <p:blipFill>
          <a:blip r:embed="rId5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685800"/>
            <a:ext cx="7239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List of Objects</a:t>
            </a:r>
          </a:p>
          <a:p>
            <a:pPr algn="ctr"/>
            <a:endParaRPr lang="en-US" sz="3200" b="1" dirty="0" smtClean="0"/>
          </a:p>
          <a:p>
            <a:pPr lvl="1">
              <a:buFont typeface="Wingdings" pitchFamily="2" charset="2"/>
              <a:buChar char="v"/>
            </a:pPr>
            <a:r>
              <a:rPr lang="en-US" sz="2800" b="1" dirty="0"/>
              <a:t>Remote </a:t>
            </a:r>
            <a:r>
              <a:rPr lang="en-US" sz="2800" b="1" dirty="0" smtClean="0"/>
              <a:t>Object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b="1" dirty="0"/>
              <a:t>Proxy </a:t>
            </a:r>
            <a:r>
              <a:rPr lang="en-US" sz="2800" b="1" dirty="0" smtClean="0"/>
              <a:t>Object</a:t>
            </a:r>
          </a:p>
          <a:p>
            <a:pPr lvl="1"/>
            <a:endParaRPr lang="en-US" sz="2800" b="1" dirty="0" smtClean="0"/>
          </a:p>
          <a:p>
            <a:r>
              <a:rPr lang="en-US" sz="2800" b="1" dirty="0" smtClean="0"/>
              <a:t>Two </a:t>
            </a:r>
            <a:r>
              <a:rPr lang="en-US" sz="2800" b="1" dirty="0"/>
              <a:t>types of </a:t>
            </a:r>
            <a:r>
              <a:rPr lang="en-US" sz="2800" b="1" dirty="0" smtClean="0"/>
              <a:t>R</a:t>
            </a:r>
            <a:r>
              <a:rPr lang="en-US" sz="2800" b="1" dirty="0" smtClean="0"/>
              <a:t>emote </a:t>
            </a:r>
            <a:r>
              <a:rPr lang="en-US" sz="2800" b="1" dirty="0"/>
              <a:t>objects </a:t>
            </a:r>
            <a:r>
              <a:rPr lang="en-US" sz="2800" b="1" dirty="0" smtClean="0"/>
              <a:t>:</a:t>
            </a:r>
          </a:p>
          <a:p>
            <a:r>
              <a:rPr lang="en-US" sz="2400" b="1" dirty="0" smtClean="0"/>
              <a:t>	Client </a:t>
            </a:r>
            <a:r>
              <a:rPr lang="en-US" sz="2400" b="1" dirty="0" smtClean="0"/>
              <a:t>activated object </a:t>
            </a:r>
            <a:endParaRPr lang="en-US" sz="2400" b="1" dirty="0" smtClean="0"/>
          </a:p>
          <a:p>
            <a:r>
              <a:rPr lang="en-US" sz="2400" b="1" dirty="0" smtClean="0"/>
              <a:t>	</a:t>
            </a:r>
            <a:r>
              <a:rPr lang="en-US" sz="2400" b="1" dirty="0" smtClean="0"/>
              <a:t> </a:t>
            </a:r>
            <a:r>
              <a:rPr lang="en-US" sz="2400" b="1" dirty="0" smtClean="0"/>
              <a:t>S</a:t>
            </a:r>
            <a:r>
              <a:rPr lang="en-US" sz="2400" b="1" dirty="0" smtClean="0"/>
              <a:t>erver </a:t>
            </a:r>
            <a:r>
              <a:rPr lang="en-US" sz="2400" b="1" dirty="0" smtClean="0"/>
              <a:t>activated object.</a:t>
            </a:r>
          </a:p>
          <a:p>
            <a:endParaRPr lang="en-US" sz="2400" b="1" dirty="0" smtClean="0"/>
          </a:p>
          <a:p>
            <a:r>
              <a:rPr lang="en-US" sz="2800" b="1" dirty="0" smtClean="0"/>
              <a:t>There are two types of server activated objects:</a:t>
            </a:r>
          </a:p>
          <a:p>
            <a:r>
              <a:rPr lang="en-US" sz="2400" b="1" dirty="0" smtClean="0"/>
              <a:t>	</a:t>
            </a:r>
            <a:r>
              <a:rPr lang="en-US" sz="2400" b="1" dirty="0" err="1" smtClean="0"/>
              <a:t>Singlecall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	Singleton.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~PP3701.WAV">
            <a:hlinkClick r:id="" action="ppaction://media"/>
          </p:cNvPr>
          <p:cNvPicPr>
            <a:picLocks noRot="1" noChangeAspect="1"/>
          </p:cNvPicPr>
          <p:nvPr>
            <a:wavAudioFile r:embed="rId1" name="~PP3701.WAV"/>
          </p:nvPr>
        </p:nvPicPr>
        <p:blipFill>
          <a:blip r:embed="rId4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228600"/>
            <a:ext cx="819891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FORMATTERS</a:t>
            </a:r>
          </a:p>
          <a:p>
            <a:endParaRPr lang="en-US" dirty="0"/>
          </a:p>
          <a:p>
            <a:r>
              <a:rPr lang="en-US" sz="2400" b="1" dirty="0" smtClean="0"/>
              <a:t>	</a:t>
            </a:r>
            <a:r>
              <a:rPr lang="en-US" sz="2400" b="1" dirty="0" err="1" smtClean="0"/>
              <a:t>.Net</a:t>
            </a:r>
            <a:r>
              <a:rPr lang="en-US" sz="2400" b="1" dirty="0" smtClean="0"/>
              <a:t> Framework provides </a:t>
            </a:r>
            <a:endParaRPr lang="en-US" sz="2400" b="1" dirty="0" smtClean="0"/>
          </a:p>
          <a:p>
            <a:r>
              <a:rPr lang="en-US" sz="2400" b="1" dirty="0" smtClean="0"/>
              <a:t>	</a:t>
            </a:r>
            <a:r>
              <a:rPr lang="en-US" sz="2400" b="1" dirty="0" smtClean="0"/>
              <a:t>	</a:t>
            </a:r>
            <a:r>
              <a:rPr lang="en-US" sz="2400" b="1" dirty="0" smtClean="0"/>
              <a:t>SOAP </a:t>
            </a:r>
            <a:r>
              <a:rPr lang="en-US" sz="2400" b="1" dirty="0" smtClean="0"/>
              <a:t>and Binary formatter. 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	It also supports custom formatters (</a:t>
            </a:r>
            <a:r>
              <a:rPr lang="en-US" sz="2400" b="1" dirty="0" err="1" smtClean="0"/>
              <a:t>IRemotingFormatter</a:t>
            </a:r>
            <a:r>
              <a:rPr lang="en-US" sz="2400" b="1" dirty="0" smtClean="0"/>
              <a:t>) developed by programmers</a:t>
            </a:r>
            <a:r>
              <a:rPr lang="en-US" sz="2400" b="1" dirty="0" smtClean="0"/>
              <a:t>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	They </a:t>
            </a:r>
            <a:r>
              <a:rPr lang="en-US" sz="2400" b="1" dirty="0"/>
              <a:t>encode and decode the message between client application and Remote </a:t>
            </a:r>
            <a:r>
              <a:rPr lang="en-US" sz="2400" b="1" dirty="0" smtClean="0"/>
              <a:t>object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3200" b="1" dirty="0"/>
              <a:t>Binary Formatter</a:t>
            </a:r>
            <a:r>
              <a:rPr lang="en-US" sz="3200" b="1" i="1" dirty="0"/>
              <a:t>: </a:t>
            </a:r>
            <a:r>
              <a:rPr lang="en-US" sz="3200" b="1" i="1" dirty="0" smtClean="0"/>
              <a:t>	</a:t>
            </a:r>
            <a:r>
              <a:rPr lang="en-US" sz="2400" b="1" i="1" dirty="0" err="1" smtClean="0"/>
              <a:t>System.Runtime.Serialization.Formatters.Binary</a:t>
            </a:r>
            <a:r>
              <a:rPr lang="en-US" sz="2400" b="1" i="1" dirty="0" smtClean="0"/>
              <a:t> </a:t>
            </a:r>
          </a:p>
          <a:p>
            <a:r>
              <a:rPr lang="en-US" sz="3200" b="1" i="1" dirty="0" smtClean="0"/>
              <a:t>SOAP </a:t>
            </a:r>
            <a:r>
              <a:rPr lang="en-US" sz="3200" b="1" i="1" dirty="0"/>
              <a:t>Formatter: </a:t>
            </a:r>
            <a:r>
              <a:rPr lang="en-US" sz="3200" b="1" i="1" dirty="0" smtClean="0"/>
              <a:t>	</a:t>
            </a:r>
            <a:r>
              <a:rPr lang="en-US" sz="2400" b="1" i="1" dirty="0" err="1" smtClean="0"/>
              <a:t>System.Runtime.Serialization.Formatters.Soap</a:t>
            </a:r>
            <a:endParaRPr lang="en-US" sz="2400" b="1" dirty="0"/>
          </a:p>
        </p:txBody>
      </p:sp>
      <p:pic>
        <p:nvPicPr>
          <p:cNvPr id="5" name="~PP1118.WAV">
            <a:hlinkClick r:id="" action="ppaction://media"/>
          </p:cNvPr>
          <p:cNvPicPr>
            <a:picLocks noRot="1" noChangeAspect="1"/>
          </p:cNvPicPr>
          <p:nvPr>
            <a:wavAudioFile r:embed="rId1" name="~PP1118.WAV"/>
          </p:nvPr>
        </p:nvPicPr>
        <p:blipFill>
          <a:blip r:embed="rId4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1447800"/>
            <a:ext cx="65675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b="1" dirty="0" smtClean="0"/>
              <a:t>THIS </a:t>
            </a:r>
            <a:r>
              <a:rPr lang="en-US" sz="2000" b="1" dirty="0" smtClean="0"/>
              <a:t>PPT </a:t>
            </a:r>
            <a:r>
              <a:rPr lang="en-US" sz="2000" b="1" dirty="0" smtClean="0"/>
              <a:t>COVERS FOLLOWING TOPICS</a:t>
            </a:r>
          </a:p>
          <a:p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DEFININTION OF DISTRIBUTED COMPUTING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/>
              <a:t>  CHALLENGES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/>
              <a:t>  STRATEGIES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/>
              <a:t>  PRACTISES THROUGH DOT NET</a:t>
            </a:r>
            <a:endParaRPr lang="en-US" b="1" dirty="0"/>
          </a:p>
        </p:txBody>
      </p:sp>
      <p:pic>
        <p:nvPicPr>
          <p:cNvPr id="6" name="~PP240.WAV">
            <a:hlinkClick r:id="" action="ppaction://media"/>
          </p:cNvPr>
          <p:cNvPicPr>
            <a:picLocks noRot="1" noChangeAspect="1"/>
          </p:cNvPicPr>
          <p:nvPr>
            <a:wavAudioFile r:embed="rId1" name="~PP240.WAV"/>
          </p:nvPr>
        </p:nvPicPr>
        <p:blipFill>
          <a:blip r:embed="rId4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6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685800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Channels</a:t>
            </a:r>
          </a:p>
          <a:p>
            <a:pPr algn="ctr"/>
            <a:r>
              <a:rPr lang="en-US" sz="2800" b="1" dirty="0" smtClean="0"/>
              <a:t> </a:t>
            </a:r>
            <a:endParaRPr lang="en-US" sz="2800" b="1" dirty="0"/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They are responsible for transmitting the message over the network. </a:t>
            </a: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/>
              <a:t>.</a:t>
            </a:r>
            <a:r>
              <a:rPr lang="en-US" sz="2400" b="1" dirty="0" err="1"/>
              <a:t>Net</a:t>
            </a:r>
            <a:r>
              <a:rPr lang="en-US" sz="2400" b="1" dirty="0"/>
              <a:t> Framework provides </a:t>
            </a:r>
            <a:endParaRPr lang="en-US" sz="2400" b="1" dirty="0" smtClean="0"/>
          </a:p>
          <a:p>
            <a:pPr lvl="4">
              <a:buFont typeface="Wingdings" pitchFamily="2" charset="2"/>
              <a:buChar char="Ø"/>
            </a:pPr>
            <a:r>
              <a:rPr lang="en-US" sz="2400" b="1" dirty="0" err="1" smtClean="0"/>
              <a:t>HTTPChannel</a:t>
            </a:r>
            <a:r>
              <a:rPr lang="en-US" sz="2400" b="1" dirty="0" smtClean="0"/>
              <a:t> </a:t>
            </a:r>
            <a:r>
              <a:rPr lang="en-US" sz="2400" b="1" dirty="0"/>
              <a:t>and </a:t>
            </a:r>
            <a:r>
              <a:rPr lang="en-US" sz="2400" b="1" dirty="0" err="1"/>
              <a:t>TCPChannel</a:t>
            </a:r>
            <a:r>
              <a:rPr lang="en-US" sz="2400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It also supports custom channels (</a:t>
            </a:r>
            <a:r>
              <a:rPr lang="en-US" sz="2400" b="1" dirty="0" err="1"/>
              <a:t>IChannel</a:t>
            </a:r>
            <a:r>
              <a:rPr lang="en-US" sz="2400" b="1" dirty="0"/>
              <a:t>) developed by programmers</a:t>
            </a:r>
            <a:r>
              <a:rPr lang="en-US" sz="2400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/>
              <a:t>HTTPChannel</a:t>
            </a:r>
            <a:r>
              <a:rPr lang="en-US" sz="2400" b="1" dirty="0"/>
              <a:t>: </a:t>
            </a:r>
            <a:r>
              <a:rPr lang="en-US" sz="2400" b="1" dirty="0" smtClean="0"/>
              <a:t>	</a:t>
            </a:r>
            <a:r>
              <a:rPr lang="en-US" sz="2400" b="1" dirty="0" err="1" smtClean="0"/>
              <a:t>System.Runtime.remoting.Channels.Http</a:t>
            </a:r>
            <a:r>
              <a:rPr lang="en-US" sz="2400" b="1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/>
              <a:t>TCPChannel</a:t>
            </a:r>
            <a:r>
              <a:rPr lang="en-US" sz="2400" b="1" dirty="0"/>
              <a:t>: </a:t>
            </a:r>
            <a:endParaRPr lang="en-US" sz="2400" b="1" dirty="0" smtClean="0"/>
          </a:p>
          <a:p>
            <a:r>
              <a:rPr lang="en-US" sz="2400" b="1" dirty="0" smtClean="0"/>
              <a:t>	</a:t>
            </a:r>
            <a:r>
              <a:rPr lang="en-US" sz="2400" b="1" dirty="0" err="1" smtClean="0"/>
              <a:t>System.Runtime.remoting.Channels.Tcp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By default HTTP Channel uses SOAP Formatter </a:t>
            </a:r>
            <a:r>
              <a:rPr lang="en-US" sz="2400" b="1" dirty="0" smtClean="0"/>
              <a:t>and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TCP Channel uses Binary Formatter.</a:t>
            </a:r>
          </a:p>
        </p:txBody>
      </p:sp>
      <p:pic>
        <p:nvPicPr>
          <p:cNvPr id="5" name="~PP3474.WAV">
            <a:hlinkClick r:id="" action="ppaction://media"/>
          </p:cNvPr>
          <p:cNvPicPr>
            <a:picLocks noRot="1" noChangeAspect="1"/>
          </p:cNvPicPr>
          <p:nvPr>
            <a:wavAudioFile r:embed="rId1" name="~PP3474.WAV"/>
          </p:nvPr>
        </p:nvPicPr>
        <p:blipFill>
          <a:blip r:embed="rId4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6800" y="2819400"/>
            <a:ext cx="68708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685800"/>
            <a:ext cx="713830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DEFINITION:</a:t>
            </a:r>
          </a:p>
          <a:p>
            <a:endParaRPr lang="en-US" b="1" dirty="0"/>
          </a:p>
          <a:p>
            <a:r>
              <a:rPr lang="en-US" sz="2000" b="1" dirty="0" smtClean="0"/>
              <a:t>	Distributed </a:t>
            </a:r>
            <a:r>
              <a:rPr lang="en-US" sz="2000" b="1" dirty="0"/>
              <a:t>computing is a computation </a:t>
            </a:r>
            <a:r>
              <a:rPr lang="en-US" sz="2000" b="1" dirty="0" smtClean="0"/>
              <a:t>in </a:t>
            </a:r>
            <a:r>
              <a:rPr lang="en-US" sz="2000" b="1" dirty="0"/>
              <a:t>which </a:t>
            </a:r>
            <a:endParaRPr lang="en-US" sz="2000" b="1" dirty="0" smtClean="0"/>
          </a:p>
          <a:p>
            <a:r>
              <a:rPr lang="en-US" sz="2000" b="1" dirty="0" smtClean="0"/>
              <a:t>networked</a:t>
            </a:r>
            <a:r>
              <a:rPr lang="en-US" sz="2000" b="1" dirty="0"/>
              <a:t> computers communicate and </a:t>
            </a:r>
            <a:r>
              <a:rPr lang="en-US" sz="2000" b="1" dirty="0" smtClean="0"/>
              <a:t>coordinate the</a:t>
            </a:r>
          </a:p>
          <a:p>
            <a:r>
              <a:rPr lang="en-US" sz="2000" b="1" dirty="0" smtClean="0"/>
              <a:t> </a:t>
            </a:r>
            <a:r>
              <a:rPr lang="en-US" sz="2000" b="1" dirty="0"/>
              <a:t>work through message passing to achieve a common goal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  <p:pic>
        <p:nvPicPr>
          <p:cNvPr id="1026" name="Picture 2" descr="C:\Users\WINDOWS7\Desktop\img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048000"/>
            <a:ext cx="5867400" cy="2895600"/>
          </a:xfrm>
          <a:prstGeom prst="rect">
            <a:avLst/>
          </a:prstGeom>
          <a:noFill/>
        </p:spPr>
      </p:pic>
      <p:pic>
        <p:nvPicPr>
          <p:cNvPr id="7" name="~PP1372.WAV">
            <a:hlinkClick r:id="" action="ppaction://media"/>
          </p:cNvPr>
          <p:cNvPicPr>
            <a:picLocks noRot="1" noChangeAspect="1"/>
          </p:cNvPicPr>
          <p:nvPr>
            <a:wavAudioFile r:embed="rId1" name="~PP1372.WAV"/>
          </p:nvPr>
        </p:nvPicPr>
        <p:blipFill>
          <a:blip r:embed="rId5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 descr="C:\Users\WINDOWS7\Desktop\dt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524000"/>
            <a:ext cx="66294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4572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DISTRIBUTED COMPUTING </a:t>
            </a:r>
            <a:endParaRPr lang="en-US" sz="3200" b="1" dirty="0"/>
          </a:p>
        </p:txBody>
      </p:sp>
      <p:pic>
        <p:nvPicPr>
          <p:cNvPr id="6" name="~PP2609.WAV">
            <a:hlinkClick r:id="" action="ppaction://media"/>
          </p:cNvPr>
          <p:cNvPicPr>
            <a:picLocks noRot="1" noChangeAspect="1"/>
          </p:cNvPicPr>
          <p:nvPr>
            <a:wavAudioFile r:embed="rId1" name="~PP2609.WAV"/>
          </p:nvPr>
        </p:nvPicPr>
        <p:blipFill>
          <a:blip r:embed="rId5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2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457200"/>
            <a:ext cx="728905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	In distributed computing, each processor has its own  private memory (distributed memory).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	Information is exchanged by passing messages between the processors.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	The processors in a typical distributed system run concurrently in parallel.</a:t>
            </a:r>
          </a:p>
          <a:p>
            <a:endParaRPr lang="en-US" sz="2800" dirty="0" smtClean="0"/>
          </a:p>
          <a:p>
            <a:r>
              <a:rPr lang="en-US" sz="2800" b="1" dirty="0" smtClean="0"/>
              <a:t>EXAMPLES</a:t>
            </a:r>
            <a:r>
              <a:rPr lang="en-US" sz="2800" dirty="0" smtClean="0"/>
              <a:t>:</a:t>
            </a:r>
            <a:endParaRPr lang="en-US" sz="2800" dirty="0"/>
          </a:p>
          <a:p>
            <a:pPr>
              <a:buBlip>
                <a:blip r:embed="rId4"/>
              </a:buBlip>
            </a:pPr>
            <a:r>
              <a:rPr lang="en-US" sz="2800" b="1" dirty="0" smtClean="0"/>
              <a:t> Internet </a:t>
            </a:r>
            <a:endParaRPr lang="en-US" sz="2800" b="1" dirty="0"/>
          </a:p>
          <a:p>
            <a:pPr>
              <a:buBlip>
                <a:blip r:embed="rId4"/>
              </a:buBlip>
            </a:pPr>
            <a:r>
              <a:rPr lang="en-US" sz="2800" b="1" dirty="0" smtClean="0"/>
              <a:t> ATM </a:t>
            </a:r>
            <a:r>
              <a:rPr lang="en-US" sz="2800" b="1" dirty="0"/>
              <a:t>(bank) machines </a:t>
            </a:r>
            <a:endParaRPr lang="en-US" sz="2800" b="1" dirty="0" smtClean="0"/>
          </a:p>
          <a:p>
            <a:pPr>
              <a:buBlip>
                <a:blip r:embed="rId4"/>
              </a:buBlip>
            </a:pPr>
            <a:r>
              <a:rPr lang="en-US" sz="2800" b="1" dirty="0" smtClean="0"/>
              <a:t> </a:t>
            </a:r>
            <a:r>
              <a:rPr lang="en-US" sz="2800" b="1" dirty="0"/>
              <a:t>Intranets </a:t>
            </a:r>
          </a:p>
          <a:p>
            <a:pPr algn="just"/>
            <a:endParaRPr lang="en-US" sz="3200" dirty="0"/>
          </a:p>
        </p:txBody>
      </p:sp>
      <p:pic>
        <p:nvPicPr>
          <p:cNvPr id="5" name="~PP3667.WAV">
            <a:hlinkClick r:id="" action="ppaction://media"/>
          </p:cNvPr>
          <p:cNvPicPr>
            <a:picLocks noRot="1" noChangeAspect="1"/>
          </p:cNvPicPr>
          <p:nvPr>
            <a:wavAudioFile r:embed="rId1" name="~PP3667.WAV"/>
          </p:nvPr>
        </p:nvPicPr>
        <p:blipFill>
          <a:blip r:embed="rId5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990600"/>
            <a:ext cx="8305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CHALLENGES INVOLVED IN DISTRIBUTED COMPUTING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	</a:t>
            </a:r>
            <a:r>
              <a:rPr lang="en-US" sz="2400" b="1" dirty="0" smtClean="0"/>
              <a:t>1)HETEROGENITY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		2)RESOURCE SHARING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		3) OPENNESS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		4)CONCURRENCY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		5) SCALABLE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		6)FAULT TOLERANCE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		7)TRANSPARANCY</a:t>
            </a:r>
          </a:p>
          <a:p>
            <a:pPr marL="342900" indent="-342900"/>
            <a:endParaRPr lang="en-US" dirty="0"/>
          </a:p>
        </p:txBody>
      </p:sp>
      <p:pic>
        <p:nvPicPr>
          <p:cNvPr id="5" name="~PP1567.WAV">
            <a:hlinkClick r:id="" action="ppaction://media"/>
          </p:cNvPr>
          <p:cNvPicPr>
            <a:picLocks noRot="1" noChangeAspect="1"/>
          </p:cNvPicPr>
          <p:nvPr>
            <a:wavAudioFile r:embed="rId1" name="~PP1567.WAV"/>
          </p:nvPr>
        </p:nvPicPr>
        <p:blipFill>
          <a:blip r:embed="rId4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96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7785336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DIFFERENT TYPES OF TRANSPARENCY</a:t>
            </a:r>
          </a:p>
          <a:p>
            <a:endParaRPr lang="en-US" dirty="0"/>
          </a:p>
          <a:p>
            <a:pPr lvl="4">
              <a:lnSpc>
                <a:spcPct val="150000"/>
              </a:lnSpc>
              <a:buBlip>
                <a:blip r:embed="rId4"/>
              </a:buBlip>
            </a:pPr>
            <a:r>
              <a:rPr lang="en-US" sz="2400" b="1" dirty="0" smtClean="0"/>
              <a:t> ACCESS</a:t>
            </a:r>
          </a:p>
          <a:p>
            <a:pPr lvl="4">
              <a:lnSpc>
                <a:spcPct val="150000"/>
              </a:lnSpc>
              <a:buBlip>
                <a:blip r:embed="rId4"/>
              </a:buBlip>
            </a:pPr>
            <a:r>
              <a:rPr lang="en-US" sz="2400" b="1" dirty="0" smtClean="0"/>
              <a:t> LOCATION</a:t>
            </a:r>
          </a:p>
          <a:p>
            <a:pPr lvl="4">
              <a:lnSpc>
                <a:spcPct val="150000"/>
              </a:lnSpc>
              <a:buBlip>
                <a:blip r:embed="rId4"/>
              </a:buBlip>
            </a:pPr>
            <a:r>
              <a:rPr lang="en-US" sz="2400" b="1" dirty="0" smtClean="0"/>
              <a:t> REPLICATION	</a:t>
            </a:r>
          </a:p>
          <a:p>
            <a:pPr lvl="4">
              <a:lnSpc>
                <a:spcPct val="150000"/>
              </a:lnSpc>
              <a:buBlip>
                <a:blip r:embed="rId4"/>
              </a:buBlip>
            </a:pPr>
            <a:r>
              <a:rPr lang="en-US" sz="2400" b="1" dirty="0" smtClean="0"/>
              <a:t> FAILURE</a:t>
            </a:r>
          </a:p>
          <a:p>
            <a:pPr lvl="4">
              <a:lnSpc>
                <a:spcPct val="150000"/>
              </a:lnSpc>
              <a:buBlip>
                <a:blip r:embed="rId4"/>
              </a:buBlip>
            </a:pPr>
            <a:r>
              <a:rPr lang="en-US" sz="2400" b="1" dirty="0" smtClean="0"/>
              <a:t> MIGRATION</a:t>
            </a:r>
          </a:p>
          <a:p>
            <a:pPr lvl="4">
              <a:lnSpc>
                <a:spcPct val="150000"/>
              </a:lnSpc>
              <a:buBlip>
                <a:blip r:embed="rId4"/>
              </a:buBlip>
            </a:pPr>
            <a:r>
              <a:rPr lang="en-US" sz="2400" b="1" dirty="0" smtClean="0"/>
              <a:t> CONCURRENCY</a:t>
            </a:r>
          </a:p>
          <a:p>
            <a:pPr lvl="4">
              <a:lnSpc>
                <a:spcPct val="150000"/>
              </a:lnSpc>
              <a:buBlip>
                <a:blip r:embed="rId4"/>
              </a:buBlip>
            </a:pPr>
            <a:r>
              <a:rPr lang="en-US" sz="2400" b="1" dirty="0" smtClean="0"/>
              <a:t> PERFORMANCE</a:t>
            </a:r>
          </a:p>
          <a:p>
            <a:pPr lvl="4">
              <a:lnSpc>
                <a:spcPct val="150000"/>
              </a:lnSpc>
              <a:buBlip>
                <a:blip r:embed="rId4"/>
              </a:buBlip>
            </a:pPr>
            <a:r>
              <a:rPr lang="en-US" sz="2400" b="1" dirty="0" smtClean="0"/>
              <a:t> SCALING</a:t>
            </a:r>
            <a:endParaRPr lang="en-US" sz="2400" b="1" dirty="0"/>
          </a:p>
        </p:txBody>
      </p:sp>
      <p:pic>
        <p:nvPicPr>
          <p:cNvPr id="5" name="~PP2062.WAV">
            <a:hlinkClick r:id="" action="ppaction://media"/>
          </p:cNvPr>
          <p:cNvPicPr>
            <a:picLocks noRot="1" noChangeAspect="1"/>
          </p:cNvPicPr>
          <p:nvPr>
            <a:wavAudioFile r:embed="rId1" name="~PP2062.WAV"/>
          </p:nvPr>
        </p:nvPicPr>
        <p:blipFill>
          <a:blip r:embed="rId5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381000"/>
            <a:ext cx="6781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STRATEGIES INVOLVED IN</a:t>
            </a:r>
          </a:p>
          <a:p>
            <a:pPr algn="ctr"/>
            <a:r>
              <a:rPr lang="en-US" sz="3200" b="1" dirty="0" smtClean="0"/>
              <a:t> REMOTE COMPUTING SYSTEMS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 smtClean="0"/>
              <a:t>WHAT IS RCS?</a:t>
            </a:r>
          </a:p>
          <a:p>
            <a:pPr algn="ctr"/>
            <a:endParaRPr lang="en-US" sz="2800" dirty="0"/>
          </a:p>
          <a:p>
            <a:pPr algn="ctr"/>
            <a:r>
              <a:rPr lang="en-US" sz="2400" b="1" dirty="0"/>
              <a:t>Remote access enables users to connect to the systems </a:t>
            </a:r>
            <a:r>
              <a:rPr lang="en-US" sz="2400" b="1" dirty="0" smtClean="0"/>
              <a:t> </a:t>
            </a:r>
            <a:r>
              <a:rPr lang="en-US" sz="2400" b="1" dirty="0" smtClean="0"/>
              <a:t>when </a:t>
            </a:r>
            <a:r>
              <a:rPr lang="en-US" sz="2400" b="1" dirty="0"/>
              <a:t>they are physically far away</a:t>
            </a:r>
            <a:r>
              <a:rPr lang="en-US" sz="2400" b="1" dirty="0" smtClean="0"/>
              <a:t>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400" b="1" dirty="0"/>
              <a:t>Remote process (access) services provide the means for dispersed applications to communicate across a computer </a:t>
            </a:r>
            <a:r>
              <a:rPr lang="en-US" sz="2400" b="1" dirty="0" smtClean="0"/>
              <a:t>network.</a:t>
            </a:r>
            <a:endParaRPr lang="en-US" sz="2400" b="1" dirty="0"/>
          </a:p>
        </p:txBody>
      </p:sp>
      <p:pic>
        <p:nvPicPr>
          <p:cNvPr id="5" name="~PP2699.WAV">
            <a:hlinkClick r:id="" action="ppaction://media"/>
          </p:cNvPr>
          <p:cNvPicPr>
            <a:picLocks noRot="1" noChangeAspect="1"/>
          </p:cNvPicPr>
          <p:nvPr>
            <a:wavAudioFile r:embed="rId1" name="~PP2699.WAV"/>
          </p:nvPr>
        </p:nvPicPr>
        <p:blipFill>
          <a:blip r:embed="rId4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4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SHRIMATHI INDIRA GANDHI COLLEGE,TRICHY-2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32A-6593-4A25-A983-8C9DF9BE89D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533400"/>
            <a:ext cx="61722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REMOTE COMPUTING SYSTEMS</a:t>
            </a:r>
          </a:p>
          <a:p>
            <a:endParaRPr lang="en-US" dirty="0"/>
          </a:p>
          <a:p>
            <a:pPr algn="just"/>
            <a:r>
              <a:rPr lang="en-US" sz="2800" b="1" dirty="0" smtClean="0"/>
              <a:t>	Remote </a:t>
            </a:r>
            <a:r>
              <a:rPr lang="en-US" sz="2800" b="1" dirty="0"/>
              <a:t>access enables remote users to access files and other system resources on any </a:t>
            </a:r>
            <a:r>
              <a:rPr lang="en-US" sz="2800" b="1" dirty="0" smtClean="0"/>
              <a:t>devices    </a:t>
            </a:r>
            <a:r>
              <a:rPr lang="en-US" sz="2800" b="1" dirty="0"/>
              <a:t>or servers that are connected to </a:t>
            </a:r>
            <a:r>
              <a:rPr lang="en-US" sz="2800" b="1" dirty="0" smtClean="0"/>
              <a:t>  the network at any time. (Increasing </a:t>
            </a:r>
            <a:r>
              <a:rPr lang="en-US" sz="2800" b="1" dirty="0"/>
              <a:t>employee productivity and enabling them to better collaborate with colleagues around the </a:t>
            </a:r>
            <a:r>
              <a:rPr lang="en-US" sz="2800" b="1" dirty="0" smtClean="0"/>
              <a:t>world).</a:t>
            </a:r>
            <a:endParaRPr lang="en-US" sz="2800" b="1" dirty="0"/>
          </a:p>
        </p:txBody>
      </p:sp>
      <p:pic>
        <p:nvPicPr>
          <p:cNvPr id="5" name="~PP595.WAV">
            <a:hlinkClick r:id="" action="ppaction://media"/>
          </p:cNvPr>
          <p:cNvPicPr>
            <a:picLocks noRot="1" noChangeAspect="1"/>
          </p:cNvPicPr>
          <p:nvPr>
            <a:wavAudioFile r:embed="rId1" name="~PP595.WAV"/>
          </p:nvPr>
        </p:nvPicPr>
        <p:blipFill>
          <a:blip r:embed="rId4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0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530</TotalTime>
  <Words>550</Words>
  <Application>Microsoft Office PowerPoint</Application>
  <PresentationFormat>On-screen Show (4:3)</PresentationFormat>
  <Paragraphs>245</Paragraphs>
  <Slides>21</Slides>
  <Notes>19</Notes>
  <HiddenSlides>0</HiddenSlides>
  <MMClips>19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WINDOWS7</dc:creator>
  <cp:lastModifiedBy>WINDOWS7</cp:lastModifiedBy>
  <cp:revision>52</cp:revision>
  <dcterms:created xsi:type="dcterms:W3CDTF">2020-05-21T04:45:55Z</dcterms:created>
  <dcterms:modified xsi:type="dcterms:W3CDTF">2020-05-25T11:14:52Z</dcterms:modified>
</cp:coreProperties>
</file>