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notesMasterIdLst>
    <p:notesMasterId r:id="rId42"/>
  </p:notesMasterIdLst>
  <p:sldIdLst>
    <p:sldId id="256" r:id="rId2"/>
    <p:sldId id="263" r:id="rId3"/>
    <p:sldId id="264" r:id="rId4"/>
    <p:sldId id="265" r:id="rId5"/>
    <p:sldId id="266" r:id="rId6"/>
    <p:sldId id="267" r:id="rId7"/>
    <p:sldId id="268" r:id="rId8"/>
    <p:sldId id="262" r:id="rId9"/>
    <p:sldId id="269" r:id="rId10"/>
    <p:sldId id="271" r:id="rId11"/>
    <p:sldId id="272" r:id="rId12"/>
    <p:sldId id="275" r:id="rId13"/>
    <p:sldId id="290" r:id="rId14"/>
    <p:sldId id="274" r:id="rId15"/>
    <p:sldId id="277" r:id="rId16"/>
    <p:sldId id="292" r:id="rId17"/>
    <p:sldId id="289" r:id="rId18"/>
    <p:sldId id="284" r:id="rId19"/>
    <p:sldId id="294" r:id="rId20"/>
    <p:sldId id="285" r:id="rId21"/>
    <p:sldId id="299" r:id="rId22"/>
    <p:sldId id="293" r:id="rId23"/>
    <p:sldId id="295" r:id="rId24"/>
    <p:sldId id="297" r:id="rId25"/>
    <p:sldId id="298" r:id="rId26"/>
    <p:sldId id="281" r:id="rId27"/>
    <p:sldId id="291" r:id="rId28"/>
    <p:sldId id="279" r:id="rId29"/>
    <p:sldId id="280" r:id="rId30"/>
    <p:sldId id="286" r:id="rId31"/>
    <p:sldId id="278" r:id="rId32"/>
    <p:sldId id="301" r:id="rId33"/>
    <p:sldId id="302" r:id="rId34"/>
    <p:sldId id="287" r:id="rId35"/>
    <p:sldId id="288" r:id="rId36"/>
    <p:sldId id="304" r:id="rId37"/>
    <p:sldId id="305" r:id="rId38"/>
    <p:sldId id="306" r:id="rId39"/>
    <p:sldId id="311"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1579"/>
    <a:srgbClr val="A40E64"/>
    <a:srgbClr val="18E44D"/>
    <a:srgbClr val="00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1" d="100"/>
          <a:sy n="71" d="100"/>
        </p:scale>
        <p:origin x="552" y="60"/>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56B6-4B09-40C5-9BC4-00961C4886B9}"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8E80F-C85F-4936-A9E5-08A18148072F}" type="slidenum">
              <a:rPr lang="en-US" smtClean="0"/>
              <a:t>‹#›</a:t>
            </a:fld>
            <a:endParaRPr lang="en-US"/>
          </a:p>
        </p:txBody>
      </p:sp>
    </p:spTree>
    <p:extLst>
      <p:ext uri="{BB962C8B-B14F-4D97-AF65-F5344CB8AC3E}">
        <p14:creationId xmlns:p14="http://schemas.microsoft.com/office/powerpoint/2010/main" val="54044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8E80F-C85F-4936-A9E5-08A18148072F}" type="slidenum">
              <a:rPr lang="en-US" smtClean="0"/>
              <a:t>1</a:t>
            </a:fld>
            <a:endParaRPr lang="en-US"/>
          </a:p>
        </p:txBody>
      </p:sp>
    </p:spTree>
    <p:extLst>
      <p:ext uri="{BB962C8B-B14F-4D97-AF65-F5344CB8AC3E}">
        <p14:creationId xmlns:p14="http://schemas.microsoft.com/office/powerpoint/2010/main" val="43470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8E80F-C85F-4936-A9E5-08A18148072F}" type="slidenum">
              <a:rPr lang="en-US" smtClean="0"/>
              <a:t>2</a:t>
            </a:fld>
            <a:endParaRPr lang="en-US"/>
          </a:p>
        </p:txBody>
      </p:sp>
    </p:spTree>
    <p:extLst>
      <p:ext uri="{BB962C8B-B14F-4D97-AF65-F5344CB8AC3E}">
        <p14:creationId xmlns:p14="http://schemas.microsoft.com/office/powerpoint/2010/main" val="354723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8E80F-C85F-4936-A9E5-08A18148072F}" type="slidenum">
              <a:rPr lang="en-US" smtClean="0"/>
              <a:t>18</a:t>
            </a:fld>
            <a:endParaRPr lang="en-US"/>
          </a:p>
        </p:txBody>
      </p:sp>
    </p:spTree>
    <p:extLst>
      <p:ext uri="{BB962C8B-B14F-4D97-AF65-F5344CB8AC3E}">
        <p14:creationId xmlns:p14="http://schemas.microsoft.com/office/powerpoint/2010/main" val="204763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4406CE9-910F-4498-B750-564BBC0CC0B4}" type="datetimeFigureOut">
              <a:rPr lang="en-US" smtClean="0"/>
              <a:t>5/20/2020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9ED5AAF-F74E-408D-967D-201FEDE7E106}"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14243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406CE9-910F-4498-B750-564BBC0CC0B4}"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D5AAF-F74E-408D-967D-201FEDE7E106}" type="slidenum">
              <a:rPr lang="en-US" smtClean="0"/>
              <a:t>‹#›</a:t>
            </a:fld>
            <a:endParaRPr lang="en-US"/>
          </a:p>
        </p:txBody>
      </p:sp>
    </p:spTree>
    <p:extLst>
      <p:ext uri="{BB962C8B-B14F-4D97-AF65-F5344CB8AC3E}">
        <p14:creationId xmlns:p14="http://schemas.microsoft.com/office/powerpoint/2010/main" val="221473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406CE9-910F-4498-B750-564BBC0CC0B4}"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D5AAF-F74E-408D-967D-201FEDE7E106}" type="slidenum">
              <a:rPr lang="en-US" smtClean="0"/>
              <a:t>‹#›</a:t>
            </a:fld>
            <a:endParaRPr lang="en-US"/>
          </a:p>
        </p:txBody>
      </p:sp>
    </p:spTree>
    <p:extLst>
      <p:ext uri="{BB962C8B-B14F-4D97-AF65-F5344CB8AC3E}">
        <p14:creationId xmlns:p14="http://schemas.microsoft.com/office/powerpoint/2010/main" val="28056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406CE9-910F-4498-B750-564BBC0CC0B4}"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D5AAF-F74E-408D-967D-201FEDE7E106}" type="slidenum">
              <a:rPr lang="en-US" smtClean="0"/>
              <a:t>‹#›</a:t>
            </a:fld>
            <a:endParaRPr lang="en-US"/>
          </a:p>
        </p:txBody>
      </p:sp>
    </p:spTree>
    <p:extLst>
      <p:ext uri="{BB962C8B-B14F-4D97-AF65-F5344CB8AC3E}">
        <p14:creationId xmlns:p14="http://schemas.microsoft.com/office/powerpoint/2010/main" val="82241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4406CE9-910F-4498-B750-564BBC0CC0B4}" type="datetimeFigureOut">
              <a:rPr lang="en-US" smtClean="0"/>
              <a:t>5/20/2020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9ED5AAF-F74E-408D-967D-201FEDE7E106}"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789383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406CE9-910F-4498-B750-564BBC0CC0B4}"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D5AAF-F74E-408D-967D-201FEDE7E106}" type="slidenum">
              <a:rPr lang="en-US" smtClean="0"/>
              <a:t>‹#›</a:t>
            </a:fld>
            <a:endParaRPr lang="en-US"/>
          </a:p>
        </p:txBody>
      </p:sp>
    </p:spTree>
    <p:extLst>
      <p:ext uri="{BB962C8B-B14F-4D97-AF65-F5344CB8AC3E}">
        <p14:creationId xmlns:p14="http://schemas.microsoft.com/office/powerpoint/2010/main" val="47993854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406CE9-910F-4498-B750-564BBC0CC0B4}" type="datetimeFigureOut">
              <a:rPr lang="en-US" smtClean="0"/>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D5AAF-F74E-408D-967D-201FEDE7E106}" type="slidenum">
              <a:rPr lang="en-US" smtClean="0"/>
              <a:t>‹#›</a:t>
            </a:fld>
            <a:endParaRPr lang="en-US"/>
          </a:p>
        </p:txBody>
      </p:sp>
    </p:spTree>
    <p:extLst>
      <p:ext uri="{BB962C8B-B14F-4D97-AF65-F5344CB8AC3E}">
        <p14:creationId xmlns:p14="http://schemas.microsoft.com/office/powerpoint/2010/main" val="358230498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406CE9-910F-4498-B750-564BBC0CC0B4}" type="datetimeFigureOut">
              <a:rPr lang="en-US" smtClean="0"/>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D5AAF-F74E-408D-967D-201FEDE7E106}" type="slidenum">
              <a:rPr lang="en-US" smtClean="0"/>
              <a:t>‹#›</a:t>
            </a:fld>
            <a:endParaRPr lang="en-US"/>
          </a:p>
        </p:txBody>
      </p:sp>
    </p:spTree>
    <p:extLst>
      <p:ext uri="{BB962C8B-B14F-4D97-AF65-F5344CB8AC3E}">
        <p14:creationId xmlns:p14="http://schemas.microsoft.com/office/powerpoint/2010/main" val="1284836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06CE9-910F-4498-B750-564BBC0CC0B4}" type="datetimeFigureOut">
              <a:rPr lang="en-US" smtClean="0"/>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D5AAF-F74E-408D-967D-201FEDE7E106}" type="slidenum">
              <a:rPr lang="en-US" smtClean="0"/>
              <a:t>‹#›</a:t>
            </a:fld>
            <a:endParaRPr lang="en-US"/>
          </a:p>
        </p:txBody>
      </p:sp>
    </p:spTree>
    <p:extLst>
      <p:ext uri="{BB962C8B-B14F-4D97-AF65-F5344CB8AC3E}">
        <p14:creationId xmlns:p14="http://schemas.microsoft.com/office/powerpoint/2010/main" val="41988918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4406CE9-910F-4498-B750-564BBC0CC0B4}" type="datetimeFigureOut">
              <a:rPr lang="en-US" smtClean="0"/>
              <a:t>5/20/2020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F9ED5AAF-F74E-408D-967D-201FEDE7E106}"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361989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A4406CE9-910F-4498-B750-564BBC0CC0B4}" type="datetimeFigureOut">
              <a:rPr lang="en-US" smtClean="0"/>
              <a:t>5/20/2020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F9ED5AAF-F74E-408D-967D-201FEDE7E106}" type="slidenum">
              <a:rPr lang="en-US" smtClean="0"/>
              <a:t>‹#›</a:t>
            </a:fld>
            <a:endParaRPr lang="en-US"/>
          </a:p>
        </p:txBody>
      </p:sp>
    </p:spTree>
    <p:extLst>
      <p:ext uri="{BB962C8B-B14F-4D97-AF65-F5344CB8AC3E}">
        <p14:creationId xmlns:p14="http://schemas.microsoft.com/office/powerpoint/2010/main" val="210430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4406CE9-910F-4498-B750-564BBC0CC0B4}" type="datetimeFigureOut">
              <a:rPr lang="en-US" smtClean="0"/>
              <a:t>5/20/2020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9ED5AAF-F74E-408D-967D-201FEDE7E106}"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984169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941" y="623454"/>
            <a:ext cx="11113477" cy="1268055"/>
          </a:xfrm>
        </p:spPr>
        <p:txBody>
          <a:bodyPr>
            <a:norm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latin typeface="Times New Roman" panose="02020603050405020304" pitchFamily="18" charset="0"/>
                <a:cs typeface="Times New Roman" panose="02020603050405020304" pitchFamily="18" charset="0"/>
              </a:rPr>
              <a:t>QUEUEING THEOR</a:t>
            </a:r>
            <a:r>
              <a:rPr lang="en-US" sz="8000" b="1" cap="none" spc="0" dirty="0" smtClean="0">
                <a:ln/>
                <a:solidFill>
                  <a:schemeClr val="accent4"/>
                </a:solidFill>
                <a:latin typeface="Times New Roman" panose="02020603050405020304" pitchFamily="18" charset="0"/>
                <a:cs typeface="Times New Roman" panose="02020603050405020304" pitchFamily="18" charset="0"/>
              </a:rPr>
              <a:t>Y</a:t>
            </a:r>
            <a:endParaRPr lang="en-US" sz="8000" b="1" cap="none" spc="0" dirty="0">
              <a:ln/>
              <a:solidFill>
                <a:schemeClr val="accent4"/>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5118" y="2138082"/>
            <a:ext cx="5983941" cy="4182036"/>
          </a:xfrm>
        </p:spPr>
        <p:txBody>
          <a:bodyPr>
            <a:normAutofit lnSpcReduction="10000"/>
          </a:bodyPr>
          <a:lstStyle/>
          <a:p>
            <a:r>
              <a:rPr lang="en-US" sz="1600" cap="none" dirty="0" smtClean="0">
                <a:solidFill>
                  <a:schemeClr val="tx1"/>
                </a:solidFill>
                <a:latin typeface="Times New Roman" panose="02020603050405020304" pitchFamily="18" charset="0"/>
                <a:cs typeface="Times New Roman" panose="02020603050405020304" pitchFamily="18" charset="0"/>
              </a:rPr>
              <a:t>PRESENTED BY</a:t>
            </a:r>
          </a:p>
          <a:p>
            <a:r>
              <a:rPr lang="en-US" sz="1600" cap="none" dirty="0" smtClean="0">
                <a:solidFill>
                  <a:schemeClr val="tx1"/>
                </a:solidFill>
                <a:latin typeface="Times New Roman" panose="02020603050405020304" pitchFamily="18" charset="0"/>
                <a:cs typeface="Times New Roman" panose="02020603050405020304" pitchFamily="18" charset="0"/>
              </a:rPr>
              <a:t>V.PRABA</a:t>
            </a:r>
          </a:p>
          <a:p>
            <a:r>
              <a:rPr lang="en-US" sz="1600" cap="none" dirty="0" smtClean="0">
                <a:solidFill>
                  <a:schemeClr val="tx1"/>
                </a:solidFill>
                <a:latin typeface="Times New Roman" panose="02020603050405020304" pitchFamily="18" charset="0"/>
                <a:cs typeface="Times New Roman" panose="02020603050405020304" pitchFamily="18" charset="0"/>
              </a:rPr>
              <a:t>ASSISTANT PROFESSOR</a:t>
            </a:r>
          </a:p>
          <a:p>
            <a:r>
              <a:rPr lang="en-US" sz="1600" cap="none" dirty="0" smtClean="0">
                <a:solidFill>
                  <a:schemeClr val="tx1"/>
                </a:solidFill>
                <a:latin typeface="Times New Roman" panose="02020603050405020304" pitchFamily="18" charset="0"/>
                <a:cs typeface="Times New Roman" panose="02020603050405020304" pitchFamily="18" charset="0"/>
              </a:rPr>
              <a:t>DEPARTMENT OF MATHEMATICS </a:t>
            </a:r>
          </a:p>
          <a:p>
            <a:r>
              <a:rPr lang="en-US" sz="1600" cap="none" dirty="0" smtClean="0">
                <a:solidFill>
                  <a:schemeClr val="tx1"/>
                </a:solidFill>
                <a:latin typeface="Times New Roman" panose="02020603050405020304" pitchFamily="18" charset="0"/>
                <a:cs typeface="Times New Roman" panose="02020603050405020304" pitchFamily="18" charset="0"/>
              </a:rPr>
              <a:t>SHRIMATI INDIRA GANDHI COLLEGE</a:t>
            </a:r>
          </a:p>
          <a:p>
            <a:r>
              <a:rPr lang="en-US" sz="1600" cap="none" dirty="0" smtClean="0">
                <a:solidFill>
                  <a:schemeClr val="tx1"/>
                </a:solidFill>
                <a:latin typeface="Times New Roman" panose="02020603050405020304" pitchFamily="18" charset="0"/>
                <a:cs typeface="Times New Roman" panose="02020603050405020304" pitchFamily="18" charset="0"/>
              </a:rPr>
              <a:t>TRICHIRAPALLI-2</a:t>
            </a:r>
          </a:p>
          <a:p>
            <a:endParaRPr lang="en-US" sz="1600" cap="none" dirty="0">
              <a:solidFill>
                <a:srgbClr val="C00000"/>
              </a:solidFill>
              <a:latin typeface="Times New Roman" panose="02020603050405020304" pitchFamily="18" charset="0"/>
              <a:cs typeface="Times New Roman" panose="02020603050405020304" pitchFamily="18" charset="0"/>
            </a:endParaRPr>
          </a:p>
          <a:p>
            <a:pPr algn="r">
              <a:lnSpc>
                <a:spcPct val="120000"/>
              </a:lnSpc>
              <a:spcAft>
                <a:spcPts val="475"/>
              </a:spcAft>
            </a:pPr>
            <a:r>
              <a:rPr lang="en-US" sz="1600" dirty="0">
                <a:solidFill>
                  <a:schemeClr val="tx1"/>
                </a:solidFill>
                <a:latin typeface="Cambria" panose="02040503050406030204" pitchFamily="18" charset="0"/>
                <a:ea typeface="Cambria" panose="02040503050406030204" pitchFamily="18" charset="0"/>
                <a:cs typeface="Cambria" panose="02040503050406030204" pitchFamily="18" charset="0"/>
              </a:rPr>
              <a:t>MASTER OF BUSINESS ADMINSTRATION</a:t>
            </a:r>
          </a:p>
          <a:p>
            <a:pPr marL="42545" marR="1905" indent="-6350" algn="r">
              <a:lnSpc>
                <a:spcPct val="120000"/>
              </a:lnSpc>
              <a:spcBef>
                <a:spcPts val="0"/>
              </a:spcBef>
              <a:spcAft>
                <a:spcPts val="475"/>
              </a:spcAft>
            </a:pPr>
            <a:r>
              <a:rPr lang="en-US" sz="1600" dirty="0">
                <a:solidFill>
                  <a:schemeClr val="tx1"/>
                </a:solidFill>
                <a:latin typeface="Cambria" panose="02040503050406030204" pitchFamily="18" charset="0"/>
                <a:ea typeface="Cambria" panose="02040503050406030204" pitchFamily="18" charset="0"/>
                <a:cs typeface="Cambria" panose="02040503050406030204" pitchFamily="18" charset="0"/>
              </a:rPr>
              <a:t>SUBJECT NAME : OPERATIONS RESEARCH</a:t>
            </a:r>
          </a:p>
          <a:p>
            <a:pPr marL="42545" marR="1905" indent="-6350" algn="r">
              <a:lnSpc>
                <a:spcPct val="120000"/>
              </a:lnSpc>
              <a:spcBef>
                <a:spcPts val="0"/>
              </a:spcBef>
              <a:spcAft>
                <a:spcPts val="475"/>
              </a:spcAft>
            </a:pPr>
            <a:r>
              <a:rPr lang="en-US" sz="1600" dirty="0">
                <a:solidFill>
                  <a:schemeClr val="tx1"/>
                </a:solidFill>
                <a:latin typeface="Cambria" panose="02040503050406030204" pitchFamily="18" charset="0"/>
                <a:ea typeface="Cambria" panose="02040503050406030204" pitchFamily="18" charset="0"/>
                <a:cs typeface="Cambria" panose="02040503050406030204" pitchFamily="18" charset="0"/>
              </a:rPr>
              <a:t>SUBJECT CODE :P 16 MBA 7</a:t>
            </a:r>
          </a:p>
          <a:p>
            <a:pPr marL="3020060" marR="1905" indent="439420">
              <a:lnSpc>
                <a:spcPct val="120000"/>
              </a:lnSpc>
              <a:spcBef>
                <a:spcPts val="0"/>
              </a:spcBef>
              <a:spcAft>
                <a:spcPts val="0"/>
              </a:spcAft>
            </a:pPr>
            <a:r>
              <a:rPr lang="en-US" sz="1600" dirty="0">
                <a:solidFill>
                  <a:schemeClr val="tx1"/>
                </a:solidFill>
                <a:latin typeface="Cambria" panose="02040503050406030204" pitchFamily="18" charset="0"/>
                <a:ea typeface="Cambria" panose="02040503050406030204" pitchFamily="18" charset="0"/>
                <a:cs typeface="Cambria" panose="02040503050406030204" pitchFamily="18" charset="0"/>
              </a:rPr>
              <a:t>SEMESTER : II TOPIC :QUEUEING THEORY</a:t>
            </a:r>
          </a:p>
          <a:p>
            <a:endParaRPr lang="en-US" sz="1600" cap="none"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753726" y="2518611"/>
            <a:ext cx="5438275" cy="4339389"/>
          </a:xfrm>
          <a:prstGeom prst="rect">
            <a:avLst/>
          </a:prstGeom>
        </p:spPr>
      </p:pic>
    </p:spTree>
    <p:extLst>
      <p:ext uri="{BB962C8B-B14F-4D97-AF65-F5344CB8AC3E}">
        <p14:creationId xmlns:p14="http://schemas.microsoft.com/office/powerpoint/2010/main" val="1798511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369408"/>
          </a:xfrm>
        </p:spPr>
        <p:txBody>
          <a:bodyPr>
            <a:noAutofit/>
          </a:bodyPr>
          <a:lstStyle/>
          <a:p>
            <a:pPr algn="ctr"/>
            <a:r>
              <a:rPr lang="en-US" sz="3600" dirty="0" smtClean="0"/>
              <a:t> </a:t>
            </a:r>
            <a:r>
              <a:rPr lang="en-US" sz="3600" dirty="0" smtClean="0">
                <a:solidFill>
                  <a:srgbClr val="00B050"/>
                </a:solidFill>
              </a:rPr>
              <a:t>queue of  SHIPS </a:t>
            </a:r>
            <a:r>
              <a:rPr lang="en-US" sz="3600" dirty="0">
                <a:solidFill>
                  <a:srgbClr val="00B050"/>
                </a:solidFill>
              </a:rPr>
              <a:t>IN HARBOR TO </a:t>
            </a:r>
            <a:r>
              <a:rPr lang="en-US" sz="3600" dirty="0" smtClean="0">
                <a:solidFill>
                  <a:srgbClr val="00B050"/>
                </a:solidFill>
              </a:rPr>
              <a:t>UNLOAD and vehicle in parking lot</a:t>
            </a:r>
            <a:endParaRPr lang="en-US" sz="3600" dirty="0">
              <a:solidFill>
                <a:srgbClr val="00B050"/>
              </a:solidFill>
            </a:endParaRPr>
          </a:p>
        </p:txBody>
      </p:sp>
      <p:pic>
        <p:nvPicPr>
          <p:cNvPr id="3" name="Picture 2"/>
          <p:cNvPicPr>
            <a:picLocks noChangeAspect="1"/>
          </p:cNvPicPr>
          <p:nvPr/>
        </p:nvPicPr>
        <p:blipFill>
          <a:blip r:embed="rId2"/>
          <a:stretch>
            <a:fillRect/>
          </a:stretch>
        </p:blipFill>
        <p:spPr>
          <a:xfrm>
            <a:off x="753979" y="1837726"/>
            <a:ext cx="5197642" cy="4883916"/>
          </a:xfrm>
          <a:prstGeom prst="rect">
            <a:avLst/>
          </a:prstGeom>
        </p:spPr>
      </p:pic>
      <p:pic>
        <p:nvPicPr>
          <p:cNvPr id="2050" name="Picture 2" descr="Traffic Survey - Traffic Survey Service Service Provider fro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621" y="1874517"/>
            <a:ext cx="5478379"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576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QUEUES  IN HOSPITAL and RESTURANT  SHIPS IN HARBOR TO UNLOAD</a:t>
            </a:r>
            <a:endParaRPr lang="en-US" sz="4000" dirty="0"/>
          </a:p>
        </p:txBody>
      </p:sp>
      <p:pic>
        <p:nvPicPr>
          <p:cNvPr id="1026" name="Picture 2" descr="Hospital queue Royalty Free Vector Image - Vecto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46" y="2169937"/>
            <a:ext cx="5264239" cy="4342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You Should Always Ask for a Receipt at McDonald's | Read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170" y="2075043"/>
            <a:ext cx="4981074" cy="443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6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Queue in  college admission and bank</a:t>
            </a:r>
            <a:endParaRPr lang="en-US" sz="4400" dirty="0"/>
          </a:p>
        </p:txBody>
      </p:sp>
      <p:pic>
        <p:nvPicPr>
          <p:cNvPr id="3" name="Picture 2"/>
          <p:cNvPicPr>
            <a:picLocks noChangeAspect="1"/>
          </p:cNvPicPr>
          <p:nvPr/>
        </p:nvPicPr>
        <p:blipFill>
          <a:blip r:embed="rId2"/>
          <a:stretch>
            <a:fillRect/>
          </a:stretch>
        </p:blipFill>
        <p:spPr>
          <a:xfrm>
            <a:off x="5859574" y="2343749"/>
            <a:ext cx="6043668" cy="4355835"/>
          </a:xfrm>
          <a:prstGeom prst="rect">
            <a:avLst/>
          </a:prstGeom>
        </p:spPr>
      </p:pic>
      <p:pic>
        <p:nvPicPr>
          <p:cNvPr id="4" name="Picture 3"/>
          <p:cNvPicPr>
            <a:picLocks noChangeAspect="1"/>
          </p:cNvPicPr>
          <p:nvPr/>
        </p:nvPicPr>
        <p:blipFill>
          <a:blip r:embed="rId3"/>
          <a:stretch>
            <a:fillRect/>
          </a:stretch>
        </p:blipFill>
        <p:spPr>
          <a:xfrm>
            <a:off x="0" y="2417944"/>
            <a:ext cx="5859574" cy="4281640"/>
          </a:xfrm>
          <a:prstGeom prst="rect">
            <a:avLst/>
          </a:prstGeom>
        </p:spPr>
      </p:pic>
    </p:spTree>
    <p:extLst>
      <p:ext uri="{BB962C8B-B14F-4D97-AF65-F5344CB8AC3E}">
        <p14:creationId xmlns:p14="http://schemas.microsoft.com/office/powerpoint/2010/main" val="3072669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cap="none" smtClean="0">
                <a:solidFill>
                  <a:srgbClr val="00B050"/>
                </a:solidFill>
              </a:rPr>
              <a:t>THERE ISTOO MUCH DEMAND ON THE FACILITIES</a:t>
            </a:r>
            <a:endParaRPr lang="en-US" cap="none" dirty="0">
              <a:solidFill>
                <a:srgbClr val="00B050"/>
              </a:solidFill>
            </a:endParaRPr>
          </a:p>
        </p:txBody>
      </p:sp>
      <p:sp>
        <p:nvSpPr>
          <p:cNvPr id="5" name="Text Placeholder 4"/>
          <p:cNvSpPr>
            <a:spLocks noGrp="1"/>
          </p:cNvSpPr>
          <p:nvPr>
            <p:ph type="body" sz="quarter" idx="3"/>
          </p:nvPr>
        </p:nvSpPr>
        <p:spPr>
          <a:xfrm>
            <a:off x="6052278" y="2109015"/>
            <a:ext cx="5123767" cy="632529"/>
          </a:xfrm>
        </p:spPr>
        <p:txBody>
          <a:bodyPr/>
          <a:lstStyle/>
          <a:p>
            <a:pPr algn="ctr"/>
            <a:r>
              <a:rPr lang="en-US" smtClean="0">
                <a:solidFill>
                  <a:srgbClr val="00B050"/>
                </a:solidFill>
              </a:rPr>
              <a:t>THERE IS LESS DEMAND</a:t>
            </a:r>
            <a:endParaRPr lang="en-US" dirty="0">
              <a:solidFill>
                <a:srgbClr val="00B050"/>
              </a:solidFill>
            </a:endParaRPr>
          </a:p>
        </p:txBody>
      </p:sp>
      <p:sp>
        <p:nvSpPr>
          <p:cNvPr id="12" name="Content Placeholder 11"/>
          <p:cNvSpPr>
            <a:spLocks noGrp="1"/>
          </p:cNvSpPr>
          <p:nvPr>
            <p:ph sz="quarter" idx="4"/>
          </p:nvPr>
        </p:nvSpPr>
        <p:spPr>
          <a:xfrm>
            <a:off x="6059596" y="2782718"/>
            <a:ext cx="4634051" cy="2748492"/>
          </a:xfrm>
        </p:spPr>
        <p:txBody>
          <a:bodyPr/>
          <a:lstStyle/>
          <a:p>
            <a:pPr algn="ctr"/>
            <a:r>
              <a:rPr lang="en-US" smtClean="0">
                <a:solidFill>
                  <a:srgbClr val="C00000"/>
                </a:solidFill>
                <a:latin typeface="+mj-lt"/>
              </a:rPr>
              <a:t>MUCH IDLE TIME OR MORE NUMBER OF SERVICE FACILITIES</a:t>
            </a:r>
            <a:endParaRPr lang="en-US" dirty="0">
              <a:solidFill>
                <a:srgbClr val="C00000"/>
              </a:solidFill>
              <a:latin typeface="+mj-lt"/>
            </a:endParaRPr>
          </a:p>
        </p:txBody>
      </p:sp>
      <p:sp>
        <p:nvSpPr>
          <p:cNvPr id="13" name="Content Placeholder 12"/>
          <p:cNvSpPr>
            <a:spLocks noGrp="1"/>
          </p:cNvSpPr>
          <p:nvPr>
            <p:ph sz="half" idx="2"/>
          </p:nvPr>
        </p:nvSpPr>
        <p:spPr>
          <a:xfrm>
            <a:off x="1002295" y="2835626"/>
            <a:ext cx="4800600" cy="2996398"/>
          </a:xfrm>
        </p:spPr>
        <p:txBody>
          <a:bodyPr>
            <a:normAutofit/>
          </a:bodyPr>
          <a:lstStyle/>
          <a:p>
            <a:pPr algn="ctr"/>
            <a:r>
              <a:rPr lang="en-US" smtClean="0">
                <a:solidFill>
                  <a:srgbClr val="C00000"/>
                </a:solidFill>
                <a:latin typeface="+mj-lt"/>
              </a:rPr>
              <a:t>MUCH WAITING TIME OR INADEQUATE NUMBER OF SERVICE FACILITIES</a:t>
            </a:r>
            <a:endParaRPr lang="en-US" dirty="0">
              <a:solidFill>
                <a:srgbClr val="C00000"/>
              </a:solidFill>
              <a:latin typeface="+mj-lt"/>
            </a:endParaRPr>
          </a:p>
        </p:txBody>
      </p:sp>
      <p:pic>
        <p:nvPicPr>
          <p:cNvPr id="14" name="Picture 13"/>
          <p:cNvPicPr>
            <a:picLocks noChangeAspect="1"/>
          </p:cNvPicPr>
          <p:nvPr/>
        </p:nvPicPr>
        <p:blipFill>
          <a:blip r:embed="rId2">
            <a:duotone>
              <a:prstClr val="black"/>
              <a:schemeClr val="accent1">
                <a:tint val="45000"/>
                <a:satMod val="400000"/>
              </a:schemeClr>
            </a:duotone>
          </a:blip>
          <a:stretch>
            <a:fillRect/>
          </a:stretch>
        </p:blipFill>
        <p:spPr>
          <a:xfrm>
            <a:off x="1179263" y="5759768"/>
            <a:ext cx="9668118" cy="1031030"/>
          </a:xfrm>
          <a:prstGeom prst="rect">
            <a:avLst/>
          </a:prstGeom>
        </p:spPr>
      </p:pic>
      <p:pic>
        <p:nvPicPr>
          <p:cNvPr id="15" name="Picture 14"/>
          <p:cNvPicPr>
            <a:picLocks noChangeAspect="1"/>
          </p:cNvPicPr>
          <p:nvPr/>
        </p:nvPicPr>
        <p:blipFill>
          <a:blip r:embed="rId3"/>
          <a:stretch>
            <a:fillRect/>
          </a:stretch>
        </p:blipFill>
        <p:spPr>
          <a:xfrm>
            <a:off x="1293240" y="3794400"/>
            <a:ext cx="4218710" cy="1486636"/>
          </a:xfrm>
          <a:prstGeom prst="rect">
            <a:avLst/>
          </a:prstGeom>
        </p:spPr>
      </p:pic>
      <p:pic>
        <p:nvPicPr>
          <p:cNvPr id="16" name="Picture 15"/>
          <p:cNvPicPr>
            <a:picLocks noChangeAspect="1"/>
          </p:cNvPicPr>
          <p:nvPr/>
        </p:nvPicPr>
        <p:blipFill>
          <a:blip r:embed="rId4"/>
          <a:stretch>
            <a:fillRect/>
          </a:stretch>
        </p:blipFill>
        <p:spPr>
          <a:xfrm>
            <a:off x="6755328" y="3556389"/>
            <a:ext cx="3769578" cy="1867537"/>
          </a:xfrm>
          <a:prstGeom prst="rect">
            <a:avLst/>
          </a:prstGeom>
        </p:spPr>
      </p:pic>
      <p:sp>
        <p:nvSpPr>
          <p:cNvPr id="4" name="Title 3"/>
          <p:cNvSpPr>
            <a:spLocks noGrp="1"/>
          </p:cNvSpPr>
          <p:nvPr>
            <p:ph type="title"/>
          </p:nvPr>
        </p:nvSpPr>
        <p:spPr>
          <a:xfrm>
            <a:off x="1252728" y="381000"/>
            <a:ext cx="9923317" cy="1493517"/>
          </a:xfrm>
        </p:spPr>
        <p:txBody>
          <a:bodyPr>
            <a:normAutofit/>
          </a:bodyPr>
          <a:lstStyle/>
          <a:p>
            <a:pPr algn="ctr"/>
            <a:r>
              <a:rPr lang="en-US" sz="3600" cap="none" dirty="0" smtClean="0">
                <a:solidFill>
                  <a:srgbClr val="7030A0"/>
                </a:solidFill>
              </a:rPr>
              <a:t>WHEN WILL QUEUEING PROBLEM ARISE</a:t>
            </a:r>
            <a:endParaRPr lang="en-US" sz="3600" cap="none" dirty="0">
              <a:solidFill>
                <a:srgbClr val="7030A0"/>
              </a:solidFill>
            </a:endParaRPr>
          </a:p>
        </p:txBody>
      </p:sp>
    </p:spTree>
    <p:extLst>
      <p:ext uri="{BB962C8B-B14F-4D97-AF65-F5344CB8AC3E}">
        <p14:creationId xmlns:p14="http://schemas.microsoft.com/office/powerpoint/2010/main" val="3109757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sz="half" idx="1"/>
          </p:nvPr>
        </p:nvPicPr>
        <p:blipFill>
          <a:blip r:embed="rId2"/>
          <a:stretch>
            <a:fillRect/>
          </a:stretch>
        </p:blipFill>
        <p:spPr>
          <a:xfrm>
            <a:off x="6731074" y="1341120"/>
            <a:ext cx="5222240" cy="5516879"/>
          </a:xfrm>
          <a:prstGeom prst="rect">
            <a:avLst/>
          </a:prstGeom>
        </p:spPr>
      </p:pic>
      <p:sp>
        <p:nvSpPr>
          <p:cNvPr id="2" name="Text Placeholder 1"/>
          <p:cNvSpPr>
            <a:spLocks noGrp="1"/>
          </p:cNvSpPr>
          <p:nvPr>
            <p:ph sz="half" idx="2"/>
          </p:nvPr>
        </p:nvSpPr>
        <p:spPr>
          <a:xfrm>
            <a:off x="1255833" y="1341120"/>
            <a:ext cx="5089161" cy="5516880"/>
          </a:xfrm>
        </p:spPr>
        <p:txBody>
          <a:bodyPr>
            <a:normAutofit/>
          </a:bodyPr>
          <a:lstStyle/>
          <a:p>
            <a:pPr algn="just"/>
            <a:r>
              <a:rPr lang="en-US" dirty="0" err="1" smtClean="0">
                <a:solidFill>
                  <a:srgbClr val="7030A0"/>
                </a:solidFill>
                <a:latin typeface="+mj-lt"/>
              </a:rPr>
              <a:t>A.K.Erlang</a:t>
            </a:r>
            <a:r>
              <a:rPr lang="en-US" dirty="0" smtClean="0">
                <a:solidFill>
                  <a:srgbClr val="7030A0"/>
                </a:solidFill>
                <a:latin typeface="+mj-lt"/>
              </a:rPr>
              <a:t> (1878-1929) Danish Engineer Who Is Called The Father Of Queuing Theory  Developed  This In Order To Analyze Telephone Traffic Congestion.</a:t>
            </a:r>
          </a:p>
          <a:p>
            <a:pPr algn="just"/>
            <a:r>
              <a:rPr lang="en-US" dirty="0" smtClean="0">
                <a:solidFill>
                  <a:srgbClr val="7030A0"/>
                </a:solidFill>
                <a:latin typeface="+mj-lt"/>
              </a:rPr>
              <a:t>Queues Are Formed Due To  The Inefficiency  Of The Service System To  Render Immediate Services To The Customer When  They Arrive.</a:t>
            </a:r>
          </a:p>
          <a:p>
            <a:pPr algn="just"/>
            <a:r>
              <a:rPr lang="en-US" dirty="0" smtClean="0">
                <a:solidFill>
                  <a:srgbClr val="7030A0"/>
                </a:solidFill>
                <a:latin typeface="+mj-lt"/>
              </a:rPr>
              <a:t>Examples ; People Waiting To Deposit  The Electricity Bills, Flow  Of Automobile Traffic Through A Road  Network, Queues Formed At The Railway Reservation Counter,  People Waiting  To Make Deposits Or Withdrawals  At Bank, Machines Waiting To Get Repaired  In The Workshops, Etc.</a:t>
            </a:r>
          </a:p>
          <a:p>
            <a:endParaRPr lang="en-US" dirty="0"/>
          </a:p>
        </p:txBody>
      </p:sp>
      <p:sp>
        <p:nvSpPr>
          <p:cNvPr id="6" name="Title 5"/>
          <p:cNvSpPr>
            <a:spLocks noGrp="1"/>
          </p:cNvSpPr>
          <p:nvPr>
            <p:ph type="title"/>
          </p:nvPr>
        </p:nvSpPr>
        <p:spPr>
          <a:xfrm>
            <a:off x="1036320" y="365760"/>
            <a:ext cx="9763760" cy="975360"/>
          </a:xfrm>
        </p:spPr>
        <p:txBody>
          <a:bodyPr>
            <a:normAutofit/>
          </a:bodyPr>
          <a:lstStyle/>
          <a:p>
            <a:pPr algn="ctr"/>
            <a:r>
              <a:rPr lang="en-US" sz="3600" dirty="0" smtClean="0"/>
              <a:t>Introduction of queueing system</a:t>
            </a:r>
            <a:endParaRPr lang="en-US" sz="3600" dirty="0"/>
          </a:p>
        </p:txBody>
      </p:sp>
    </p:spTree>
    <p:extLst>
      <p:ext uri="{BB962C8B-B14F-4D97-AF65-F5344CB8AC3E}">
        <p14:creationId xmlns:p14="http://schemas.microsoft.com/office/powerpoint/2010/main" val="3411483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B050"/>
                </a:solidFill>
              </a:rPr>
              <a:t>  </a:t>
            </a:r>
            <a:r>
              <a:rPr lang="en-US" sz="5400" dirty="0" smtClean="0">
                <a:solidFill>
                  <a:srgbClr val="00B050"/>
                </a:solidFill>
              </a:rPr>
              <a:t>queueing  syste</a:t>
            </a:r>
            <a:r>
              <a:rPr lang="en-US" sz="5400" dirty="0">
                <a:solidFill>
                  <a:srgbClr val="00B050"/>
                </a:solidFill>
              </a:rPr>
              <a:t>m</a:t>
            </a:r>
          </a:p>
        </p:txBody>
      </p:sp>
      <p:pic>
        <p:nvPicPr>
          <p:cNvPr id="4" name="Picture 3"/>
          <p:cNvPicPr>
            <a:picLocks noChangeAspect="1"/>
          </p:cNvPicPr>
          <p:nvPr/>
        </p:nvPicPr>
        <p:blipFill>
          <a:blip r:embed="rId2"/>
          <a:stretch>
            <a:fillRect/>
          </a:stretch>
        </p:blipFill>
        <p:spPr>
          <a:xfrm>
            <a:off x="1251678" y="1962749"/>
            <a:ext cx="10330722" cy="4851422"/>
          </a:xfrm>
          <a:prstGeom prst="rect">
            <a:avLst/>
          </a:prstGeom>
        </p:spPr>
      </p:pic>
    </p:spTree>
    <p:extLst>
      <p:ext uri="{BB962C8B-B14F-4D97-AF65-F5344CB8AC3E}">
        <p14:creationId xmlns:p14="http://schemas.microsoft.com/office/powerpoint/2010/main" val="1938215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54744"/>
          </a:xfrm>
        </p:spPr>
        <p:txBody>
          <a:bodyPr>
            <a:normAutofit/>
          </a:bodyPr>
          <a:lstStyle/>
          <a:p>
            <a:pPr algn="ctr"/>
            <a:r>
              <a:rPr lang="en-US" sz="4800" dirty="0" smtClean="0">
                <a:solidFill>
                  <a:srgbClr val="00B050"/>
                </a:solidFill>
              </a:rPr>
              <a:t>Queueing  system</a:t>
            </a:r>
            <a:endParaRPr lang="en-US" sz="4800"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C00000"/>
                </a:solidFill>
                <a:latin typeface="+mj-lt"/>
              </a:rPr>
              <a:t>A basic </a:t>
            </a:r>
            <a:r>
              <a:rPr lang="en-US" sz="2800" b="1" dirty="0" smtClean="0">
                <a:solidFill>
                  <a:srgbClr val="C00000"/>
                </a:solidFill>
                <a:latin typeface="+mj-lt"/>
              </a:rPr>
              <a:t>queuing system</a:t>
            </a:r>
            <a:r>
              <a:rPr lang="en-US" sz="2800" dirty="0" smtClean="0">
                <a:solidFill>
                  <a:srgbClr val="C00000"/>
                </a:solidFill>
                <a:latin typeface="+mj-lt"/>
              </a:rPr>
              <a:t> </a:t>
            </a:r>
            <a:r>
              <a:rPr lang="en-US" sz="2800" dirty="0">
                <a:solidFill>
                  <a:srgbClr val="C00000"/>
                </a:solidFill>
                <a:latin typeface="+mj-lt"/>
              </a:rPr>
              <a:t>described </a:t>
            </a:r>
            <a:r>
              <a:rPr lang="en-US" sz="2800" dirty="0" smtClean="0">
                <a:solidFill>
                  <a:srgbClr val="C00000"/>
                </a:solidFill>
                <a:latin typeface="+mj-lt"/>
              </a:rPr>
              <a:t>as one which is </a:t>
            </a:r>
            <a:r>
              <a:rPr lang="en-US" sz="2800" dirty="0">
                <a:solidFill>
                  <a:srgbClr val="C00000"/>
                </a:solidFill>
                <a:latin typeface="+mj-lt"/>
              </a:rPr>
              <a:t>composed of customers arriving for service, waiting for service if it is not immediate, and if having waited for service, leaving the system after being served.</a:t>
            </a:r>
          </a:p>
          <a:p>
            <a:pPr marL="0" indent="0">
              <a:buNone/>
            </a:pPr>
            <a:r>
              <a:rPr lang="en-US" sz="2800" dirty="0" smtClean="0">
                <a:latin typeface="+mj-lt"/>
              </a:rPr>
              <a:t>.</a:t>
            </a:r>
            <a:endParaRPr lang="en-US" sz="2800" dirty="0">
              <a:latin typeface="+mj-lt"/>
            </a:endParaRPr>
          </a:p>
        </p:txBody>
      </p:sp>
      <p:pic>
        <p:nvPicPr>
          <p:cNvPr id="4" name="Picture 3"/>
          <p:cNvPicPr>
            <a:picLocks noChangeAspect="1"/>
          </p:cNvPicPr>
          <p:nvPr/>
        </p:nvPicPr>
        <p:blipFill>
          <a:blip r:embed="rId2"/>
          <a:stretch>
            <a:fillRect/>
          </a:stretch>
        </p:blipFill>
        <p:spPr>
          <a:xfrm>
            <a:off x="1997612" y="4420509"/>
            <a:ext cx="8032652" cy="2437491"/>
          </a:xfrm>
          <a:prstGeom prst="rect">
            <a:avLst/>
          </a:prstGeom>
        </p:spPr>
      </p:pic>
    </p:spTree>
    <p:extLst>
      <p:ext uri="{BB962C8B-B14F-4D97-AF65-F5344CB8AC3E}">
        <p14:creationId xmlns:p14="http://schemas.microsoft.com/office/powerpoint/2010/main" val="2637389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441762"/>
            <a:ext cx="10178322" cy="876399"/>
          </a:xfrm>
        </p:spPr>
        <p:txBody>
          <a:bodyPr>
            <a:normAutofit/>
          </a:bodyPr>
          <a:lstStyle/>
          <a:p>
            <a:pPr algn="ctr"/>
            <a:r>
              <a:rPr lang="en-US" sz="3600" dirty="0" smtClean="0">
                <a:solidFill>
                  <a:srgbClr val="00B050"/>
                </a:solidFill>
              </a:rPr>
              <a:t>Examples  of queueing  SYSTEM</a:t>
            </a:r>
            <a:endParaRPr lang="en-US" sz="3600" dirty="0">
              <a:solidFill>
                <a:srgbClr val="00B05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88277150"/>
              </p:ext>
            </p:extLst>
          </p:nvPr>
        </p:nvGraphicFramePr>
        <p:xfrm>
          <a:off x="1460664" y="1769424"/>
          <a:ext cx="9429009" cy="4263240"/>
        </p:xfrm>
        <a:graphic>
          <a:graphicData uri="http://schemas.openxmlformats.org/drawingml/2006/table">
            <a:tbl>
              <a:tblPr firstRow="1" bandRow="1">
                <a:tableStyleId>{5C22544A-7EE6-4342-B048-85BDC9FD1C3A}</a:tableStyleId>
              </a:tblPr>
              <a:tblGrid>
                <a:gridCol w="3143003"/>
                <a:gridCol w="3143003"/>
                <a:gridCol w="3143003"/>
              </a:tblGrid>
              <a:tr h="426324">
                <a:tc>
                  <a:txBody>
                    <a:bodyPr/>
                    <a:lstStyle/>
                    <a:p>
                      <a:pPr algn="ctr"/>
                      <a:r>
                        <a:rPr lang="en-US" dirty="0" smtClean="0">
                          <a:solidFill>
                            <a:srgbClr val="AB1579"/>
                          </a:solidFill>
                        </a:rPr>
                        <a:t>SYSTEM</a:t>
                      </a:r>
                      <a:endParaRPr lang="en-US" dirty="0">
                        <a:solidFill>
                          <a:srgbClr val="AB1579"/>
                        </a:solidFill>
                      </a:endParaRPr>
                    </a:p>
                  </a:txBody>
                  <a:tcPr/>
                </a:tc>
                <a:tc>
                  <a:txBody>
                    <a:bodyPr/>
                    <a:lstStyle/>
                    <a:p>
                      <a:pPr algn="ctr"/>
                      <a:r>
                        <a:rPr lang="en-US" dirty="0" smtClean="0">
                          <a:solidFill>
                            <a:srgbClr val="AB1579"/>
                          </a:solidFill>
                        </a:rPr>
                        <a:t>CUSTOMER</a:t>
                      </a:r>
                      <a:endParaRPr lang="en-US" dirty="0">
                        <a:solidFill>
                          <a:srgbClr val="AB1579"/>
                        </a:solidFill>
                      </a:endParaRPr>
                    </a:p>
                  </a:txBody>
                  <a:tcPr/>
                </a:tc>
                <a:tc>
                  <a:txBody>
                    <a:bodyPr/>
                    <a:lstStyle/>
                    <a:p>
                      <a:pPr algn="ctr"/>
                      <a:r>
                        <a:rPr lang="en-US" dirty="0" smtClean="0">
                          <a:solidFill>
                            <a:srgbClr val="AB1579"/>
                          </a:solidFill>
                        </a:rPr>
                        <a:t>SERVER</a:t>
                      </a:r>
                      <a:endParaRPr lang="en-US" dirty="0">
                        <a:solidFill>
                          <a:srgbClr val="AB1579"/>
                        </a:solidFill>
                      </a:endParaRPr>
                    </a:p>
                  </a:txBody>
                  <a:tcPr/>
                </a:tc>
              </a:tr>
              <a:tr h="426324">
                <a:tc>
                  <a:txBody>
                    <a:bodyPr/>
                    <a:lstStyle/>
                    <a:p>
                      <a:pPr algn="ctr"/>
                      <a:r>
                        <a:rPr lang="en-US" dirty="0" smtClean="0">
                          <a:solidFill>
                            <a:schemeClr val="accent5">
                              <a:lumMod val="75000"/>
                            </a:schemeClr>
                          </a:solidFill>
                        </a:rPr>
                        <a:t>RECEPTION DESK</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PEOPLE</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RECEPTIONIST</a:t>
                      </a:r>
                      <a:endParaRPr lang="en-US" dirty="0">
                        <a:solidFill>
                          <a:schemeClr val="accent5">
                            <a:lumMod val="75000"/>
                          </a:schemeClr>
                        </a:solidFill>
                      </a:endParaRPr>
                    </a:p>
                  </a:txBody>
                  <a:tcPr/>
                </a:tc>
              </a:tr>
              <a:tr h="426324">
                <a:tc>
                  <a:txBody>
                    <a:bodyPr/>
                    <a:lstStyle/>
                    <a:p>
                      <a:pPr algn="ctr"/>
                      <a:r>
                        <a:rPr lang="en-US" dirty="0" smtClean="0">
                          <a:solidFill>
                            <a:schemeClr val="accent5">
                              <a:lumMod val="75000"/>
                            </a:schemeClr>
                          </a:solidFill>
                        </a:rPr>
                        <a:t>HOSPITAL</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PATIENTS</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NURSES</a:t>
                      </a:r>
                      <a:endParaRPr lang="en-US" dirty="0">
                        <a:solidFill>
                          <a:schemeClr val="accent5">
                            <a:lumMod val="75000"/>
                          </a:schemeClr>
                        </a:solidFill>
                      </a:endParaRPr>
                    </a:p>
                  </a:txBody>
                  <a:tcPr/>
                </a:tc>
              </a:tr>
              <a:tr h="426324">
                <a:tc>
                  <a:txBody>
                    <a:bodyPr/>
                    <a:lstStyle/>
                    <a:p>
                      <a:pPr algn="ctr"/>
                      <a:r>
                        <a:rPr lang="en-US" dirty="0" smtClean="0">
                          <a:solidFill>
                            <a:schemeClr val="accent5">
                              <a:lumMod val="75000"/>
                            </a:schemeClr>
                          </a:solidFill>
                        </a:rPr>
                        <a:t>AIRPORT</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AIRPLANES</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RUNWAY</a:t>
                      </a:r>
                      <a:endParaRPr lang="en-US" dirty="0">
                        <a:solidFill>
                          <a:schemeClr val="accent5">
                            <a:lumMod val="75000"/>
                          </a:schemeClr>
                        </a:solidFill>
                      </a:endParaRPr>
                    </a:p>
                  </a:txBody>
                  <a:tcPr/>
                </a:tc>
              </a:tr>
              <a:tr h="426324">
                <a:tc>
                  <a:txBody>
                    <a:bodyPr/>
                    <a:lstStyle/>
                    <a:p>
                      <a:pPr algn="ctr"/>
                      <a:r>
                        <a:rPr lang="en-US" dirty="0" smtClean="0">
                          <a:solidFill>
                            <a:schemeClr val="accent5">
                              <a:lumMod val="75000"/>
                            </a:schemeClr>
                          </a:solidFill>
                        </a:rPr>
                        <a:t>ROAD NETWORK</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CARS</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TRAFFIC LIGHT</a:t>
                      </a:r>
                      <a:endParaRPr lang="en-US" dirty="0">
                        <a:solidFill>
                          <a:schemeClr val="accent5">
                            <a:lumMod val="75000"/>
                          </a:schemeClr>
                        </a:solidFill>
                      </a:endParaRPr>
                    </a:p>
                  </a:txBody>
                  <a:tcPr/>
                </a:tc>
              </a:tr>
              <a:tr h="426324">
                <a:tc>
                  <a:txBody>
                    <a:bodyPr/>
                    <a:lstStyle/>
                    <a:p>
                      <a:pPr algn="ctr"/>
                      <a:r>
                        <a:rPr lang="en-US" dirty="0" smtClean="0">
                          <a:solidFill>
                            <a:schemeClr val="accent5">
                              <a:lumMod val="75000"/>
                            </a:schemeClr>
                          </a:solidFill>
                        </a:rPr>
                        <a:t>COMPUTER</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JOBS</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CPU, DISK, CD</a:t>
                      </a:r>
                      <a:endParaRPr lang="en-US" dirty="0">
                        <a:solidFill>
                          <a:schemeClr val="accent5">
                            <a:lumMod val="75000"/>
                          </a:schemeClr>
                        </a:solidFill>
                      </a:endParaRPr>
                    </a:p>
                  </a:txBody>
                  <a:tcPr/>
                </a:tc>
              </a:tr>
              <a:tr h="426324">
                <a:tc>
                  <a:txBody>
                    <a:bodyPr/>
                    <a:lstStyle/>
                    <a:p>
                      <a:pPr algn="ctr"/>
                      <a:r>
                        <a:rPr lang="en-US" dirty="0" smtClean="0">
                          <a:solidFill>
                            <a:schemeClr val="accent5">
                              <a:lumMod val="75000"/>
                            </a:schemeClr>
                          </a:solidFill>
                        </a:rPr>
                        <a:t>TELEPHONE</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CALLS</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EXCHANGE</a:t>
                      </a:r>
                      <a:endParaRPr lang="en-US" dirty="0">
                        <a:solidFill>
                          <a:schemeClr val="accent5">
                            <a:lumMod val="75000"/>
                          </a:schemeClr>
                        </a:solidFill>
                      </a:endParaRPr>
                    </a:p>
                  </a:txBody>
                  <a:tcPr/>
                </a:tc>
              </a:tr>
              <a:tr h="426324">
                <a:tc>
                  <a:txBody>
                    <a:bodyPr/>
                    <a:lstStyle/>
                    <a:p>
                      <a:pPr algn="ctr"/>
                      <a:r>
                        <a:rPr lang="en-US" dirty="0" smtClean="0">
                          <a:solidFill>
                            <a:schemeClr val="accent5">
                              <a:lumMod val="75000"/>
                            </a:schemeClr>
                          </a:solidFill>
                        </a:rPr>
                        <a:t>GARAGE</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TRUCKS</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MECHANIC</a:t>
                      </a:r>
                      <a:endParaRPr lang="en-US" dirty="0">
                        <a:solidFill>
                          <a:schemeClr val="accent5">
                            <a:lumMod val="75000"/>
                          </a:schemeClr>
                        </a:solidFill>
                      </a:endParaRPr>
                    </a:p>
                  </a:txBody>
                  <a:tcPr/>
                </a:tc>
              </a:tr>
              <a:tr h="426324">
                <a:tc>
                  <a:txBody>
                    <a:bodyPr/>
                    <a:lstStyle/>
                    <a:p>
                      <a:pPr algn="ctr"/>
                      <a:r>
                        <a:rPr lang="en-US" dirty="0" smtClean="0">
                          <a:solidFill>
                            <a:schemeClr val="accent5">
                              <a:lumMod val="75000"/>
                            </a:schemeClr>
                          </a:solidFill>
                        </a:rPr>
                        <a:t>NETWORK</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PACKETS</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ROUTER</a:t>
                      </a:r>
                      <a:endParaRPr lang="en-US" dirty="0">
                        <a:solidFill>
                          <a:schemeClr val="accent5">
                            <a:lumMod val="75000"/>
                          </a:schemeClr>
                        </a:solidFill>
                      </a:endParaRPr>
                    </a:p>
                  </a:txBody>
                  <a:tcPr/>
                </a:tc>
              </a:tr>
              <a:tr h="426324">
                <a:tc>
                  <a:txBody>
                    <a:bodyPr/>
                    <a:lstStyle/>
                    <a:p>
                      <a:pPr algn="ctr"/>
                      <a:r>
                        <a:rPr lang="en-US" dirty="0" smtClean="0">
                          <a:solidFill>
                            <a:schemeClr val="accent5">
                              <a:lumMod val="75000"/>
                            </a:schemeClr>
                          </a:solidFill>
                        </a:rPr>
                        <a:t>TICKET</a:t>
                      </a:r>
                      <a:r>
                        <a:rPr lang="en-US" baseline="0" dirty="0" smtClean="0">
                          <a:solidFill>
                            <a:schemeClr val="accent5">
                              <a:lumMod val="75000"/>
                            </a:schemeClr>
                          </a:solidFill>
                        </a:rPr>
                        <a:t> COUNTER</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PEOPLE</a:t>
                      </a:r>
                      <a:endParaRPr lang="en-US" dirty="0">
                        <a:solidFill>
                          <a:schemeClr val="accent5">
                            <a:lumMod val="75000"/>
                          </a:schemeClr>
                        </a:solidFill>
                      </a:endParaRPr>
                    </a:p>
                  </a:txBody>
                  <a:tcPr/>
                </a:tc>
                <a:tc>
                  <a:txBody>
                    <a:bodyPr/>
                    <a:lstStyle/>
                    <a:p>
                      <a:pPr algn="ctr"/>
                      <a:r>
                        <a:rPr lang="en-US" dirty="0" smtClean="0">
                          <a:solidFill>
                            <a:schemeClr val="accent5">
                              <a:lumMod val="75000"/>
                            </a:schemeClr>
                          </a:solidFill>
                        </a:rPr>
                        <a:t>CLERK</a:t>
                      </a:r>
                      <a:endParaRPr lang="en-US" dirty="0">
                        <a:solidFill>
                          <a:schemeClr val="accent5">
                            <a:lumMod val="75000"/>
                          </a:schemeClr>
                        </a:solidFill>
                      </a:endParaRPr>
                    </a:p>
                  </a:txBody>
                  <a:tcPr/>
                </a:tc>
              </a:tr>
            </a:tbl>
          </a:graphicData>
        </a:graphic>
      </p:graphicFrame>
      <p:sp>
        <p:nvSpPr>
          <p:cNvPr id="8" name="Content Placeholder 7"/>
          <p:cNvSpPr>
            <a:spLocks noGrp="1"/>
          </p:cNvSpPr>
          <p:nvPr>
            <p:ph idx="1"/>
          </p:nvPr>
        </p:nvSpPr>
        <p:spPr/>
        <p:txBody>
          <a:bodyPr/>
          <a:lstStyle/>
          <a:p>
            <a:endParaRPr lang="en-US" dirty="0"/>
          </a:p>
        </p:txBody>
      </p:sp>
    </p:spTree>
    <p:extLst>
      <p:ext uri="{BB962C8B-B14F-4D97-AF65-F5344CB8AC3E}">
        <p14:creationId xmlns:p14="http://schemas.microsoft.com/office/powerpoint/2010/main" val="363837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805" y="414469"/>
            <a:ext cx="10178322" cy="772647"/>
          </a:xfrm>
        </p:spPr>
        <p:txBody>
          <a:bodyPr>
            <a:normAutofit/>
          </a:bodyPr>
          <a:lstStyle/>
          <a:p>
            <a:pPr algn="ctr"/>
            <a:r>
              <a:rPr lang="en-US" sz="3600" dirty="0" smtClean="0">
                <a:solidFill>
                  <a:srgbClr val="00B050"/>
                </a:solidFill>
              </a:rPr>
              <a:t>Basic Elements of queueing system</a:t>
            </a:r>
            <a:endParaRPr lang="en-US" sz="3600" dirty="0">
              <a:solidFill>
                <a:srgbClr val="00B050"/>
              </a:solidFill>
            </a:endParaRPr>
          </a:p>
        </p:txBody>
      </p:sp>
      <p:pic>
        <p:nvPicPr>
          <p:cNvPr id="3" name="Picture 2"/>
          <p:cNvPicPr>
            <a:picLocks noChangeAspect="1"/>
          </p:cNvPicPr>
          <p:nvPr/>
        </p:nvPicPr>
        <p:blipFill>
          <a:blip r:embed="rId3"/>
          <a:stretch>
            <a:fillRect/>
          </a:stretch>
        </p:blipFill>
        <p:spPr>
          <a:xfrm>
            <a:off x="806312" y="1503522"/>
            <a:ext cx="11020927" cy="5311962"/>
          </a:xfrm>
          <a:prstGeom prst="rect">
            <a:avLst/>
          </a:prstGeom>
        </p:spPr>
      </p:pic>
    </p:spTree>
    <p:extLst>
      <p:ext uri="{BB962C8B-B14F-4D97-AF65-F5344CB8AC3E}">
        <p14:creationId xmlns:p14="http://schemas.microsoft.com/office/powerpoint/2010/main" val="3534741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62321"/>
          </a:xfrm>
        </p:spPr>
        <p:txBody>
          <a:bodyPr>
            <a:normAutofit/>
          </a:bodyPr>
          <a:lstStyle/>
          <a:p>
            <a:pPr algn="ctr"/>
            <a:r>
              <a:rPr lang="en-US" sz="3200" dirty="0">
                <a:solidFill>
                  <a:srgbClr val="00B050"/>
                </a:solidFill>
              </a:rPr>
              <a:t>Basic components of queueing model </a:t>
            </a:r>
            <a:endParaRPr lang="en-US" sz="3200" dirty="0"/>
          </a:p>
        </p:txBody>
      </p:sp>
      <p:sp>
        <p:nvSpPr>
          <p:cNvPr id="3" name="Content Placeholder 2"/>
          <p:cNvSpPr>
            <a:spLocks noGrp="1"/>
          </p:cNvSpPr>
          <p:nvPr>
            <p:ph idx="1"/>
          </p:nvPr>
        </p:nvSpPr>
        <p:spPr>
          <a:xfrm>
            <a:off x="1251678" y="1694328"/>
            <a:ext cx="10178322" cy="5030563"/>
          </a:xfrm>
        </p:spPr>
        <p:txBody>
          <a:bodyPr>
            <a:normAutofit fontScale="85000" lnSpcReduction="10000"/>
          </a:bodyPr>
          <a:lstStyle/>
          <a:p>
            <a:pPr marL="0" indent="0">
              <a:buNone/>
            </a:pPr>
            <a:r>
              <a:rPr lang="en-US" sz="3300" dirty="0">
                <a:solidFill>
                  <a:schemeClr val="accent5">
                    <a:lumMod val="75000"/>
                  </a:schemeClr>
                </a:solidFill>
                <a:latin typeface="+mj-lt"/>
              </a:rPr>
              <a:t>CALLING  POPULATION</a:t>
            </a:r>
          </a:p>
          <a:p>
            <a:pPr>
              <a:buFont typeface="Wingdings" panose="05000000000000000000" pitchFamily="2" charset="2"/>
              <a:buChar char="§"/>
            </a:pPr>
            <a:r>
              <a:rPr lang="en-US" sz="3100" dirty="0" smtClean="0">
                <a:solidFill>
                  <a:srgbClr val="7030A0"/>
                </a:solidFill>
                <a:latin typeface="+mj-lt"/>
              </a:rPr>
              <a:t>A waiting line process or queuing process is defined by two important elements: </a:t>
            </a:r>
          </a:p>
          <a:p>
            <a:pPr marL="0" indent="0">
              <a:buNone/>
            </a:pPr>
            <a:r>
              <a:rPr lang="en-US" sz="3100" dirty="0" smtClean="0">
                <a:solidFill>
                  <a:srgbClr val="7030A0"/>
                </a:solidFill>
                <a:latin typeface="+mj-lt"/>
              </a:rPr>
              <a:t>(1). the population source of its customers and (2). the process or service system. The customer population can be considered as finite or infinite. </a:t>
            </a:r>
          </a:p>
          <a:p>
            <a:r>
              <a:rPr lang="en-US" sz="3100" dirty="0" smtClean="0">
                <a:solidFill>
                  <a:srgbClr val="7030A0"/>
                </a:solidFill>
                <a:latin typeface="+mj-lt"/>
              </a:rPr>
              <a:t>The customer population is finite when the number of customers affects potential new customers for the service system already in the system. </a:t>
            </a:r>
          </a:p>
          <a:p>
            <a:r>
              <a:rPr lang="en-US" sz="3100" dirty="0" smtClean="0">
                <a:solidFill>
                  <a:srgbClr val="7030A0"/>
                </a:solidFill>
                <a:latin typeface="+mj-lt"/>
              </a:rPr>
              <a:t>When the number of customers waiting in line does not significantly affect the rate at which the population generates new customers, the customer population is considered infinite</a:t>
            </a:r>
            <a:r>
              <a:rPr lang="en-US" sz="3100" dirty="0" smtClean="0">
                <a:latin typeface="+mj-lt"/>
              </a:rPr>
              <a:t>.</a:t>
            </a:r>
            <a:endParaRPr lang="en-US" sz="2800" dirty="0"/>
          </a:p>
          <a:p>
            <a:endParaRPr lang="en-US" sz="3100" dirty="0">
              <a:latin typeface="+mj-lt"/>
            </a:endParaRPr>
          </a:p>
        </p:txBody>
      </p:sp>
      <p:sp>
        <p:nvSpPr>
          <p:cNvPr id="4" name="Rectangle 3"/>
          <p:cNvSpPr/>
          <p:nvPr/>
        </p:nvSpPr>
        <p:spPr>
          <a:xfrm>
            <a:off x="4710588" y="3244334"/>
            <a:ext cx="184731" cy="369332"/>
          </a:xfrm>
          <a:prstGeom prst="rect">
            <a:avLst/>
          </a:prstGeom>
        </p:spPr>
        <p:txBody>
          <a:bodyPr wrap="none">
            <a:spAutoFit/>
          </a:bodyPr>
          <a:lstStyle/>
          <a:p>
            <a:endParaRPr lang="en-US" dirty="0">
              <a:solidFill>
                <a:schemeClr val="accent5">
                  <a:lumMod val="75000"/>
                </a:schemeClr>
              </a:solidFill>
            </a:endParaRPr>
          </a:p>
        </p:txBody>
      </p:sp>
    </p:spTree>
    <p:extLst>
      <p:ext uri="{BB962C8B-B14F-4D97-AF65-F5344CB8AC3E}">
        <p14:creationId xmlns:p14="http://schemas.microsoft.com/office/powerpoint/2010/main" val="1299090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46066"/>
          </a:xfrm>
        </p:spPr>
        <p:txBody>
          <a:bodyPr>
            <a:normAutofit fontScale="90000"/>
          </a:bodyPr>
          <a:lstStyle/>
          <a:p>
            <a:pPr algn="ctr"/>
            <a:r>
              <a:rPr lang="en-US" dirty="0" smtClean="0">
                <a:solidFill>
                  <a:srgbClr val="00B050"/>
                </a:solidFill>
              </a:rPr>
              <a:t>QUEUEING  THEORY</a:t>
            </a:r>
            <a:endParaRPr lang="en-US" dirty="0">
              <a:solidFill>
                <a:srgbClr val="00B050"/>
              </a:solidFill>
            </a:endParaRPr>
          </a:p>
        </p:txBody>
      </p:sp>
      <p:sp>
        <p:nvSpPr>
          <p:cNvPr id="3" name="Content Placeholder 2"/>
          <p:cNvSpPr>
            <a:spLocks noGrp="1"/>
          </p:cNvSpPr>
          <p:nvPr>
            <p:ph idx="1"/>
          </p:nvPr>
        </p:nvSpPr>
        <p:spPr>
          <a:xfrm>
            <a:off x="1080656" y="1128451"/>
            <a:ext cx="10487722" cy="5729549"/>
          </a:xfrm>
        </p:spPr>
        <p:txBody>
          <a:bodyPr>
            <a:noAutofit/>
          </a:bodyPr>
          <a:lstStyle/>
          <a:p>
            <a:pPr marL="0" indent="0" algn="ctr">
              <a:buNone/>
            </a:pPr>
            <a:r>
              <a:rPr lang="en-US" sz="3600" dirty="0" smtClean="0">
                <a:solidFill>
                  <a:srgbClr val="000099"/>
                </a:solidFill>
                <a:latin typeface="Times New Roman" panose="02020603050405020304" pitchFamily="18" charset="0"/>
                <a:cs typeface="Times New Roman" panose="02020603050405020304" pitchFamily="18" charset="0"/>
              </a:rPr>
              <a:t>WHAT IS QUEUEING THEORY ?</a:t>
            </a:r>
            <a:endParaRPr lang="en-US" dirty="0" smtClean="0">
              <a:solidFill>
                <a:srgbClr val="000099"/>
              </a:solidFill>
              <a:latin typeface="Times New Roman" panose="02020603050405020304" pitchFamily="18" charset="0"/>
              <a:cs typeface="Times New Roman" panose="02020603050405020304" pitchFamily="18" charset="0"/>
            </a:endParaRPr>
          </a:p>
          <a:p>
            <a:endParaRPr lang="en-US" dirty="0" smtClean="0">
              <a:solidFill>
                <a:srgbClr val="000099"/>
              </a:solidFill>
              <a:latin typeface="Times New Roman" panose="02020603050405020304" pitchFamily="18" charset="0"/>
              <a:cs typeface="Times New Roman" panose="02020603050405020304" pitchFamily="18" charset="0"/>
            </a:endParaRPr>
          </a:p>
          <a:p>
            <a:pPr algn="just"/>
            <a:r>
              <a:rPr lang="en-US" sz="2800" dirty="0" smtClean="0">
                <a:solidFill>
                  <a:srgbClr val="C00000"/>
                </a:solidFill>
                <a:latin typeface="+mj-lt"/>
              </a:rPr>
              <a:t>A Queueing Theory Is The Mathematics Of Waiting Lines.</a:t>
            </a:r>
          </a:p>
          <a:p>
            <a:pPr algn="just"/>
            <a:endParaRPr lang="en-US" sz="2800" dirty="0" smtClean="0">
              <a:solidFill>
                <a:srgbClr val="C00000"/>
              </a:solidFill>
              <a:latin typeface="+mj-lt"/>
              <a:cs typeface="Times New Roman" panose="02020603050405020304" pitchFamily="18" charset="0"/>
            </a:endParaRPr>
          </a:p>
          <a:p>
            <a:pPr algn="just"/>
            <a:r>
              <a:rPr lang="en-US" sz="2800" dirty="0" smtClean="0">
                <a:solidFill>
                  <a:srgbClr val="C00000"/>
                </a:solidFill>
                <a:latin typeface="+mj-lt"/>
                <a:cs typeface="Times New Roman" panose="02020603050405020304" pitchFamily="18" charset="0"/>
              </a:rPr>
              <a:t>Queueing Theory Is The Mathematical  Study Of The Congestion And Delays Of  Waiting  In Line. </a:t>
            </a:r>
          </a:p>
          <a:p>
            <a:pPr algn="just"/>
            <a:endParaRPr lang="en-US" sz="2800" dirty="0" smtClean="0">
              <a:solidFill>
                <a:srgbClr val="C00000"/>
              </a:solidFill>
              <a:latin typeface="+mj-lt"/>
              <a:cs typeface="Times New Roman" panose="02020603050405020304" pitchFamily="18" charset="0"/>
            </a:endParaRPr>
          </a:p>
          <a:p>
            <a:pPr algn="just"/>
            <a:r>
              <a:rPr lang="en-US" sz="2800" dirty="0" smtClean="0">
                <a:solidFill>
                  <a:srgbClr val="C00000"/>
                </a:solidFill>
                <a:latin typeface="+mj-lt"/>
                <a:cs typeface="Times New Roman" panose="02020603050405020304" pitchFamily="18" charset="0"/>
              </a:rPr>
              <a:t>Queueing Theory  Examines Every  Component Of Waiting In  Line  To Be Served, Including  The Arrival Process,  Service Process, Number Of Servers, number Of System Places And The Number Of  Customers</a:t>
            </a:r>
            <a:r>
              <a:rPr lang="en-US" dirty="0" smtClean="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3813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244709"/>
          </a:xfrm>
        </p:spPr>
        <p:txBody>
          <a:bodyPr>
            <a:normAutofit/>
          </a:bodyPr>
          <a:lstStyle/>
          <a:p>
            <a:pPr algn="ctr"/>
            <a:r>
              <a:rPr lang="en-US" sz="3200" dirty="0" smtClean="0">
                <a:solidFill>
                  <a:srgbClr val="00B050"/>
                </a:solidFill>
              </a:rPr>
              <a:t>Basic components of queueing model </a:t>
            </a:r>
            <a:endParaRPr lang="en-US" sz="3200" dirty="0">
              <a:solidFill>
                <a:srgbClr val="00B050"/>
              </a:solidFill>
            </a:endParaRPr>
          </a:p>
        </p:txBody>
      </p:sp>
      <p:sp>
        <p:nvSpPr>
          <p:cNvPr id="3" name="Content Placeholder 2"/>
          <p:cNvSpPr>
            <a:spLocks noGrp="1"/>
          </p:cNvSpPr>
          <p:nvPr>
            <p:ph idx="1"/>
          </p:nvPr>
        </p:nvSpPr>
        <p:spPr>
          <a:xfrm>
            <a:off x="1251678" y="1627095"/>
            <a:ext cx="10514498" cy="5123329"/>
          </a:xfrm>
        </p:spPr>
        <p:txBody>
          <a:bodyPr>
            <a:normAutofit fontScale="25000" lnSpcReduction="20000"/>
          </a:bodyPr>
          <a:lstStyle/>
          <a:p>
            <a:pPr marL="0" indent="0">
              <a:buNone/>
            </a:pPr>
            <a:endParaRPr lang="en-US" sz="3600" dirty="0" smtClean="0">
              <a:solidFill>
                <a:schemeClr val="accent5">
                  <a:lumMod val="75000"/>
                </a:schemeClr>
              </a:solidFill>
              <a:latin typeface="+mj-lt"/>
            </a:endParaRPr>
          </a:p>
          <a:p>
            <a:pPr marL="0" indent="0">
              <a:buNone/>
            </a:pPr>
            <a:r>
              <a:rPr lang="en-US" sz="9600" dirty="0" smtClean="0">
                <a:solidFill>
                  <a:schemeClr val="accent5">
                    <a:lumMod val="75000"/>
                  </a:schemeClr>
                </a:solidFill>
                <a:latin typeface="+mj-lt"/>
              </a:rPr>
              <a:t>  ARRIVAL PROCESS [INPUT PROCESS]</a:t>
            </a:r>
          </a:p>
          <a:p>
            <a:r>
              <a:rPr lang="en-US" sz="9600" dirty="0">
                <a:solidFill>
                  <a:srgbClr val="7030A0"/>
                </a:solidFill>
                <a:latin typeface="+mj-lt"/>
              </a:rPr>
              <a:t>H</a:t>
            </a:r>
            <a:r>
              <a:rPr lang="en-US" sz="9600" dirty="0" smtClean="0">
                <a:solidFill>
                  <a:srgbClr val="7030A0"/>
                </a:solidFill>
                <a:latin typeface="+mj-lt"/>
              </a:rPr>
              <a:t>ow </a:t>
            </a:r>
            <a:r>
              <a:rPr lang="en-US" sz="9600" dirty="0">
                <a:solidFill>
                  <a:srgbClr val="7030A0"/>
                </a:solidFill>
                <a:latin typeface="+mj-lt"/>
              </a:rPr>
              <a:t>customers arrive e.g. singly or in groups (batch or bulk arrivals)</a:t>
            </a:r>
          </a:p>
          <a:p>
            <a:r>
              <a:rPr lang="en-US" sz="9600" dirty="0">
                <a:solidFill>
                  <a:srgbClr val="7030A0"/>
                </a:solidFill>
                <a:latin typeface="+mj-lt"/>
              </a:rPr>
              <a:t>H</a:t>
            </a:r>
            <a:r>
              <a:rPr lang="en-US" sz="9600" dirty="0" smtClean="0">
                <a:solidFill>
                  <a:srgbClr val="7030A0"/>
                </a:solidFill>
                <a:latin typeface="+mj-lt"/>
              </a:rPr>
              <a:t>ow </a:t>
            </a:r>
            <a:r>
              <a:rPr lang="en-US" sz="9600" dirty="0">
                <a:solidFill>
                  <a:srgbClr val="7030A0"/>
                </a:solidFill>
                <a:latin typeface="+mj-lt"/>
              </a:rPr>
              <a:t>the arrivals are distributed in time (e.g. what is the probability distribution of time between successive arrivals (the </a:t>
            </a:r>
            <a:r>
              <a:rPr lang="en-US" sz="9600" b="1" i="1" dirty="0" smtClean="0">
                <a:solidFill>
                  <a:srgbClr val="7030A0"/>
                </a:solidFill>
                <a:latin typeface="+mj-lt"/>
              </a:rPr>
              <a:t>inter-arrival </a:t>
            </a:r>
            <a:r>
              <a:rPr lang="en-US" sz="9600" b="1" i="1" dirty="0">
                <a:solidFill>
                  <a:srgbClr val="7030A0"/>
                </a:solidFill>
                <a:latin typeface="+mj-lt"/>
              </a:rPr>
              <a:t>time distribution</a:t>
            </a:r>
            <a:r>
              <a:rPr lang="en-US" sz="9600" dirty="0">
                <a:solidFill>
                  <a:srgbClr val="7030A0"/>
                </a:solidFill>
                <a:latin typeface="+mj-lt"/>
              </a:rPr>
              <a:t>))</a:t>
            </a:r>
          </a:p>
          <a:p>
            <a:r>
              <a:rPr lang="en-US" sz="9600" dirty="0">
                <a:solidFill>
                  <a:srgbClr val="7030A0"/>
                </a:solidFill>
                <a:latin typeface="+mj-lt"/>
              </a:rPr>
              <a:t>W</a:t>
            </a:r>
            <a:r>
              <a:rPr lang="en-US" sz="9600" dirty="0" smtClean="0">
                <a:solidFill>
                  <a:srgbClr val="7030A0"/>
                </a:solidFill>
                <a:latin typeface="+mj-lt"/>
              </a:rPr>
              <a:t>hether </a:t>
            </a:r>
            <a:r>
              <a:rPr lang="en-US" sz="9600" dirty="0">
                <a:solidFill>
                  <a:srgbClr val="7030A0"/>
                </a:solidFill>
                <a:latin typeface="+mj-lt"/>
              </a:rPr>
              <a:t>there is a finite population of customers </a:t>
            </a:r>
            <a:r>
              <a:rPr lang="en-US" sz="9600" dirty="0" smtClean="0">
                <a:solidFill>
                  <a:srgbClr val="7030A0"/>
                </a:solidFill>
                <a:latin typeface="+mj-lt"/>
              </a:rPr>
              <a:t>or </a:t>
            </a:r>
            <a:r>
              <a:rPr lang="en-US" sz="9600" dirty="0">
                <a:solidFill>
                  <a:srgbClr val="7030A0"/>
                </a:solidFill>
                <a:latin typeface="+mj-lt"/>
              </a:rPr>
              <a:t>an infinite number</a:t>
            </a:r>
          </a:p>
          <a:p>
            <a:r>
              <a:rPr lang="en-US" sz="9600" dirty="0">
                <a:solidFill>
                  <a:srgbClr val="7030A0"/>
                </a:solidFill>
                <a:latin typeface="+mj-lt"/>
              </a:rPr>
              <a:t>The simplest arrival process is one where we have completely regular arrivals (i.e. the same constant time interval between successive </a:t>
            </a:r>
            <a:r>
              <a:rPr lang="en-US" sz="9600" dirty="0" smtClean="0">
                <a:solidFill>
                  <a:srgbClr val="7030A0"/>
                </a:solidFill>
                <a:latin typeface="+mj-lt"/>
              </a:rPr>
              <a:t>arrivals)</a:t>
            </a:r>
            <a:endParaRPr lang="en-US" sz="9600" dirty="0">
              <a:solidFill>
                <a:srgbClr val="7030A0"/>
              </a:solidFill>
              <a:latin typeface="+mj-lt"/>
            </a:endParaRPr>
          </a:p>
          <a:p>
            <a:r>
              <a:rPr lang="en-US" sz="9600" dirty="0" smtClean="0">
                <a:solidFill>
                  <a:srgbClr val="7030A0"/>
                </a:solidFill>
                <a:latin typeface="+mj-lt"/>
              </a:rPr>
              <a:t>A </a:t>
            </a:r>
            <a:r>
              <a:rPr lang="en-US" sz="9600" dirty="0">
                <a:solidFill>
                  <a:srgbClr val="7030A0"/>
                </a:solidFill>
                <a:latin typeface="+mj-lt"/>
              </a:rPr>
              <a:t>Poisson stream of arrivals corresponds to arrivals at </a:t>
            </a:r>
            <a:r>
              <a:rPr lang="en-US" sz="9600" dirty="0" smtClean="0">
                <a:solidFill>
                  <a:srgbClr val="7030A0"/>
                </a:solidFill>
                <a:latin typeface="+mj-lt"/>
              </a:rPr>
              <a:t>random and in this stream </a:t>
            </a:r>
            <a:r>
              <a:rPr lang="en-US" sz="9600" dirty="0">
                <a:solidFill>
                  <a:srgbClr val="7030A0"/>
                </a:solidFill>
                <a:latin typeface="+mj-lt"/>
              </a:rPr>
              <a:t>successive customers arrive after intervals which </a:t>
            </a:r>
            <a:r>
              <a:rPr lang="en-US" sz="9600" dirty="0" smtClean="0">
                <a:solidFill>
                  <a:srgbClr val="7030A0"/>
                </a:solidFill>
                <a:latin typeface="+mj-lt"/>
              </a:rPr>
              <a:t>are independent and so </a:t>
            </a:r>
            <a:r>
              <a:rPr lang="en-US" sz="9600" dirty="0">
                <a:solidFill>
                  <a:srgbClr val="7030A0"/>
                </a:solidFill>
                <a:latin typeface="+mj-lt"/>
              </a:rPr>
              <a:t>are exponentially </a:t>
            </a:r>
            <a:r>
              <a:rPr lang="en-US" sz="9600" dirty="0" smtClean="0">
                <a:solidFill>
                  <a:srgbClr val="7030A0"/>
                </a:solidFill>
                <a:latin typeface="+mj-lt"/>
              </a:rPr>
              <a:t>distributed and it is the </a:t>
            </a:r>
            <a:r>
              <a:rPr lang="en-US" sz="9600" dirty="0">
                <a:solidFill>
                  <a:srgbClr val="7030A0"/>
                </a:solidFill>
                <a:latin typeface="+mj-lt"/>
              </a:rPr>
              <a:t>average arrival rate. </a:t>
            </a:r>
            <a:endParaRPr lang="en-US" sz="9600" dirty="0" smtClean="0">
              <a:solidFill>
                <a:srgbClr val="7030A0"/>
              </a:solidFill>
              <a:latin typeface="+mj-lt"/>
            </a:endParaRPr>
          </a:p>
          <a:p>
            <a:r>
              <a:rPr lang="en-US" sz="9600" dirty="0" smtClean="0">
                <a:solidFill>
                  <a:srgbClr val="7030A0"/>
                </a:solidFill>
                <a:latin typeface="+mj-lt"/>
              </a:rPr>
              <a:t>Other </a:t>
            </a:r>
            <a:r>
              <a:rPr lang="en-US" sz="9600" dirty="0">
                <a:solidFill>
                  <a:srgbClr val="7030A0"/>
                </a:solidFill>
                <a:latin typeface="+mj-lt"/>
              </a:rPr>
              <a:t>important arrival processes are scheduled arrivals; batch arrivals; and time dependent arrival rates (i.e. the arrival rate varies according to the time of day).</a:t>
            </a:r>
            <a:endParaRPr lang="en-US" sz="9600" dirty="0" smtClean="0">
              <a:solidFill>
                <a:srgbClr val="7030A0"/>
              </a:solidFill>
              <a:latin typeface="+mj-lt"/>
            </a:endParaRPr>
          </a:p>
        </p:txBody>
      </p:sp>
    </p:spTree>
    <p:extLst>
      <p:ext uri="{BB962C8B-B14F-4D97-AF65-F5344CB8AC3E}">
        <p14:creationId xmlns:p14="http://schemas.microsoft.com/office/powerpoint/2010/main" val="2630671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440258"/>
            <a:ext cx="10178322" cy="728785"/>
          </a:xfrm>
        </p:spPr>
        <p:txBody>
          <a:bodyPr>
            <a:normAutofit/>
          </a:bodyPr>
          <a:lstStyle/>
          <a:p>
            <a:pPr algn="ctr"/>
            <a:r>
              <a:rPr lang="en-US" sz="3200" dirty="0">
                <a:solidFill>
                  <a:srgbClr val="00B050"/>
                </a:solidFill>
              </a:rPr>
              <a:t>Basic components of queueing model </a:t>
            </a:r>
          </a:p>
        </p:txBody>
      </p:sp>
      <p:sp>
        <p:nvSpPr>
          <p:cNvPr id="3" name="Content Placeholder 2"/>
          <p:cNvSpPr>
            <a:spLocks noGrp="1"/>
          </p:cNvSpPr>
          <p:nvPr>
            <p:ph idx="1"/>
          </p:nvPr>
        </p:nvSpPr>
        <p:spPr>
          <a:xfrm>
            <a:off x="1135931" y="1446836"/>
            <a:ext cx="10178322" cy="5104435"/>
          </a:xfrm>
        </p:spPr>
        <p:txBody>
          <a:bodyPr>
            <a:normAutofit lnSpcReduction="10000"/>
          </a:bodyPr>
          <a:lstStyle/>
          <a:p>
            <a:pPr marL="0" indent="0">
              <a:buNone/>
            </a:pPr>
            <a:r>
              <a:rPr lang="en-US" sz="2400" b="1" dirty="0" smtClean="0">
                <a:solidFill>
                  <a:srgbClr val="C00000"/>
                </a:solidFill>
                <a:latin typeface="+mj-lt"/>
              </a:rPr>
              <a:t>ATTITUDE OF CUSTOMERS  AND  CUSTOMER’S BEHAVIOUR</a:t>
            </a:r>
            <a:endParaRPr lang="en-US" sz="2400" b="1" dirty="0">
              <a:solidFill>
                <a:srgbClr val="C00000"/>
              </a:solidFill>
              <a:latin typeface="+mj-lt"/>
            </a:endParaRPr>
          </a:p>
          <a:p>
            <a:r>
              <a:rPr lang="en-US" sz="2400" b="1" i="1" dirty="0">
                <a:solidFill>
                  <a:srgbClr val="7030A0"/>
                </a:solidFill>
                <a:latin typeface="+mj-lt"/>
              </a:rPr>
              <a:t>Patient Customer: </a:t>
            </a:r>
            <a:r>
              <a:rPr lang="en-US" sz="2400" dirty="0">
                <a:solidFill>
                  <a:srgbClr val="7030A0"/>
                </a:solidFill>
                <a:latin typeface="+mj-lt"/>
              </a:rPr>
              <a:t>Customer arrives at the service system, stays in the queue until served, </a:t>
            </a:r>
            <a:r>
              <a:rPr lang="en-US" sz="2400" dirty="0" smtClean="0">
                <a:solidFill>
                  <a:srgbClr val="7030A0"/>
                </a:solidFill>
                <a:latin typeface="+mj-lt"/>
              </a:rPr>
              <a:t>no matter </a:t>
            </a:r>
            <a:r>
              <a:rPr lang="en-US" sz="2400" dirty="0">
                <a:solidFill>
                  <a:srgbClr val="7030A0"/>
                </a:solidFill>
                <a:latin typeface="+mj-lt"/>
              </a:rPr>
              <a:t>how much he has to wait for service.</a:t>
            </a:r>
          </a:p>
          <a:p>
            <a:r>
              <a:rPr lang="en-US" sz="2400" b="1" i="1" dirty="0">
                <a:solidFill>
                  <a:srgbClr val="7030A0"/>
                </a:solidFill>
                <a:latin typeface="+mj-lt"/>
              </a:rPr>
              <a:t>Impatient Customer: </a:t>
            </a:r>
            <a:r>
              <a:rPr lang="en-US" sz="2400" dirty="0">
                <a:solidFill>
                  <a:srgbClr val="7030A0"/>
                </a:solidFill>
                <a:latin typeface="+mj-lt"/>
              </a:rPr>
              <a:t>Customer arrives at the service system, waits for a certain time in </a:t>
            </a:r>
            <a:r>
              <a:rPr lang="en-US" sz="2400" dirty="0" smtClean="0">
                <a:solidFill>
                  <a:srgbClr val="7030A0"/>
                </a:solidFill>
                <a:latin typeface="+mj-lt"/>
              </a:rPr>
              <a:t>the queue </a:t>
            </a:r>
            <a:r>
              <a:rPr lang="en-US" sz="2400" dirty="0">
                <a:solidFill>
                  <a:srgbClr val="7030A0"/>
                </a:solidFill>
                <a:latin typeface="+mj-lt"/>
              </a:rPr>
              <a:t>and leaves the system without getting service due to some reasons like long queue </a:t>
            </a:r>
            <a:r>
              <a:rPr lang="en-US" sz="2400" dirty="0" smtClean="0">
                <a:solidFill>
                  <a:srgbClr val="7030A0"/>
                </a:solidFill>
                <a:latin typeface="+mj-lt"/>
              </a:rPr>
              <a:t>before him.</a:t>
            </a:r>
          </a:p>
          <a:p>
            <a:r>
              <a:rPr lang="en-US" sz="2400" b="1" i="1" dirty="0">
                <a:solidFill>
                  <a:srgbClr val="7030A0"/>
                </a:solidFill>
                <a:latin typeface="+mj-lt"/>
              </a:rPr>
              <a:t>Balking: </a:t>
            </a:r>
            <a:r>
              <a:rPr lang="en-US" sz="2400" dirty="0">
                <a:solidFill>
                  <a:srgbClr val="7030A0"/>
                </a:solidFill>
                <a:latin typeface="+mj-lt"/>
              </a:rPr>
              <a:t>Customer decides not to join the queue by seeing the number of customers already </a:t>
            </a:r>
            <a:r>
              <a:rPr lang="en-US" sz="2400" dirty="0" smtClean="0">
                <a:solidFill>
                  <a:srgbClr val="7030A0"/>
                </a:solidFill>
                <a:latin typeface="+mj-lt"/>
              </a:rPr>
              <a:t>in service system</a:t>
            </a:r>
          </a:p>
          <a:p>
            <a:r>
              <a:rPr lang="en-US" sz="2400" b="1" i="1" dirty="0">
                <a:solidFill>
                  <a:srgbClr val="7030A0"/>
                </a:solidFill>
                <a:latin typeface="+mj-lt"/>
              </a:rPr>
              <a:t>Reneging: </a:t>
            </a:r>
            <a:r>
              <a:rPr lang="en-US" sz="2400" dirty="0">
                <a:solidFill>
                  <a:srgbClr val="7030A0"/>
                </a:solidFill>
                <a:latin typeface="+mj-lt"/>
              </a:rPr>
              <a:t>Customer after joining the queue, waits for some time and leaves the service system </a:t>
            </a:r>
            <a:r>
              <a:rPr lang="en-US" sz="2400" dirty="0" smtClean="0">
                <a:solidFill>
                  <a:srgbClr val="7030A0"/>
                </a:solidFill>
                <a:latin typeface="+mj-lt"/>
              </a:rPr>
              <a:t>due </a:t>
            </a:r>
            <a:r>
              <a:rPr lang="en-US" sz="2400" dirty="0">
                <a:solidFill>
                  <a:srgbClr val="7030A0"/>
                </a:solidFill>
                <a:latin typeface="+mj-lt"/>
              </a:rPr>
              <a:t>to delay in service.</a:t>
            </a:r>
          </a:p>
          <a:p>
            <a:r>
              <a:rPr lang="en-US" sz="2400" b="1" i="1" dirty="0">
                <a:solidFill>
                  <a:srgbClr val="7030A0"/>
                </a:solidFill>
                <a:latin typeface="+mj-lt"/>
              </a:rPr>
              <a:t>Jockeying: </a:t>
            </a:r>
            <a:r>
              <a:rPr lang="en-US" sz="2400" dirty="0">
                <a:solidFill>
                  <a:srgbClr val="7030A0"/>
                </a:solidFill>
                <a:latin typeface="+mj-lt"/>
              </a:rPr>
              <a:t>Customer moves from one queue to another thinking that he will get served </a:t>
            </a:r>
            <a:r>
              <a:rPr lang="en-US" sz="2400" dirty="0" smtClean="0">
                <a:solidFill>
                  <a:srgbClr val="7030A0"/>
                </a:solidFill>
                <a:latin typeface="+mj-lt"/>
              </a:rPr>
              <a:t>faster by </a:t>
            </a:r>
            <a:r>
              <a:rPr lang="en-US" sz="2400" dirty="0">
                <a:solidFill>
                  <a:srgbClr val="7030A0"/>
                </a:solidFill>
                <a:latin typeface="+mj-lt"/>
              </a:rPr>
              <a:t>doing so.</a:t>
            </a:r>
          </a:p>
        </p:txBody>
      </p:sp>
    </p:spTree>
    <p:extLst>
      <p:ext uri="{BB962C8B-B14F-4D97-AF65-F5344CB8AC3E}">
        <p14:creationId xmlns:p14="http://schemas.microsoft.com/office/powerpoint/2010/main" val="2852761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342243"/>
          </a:xfrm>
        </p:spPr>
        <p:txBody>
          <a:bodyPr>
            <a:normAutofit/>
          </a:bodyPr>
          <a:lstStyle/>
          <a:p>
            <a:pPr algn="ctr"/>
            <a:r>
              <a:rPr lang="en-US" sz="3200" dirty="0">
                <a:solidFill>
                  <a:srgbClr val="00B050"/>
                </a:solidFill>
              </a:rPr>
              <a:t>Basic components of queueing model </a:t>
            </a:r>
            <a:endParaRPr lang="en-US" sz="3200" dirty="0"/>
          </a:p>
        </p:txBody>
      </p:sp>
      <p:sp>
        <p:nvSpPr>
          <p:cNvPr id="3" name="Content Placeholder 2"/>
          <p:cNvSpPr>
            <a:spLocks noGrp="1"/>
          </p:cNvSpPr>
          <p:nvPr>
            <p:ph idx="1"/>
          </p:nvPr>
        </p:nvSpPr>
        <p:spPr>
          <a:xfrm>
            <a:off x="1251678" y="1493135"/>
            <a:ext cx="10178322" cy="4629874"/>
          </a:xfrm>
        </p:spPr>
        <p:txBody>
          <a:bodyPr>
            <a:normAutofit lnSpcReduction="10000"/>
          </a:bodyPr>
          <a:lstStyle/>
          <a:p>
            <a:r>
              <a:rPr lang="en-US" dirty="0">
                <a:solidFill>
                  <a:schemeClr val="accent5">
                    <a:lumMod val="75000"/>
                  </a:schemeClr>
                </a:solidFill>
              </a:rPr>
              <a:t>SERVICE </a:t>
            </a:r>
            <a:r>
              <a:rPr lang="en-US" dirty="0" smtClean="0">
                <a:solidFill>
                  <a:schemeClr val="accent5">
                    <a:lumMod val="75000"/>
                  </a:schemeClr>
                </a:solidFill>
              </a:rPr>
              <a:t>PROCESS :</a:t>
            </a:r>
          </a:p>
          <a:p>
            <a:r>
              <a:rPr lang="en-US" sz="2600" dirty="0" smtClean="0">
                <a:solidFill>
                  <a:srgbClr val="7030A0"/>
                </a:solidFill>
                <a:latin typeface="+mj-lt"/>
              </a:rPr>
              <a:t>The service mechanism is a description of resources required for Service.</a:t>
            </a:r>
          </a:p>
          <a:p>
            <a:r>
              <a:rPr lang="en-US" sz="2600" dirty="0">
                <a:solidFill>
                  <a:srgbClr val="7030A0"/>
                </a:solidFill>
                <a:latin typeface="+mj-lt"/>
              </a:rPr>
              <a:t> </a:t>
            </a:r>
            <a:r>
              <a:rPr lang="en-US" sz="2600" dirty="0" smtClean="0">
                <a:solidFill>
                  <a:srgbClr val="7030A0"/>
                </a:solidFill>
                <a:latin typeface="+mj-lt"/>
              </a:rPr>
              <a:t> If there are infinite number of servers, then there will be no queue.</a:t>
            </a:r>
          </a:p>
          <a:p>
            <a:r>
              <a:rPr lang="en-US" sz="2600" dirty="0" smtClean="0">
                <a:solidFill>
                  <a:srgbClr val="7030A0"/>
                </a:solidFill>
                <a:latin typeface="+mj-lt"/>
              </a:rPr>
              <a:t> If the number of servers is finite, then the customers are served according to a specific order. </a:t>
            </a:r>
          </a:p>
          <a:p>
            <a:r>
              <a:rPr lang="en-US" sz="2600" dirty="0" smtClean="0">
                <a:solidFill>
                  <a:srgbClr val="7030A0"/>
                </a:solidFill>
                <a:latin typeface="+mj-lt"/>
              </a:rPr>
              <a:t>The time taken to serve a particular customer is called the service time. The service time is a statistical variable and can be studied either as the number of services completed in a given period of time or the completion period of a service.</a:t>
            </a:r>
          </a:p>
          <a:p>
            <a:r>
              <a:rPr lang="en-US" sz="2600" dirty="0" smtClean="0">
                <a:solidFill>
                  <a:srgbClr val="7030A0"/>
                </a:solidFill>
                <a:latin typeface="+mj-lt"/>
              </a:rPr>
              <a:t>Mean value of service rate is represented by </a:t>
            </a:r>
            <a:r>
              <a:rPr lang="en-US" sz="2800" dirty="0">
                <a:solidFill>
                  <a:srgbClr val="7030A0"/>
                </a:solidFill>
              </a:rPr>
              <a:t> </a:t>
            </a:r>
            <a:r>
              <a:rPr lang="en-US" sz="2800" dirty="0" smtClean="0">
                <a:solidFill>
                  <a:srgbClr val="7030A0"/>
                </a:solidFill>
              </a:rPr>
              <a:t>µ.</a:t>
            </a:r>
            <a:endParaRPr lang="en-US" sz="2600" dirty="0" smtClean="0">
              <a:solidFill>
                <a:srgbClr val="7030A0"/>
              </a:solidFill>
              <a:latin typeface="+mj-lt"/>
            </a:endParaRPr>
          </a:p>
          <a:p>
            <a:endParaRPr lang="en-US" sz="2600" dirty="0" smtClean="0">
              <a:solidFill>
                <a:srgbClr val="7030A0"/>
              </a:solidFill>
              <a:latin typeface="+mj-lt"/>
            </a:endParaRPr>
          </a:p>
          <a:p>
            <a:endParaRPr lang="en-US" sz="2600" dirty="0" smtClean="0">
              <a:solidFill>
                <a:srgbClr val="7030A0"/>
              </a:solidFill>
              <a:latin typeface="+mj-lt"/>
            </a:endParaRPr>
          </a:p>
          <a:p>
            <a:pPr marL="0" indent="0">
              <a:buNone/>
            </a:pPr>
            <a:endParaRPr lang="en-US" sz="2600" dirty="0" smtClean="0">
              <a:solidFill>
                <a:schemeClr val="accent5">
                  <a:lumMod val="75000"/>
                </a:schemeClr>
              </a:solidFill>
              <a:latin typeface="+mj-lt"/>
            </a:endParaRPr>
          </a:p>
          <a:p>
            <a:pPr marL="0" indent="0">
              <a:buNone/>
            </a:pPr>
            <a:endParaRPr lang="en-US" sz="2600" dirty="0">
              <a:latin typeface="+mj-lt"/>
            </a:endParaRPr>
          </a:p>
        </p:txBody>
      </p:sp>
    </p:spTree>
    <p:extLst>
      <p:ext uri="{BB962C8B-B14F-4D97-AF65-F5344CB8AC3E}">
        <p14:creationId xmlns:p14="http://schemas.microsoft.com/office/powerpoint/2010/main" val="2576679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50"/>
                </a:solidFill>
              </a:rPr>
              <a:t>Probability distribution of arrival and service pattern</a:t>
            </a:r>
            <a:endParaRPr lang="en-US" dirty="0">
              <a:solidFill>
                <a:srgbClr val="00B050"/>
              </a:solidFill>
            </a:endParaRPr>
          </a:p>
        </p:txBody>
      </p:sp>
      <p:pic>
        <p:nvPicPr>
          <p:cNvPr id="4" name="Content Placeholder 3"/>
          <p:cNvPicPr>
            <a:picLocks noGrp="1" noChangeAspect="1"/>
          </p:cNvPicPr>
          <p:nvPr>
            <p:ph idx="1"/>
          </p:nvPr>
        </p:nvPicPr>
        <p:blipFill>
          <a:blip r:embed="rId2"/>
          <a:stretch>
            <a:fillRect/>
          </a:stretch>
        </p:blipFill>
        <p:spPr>
          <a:xfrm>
            <a:off x="774205" y="2380121"/>
            <a:ext cx="5411442" cy="4379405"/>
          </a:xfrm>
          <a:prstGeom prst="rect">
            <a:avLst/>
          </a:prstGeom>
        </p:spPr>
      </p:pic>
      <p:pic>
        <p:nvPicPr>
          <p:cNvPr id="5" name="Picture 4"/>
          <p:cNvPicPr>
            <a:picLocks noChangeAspect="1"/>
          </p:cNvPicPr>
          <p:nvPr/>
        </p:nvPicPr>
        <p:blipFill>
          <a:blip r:embed="rId3"/>
          <a:stretch>
            <a:fillRect/>
          </a:stretch>
        </p:blipFill>
        <p:spPr>
          <a:xfrm>
            <a:off x="6185647" y="2375786"/>
            <a:ext cx="5540188" cy="4383740"/>
          </a:xfrm>
          <a:prstGeom prst="rect">
            <a:avLst/>
          </a:prstGeom>
        </p:spPr>
      </p:pic>
    </p:spTree>
    <p:extLst>
      <p:ext uri="{BB962C8B-B14F-4D97-AF65-F5344CB8AC3E}">
        <p14:creationId xmlns:p14="http://schemas.microsoft.com/office/powerpoint/2010/main" val="601518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83344"/>
          </a:xfrm>
        </p:spPr>
        <p:txBody>
          <a:bodyPr>
            <a:normAutofit/>
          </a:bodyPr>
          <a:lstStyle/>
          <a:p>
            <a:pPr algn="ctr"/>
            <a:r>
              <a:rPr lang="en-US" sz="3200" dirty="0">
                <a:solidFill>
                  <a:srgbClr val="00B050"/>
                </a:solidFill>
              </a:rPr>
              <a:t>Basic components of queueing model </a:t>
            </a:r>
            <a:endParaRPr lang="en-US" sz="3200" dirty="0"/>
          </a:p>
        </p:txBody>
      </p:sp>
      <p:sp>
        <p:nvSpPr>
          <p:cNvPr id="3" name="Content Placeholder 2"/>
          <p:cNvSpPr>
            <a:spLocks noGrp="1"/>
          </p:cNvSpPr>
          <p:nvPr>
            <p:ph idx="1"/>
          </p:nvPr>
        </p:nvSpPr>
        <p:spPr>
          <a:xfrm>
            <a:off x="1251678" y="1465729"/>
            <a:ext cx="10178322" cy="5163671"/>
          </a:xfrm>
        </p:spPr>
        <p:txBody>
          <a:bodyPr>
            <a:normAutofit fontScale="25000" lnSpcReduction="20000"/>
          </a:bodyPr>
          <a:lstStyle/>
          <a:p>
            <a:pPr marL="0" indent="0">
              <a:buNone/>
            </a:pPr>
            <a:r>
              <a:rPr lang="en-US" sz="3000" i="1" dirty="0" smtClean="0">
                <a:solidFill>
                  <a:srgbClr val="C00000"/>
                </a:solidFill>
                <a:latin typeface="+mj-lt"/>
              </a:rPr>
              <a:t> </a:t>
            </a:r>
            <a:r>
              <a:rPr lang="en-US" sz="9600" i="1" dirty="0">
                <a:solidFill>
                  <a:srgbClr val="C00000"/>
                </a:solidFill>
                <a:latin typeface="+mj-lt"/>
              </a:rPr>
              <a:t>Queue Discipline</a:t>
            </a:r>
            <a:r>
              <a:rPr lang="en-US" sz="9600" b="1" i="1" dirty="0">
                <a:latin typeface="+mj-lt"/>
              </a:rPr>
              <a:t>: </a:t>
            </a:r>
            <a:endParaRPr lang="en-US" sz="9600" b="1" i="1" dirty="0" smtClean="0">
              <a:latin typeface="+mj-lt"/>
            </a:endParaRPr>
          </a:p>
          <a:p>
            <a:pPr marL="0" indent="0" algn="just">
              <a:buNone/>
            </a:pPr>
            <a:r>
              <a:rPr lang="en-US" sz="9600" b="1" i="1" dirty="0" smtClean="0">
                <a:latin typeface="+mj-lt"/>
              </a:rPr>
              <a:t>     </a:t>
            </a:r>
            <a:r>
              <a:rPr lang="en-US" sz="9600" dirty="0" smtClean="0">
                <a:solidFill>
                  <a:schemeClr val="accent4">
                    <a:lumMod val="75000"/>
                  </a:schemeClr>
                </a:solidFill>
                <a:latin typeface="+mj-lt"/>
              </a:rPr>
              <a:t>The most common queue discipline is the </a:t>
            </a:r>
            <a:r>
              <a:rPr lang="en-US" sz="9600" b="1" dirty="0" smtClean="0">
                <a:solidFill>
                  <a:schemeClr val="accent4">
                    <a:lumMod val="75000"/>
                  </a:schemeClr>
                </a:solidFill>
                <a:latin typeface="+mj-lt"/>
              </a:rPr>
              <a:t>“First Come First Served” (FCFS) or “First-in, First-    out” (FIFO). </a:t>
            </a:r>
            <a:r>
              <a:rPr lang="en-US" sz="9600" dirty="0" smtClean="0">
                <a:solidFill>
                  <a:schemeClr val="accent4">
                    <a:lumMod val="75000"/>
                  </a:schemeClr>
                </a:solidFill>
                <a:latin typeface="+mj-lt"/>
              </a:rPr>
              <a:t>Situations like waiting for a haircut, ticket-booking counters follow FCFS discipline.</a:t>
            </a:r>
          </a:p>
          <a:p>
            <a:pPr marL="0" indent="0" algn="just">
              <a:buNone/>
            </a:pPr>
            <a:r>
              <a:rPr lang="en-US" sz="9600" dirty="0" smtClean="0">
                <a:solidFill>
                  <a:schemeClr val="accent4">
                    <a:lumMod val="75000"/>
                  </a:schemeClr>
                </a:solidFill>
                <a:latin typeface="+mj-lt"/>
              </a:rPr>
              <a:t>   </a:t>
            </a:r>
            <a:r>
              <a:rPr lang="en-US" sz="9600" dirty="0">
                <a:solidFill>
                  <a:schemeClr val="accent4">
                    <a:lumMod val="75000"/>
                  </a:schemeClr>
                </a:solidFill>
                <a:latin typeface="+mj-lt"/>
              </a:rPr>
              <a:t>Other disciplines include </a:t>
            </a:r>
            <a:r>
              <a:rPr lang="en-US" sz="9600" b="1" dirty="0">
                <a:solidFill>
                  <a:schemeClr val="accent4">
                    <a:lumMod val="75000"/>
                  </a:schemeClr>
                </a:solidFill>
                <a:latin typeface="+mj-lt"/>
              </a:rPr>
              <a:t>“Last In First Out” (</a:t>
            </a:r>
            <a:r>
              <a:rPr lang="en-US" sz="9600" b="1" dirty="0" smtClean="0">
                <a:solidFill>
                  <a:schemeClr val="accent4">
                    <a:lumMod val="75000"/>
                  </a:schemeClr>
                </a:solidFill>
                <a:latin typeface="+mj-lt"/>
              </a:rPr>
              <a:t>LIFO)</a:t>
            </a:r>
            <a:r>
              <a:rPr lang="en-US" sz="9600" dirty="0" smtClean="0">
                <a:solidFill>
                  <a:schemeClr val="accent4">
                    <a:lumMod val="75000"/>
                  </a:schemeClr>
                </a:solidFill>
                <a:latin typeface="+mj-lt"/>
              </a:rPr>
              <a:t>where </a:t>
            </a:r>
            <a:r>
              <a:rPr lang="en-US" sz="9600" dirty="0">
                <a:solidFill>
                  <a:schemeClr val="accent4">
                    <a:lumMod val="75000"/>
                  </a:schemeClr>
                </a:solidFill>
                <a:latin typeface="+mj-lt"/>
              </a:rPr>
              <a:t>last customer is serviced </a:t>
            </a:r>
            <a:r>
              <a:rPr lang="en-US" sz="9600" dirty="0" smtClean="0">
                <a:solidFill>
                  <a:schemeClr val="accent4">
                    <a:lumMod val="75000"/>
                  </a:schemeClr>
                </a:solidFill>
                <a:latin typeface="+mj-lt"/>
              </a:rPr>
              <a:t>first. </a:t>
            </a:r>
          </a:p>
          <a:p>
            <a:pPr marL="0" indent="0" algn="just">
              <a:buNone/>
            </a:pPr>
            <a:r>
              <a:rPr lang="en-US" sz="9600" b="1" dirty="0" smtClean="0">
                <a:solidFill>
                  <a:schemeClr val="accent4">
                    <a:lumMod val="75000"/>
                  </a:schemeClr>
                </a:solidFill>
                <a:latin typeface="+mj-lt"/>
              </a:rPr>
              <a:t> “</a:t>
            </a:r>
            <a:r>
              <a:rPr lang="en-US" sz="9600" b="1" dirty="0">
                <a:solidFill>
                  <a:schemeClr val="accent4">
                    <a:lumMod val="75000"/>
                  </a:schemeClr>
                </a:solidFill>
                <a:latin typeface="+mj-lt"/>
              </a:rPr>
              <a:t>Service In Random Order” (SIRO) </a:t>
            </a:r>
            <a:r>
              <a:rPr lang="en-US" sz="9600" dirty="0" smtClean="0">
                <a:solidFill>
                  <a:schemeClr val="accent4">
                    <a:lumMod val="75000"/>
                  </a:schemeClr>
                </a:solidFill>
                <a:latin typeface="+mj-lt"/>
              </a:rPr>
              <a:t>in which the customers are serviced    randomly irrespective of their arrivals.</a:t>
            </a:r>
          </a:p>
          <a:p>
            <a:pPr marL="0" indent="0" algn="just">
              <a:buNone/>
            </a:pPr>
            <a:r>
              <a:rPr lang="en-US" sz="9600" b="1" dirty="0" smtClean="0">
                <a:solidFill>
                  <a:schemeClr val="accent4">
                    <a:lumMod val="75000"/>
                  </a:schemeClr>
                </a:solidFill>
                <a:latin typeface="+mj-lt"/>
              </a:rPr>
              <a:t>“Priority service” </a:t>
            </a:r>
            <a:r>
              <a:rPr lang="en-US" sz="9600" dirty="0" smtClean="0">
                <a:solidFill>
                  <a:schemeClr val="accent4">
                    <a:lumMod val="75000"/>
                  </a:schemeClr>
                </a:solidFill>
                <a:latin typeface="+mj-lt"/>
              </a:rPr>
              <a:t>is when  the customers   are grouped in priority classes based on urgency. </a:t>
            </a:r>
          </a:p>
          <a:p>
            <a:pPr marL="0" indent="0" algn="just">
              <a:buNone/>
            </a:pPr>
            <a:r>
              <a:rPr lang="en-US" sz="9600" b="1" dirty="0" smtClean="0">
                <a:solidFill>
                  <a:schemeClr val="accent4">
                    <a:lumMod val="75000"/>
                  </a:schemeClr>
                </a:solidFill>
                <a:latin typeface="+mj-lt"/>
              </a:rPr>
              <a:t>“Preemptive Priority” </a:t>
            </a:r>
            <a:r>
              <a:rPr lang="en-US" sz="9600" dirty="0" smtClean="0">
                <a:solidFill>
                  <a:schemeClr val="accent4">
                    <a:lumMod val="75000"/>
                  </a:schemeClr>
                </a:solidFill>
                <a:latin typeface="+mj-lt"/>
              </a:rPr>
              <a:t>is the </a:t>
            </a:r>
            <a:r>
              <a:rPr lang="en-US" sz="9600" dirty="0">
                <a:solidFill>
                  <a:schemeClr val="accent4">
                    <a:lumMod val="75000"/>
                  </a:schemeClr>
                </a:solidFill>
                <a:latin typeface="+mj-lt"/>
              </a:rPr>
              <a:t>highest priority given to the customer who enters into the service, immediately, </a:t>
            </a:r>
            <a:r>
              <a:rPr lang="en-US" sz="9600" dirty="0" smtClean="0">
                <a:solidFill>
                  <a:schemeClr val="accent4">
                    <a:lumMod val="75000"/>
                  </a:schemeClr>
                </a:solidFill>
                <a:latin typeface="+mj-lt"/>
              </a:rPr>
              <a:t>even  if </a:t>
            </a:r>
            <a:r>
              <a:rPr lang="en-US" sz="9600" dirty="0">
                <a:solidFill>
                  <a:schemeClr val="accent4">
                    <a:lumMod val="75000"/>
                  </a:schemeClr>
                </a:solidFill>
                <a:latin typeface="+mj-lt"/>
              </a:rPr>
              <a:t>a customer with lower priority is in service. </a:t>
            </a:r>
            <a:r>
              <a:rPr lang="en-US" sz="9600" b="1" dirty="0">
                <a:solidFill>
                  <a:schemeClr val="accent4">
                    <a:lumMod val="75000"/>
                  </a:schemeClr>
                </a:solidFill>
                <a:latin typeface="+mj-lt"/>
              </a:rPr>
              <a:t>“Non-preemptive priority” </a:t>
            </a:r>
            <a:r>
              <a:rPr lang="en-US" sz="9600" dirty="0">
                <a:solidFill>
                  <a:schemeClr val="accent4">
                    <a:lumMod val="75000"/>
                  </a:schemeClr>
                </a:solidFill>
                <a:latin typeface="+mj-lt"/>
              </a:rPr>
              <a:t>is where </a:t>
            </a:r>
            <a:r>
              <a:rPr lang="en-US" sz="9600" dirty="0" smtClean="0">
                <a:solidFill>
                  <a:schemeClr val="accent4">
                    <a:lumMod val="75000"/>
                  </a:schemeClr>
                </a:solidFill>
                <a:latin typeface="+mj-lt"/>
              </a:rPr>
              <a:t>the  customer </a:t>
            </a:r>
            <a:r>
              <a:rPr lang="en-US" sz="9600" dirty="0">
                <a:solidFill>
                  <a:schemeClr val="accent4">
                    <a:lumMod val="75000"/>
                  </a:schemeClr>
                </a:solidFill>
                <a:latin typeface="+mj-lt"/>
              </a:rPr>
              <a:t>goes ahead in the queue, but will be served only after the completion of </a:t>
            </a:r>
            <a:r>
              <a:rPr lang="en-US" sz="9600" dirty="0" smtClean="0">
                <a:solidFill>
                  <a:schemeClr val="accent4">
                    <a:lumMod val="75000"/>
                  </a:schemeClr>
                </a:solidFill>
                <a:latin typeface="+mj-lt"/>
              </a:rPr>
              <a:t>the current </a:t>
            </a:r>
            <a:r>
              <a:rPr lang="en-US" sz="9600" dirty="0">
                <a:solidFill>
                  <a:schemeClr val="accent4">
                    <a:lumMod val="75000"/>
                  </a:schemeClr>
                </a:solidFill>
                <a:latin typeface="+mj-lt"/>
              </a:rPr>
              <a:t>service.</a:t>
            </a:r>
          </a:p>
          <a:p>
            <a:pPr marL="0" indent="0">
              <a:buNone/>
            </a:pPr>
            <a:endParaRPr lang="en-US" dirty="0"/>
          </a:p>
        </p:txBody>
      </p:sp>
    </p:spTree>
    <p:extLst>
      <p:ext uri="{BB962C8B-B14F-4D97-AF65-F5344CB8AC3E}">
        <p14:creationId xmlns:p14="http://schemas.microsoft.com/office/powerpoint/2010/main" val="3767718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00B050"/>
                </a:solidFill>
              </a:rPr>
              <a:t>Basic components of queueing model </a:t>
            </a:r>
            <a:endParaRPr lang="en-US" sz="3200" dirty="0"/>
          </a:p>
        </p:txBody>
      </p:sp>
      <p:sp>
        <p:nvSpPr>
          <p:cNvPr id="3" name="Content Placeholder 2"/>
          <p:cNvSpPr>
            <a:spLocks noGrp="1"/>
          </p:cNvSpPr>
          <p:nvPr>
            <p:ph idx="1"/>
          </p:nvPr>
        </p:nvSpPr>
        <p:spPr>
          <a:xfrm>
            <a:off x="1251678" y="2286001"/>
            <a:ext cx="10178322" cy="4195481"/>
          </a:xfrm>
        </p:spPr>
        <p:txBody>
          <a:bodyPr>
            <a:normAutofit lnSpcReduction="10000"/>
          </a:bodyPr>
          <a:lstStyle/>
          <a:p>
            <a:pPr marL="0" indent="0">
              <a:buNone/>
            </a:pPr>
            <a:r>
              <a:rPr lang="en-US" b="1" i="1" dirty="0" smtClean="0">
                <a:solidFill>
                  <a:schemeClr val="accent5">
                    <a:lumMod val="75000"/>
                  </a:schemeClr>
                </a:solidFill>
              </a:rPr>
              <a:t>The Number of Service Channels: </a:t>
            </a:r>
          </a:p>
          <a:p>
            <a:r>
              <a:rPr lang="en-US" sz="2400" dirty="0" smtClean="0">
                <a:solidFill>
                  <a:srgbClr val="7030A0"/>
                </a:solidFill>
                <a:latin typeface="+mj-lt"/>
              </a:rPr>
              <a:t>The more the number of service channels in the service facility, the greater the overall service rate of the facility. The combination of arrival rate  and service rate is critical for determining the number of service channels. When there are  number of service channels available for service, then the arrangement of service depends  upon the design of the system’s service mechanism.</a:t>
            </a:r>
          </a:p>
          <a:p>
            <a:r>
              <a:rPr lang="en-US" sz="2400" dirty="0" smtClean="0">
                <a:solidFill>
                  <a:srgbClr val="7030A0"/>
                </a:solidFill>
                <a:latin typeface="+mj-lt"/>
              </a:rPr>
              <a:t>Parallel channels means, a number of channels providing identical service facilities so that several customers may be served simultaneously. </a:t>
            </a:r>
          </a:p>
          <a:p>
            <a:r>
              <a:rPr lang="en-US" sz="2400" dirty="0" smtClean="0">
                <a:solidFill>
                  <a:srgbClr val="7030A0"/>
                </a:solidFill>
                <a:latin typeface="+mj-lt"/>
              </a:rPr>
              <a:t>Series channel means a customer go through  successive ordered channels before service is completed</a:t>
            </a:r>
          </a:p>
          <a:p>
            <a:endParaRPr lang="en-US" dirty="0"/>
          </a:p>
        </p:txBody>
      </p:sp>
    </p:spTree>
    <p:extLst>
      <p:ext uri="{BB962C8B-B14F-4D97-AF65-F5344CB8AC3E}">
        <p14:creationId xmlns:p14="http://schemas.microsoft.com/office/powerpoint/2010/main" val="3228056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09531"/>
          </a:xfrm>
        </p:spPr>
        <p:txBody>
          <a:bodyPr>
            <a:normAutofit/>
          </a:bodyPr>
          <a:lstStyle/>
          <a:p>
            <a:pPr algn="ctr"/>
            <a:r>
              <a:rPr lang="en-US" sz="3200" dirty="0" smtClean="0">
                <a:solidFill>
                  <a:srgbClr val="00B050"/>
                </a:solidFill>
              </a:rPr>
              <a:t>Different  types service facilities of queueing system</a:t>
            </a:r>
            <a:endParaRPr lang="en-US" sz="3200" dirty="0">
              <a:solidFill>
                <a:srgbClr val="00B050"/>
              </a:solidFill>
            </a:endParaRPr>
          </a:p>
        </p:txBody>
      </p:sp>
      <p:pic>
        <p:nvPicPr>
          <p:cNvPr id="3" name="Picture 2"/>
          <p:cNvPicPr>
            <a:picLocks noChangeAspect="1"/>
          </p:cNvPicPr>
          <p:nvPr/>
        </p:nvPicPr>
        <p:blipFill>
          <a:blip r:embed="rId2"/>
          <a:stretch>
            <a:fillRect/>
          </a:stretch>
        </p:blipFill>
        <p:spPr>
          <a:xfrm>
            <a:off x="872197" y="2068691"/>
            <a:ext cx="10888393" cy="4678043"/>
          </a:xfrm>
          <a:prstGeom prst="rect">
            <a:avLst/>
          </a:prstGeom>
        </p:spPr>
      </p:pic>
    </p:spTree>
    <p:extLst>
      <p:ext uri="{BB962C8B-B14F-4D97-AF65-F5344CB8AC3E}">
        <p14:creationId xmlns:p14="http://schemas.microsoft.com/office/powerpoint/2010/main" val="1426046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cap="none" dirty="0">
                <a:solidFill>
                  <a:srgbClr val="00B050"/>
                </a:solidFill>
              </a:rPr>
              <a:t>STATE OF THE QUEUEING SYSTEM</a:t>
            </a:r>
            <a:endParaRPr lang="en-US" sz="4400" dirty="0"/>
          </a:p>
        </p:txBody>
      </p:sp>
      <p:sp>
        <p:nvSpPr>
          <p:cNvPr id="3" name="Content Placeholder 2"/>
          <p:cNvSpPr>
            <a:spLocks noGrp="1"/>
          </p:cNvSpPr>
          <p:nvPr>
            <p:ph idx="1"/>
          </p:nvPr>
        </p:nvSpPr>
        <p:spPr>
          <a:xfrm>
            <a:off x="1251678" y="2353236"/>
            <a:ext cx="10178322" cy="3593591"/>
          </a:xfrm>
        </p:spPr>
        <p:txBody>
          <a:bodyPr>
            <a:normAutofit lnSpcReduction="10000"/>
          </a:bodyPr>
          <a:lstStyle/>
          <a:p>
            <a:pPr marL="0" indent="0">
              <a:buNone/>
            </a:pPr>
            <a:r>
              <a:rPr lang="en-US" sz="2400" dirty="0" smtClean="0">
                <a:solidFill>
                  <a:srgbClr val="7030A0"/>
                </a:solidFill>
                <a:latin typeface="+mj-lt"/>
              </a:rPr>
              <a:t>(1).</a:t>
            </a:r>
            <a:r>
              <a:rPr lang="en-US" sz="2400" b="1" dirty="0" smtClean="0">
                <a:solidFill>
                  <a:srgbClr val="C00000"/>
                </a:solidFill>
                <a:latin typeface="+mj-lt"/>
              </a:rPr>
              <a:t>TRANSIENT STATE </a:t>
            </a:r>
            <a:r>
              <a:rPr lang="en-US" sz="2400" dirty="0" smtClean="0">
                <a:solidFill>
                  <a:srgbClr val="7030A0"/>
                </a:solidFill>
                <a:latin typeface="+mj-lt"/>
              </a:rPr>
              <a:t>: A Queuing System Is Said To Be In Transient State When Its Operating  Characteristics, Arrivals, Waiting Time And Service Time Of The Customers Are Dependent On Time.</a:t>
            </a:r>
          </a:p>
          <a:p>
            <a:pPr marL="0" indent="0">
              <a:buNone/>
            </a:pPr>
            <a:r>
              <a:rPr lang="en-US" sz="2400" dirty="0" smtClean="0">
                <a:solidFill>
                  <a:srgbClr val="7030A0"/>
                </a:solidFill>
                <a:latin typeface="+mj-lt"/>
              </a:rPr>
              <a:t>(2). </a:t>
            </a:r>
            <a:r>
              <a:rPr lang="en-US" sz="2400" b="1" dirty="0" smtClean="0">
                <a:solidFill>
                  <a:srgbClr val="C00000"/>
                </a:solidFill>
                <a:latin typeface="+mj-lt"/>
              </a:rPr>
              <a:t>STEADY STATE </a:t>
            </a:r>
            <a:r>
              <a:rPr lang="en-US" sz="2400" dirty="0" smtClean="0">
                <a:solidFill>
                  <a:srgbClr val="7030A0"/>
                </a:solidFill>
                <a:latin typeface="+mj-lt"/>
              </a:rPr>
              <a:t>:  A Queuing System Is Said To Be In A Steady State When Its Operating  Characteristics, Arrivals, Waiting Time And Service Time Of The Customers Are Independent On Time</a:t>
            </a:r>
          </a:p>
          <a:p>
            <a:pPr marL="0" indent="0">
              <a:buNone/>
            </a:pPr>
            <a:r>
              <a:rPr lang="en-US" sz="2400" dirty="0" smtClean="0">
                <a:solidFill>
                  <a:srgbClr val="7030A0"/>
                </a:solidFill>
                <a:latin typeface="+mj-lt"/>
              </a:rPr>
              <a:t>(3).</a:t>
            </a:r>
            <a:r>
              <a:rPr lang="en-US" sz="2400" b="1" dirty="0" smtClean="0">
                <a:solidFill>
                  <a:srgbClr val="C00000"/>
                </a:solidFill>
                <a:latin typeface="+mj-lt"/>
              </a:rPr>
              <a:t>EXPLOSIVE STATE </a:t>
            </a:r>
            <a:r>
              <a:rPr lang="en-US" sz="2400" dirty="0" smtClean="0">
                <a:solidFill>
                  <a:srgbClr val="7030A0"/>
                </a:solidFill>
                <a:latin typeface="+mj-lt"/>
              </a:rPr>
              <a:t>:  If The Arrival Rate Of The System Is More Than Its Servicing Rate, The Length Of The Queue Will Go On Increasing With The Time And Will Tend To Infinity.</a:t>
            </a:r>
            <a:endParaRPr lang="en-US" sz="2400" dirty="0">
              <a:solidFill>
                <a:srgbClr val="7030A0"/>
              </a:solidFill>
              <a:latin typeface="+mj-lt"/>
            </a:endParaRPr>
          </a:p>
        </p:txBody>
      </p:sp>
    </p:spTree>
    <p:extLst>
      <p:ext uri="{BB962C8B-B14F-4D97-AF65-F5344CB8AC3E}">
        <p14:creationId xmlns:p14="http://schemas.microsoft.com/office/powerpoint/2010/main" val="3637045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rgbClr val="00B050"/>
                </a:solidFill>
              </a:rPr>
              <a:t>Single server queue model</a:t>
            </a:r>
            <a:endParaRPr lang="en-US" sz="4400" dirty="0">
              <a:solidFill>
                <a:srgbClr val="00B050"/>
              </a:solidFill>
            </a:endParaRPr>
          </a:p>
        </p:txBody>
      </p:sp>
      <p:pic>
        <p:nvPicPr>
          <p:cNvPr id="3" name="Picture 2"/>
          <p:cNvPicPr>
            <a:picLocks noChangeAspect="1"/>
          </p:cNvPicPr>
          <p:nvPr/>
        </p:nvPicPr>
        <p:blipFill>
          <a:blip r:embed="rId2">
            <a:duotone>
              <a:prstClr val="black"/>
              <a:schemeClr val="accent2">
                <a:tint val="45000"/>
                <a:satMod val="400000"/>
              </a:schemeClr>
            </a:duotone>
          </a:blip>
          <a:stretch>
            <a:fillRect/>
          </a:stretch>
        </p:blipFill>
        <p:spPr>
          <a:xfrm>
            <a:off x="962311" y="2116948"/>
            <a:ext cx="10832292" cy="4235116"/>
          </a:xfrm>
          <a:prstGeom prst="rect">
            <a:avLst/>
          </a:prstGeom>
        </p:spPr>
      </p:pic>
    </p:spTree>
    <p:extLst>
      <p:ext uri="{BB962C8B-B14F-4D97-AF65-F5344CB8AC3E}">
        <p14:creationId xmlns:p14="http://schemas.microsoft.com/office/powerpoint/2010/main" val="1596391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307519"/>
          </a:xfrm>
        </p:spPr>
        <p:txBody>
          <a:bodyPr>
            <a:normAutofit/>
          </a:bodyPr>
          <a:lstStyle/>
          <a:p>
            <a:pPr algn="ctr"/>
            <a:r>
              <a:rPr lang="en-US" sz="4400" dirty="0" smtClean="0">
                <a:solidFill>
                  <a:srgbClr val="00B050"/>
                </a:solidFill>
              </a:rPr>
              <a:t>Multi server queue model</a:t>
            </a:r>
            <a:endParaRPr lang="en-US" sz="4400" dirty="0">
              <a:solidFill>
                <a:srgbClr val="00B050"/>
              </a:solidFill>
            </a:endParaRPr>
          </a:p>
        </p:txBody>
      </p:sp>
      <p:pic>
        <p:nvPicPr>
          <p:cNvPr id="3" name="Picture 2"/>
          <p:cNvPicPr>
            <a:picLocks noChangeAspect="1"/>
          </p:cNvPicPr>
          <p:nvPr/>
        </p:nvPicPr>
        <p:blipFill>
          <a:blip r:embed="rId2"/>
          <a:stretch>
            <a:fillRect/>
          </a:stretch>
        </p:blipFill>
        <p:spPr>
          <a:xfrm>
            <a:off x="874295" y="1802328"/>
            <a:ext cx="10427368" cy="4983483"/>
          </a:xfrm>
          <a:prstGeom prst="rect">
            <a:avLst/>
          </a:prstGeom>
        </p:spPr>
      </p:pic>
    </p:spTree>
    <p:extLst>
      <p:ext uri="{BB962C8B-B14F-4D97-AF65-F5344CB8AC3E}">
        <p14:creationId xmlns:p14="http://schemas.microsoft.com/office/powerpoint/2010/main" val="555443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QUEUEING THEORY</a:t>
            </a:r>
            <a:endParaRPr lang="en-US" dirty="0"/>
          </a:p>
        </p:txBody>
      </p:sp>
      <p:sp>
        <p:nvSpPr>
          <p:cNvPr id="3" name="Content Placeholder 2"/>
          <p:cNvSpPr>
            <a:spLocks noGrp="1"/>
          </p:cNvSpPr>
          <p:nvPr>
            <p:ph idx="1"/>
          </p:nvPr>
        </p:nvSpPr>
        <p:spPr>
          <a:xfrm>
            <a:off x="1251678" y="1874517"/>
            <a:ext cx="10178322" cy="4005075"/>
          </a:xfrm>
        </p:spPr>
        <p:txBody>
          <a:bodyPr>
            <a:normAutofit/>
          </a:bodyPr>
          <a:lstStyle/>
          <a:p>
            <a:pPr marL="0" indent="0" algn="ctr">
              <a:buNone/>
            </a:pPr>
            <a:endParaRPr lang="en-US" dirty="0" smtClean="0">
              <a:solidFill>
                <a:srgbClr val="000099"/>
              </a:solidFill>
              <a:latin typeface="Times New Roman" panose="02020603050405020304" pitchFamily="18" charset="0"/>
              <a:cs typeface="Times New Roman" panose="02020603050405020304" pitchFamily="18" charset="0"/>
            </a:endParaRPr>
          </a:p>
          <a:p>
            <a:pPr algn="just"/>
            <a:r>
              <a:rPr lang="en-US" sz="2400" dirty="0" smtClean="0">
                <a:solidFill>
                  <a:srgbClr val="000099"/>
                </a:solidFill>
                <a:latin typeface="Times New Roman" panose="02020603050405020304" pitchFamily="18" charset="0"/>
                <a:cs typeface="Times New Roman" panose="02020603050405020304" pitchFamily="18" charset="0"/>
              </a:rPr>
              <a:t>As A Branch Of  Operations Research, Queueing </a:t>
            </a:r>
            <a:r>
              <a:rPr lang="en-US" sz="2400" dirty="0" err="1" smtClean="0">
                <a:solidFill>
                  <a:srgbClr val="000099"/>
                </a:solidFill>
                <a:latin typeface="Times New Roman" panose="02020603050405020304" pitchFamily="18" charset="0"/>
                <a:cs typeface="Times New Roman" panose="02020603050405020304" pitchFamily="18" charset="0"/>
              </a:rPr>
              <a:t>Thoery</a:t>
            </a:r>
            <a:r>
              <a:rPr lang="en-US" sz="2400" dirty="0" smtClean="0">
                <a:solidFill>
                  <a:srgbClr val="000099"/>
                </a:solidFill>
                <a:latin typeface="Times New Roman" panose="02020603050405020304" pitchFamily="18" charset="0"/>
                <a:cs typeface="Times New Roman" panose="02020603050405020304" pitchFamily="18" charset="0"/>
              </a:rPr>
              <a:t>  Can Help Users Make Informed Business Decisions On How To  Build  Efficient And Cost-effective   Workflow System.</a:t>
            </a:r>
          </a:p>
          <a:p>
            <a:pPr algn="just"/>
            <a:endParaRPr lang="en-US" sz="2400" dirty="0" smtClean="0">
              <a:solidFill>
                <a:srgbClr val="000099"/>
              </a:solidFill>
              <a:latin typeface="Times New Roman" panose="02020603050405020304" pitchFamily="18" charset="0"/>
              <a:cs typeface="Times New Roman" panose="02020603050405020304" pitchFamily="18" charset="0"/>
            </a:endParaRPr>
          </a:p>
          <a:p>
            <a:pPr algn="just"/>
            <a:r>
              <a:rPr lang="en-US" sz="2400" dirty="0" smtClean="0">
                <a:solidFill>
                  <a:srgbClr val="000099"/>
                </a:solidFill>
                <a:latin typeface="Times New Roman" panose="02020603050405020304" pitchFamily="18" charset="0"/>
                <a:cs typeface="Times New Roman" panose="02020603050405020304" pitchFamily="18" charset="0"/>
              </a:rPr>
              <a:t>Real Life  Applications Of  Queueing Theory Cover Wide  Range Of Applications , Such As  How To Provide Faster Customer  Service , Improve  Traffic Flow, Efficiently  Ship Orders From Warehouses, And Design Of Telecommunication  Systems From Data Networks To Call Centers.</a:t>
            </a:r>
          </a:p>
          <a:p>
            <a:pPr algn="just"/>
            <a:endParaRPr lang="en-US" sz="2400" dirty="0"/>
          </a:p>
        </p:txBody>
      </p:sp>
    </p:spTree>
    <p:extLst>
      <p:ext uri="{BB962C8B-B14F-4D97-AF65-F5344CB8AC3E}">
        <p14:creationId xmlns:p14="http://schemas.microsoft.com/office/powerpoint/2010/main" val="1019112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08478"/>
          </a:xfrm>
        </p:spPr>
        <p:txBody>
          <a:bodyPr>
            <a:normAutofit/>
          </a:bodyPr>
          <a:lstStyle/>
          <a:p>
            <a:pPr algn="ctr"/>
            <a:r>
              <a:rPr lang="en-US" sz="3200" dirty="0" smtClean="0">
                <a:solidFill>
                  <a:srgbClr val="7030A0"/>
                </a:solidFill>
              </a:rPr>
              <a:t>SINGLE SERVER FIRST IN FIRST OUT MODEL</a:t>
            </a:r>
            <a:endParaRPr lang="en-US" sz="3200" dirty="0">
              <a:solidFill>
                <a:srgbClr val="7030A0"/>
              </a:solidFill>
            </a:endParaRPr>
          </a:p>
        </p:txBody>
      </p:sp>
      <p:pic>
        <p:nvPicPr>
          <p:cNvPr id="3" name="Picture 2"/>
          <p:cNvPicPr>
            <a:picLocks noChangeAspect="1"/>
          </p:cNvPicPr>
          <p:nvPr/>
        </p:nvPicPr>
        <p:blipFill>
          <a:blip r:embed="rId2"/>
          <a:stretch>
            <a:fillRect/>
          </a:stretch>
        </p:blipFill>
        <p:spPr>
          <a:xfrm>
            <a:off x="814333" y="1844842"/>
            <a:ext cx="11053012" cy="4692316"/>
          </a:xfrm>
          <a:prstGeom prst="rect">
            <a:avLst/>
          </a:prstGeom>
        </p:spPr>
      </p:pic>
    </p:spTree>
    <p:extLst>
      <p:ext uri="{BB962C8B-B14F-4D97-AF65-F5344CB8AC3E}">
        <p14:creationId xmlns:p14="http://schemas.microsoft.com/office/powerpoint/2010/main" val="2029762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28" y="365125"/>
            <a:ext cx="10634272" cy="504305"/>
          </a:xfrm>
        </p:spPr>
        <p:txBody>
          <a:bodyPr>
            <a:noAutofit/>
          </a:bodyPr>
          <a:lstStyle/>
          <a:p>
            <a:r>
              <a:rPr lang="en-US" sz="3600" dirty="0" smtClean="0"/>
              <a:t>Different types of queueing model</a:t>
            </a:r>
            <a:endParaRPr lang="en-US" sz="3600" dirty="0"/>
          </a:p>
        </p:txBody>
      </p:sp>
      <p:pic>
        <p:nvPicPr>
          <p:cNvPr id="3" name="Picture 2"/>
          <p:cNvPicPr>
            <a:picLocks noChangeAspect="1"/>
          </p:cNvPicPr>
          <p:nvPr/>
        </p:nvPicPr>
        <p:blipFill>
          <a:blip r:embed="rId2"/>
          <a:stretch>
            <a:fillRect/>
          </a:stretch>
        </p:blipFill>
        <p:spPr>
          <a:xfrm>
            <a:off x="254833" y="1207957"/>
            <a:ext cx="11407515" cy="5327754"/>
          </a:xfrm>
          <a:prstGeom prst="rect">
            <a:avLst/>
          </a:prstGeom>
        </p:spPr>
      </p:pic>
    </p:spTree>
    <p:extLst>
      <p:ext uri="{BB962C8B-B14F-4D97-AF65-F5344CB8AC3E}">
        <p14:creationId xmlns:p14="http://schemas.microsoft.com/office/powerpoint/2010/main" val="3954843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92D050"/>
                </a:solidFill>
              </a:rPr>
              <a:t>OPERATING CHARACTERISTICS OF QUEUEING SYSTEM</a:t>
            </a:r>
            <a:endParaRPr lang="en-US" sz="3600" dirty="0">
              <a:solidFill>
                <a:srgbClr val="92D05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51678" y="2436472"/>
                <a:ext cx="10178322" cy="3987477"/>
              </a:xfrm>
            </p:spPr>
            <p:txBody>
              <a:bodyPr>
                <a:normAutofit lnSpcReduction="10000"/>
              </a:bodyPr>
              <a:lstStyle/>
              <a:p>
                <a:pPr marL="0" indent="0">
                  <a:buNone/>
                </a:pPr>
                <a:r>
                  <a:rPr lang="en-US" dirty="0" smtClean="0">
                    <a:solidFill>
                      <a:srgbClr val="7030A0"/>
                    </a:solidFill>
                  </a:rPr>
                  <a:t>Commonly  used  operating characteristics are :</a:t>
                </a:r>
              </a:p>
              <a:p>
                <a:pPr marL="457200" indent="-457200">
                  <a:buAutoNum type="arabicPeriod"/>
                </a:pPr>
                <a:r>
                  <a:rPr lang="en-US" dirty="0" smtClean="0">
                    <a:solidFill>
                      <a:srgbClr val="7030A0"/>
                    </a:solidFill>
                  </a:rPr>
                  <a:t>Queue Length (</a:t>
                </a:r>
                <a14:m>
                  <m:oMath xmlns:m="http://schemas.openxmlformats.org/officeDocument/2006/math">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𝐿</m:t>
                        </m:r>
                      </m:e>
                      <m:sub>
                        <m:r>
                          <a:rPr lang="en-US" b="0" i="1" smtClean="0">
                            <a:solidFill>
                              <a:srgbClr val="7030A0"/>
                            </a:solidFill>
                            <a:latin typeface="Cambria Math" panose="02040503050406030204" pitchFamily="18" charset="0"/>
                          </a:rPr>
                          <m:t>𝑞</m:t>
                        </m:r>
                      </m:sub>
                    </m:sSub>
                    <m:r>
                      <a:rPr lang="en-US" b="0" i="1" smtClean="0">
                        <a:solidFill>
                          <a:srgbClr val="7030A0"/>
                        </a:solidFill>
                        <a:latin typeface="Cambria Math" panose="02040503050406030204" pitchFamily="18" charset="0"/>
                      </a:rPr>
                      <m:t>)</m:t>
                    </m:r>
                  </m:oMath>
                </a14:m>
                <a:r>
                  <a:rPr lang="en-US" dirty="0" smtClean="0">
                    <a:solidFill>
                      <a:srgbClr val="7030A0"/>
                    </a:solidFill>
                  </a:rPr>
                  <a:t>  -- </a:t>
                </a:r>
                <a14:m>
                  <m:oMath xmlns:m="http://schemas.openxmlformats.org/officeDocument/2006/math">
                    <m:d>
                      <m:dPr>
                        <m:begChr m:val="["/>
                        <m:endChr m:val="]"/>
                        <m:ctrlPr>
                          <a:rPr lang="en-US"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𝐸</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m:t>
                        </m:r>
                      </m:e>
                    </m:d>
                  </m:oMath>
                </a14:m>
                <a:r>
                  <a:rPr lang="en-US" dirty="0" smtClean="0">
                    <a:solidFill>
                      <a:srgbClr val="7030A0"/>
                    </a:solidFill>
                  </a:rPr>
                  <a:t>  -- Expected (or average) number of customers in the queue waiting to get service. Long queues may indicate poor service performance or inadequate service facilities. Small queues  may imply  too  much server capacity.</a:t>
                </a:r>
              </a:p>
              <a:p>
                <a:pPr marL="457200" indent="-457200">
                  <a:buAutoNum type="arabicPeriod"/>
                </a:pPr>
                <a:r>
                  <a:rPr lang="en-US" dirty="0" smtClean="0">
                    <a:solidFill>
                      <a:srgbClr val="7030A0"/>
                    </a:solidFill>
                  </a:rPr>
                  <a:t> System Length (</a:t>
                </a:r>
                <a14:m>
                  <m:oMath xmlns:m="http://schemas.openxmlformats.org/officeDocument/2006/math">
                    <m:sSub>
                      <m:sSubPr>
                        <m:ctrlPr>
                          <a:rPr lang="en-US"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𝐿</m:t>
                        </m:r>
                      </m:e>
                      <m:sub>
                        <m:r>
                          <a:rPr lang="en-US" b="0" i="1" smtClean="0">
                            <a:solidFill>
                              <a:srgbClr val="7030A0"/>
                            </a:solidFill>
                            <a:latin typeface="Cambria Math" panose="02040503050406030204" pitchFamily="18" charset="0"/>
                          </a:rPr>
                          <m:t>𝑠</m:t>
                        </m:r>
                      </m:sub>
                    </m:sSub>
                    <m:r>
                      <a:rPr lang="en-US" b="0" i="1" smtClean="0">
                        <a:solidFill>
                          <a:srgbClr val="7030A0"/>
                        </a:solidFill>
                        <a:latin typeface="Cambria Math" panose="02040503050406030204" pitchFamily="18" charset="0"/>
                      </a:rPr>
                      <m:t>)  −</m:t>
                    </m:r>
                    <m:d>
                      <m:dPr>
                        <m:begChr m:val="["/>
                        <m:endChr m:val="]"/>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𝐸</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𝑛</m:t>
                            </m:r>
                          </m:e>
                        </m:d>
                      </m:e>
                    </m:d>
                    <m:r>
                      <a:rPr lang="en-US" b="0" i="1" smtClean="0">
                        <a:solidFill>
                          <a:srgbClr val="7030A0"/>
                        </a:solidFill>
                        <a:latin typeface="Cambria Math" panose="02040503050406030204" pitchFamily="18" charset="0"/>
                      </a:rPr>
                      <m:t> −</m:t>
                    </m:r>
                  </m:oMath>
                </a14:m>
                <a:r>
                  <a:rPr lang="en-US" dirty="0" smtClean="0">
                    <a:solidFill>
                      <a:srgbClr val="7030A0"/>
                    </a:solidFill>
                  </a:rPr>
                  <a:t>  Expected (or average) number of customers in the system, that is,  both  those waiting  to be served and those being se </a:t>
                </a:r>
                <a:r>
                  <a:rPr lang="en-US" dirty="0" err="1" smtClean="0">
                    <a:solidFill>
                      <a:srgbClr val="7030A0"/>
                    </a:solidFill>
                  </a:rPr>
                  <a:t>waitirved</a:t>
                </a:r>
                <a:r>
                  <a:rPr lang="en-US" dirty="0" smtClean="0">
                    <a:solidFill>
                      <a:srgbClr val="7030A0"/>
                    </a:solidFill>
                  </a:rPr>
                  <a:t>.</a:t>
                </a:r>
              </a:p>
              <a:p>
                <a:pPr marL="457200" indent="-457200">
                  <a:buAutoNum type="arabicPeriod"/>
                </a:pPr>
                <a:r>
                  <a:rPr lang="en-US" dirty="0" smtClean="0">
                    <a:solidFill>
                      <a:srgbClr val="7030A0"/>
                    </a:solidFill>
                  </a:rPr>
                  <a:t>Waiting Time  in the Queue (</a:t>
                </a:r>
                <a14:m>
                  <m:oMath xmlns:m="http://schemas.openxmlformats.org/officeDocument/2006/math">
                    <m:sSub>
                      <m:sSubPr>
                        <m:ctrlPr>
                          <a:rPr lang="en-US" i="1">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𝑊</m:t>
                        </m:r>
                      </m:e>
                      <m:sub>
                        <m:r>
                          <a:rPr lang="en-US" b="0" i="1" smtClean="0">
                            <a:solidFill>
                              <a:srgbClr val="7030A0"/>
                            </a:solidFill>
                            <a:latin typeface="Cambria Math" panose="02040503050406030204" pitchFamily="18" charset="0"/>
                          </a:rPr>
                          <m:t>𝑞</m:t>
                        </m:r>
                      </m:sub>
                    </m:sSub>
                  </m:oMath>
                </a14:m>
                <a:r>
                  <a:rPr lang="en-US" dirty="0" smtClean="0">
                    <a:solidFill>
                      <a:srgbClr val="7030A0"/>
                    </a:solidFill>
                  </a:rPr>
                  <a:t>) – </a:t>
                </a:r>
                <a14:m>
                  <m:oMath xmlns:m="http://schemas.openxmlformats.org/officeDocument/2006/math">
                    <m:d>
                      <m:dPr>
                        <m:begChr m:val="["/>
                        <m:endChr m:val="]"/>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𝐸</m:t>
                        </m:r>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𝑤</m:t>
                        </m:r>
                        <m:r>
                          <a:rPr lang="en-US" i="1">
                            <a:solidFill>
                              <a:srgbClr val="7030A0"/>
                            </a:solidFill>
                            <a:latin typeface="Cambria Math" panose="02040503050406030204" pitchFamily="18" charset="0"/>
                          </a:rPr>
                          <m:t>)</m:t>
                        </m:r>
                      </m:e>
                    </m:d>
                  </m:oMath>
                </a14:m>
                <a:r>
                  <a:rPr lang="en-US" dirty="0" smtClean="0">
                    <a:solidFill>
                      <a:srgbClr val="7030A0"/>
                    </a:solidFill>
                  </a:rPr>
                  <a:t> - Expected  (or average)  time that a customer has to wait  in the queue  to get service. Long  waiting time is directly  related  to customer dissatisfaction  and  potential  loss of future revenues. Very  less very less waiting time may indicate too much service capacity and scope to reduce service cost.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51678" y="2436472"/>
                <a:ext cx="10178322" cy="3987477"/>
              </a:xfrm>
              <a:blipFill rotWithShape="0">
                <a:blip r:embed="rId2"/>
                <a:stretch>
                  <a:fillRect l="-599" t="-765" r="-1078"/>
                </a:stretch>
              </a:blipFill>
            </p:spPr>
            <p:txBody>
              <a:bodyPr/>
              <a:lstStyle/>
              <a:p>
                <a:r>
                  <a:rPr lang="en-US">
                    <a:noFill/>
                  </a:rPr>
                  <a:t> </a:t>
                </a:r>
              </a:p>
            </p:txBody>
          </p:sp>
        </mc:Fallback>
      </mc:AlternateContent>
    </p:spTree>
    <p:extLst>
      <p:ext uri="{BB962C8B-B14F-4D97-AF65-F5344CB8AC3E}">
        <p14:creationId xmlns:p14="http://schemas.microsoft.com/office/powerpoint/2010/main" val="2135410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376967"/>
          </a:xfrm>
        </p:spPr>
        <p:txBody>
          <a:bodyPr>
            <a:normAutofit/>
          </a:bodyPr>
          <a:lstStyle/>
          <a:p>
            <a:pPr algn="ctr"/>
            <a:r>
              <a:rPr lang="en-US" sz="4400" dirty="0">
                <a:solidFill>
                  <a:srgbClr val="92D050"/>
                </a:solidFill>
              </a:rPr>
              <a:t>OPERATING CHARACTERISTICS OF QUEUEING SYSTEM</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5460" y="1979272"/>
                <a:ext cx="9860018" cy="4120240"/>
              </a:xfrm>
            </p:spPr>
            <p:txBody>
              <a:bodyPr>
                <a:normAutofit fontScale="85000" lnSpcReduction="10000"/>
              </a:bodyPr>
              <a:lstStyle/>
              <a:p>
                <a:pPr marL="0" indent="0">
                  <a:buNone/>
                </a:pPr>
                <a:endParaRPr lang="en-US" dirty="0" smtClean="0"/>
              </a:p>
              <a:p>
                <a:pPr marL="457200" indent="-457200">
                  <a:buAutoNum type="arabicPeriod" startAt="4"/>
                </a:pPr>
                <a:r>
                  <a:rPr lang="en-US" sz="2200" dirty="0" smtClean="0">
                    <a:solidFill>
                      <a:srgbClr val="7030A0"/>
                    </a:solidFill>
                    <a:latin typeface="+mj-lt"/>
                  </a:rPr>
                  <a:t>Total  </a:t>
                </a:r>
                <a:r>
                  <a:rPr lang="en-US" sz="2200" dirty="0">
                    <a:solidFill>
                      <a:srgbClr val="7030A0"/>
                    </a:solidFill>
                    <a:latin typeface="+mj-lt"/>
                  </a:rPr>
                  <a:t>Time  in the </a:t>
                </a:r>
                <a:r>
                  <a:rPr lang="en-US" sz="2200" dirty="0" smtClean="0">
                    <a:solidFill>
                      <a:srgbClr val="7030A0"/>
                    </a:solidFill>
                    <a:latin typeface="+mj-lt"/>
                  </a:rPr>
                  <a:t>system   </a:t>
                </a:r>
                <a:r>
                  <a:rPr lang="en-US" sz="2200" dirty="0">
                    <a:solidFill>
                      <a:srgbClr val="7030A0"/>
                    </a:solidFill>
                    <a:latin typeface="+mj-lt"/>
                  </a:rPr>
                  <a:t>(</a:t>
                </a:r>
                <a14:m>
                  <m:oMath xmlns:m="http://schemas.openxmlformats.org/officeDocument/2006/math">
                    <m:sSub>
                      <m:sSubPr>
                        <m:ctrlPr>
                          <a:rPr lang="en-US" sz="2200" i="1">
                            <a:solidFill>
                              <a:srgbClr val="7030A0"/>
                            </a:solidFill>
                            <a:latin typeface="Cambria Math" panose="02040503050406030204" pitchFamily="18" charset="0"/>
                          </a:rPr>
                        </m:ctrlPr>
                      </m:sSubPr>
                      <m:e>
                        <m:r>
                          <a:rPr lang="en-US" sz="2200" i="1">
                            <a:solidFill>
                              <a:srgbClr val="7030A0"/>
                            </a:solidFill>
                            <a:latin typeface="Cambria Math" panose="02040503050406030204" pitchFamily="18" charset="0"/>
                          </a:rPr>
                          <m:t>𝑊</m:t>
                        </m:r>
                      </m:e>
                      <m:sub>
                        <m:r>
                          <a:rPr lang="en-US" sz="2200" i="1">
                            <a:solidFill>
                              <a:srgbClr val="7030A0"/>
                            </a:solidFill>
                            <a:latin typeface="Cambria Math" panose="02040503050406030204" pitchFamily="18" charset="0"/>
                          </a:rPr>
                          <m:t>𝑠</m:t>
                        </m:r>
                      </m:sub>
                    </m:sSub>
                  </m:oMath>
                </a14:m>
                <a:r>
                  <a:rPr lang="en-US" sz="2200" dirty="0">
                    <a:solidFill>
                      <a:srgbClr val="7030A0"/>
                    </a:solidFill>
                    <a:latin typeface="+mj-lt"/>
                  </a:rPr>
                  <a:t>) </a:t>
                </a:r>
                <a:r>
                  <a:rPr lang="en-US" sz="2200" dirty="0" smtClean="0">
                    <a:solidFill>
                      <a:srgbClr val="7030A0"/>
                    </a:solidFill>
                    <a:latin typeface="+mj-lt"/>
                  </a:rPr>
                  <a:t> – </a:t>
                </a:r>
                <a14:m>
                  <m:oMath xmlns:m="http://schemas.openxmlformats.org/officeDocument/2006/math">
                    <m:d>
                      <m:dPr>
                        <m:begChr m:val="["/>
                        <m:endChr m:val="]"/>
                        <m:ctrlPr>
                          <a:rPr lang="en-US" sz="2200" i="1">
                            <a:solidFill>
                              <a:srgbClr val="7030A0"/>
                            </a:solidFill>
                            <a:latin typeface="Cambria Math" panose="02040503050406030204" pitchFamily="18" charset="0"/>
                          </a:rPr>
                        </m:ctrlPr>
                      </m:dPr>
                      <m:e>
                        <m:r>
                          <a:rPr lang="en-US" sz="2200" i="1">
                            <a:solidFill>
                              <a:srgbClr val="7030A0"/>
                            </a:solidFill>
                            <a:latin typeface="Cambria Math" panose="02040503050406030204" pitchFamily="18" charset="0"/>
                          </a:rPr>
                          <m:t>𝐸</m:t>
                        </m:r>
                        <m:r>
                          <a:rPr lang="en-US" sz="2200" i="1">
                            <a:solidFill>
                              <a:srgbClr val="7030A0"/>
                            </a:solidFill>
                            <a:latin typeface="Cambria Math" panose="02040503050406030204" pitchFamily="18" charset="0"/>
                          </a:rPr>
                          <m:t>(</m:t>
                        </m:r>
                        <m:r>
                          <a:rPr lang="en-US" sz="2200" i="1">
                            <a:solidFill>
                              <a:srgbClr val="7030A0"/>
                            </a:solidFill>
                            <a:latin typeface="Cambria Math" panose="02040503050406030204" pitchFamily="18" charset="0"/>
                          </a:rPr>
                          <m:t>𝑣</m:t>
                        </m:r>
                        <m:r>
                          <a:rPr lang="en-US" sz="2200" i="1">
                            <a:solidFill>
                              <a:srgbClr val="7030A0"/>
                            </a:solidFill>
                            <a:latin typeface="Cambria Math" panose="02040503050406030204" pitchFamily="18" charset="0"/>
                          </a:rPr>
                          <m:t>)</m:t>
                        </m:r>
                      </m:e>
                    </m:d>
                    <m:r>
                      <a:rPr lang="en-US" sz="2200" i="1" smtClean="0">
                        <a:solidFill>
                          <a:srgbClr val="7030A0"/>
                        </a:solidFill>
                        <a:latin typeface="Cambria Math" panose="02040503050406030204" pitchFamily="18" charset="0"/>
                      </a:rPr>
                      <m:t> </m:t>
                    </m:r>
                  </m:oMath>
                </a14:m>
                <a:r>
                  <a:rPr lang="en-US" sz="2200" dirty="0" smtClean="0">
                    <a:solidFill>
                      <a:srgbClr val="7030A0"/>
                    </a:solidFill>
                    <a:latin typeface="+mj-lt"/>
                  </a:rPr>
                  <a:t>  Expected (or average)  time  that a customer spends in the  system, from entry in the system  till he leaves the system on completion of service ( i.e. waiting time +  service time).</a:t>
                </a:r>
              </a:p>
              <a:p>
                <a:pPr marL="457200" indent="-457200">
                  <a:buAutoNum type="arabicPeriod" startAt="4"/>
                </a:pPr>
                <a:r>
                  <a:rPr lang="en-US" sz="2200" dirty="0" smtClean="0">
                    <a:solidFill>
                      <a:srgbClr val="7030A0"/>
                    </a:solidFill>
                    <a:latin typeface="+mj-lt"/>
                  </a:rPr>
                  <a:t>Utilization Factor (</a:t>
                </a:r>
                <a:r>
                  <a:rPr lang="el-GR" sz="2200" dirty="0" smtClean="0">
                    <a:solidFill>
                      <a:srgbClr val="7030A0"/>
                    </a:solidFill>
                    <a:latin typeface="+mj-lt"/>
                  </a:rPr>
                  <a:t>ρ</a:t>
                </a:r>
                <a:r>
                  <a:rPr lang="en-US" sz="2200" dirty="0" smtClean="0">
                    <a:solidFill>
                      <a:srgbClr val="7030A0"/>
                    </a:solidFill>
                    <a:latin typeface="+mj-lt"/>
                  </a:rPr>
                  <a:t>) – It is  the proportion of time that a server actually  spends with the customers, i.e. average utilization factor. It is also called “Traffic Intensity” or Clearing Ratio or ‘proportion of time that the server is busy’[busy period]. Symbolically, if  </a:t>
                </a:r>
                <a:r>
                  <a:rPr lang="el-GR" sz="2200" dirty="0" smtClean="0">
                    <a:solidFill>
                      <a:srgbClr val="7030A0"/>
                    </a:solidFill>
                    <a:latin typeface="+mj-lt"/>
                  </a:rPr>
                  <a:t>λ</a:t>
                </a:r>
                <a:r>
                  <a:rPr lang="en-US" sz="2200" dirty="0" smtClean="0">
                    <a:solidFill>
                      <a:srgbClr val="7030A0"/>
                    </a:solidFill>
                    <a:latin typeface="+mj-lt"/>
                  </a:rPr>
                  <a:t> = arrival rate of customers per unit time</a:t>
                </a:r>
              </a:p>
              <a:p>
                <a:pPr marL="0" indent="0">
                  <a:buNone/>
                </a:pPr>
                <a:r>
                  <a:rPr lang="en-US" sz="2200" dirty="0" smtClean="0">
                    <a:solidFill>
                      <a:srgbClr val="7030A0"/>
                    </a:solidFill>
                    <a:latin typeface="+mj-lt"/>
                  </a:rPr>
                  <a:t>       µ = service rate of customers  per unit time , then </a:t>
                </a:r>
                <a:r>
                  <a:rPr lang="el-GR" sz="2200" dirty="0" smtClean="0">
                    <a:solidFill>
                      <a:srgbClr val="7030A0"/>
                    </a:solidFill>
                    <a:latin typeface="+mj-lt"/>
                  </a:rPr>
                  <a:t>ρ</a:t>
                </a:r>
                <a:r>
                  <a:rPr lang="en-US" sz="2200" dirty="0" smtClean="0">
                    <a:solidFill>
                      <a:srgbClr val="7030A0"/>
                    </a:solidFill>
                    <a:latin typeface="+mj-lt"/>
                  </a:rPr>
                  <a:t> = </a:t>
                </a:r>
                <a14:m>
                  <m:oMath xmlns:m="http://schemas.openxmlformats.org/officeDocument/2006/math">
                    <m:f>
                      <m:fPr>
                        <m:type m:val="skw"/>
                        <m:ctrlPr>
                          <a:rPr lang="en-US" sz="2200" i="1" smtClean="0">
                            <a:solidFill>
                              <a:srgbClr val="7030A0"/>
                            </a:solidFill>
                            <a:latin typeface="Cambria Math" panose="02040503050406030204" pitchFamily="18" charset="0"/>
                          </a:rPr>
                        </m:ctrlPr>
                      </m:fPr>
                      <m:num>
                        <m:r>
                          <m:rPr>
                            <m:nor/>
                          </m:rPr>
                          <a:rPr lang="el-GR" sz="2200" dirty="0">
                            <a:solidFill>
                              <a:srgbClr val="7030A0"/>
                            </a:solidFill>
                            <a:latin typeface="+mj-lt"/>
                          </a:rPr>
                          <m:t>λ</m:t>
                        </m:r>
                      </m:num>
                      <m:den>
                        <m:r>
                          <m:rPr>
                            <m:nor/>
                          </m:rPr>
                          <a:rPr lang="en-US" sz="2200" dirty="0">
                            <a:solidFill>
                              <a:srgbClr val="7030A0"/>
                            </a:solidFill>
                            <a:latin typeface="+mj-lt"/>
                          </a:rPr>
                          <m:t>µ</m:t>
                        </m:r>
                        <m:r>
                          <a:rPr lang="en-US" sz="2200" b="0" i="1" dirty="0" smtClean="0">
                            <a:solidFill>
                              <a:srgbClr val="7030A0"/>
                            </a:solidFill>
                            <a:latin typeface="Cambria Math" panose="02040503050406030204" pitchFamily="18" charset="0"/>
                          </a:rPr>
                          <m:t>  </m:t>
                        </m:r>
                      </m:den>
                    </m:f>
                  </m:oMath>
                </a14:m>
                <a:r>
                  <a:rPr lang="en-US" sz="2200" dirty="0" smtClean="0">
                    <a:solidFill>
                      <a:srgbClr val="7030A0"/>
                    </a:solidFill>
                    <a:latin typeface="+mj-lt"/>
                  </a:rPr>
                  <a:t>.   </a:t>
                </a:r>
              </a:p>
              <a:p>
                <a:pPr marL="0" indent="0">
                  <a:buNone/>
                </a:pPr>
                <a:r>
                  <a:rPr lang="en-US" sz="2200" dirty="0">
                    <a:solidFill>
                      <a:srgbClr val="7030A0"/>
                    </a:solidFill>
                    <a:latin typeface="+mj-lt"/>
                  </a:rPr>
                  <a:t> </a:t>
                </a:r>
                <a:r>
                  <a:rPr lang="en-US" sz="2200" dirty="0" smtClean="0">
                    <a:solidFill>
                      <a:srgbClr val="7030A0"/>
                    </a:solidFill>
                    <a:latin typeface="+mj-lt"/>
                  </a:rPr>
                  <a:t>      If </a:t>
                </a:r>
                <a:r>
                  <a:rPr lang="el-GR" sz="2200" dirty="0" smtClean="0">
                    <a:solidFill>
                      <a:srgbClr val="7030A0"/>
                    </a:solidFill>
                    <a:latin typeface="+mj-lt"/>
                  </a:rPr>
                  <a:t>λ</a:t>
                </a:r>
                <a:r>
                  <a:rPr lang="en-US" sz="2200" dirty="0" smtClean="0">
                    <a:solidFill>
                      <a:srgbClr val="7030A0"/>
                    </a:solidFill>
                    <a:latin typeface="+mj-lt"/>
                  </a:rPr>
                  <a:t>  ≤  </a:t>
                </a:r>
                <a:r>
                  <a:rPr lang="en-US" sz="2200" dirty="0">
                    <a:solidFill>
                      <a:srgbClr val="7030A0"/>
                    </a:solidFill>
                    <a:latin typeface="+mj-lt"/>
                  </a:rPr>
                  <a:t> </a:t>
                </a:r>
                <a:r>
                  <a:rPr lang="en-US" sz="2200" dirty="0" smtClean="0">
                    <a:solidFill>
                      <a:srgbClr val="7030A0"/>
                    </a:solidFill>
                    <a:latin typeface="+mj-lt"/>
                  </a:rPr>
                  <a:t>µ , there will be  no  waiting line;  the proportion  of time the service will be idle   	 is  (1 -  </a:t>
                </a:r>
                <a14:m>
                  <m:oMath xmlns:m="http://schemas.openxmlformats.org/officeDocument/2006/math">
                    <m:f>
                      <m:fPr>
                        <m:type m:val="skw"/>
                        <m:ctrlPr>
                          <a:rPr lang="en-US" sz="2200" i="1">
                            <a:solidFill>
                              <a:srgbClr val="7030A0"/>
                            </a:solidFill>
                            <a:latin typeface="Cambria Math" panose="02040503050406030204" pitchFamily="18" charset="0"/>
                          </a:rPr>
                        </m:ctrlPr>
                      </m:fPr>
                      <m:num>
                        <m:r>
                          <m:rPr>
                            <m:nor/>
                          </m:rPr>
                          <a:rPr lang="el-GR" sz="2200" dirty="0">
                            <a:solidFill>
                              <a:srgbClr val="7030A0"/>
                            </a:solidFill>
                            <a:latin typeface="+mj-lt"/>
                          </a:rPr>
                          <m:t>λ</m:t>
                        </m:r>
                      </m:num>
                      <m:den>
                        <m:r>
                          <m:rPr>
                            <m:nor/>
                          </m:rPr>
                          <a:rPr lang="en-US" sz="2200" dirty="0">
                            <a:solidFill>
                              <a:srgbClr val="7030A0"/>
                            </a:solidFill>
                            <a:latin typeface="+mj-lt"/>
                          </a:rPr>
                          <m:t>µ</m:t>
                        </m:r>
                        <m:r>
                          <a:rPr lang="en-US" sz="2200" i="1" dirty="0">
                            <a:solidFill>
                              <a:srgbClr val="7030A0"/>
                            </a:solidFill>
                            <a:latin typeface="Cambria Math" panose="02040503050406030204" pitchFamily="18" charset="0"/>
                          </a:rPr>
                          <m:t>  </m:t>
                        </m:r>
                      </m:den>
                    </m:f>
                  </m:oMath>
                </a14:m>
                <a:r>
                  <a:rPr lang="en-US" sz="2200" dirty="0" smtClean="0">
                    <a:solidFill>
                      <a:srgbClr val="7030A0"/>
                    </a:solidFill>
                    <a:latin typeface="+mj-lt"/>
                  </a:rPr>
                  <a:t>)   .  If </a:t>
                </a:r>
                <a:r>
                  <a:rPr lang="el-GR" sz="2200" dirty="0">
                    <a:solidFill>
                      <a:srgbClr val="7030A0"/>
                    </a:solidFill>
                    <a:latin typeface="+mj-lt"/>
                  </a:rPr>
                  <a:t>λ</a:t>
                </a:r>
                <a:r>
                  <a:rPr lang="en-US" sz="2200" dirty="0">
                    <a:solidFill>
                      <a:srgbClr val="7030A0"/>
                    </a:solidFill>
                    <a:latin typeface="+mj-lt"/>
                  </a:rPr>
                  <a:t>  </a:t>
                </a:r>
                <a:r>
                  <a:rPr lang="en-US" sz="2200" dirty="0" smtClean="0">
                    <a:solidFill>
                      <a:srgbClr val="7030A0"/>
                    </a:solidFill>
                    <a:latin typeface="+mj-lt"/>
                  </a:rPr>
                  <a:t>&gt;   </a:t>
                </a:r>
                <a:r>
                  <a:rPr lang="en-US" sz="2200" dirty="0">
                    <a:solidFill>
                      <a:srgbClr val="7030A0"/>
                    </a:solidFill>
                    <a:latin typeface="+mj-lt"/>
                  </a:rPr>
                  <a:t>µ </a:t>
                </a:r>
                <a:r>
                  <a:rPr lang="en-US" sz="2200" dirty="0" smtClean="0">
                    <a:solidFill>
                      <a:srgbClr val="7030A0"/>
                    </a:solidFill>
                    <a:latin typeface="+mj-lt"/>
                  </a:rPr>
                  <a:t>,  a waiting line will  be formed that will increase 	indefinitely;  the service facility will always be busy; and the service system will 	eventually fail.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5460" y="1979272"/>
                <a:ext cx="9860018" cy="4120240"/>
              </a:xfrm>
              <a:blipFill rotWithShape="0">
                <a:blip r:embed="rId2"/>
                <a:stretch>
                  <a:fillRect l="-618" r="-866" b="-13462"/>
                </a:stretch>
              </a:blipFill>
            </p:spPr>
            <p:txBody>
              <a:bodyPr/>
              <a:lstStyle/>
              <a:p>
                <a:r>
                  <a:rPr lang="en-US">
                    <a:noFill/>
                  </a:rPr>
                  <a:t> </a:t>
                </a:r>
              </a:p>
            </p:txBody>
          </p:sp>
        </mc:Fallback>
      </mc:AlternateContent>
    </p:spTree>
    <p:extLst>
      <p:ext uri="{BB962C8B-B14F-4D97-AF65-F5344CB8AC3E}">
        <p14:creationId xmlns:p14="http://schemas.microsoft.com/office/powerpoint/2010/main" val="2166872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29320"/>
          </a:xfrm>
        </p:spPr>
        <p:txBody>
          <a:bodyPr>
            <a:noAutofit/>
          </a:bodyPr>
          <a:lstStyle/>
          <a:p>
            <a:pPr algn="ctr"/>
            <a:r>
              <a:rPr lang="en-US" sz="3600" dirty="0" smtClean="0">
                <a:solidFill>
                  <a:schemeClr val="accent5">
                    <a:lumMod val="75000"/>
                  </a:schemeClr>
                </a:solidFill>
              </a:rPr>
              <a:t>OPERATING CHARACTERISTIC OF DIFFERENT QUEUEING MODEL</a:t>
            </a:r>
            <a:endParaRPr lang="en-US" sz="3600" dirty="0">
              <a:solidFill>
                <a:schemeClr val="accent5">
                  <a:lumMod val="75000"/>
                </a:schemeClr>
              </a:solidFill>
            </a:endParaRPr>
          </a:p>
        </p:txBody>
      </p:sp>
      <p:pic>
        <p:nvPicPr>
          <p:cNvPr id="4" name="Content Placeholder 3"/>
          <p:cNvPicPr>
            <a:picLocks noGrp="1" noChangeAspect="1"/>
          </p:cNvPicPr>
          <p:nvPr>
            <p:ph idx="1"/>
          </p:nvPr>
        </p:nvPicPr>
        <p:blipFill>
          <a:blip r:embed="rId2"/>
          <a:stretch>
            <a:fillRect/>
          </a:stretch>
        </p:blipFill>
        <p:spPr>
          <a:xfrm>
            <a:off x="1024788" y="1746180"/>
            <a:ext cx="10632102" cy="4847125"/>
          </a:xfrm>
          <a:prstGeom prst="rect">
            <a:avLst/>
          </a:prstGeom>
          <a:effectLst>
            <a:glow rad="101600">
              <a:srgbClr val="18E44D">
                <a:alpha val="40000"/>
              </a:srgbClr>
            </a:glow>
          </a:effectLst>
        </p:spPr>
      </p:pic>
    </p:spTree>
    <p:extLst>
      <p:ext uri="{BB962C8B-B14F-4D97-AF65-F5344CB8AC3E}">
        <p14:creationId xmlns:p14="http://schemas.microsoft.com/office/powerpoint/2010/main" val="3437674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451251"/>
            <a:ext cx="10178322" cy="1492132"/>
          </a:xfrm>
        </p:spPr>
        <p:txBody>
          <a:bodyPr>
            <a:normAutofit/>
          </a:bodyPr>
          <a:lstStyle/>
          <a:p>
            <a:pPr algn="ctr"/>
            <a:r>
              <a:rPr lang="en-US" sz="3600" dirty="0" smtClean="0">
                <a:solidFill>
                  <a:srgbClr val="00B050"/>
                </a:solidFill>
              </a:rPr>
              <a:t>Operating characteristic of queueing model</a:t>
            </a:r>
            <a:endParaRPr lang="en-US" sz="3600" dirty="0">
              <a:solidFill>
                <a:srgbClr val="00B050"/>
              </a:solidFill>
            </a:endParaRPr>
          </a:p>
        </p:txBody>
      </p:sp>
      <p:pic>
        <p:nvPicPr>
          <p:cNvPr id="4" name="Content Placeholder 3"/>
          <p:cNvPicPr>
            <a:picLocks noGrp="1" noChangeAspect="1"/>
          </p:cNvPicPr>
          <p:nvPr>
            <p:ph idx="1"/>
          </p:nvPr>
        </p:nvPicPr>
        <p:blipFill>
          <a:blip r:embed="rId2"/>
          <a:stretch>
            <a:fillRect/>
          </a:stretch>
        </p:blipFill>
        <p:spPr>
          <a:xfrm>
            <a:off x="795647" y="1943383"/>
            <a:ext cx="4572000" cy="4730549"/>
          </a:xfrm>
          <a:prstGeom prst="rect">
            <a:avLst/>
          </a:prstGeom>
        </p:spPr>
      </p:pic>
      <p:pic>
        <p:nvPicPr>
          <p:cNvPr id="5" name="Picture 4"/>
          <p:cNvPicPr>
            <a:picLocks noChangeAspect="1"/>
          </p:cNvPicPr>
          <p:nvPr/>
        </p:nvPicPr>
        <p:blipFill>
          <a:blip r:embed="rId3"/>
          <a:stretch>
            <a:fillRect/>
          </a:stretch>
        </p:blipFill>
        <p:spPr>
          <a:xfrm>
            <a:off x="5367647" y="1962963"/>
            <a:ext cx="6424550" cy="4710969"/>
          </a:xfrm>
          <a:prstGeom prst="rect">
            <a:avLst/>
          </a:prstGeom>
        </p:spPr>
      </p:pic>
    </p:spTree>
    <p:extLst>
      <p:ext uri="{BB962C8B-B14F-4D97-AF65-F5344CB8AC3E}">
        <p14:creationId xmlns:p14="http://schemas.microsoft.com/office/powerpoint/2010/main" val="3136661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LITTLE FORMULA </a:t>
            </a:r>
            <a:endParaRPr lang="en-US" dirty="0">
              <a:solidFill>
                <a:srgbClr val="92D050"/>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251678" y="1522581"/>
                <a:ext cx="10178322" cy="4905113"/>
              </a:xfrm>
            </p:spPr>
            <p:txBody>
              <a:bodyPr>
                <a:normAutofit/>
              </a:bodyPr>
              <a:lstStyle/>
              <a:p>
                <a:r>
                  <a:rPr lang="en-US" dirty="0" smtClean="0"/>
                  <a:t>  </a:t>
                </a:r>
                <a:r>
                  <a:rPr lang="en-US" dirty="0">
                    <a:solidFill>
                      <a:srgbClr val="7030A0"/>
                    </a:solidFill>
                    <a:latin typeface="+mj-lt"/>
                  </a:rPr>
                  <a:t>Little’s Law is a theorem that determines the average number of items in a stationary queuing system based on the average waiting time of an item within a system and the average number of items arriving at the system per unit of time</a:t>
                </a:r>
                <a:r>
                  <a:rPr lang="en-US" dirty="0" smtClean="0">
                    <a:solidFill>
                      <a:srgbClr val="7030A0"/>
                    </a:solidFill>
                    <a:latin typeface="+mj-lt"/>
                  </a:rPr>
                  <a:t>.</a:t>
                </a:r>
              </a:p>
              <a:p>
                <a:r>
                  <a:rPr lang="en-US" dirty="0" smtClean="0">
                    <a:solidFill>
                      <a:srgbClr val="7030A0"/>
                    </a:solidFill>
                    <a:latin typeface="+mj-lt"/>
                  </a:rPr>
                  <a:t>Mathematically, Little’s Law is expressed through the following equation:</a:t>
                </a:r>
              </a:p>
              <a:p>
                <a:pPr marL="0" indent="0">
                  <a:buNone/>
                </a:pPr>
                <a:r>
                  <a:rPr lang="en-US" dirty="0" smtClean="0">
                    <a:solidFill>
                      <a:srgbClr val="7030A0"/>
                    </a:solidFill>
                  </a:rPr>
                  <a:t>   </a:t>
                </a:r>
                <a:r>
                  <a:rPr lang="en-US" dirty="0" smtClean="0">
                    <a:solidFill>
                      <a:srgbClr val="C00000"/>
                    </a:solidFill>
                  </a:rPr>
                  <a:t>L =  </a:t>
                </a:r>
                <a:r>
                  <a:rPr lang="el-GR" dirty="0" smtClean="0">
                    <a:solidFill>
                      <a:srgbClr val="C00000"/>
                    </a:solidFill>
                  </a:rPr>
                  <a:t>λ</a:t>
                </a:r>
                <a:r>
                  <a:rPr lang="en-US" dirty="0" smtClean="0">
                    <a:solidFill>
                      <a:srgbClr val="C00000"/>
                    </a:solidFill>
                  </a:rPr>
                  <a:t> W</a:t>
                </a:r>
                <a14:m>
                  <m:oMath xmlns:m="http://schemas.openxmlformats.org/officeDocument/2006/math">
                    <m:r>
                      <a:rPr lang="en-US" b="0" i="1" smtClean="0">
                        <a:solidFill>
                          <a:srgbClr val="C00000"/>
                        </a:solidFill>
                        <a:latin typeface="Cambria Math" panose="02040503050406030204" pitchFamily="18" charset="0"/>
                      </a:rPr>
                      <m:t>    </m:t>
                    </m:r>
                  </m:oMath>
                </a14:m>
                <a:r>
                  <a:rPr lang="en-US" dirty="0" smtClean="0">
                    <a:solidFill>
                      <a:srgbClr val="7030A0"/>
                    </a:solidFill>
                    <a:latin typeface="+mj-lt"/>
                  </a:rPr>
                  <a:t>where  L </a:t>
                </a:r>
                <a:r>
                  <a:rPr lang="en-US" dirty="0">
                    <a:solidFill>
                      <a:srgbClr val="7030A0"/>
                    </a:solidFill>
                    <a:latin typeface="+mj-lt"/>
                  </a:rPr>
                  <a:t>– the average number of items in a queuing </a:t>
                </a:r>
                <a:r>
                  <a:rPr lang="en-US" dirty="0" smtClean="0">
                    <a:solidFill>
                      <a:srgbClr val="7030A0"/>
                    </a:solidFill>
                    <a:latin typeface="+mj-lt"/>
                  </a:rPr>
                  <a:t>system , </a:t>
                </a:r>
              </a:p>
              <a:p>
                <a:pPr marL="0" indent="0">
                  <a:buNone/>
                </a:pPr>
                <a:r>
                  <a:rPr lang="en-US" dirty="0" smtClean="0">
                    <a:solidFill>
                      <a:srgbClr val="7030A0"/>
                    </a:solidFill>
                    <a:latin typeface="+mj-lt"/>
                  </a:rPr>
                  <a:t>   λ </a:t>
                </a:r>
                <a:r>
                  <a:rPr lang="en-US" dirty="0">
                    <a:solidFill>
                      <a:srgbClr val="7030A0"/>
                    </a:solidFill>
                    <a:latin typeface="+mj-lt"/>
                  </a:rPr>
                  <a:t>– the average number of items arriving at the system per unit of </a:t>
                </a:r>
                <a:r>
                  <a:rPr lang="en-US" dirty="0" smtClean="0">
                    <a:solidFill>
                      <a:srgbClr val="7030A0"/>
                    </a:solidFill>
                    <a:latin typeface="+mj-lt"/>
                  </a:rPr>
                  <a:t>time  </a:t>
                </a:r>
              </a:p>
              <a:p>
                <a:pPr marL="0" indent="0">
                  <a:buNone/>
                </a:pPr>
                <a:r>
                  <a:rPr lang="en-US" dirty="0">
                    <a:solidFill>
                      <a:srgbClr val="7030A0"/>
                    </a:solidFill>
                    <a:latin typeface="+mj-lt"/>
                  </a:rPr>
                  <a:t> </a:t>
                </a:r>
                <a:r>
                  <a:rPr lang="en-US" dirty="0" smtClean="0">
                    <a:solidFill>
                      <a:srgbClr val="7030A0"/>
                    </a:solidFill>
                    <a:latin typeface="+mj-lt"/>
                  </a:rPr>
                  <a:t> W </a:t>
                </a:r>
                <a:r>
                  <a:rPr lang="en-US" dirty="0">
                    <a:solidFill>
                      <a:srgbClr val="7030A0"/>
                    </a:solidFill>
                    <a:latin typeface="+mj-lt"/>
                  </a:rPr>
                  <a:t>– the average waiting time an item spends in a queuing </a:t>
                </a:r>
                <a:r>
                  <a:rPr lang="en-US" dirty="0" smtClean="0">
                    <a:solidFill>
                      <a:srgbClr val="7030A0"/>
                    </a:solidFill>
                    <a:latin typeface="+mj-lt"/>
                  </a:rPr>
                  <a:t>system</a:t>
                </a:r>
                <a:r>
                  <a:rPr lang="en-US" dirty="0" smtClean="0">
                    <a:latin typeface="+mj-lt"/>
                  </a:rPr>
                  <a:t>.</a:t>
                </a:r>
                <a:endParaRPr lang="en-US" dirty="0">
                  <a:latin typeface="+mj-lt"/>
                </a:endParaRPr>
              </a:p>
              <a:p>
                <a:r>
                  <a:rPr lang="en-US" dirty="0"/>
                  <a:t> </a:t>
                </a:r>
                <a:r>
                  <a:rPr lang="en-US" dirty="0" smtClean="0">
                    <a:solidFill>
                      <a:srgbClr val="7030A0"/>
                    </a:solidFill>
                  </a:rPr>
                  <a:t>The Little Formula is given  by  </a:t>
                </a:r>
                <a14:m>
                  <m:oMath xmlns:m="http://schemas.openxmlformats.org/officeDocument/2006/math">
                    <m:sSub>
                      <m:sSubPr>
                        <m:ctrlPr>
                          <a:rPr lang="en-US" i="1" smtClean="0">
                            <a:solidFill>
                              <a:srgbClr val="AB1579"/>
                            </a:solidFill>
                            <a:latin typeface="Cambria Math" panose="02040503050406030204" pitchFamily="18" charset="0"/>
                          </a:rPr>
                        </m:ctrlPr>
                      </m:sSubPr>
                      <m:e>
                        <m:r>
                          <a:rPr lang="en-US" b="0" i="1" smtClean="0">
                            <a:solidFill>
                              <a:srgbClr val="AB1579"/>
                            </a:solidFill>
                            <a:latin typeface="Cambria Math" panose="02040503050406030204" pitchFamily="18" charset="0"/>
                          </a:rPr>
                          <m:t>𝐿</m:t>
                        </m:r>
                      </m:e>
                      <m:sub>
                        <m:r>
                          <a:rPr lang="en-US" b="0" i="1" smtClean="0">
                            <a:solidFill>
                              <a:srgbClr val="AB1579"/>
                            </a:solidFill>
                            <a:latin typeface="Cambria Math" panose="02040503050406030204" pitchFamily="18" charset="0"/>
                          </a:rPr>
                          <m:t>𝑞</m:t>
                        </m:r>
                      </m:sub>
                    </m:sSub>
                  </m:oMath>
                </a14:m>
                <a:r>
                  <a:rPr lang="en-US" dirty="0" smtClean="0">
                    <a:solidFill>
                      <a:srgbClr val="AB1579"/>
                    </a:solidFill>
                  </a:rPr>
                  <a:t> = </a:t>
                </a:r>
                <a:r>
                  <a:rPr lang="el-GR" dirty="0" smtClean="0">
                    <a:solidFill>
                      <a:srgbClr val="AB1579"/>
                    </a:solidFill>
                  </a:rPr>
                  <a:t>λ</a:t>
                </a:r>
                <a:r>
                  <a:rPr lang="en-US" dirty="0" smtClean="0">
                    <a:solidFill>
                      <a:srgbClr val="AB1579"/>
                    </a:solidFill>
                  </a:rPr>
                  <a:t> </a:t>
                </a:r>
                <a14:m>
                  <m:oMath xmlns:m="http://schemas.openxmlformats.org/officeDocument/2006/math">
                    <m:sSub>
                      <m:sSubPr>
                        <m:ctrlPr>
                          <a:rPr lang="en-US" i="1" smtClean="0">
                            <a:solidFill>
                              <a:srgbClr val="AB1579"/>
                            </a:solidFill>
                            <a:latin typeface="Cambria Math" panose="02040503050406030204" pitchFamily="18" charset="0"/>
                          </a:rPr>
                        </m:ctrlPr>
                      </m:sSubPr>
                      <m:e>
                        <m:r>
                          <a:rPr lang="en-US" b="0" i="1" smtClean="0">
                            <a:solidFill>
                              <a:srgbClr val="AB1579"/>
                            </a:solidFill>
                            <a:latin typeface="Cambria Math" panose="02040503050406030204" pitchFamily="18" charset="0"/>
                          </a:rPr>
                          <m:t>𝑊</m:t>
                        </m:r>
                      </m:e>
                      <m:sub>
                        <m:r>
                          <a:rPr lang="en-US" b="0" i="1" smtClean="0">
                            <a:solidFill>
                              <a:srgbClr val="AB1579"/>
                            </a:solidFill>
                            <a:latin typeface="Cambria Math" panose="02040503050406030204" pitchFamily="18" charset="0"/>
                          </a:rPr>
                          <m:t>𝑞</m:t>
                        </m:r>
                      </m:sub>
                    </m:sSub>
                  </m:oMath>
                </a14:m>
                <a:r>
                  <a:rPr lang="en-US" dirty="0" smtClean="0">
                    <a:solidFill>
                      <a:srgbClr val="AB1579"/>
                    </a:solidFill>
                  </a:rPr>
                  <a:t>  </a:t>
                </a:r>
              </a:p>
              <a:p>
                <a:r>
                  <a:rPr lang="en-US" dirty="0">
                    <a:solidFill>
                      <a:srgbClr val="AB1579"/>
                    </a:solidFill>
                  </a:rPr>
                  <a:t> </a:t>
                </a:r>
                <a:r>
                  <a:rPr lang="en-US" dirty="0" smtClean="0">
                    <a:solidFill>
                      <a:srgbClr val="AB1579"/>
                    </a:solidFill>
                  </a:rPr>
                  <a:t>                                                   W = </a:t>
                </a:r>
                <a14:m>
                  <m:oMath xmlns:m="http://schemas.openxmlformats.org/officeDocument/2006/math">
                    <m:sSub>
                      <m:sSubPr>
                        <m:ctrlPr>
                          <a:rPr lang="en-US" i="1">
                            <a:solidFill>
                              <a:srgbClr val="AB1579"/>
                            </a:solidFill>
                            <a:latin typeface="Cambria Math" panose="02040503050406030204" pitchFamily="18" charset="0"/>
                          </a:rPr>
                        </m:ctrlPr>
                      </m:sSubPr>
                      <m:e>
                        <m:r>
                          <a:rPr lang="en-US" i="1">
                            <a:solidFill>
                              <a:srgbClr val="AB1579"/>
                            </a:solidFill>
                            <a:latin typeface="Cambria Math" panose="02040503050406030204" pitchFamily="18" charset="0"/>
                          </a:rPr>
                          <m:t>𝑊</m:t>
                        </m:r>
                      </m:e>
                      <m:sub>
                        <m:r>
                          <a:rPr lang="en-US" i="1">
                            <a:solidFill>
                              <a:srgbClr val="AB1579"/>
                            </a:solidFill>
                            <a:latin typeface="Cambria Math" panose="02040503050406030204" pitchFamily="18" charset="0"/>
                          </a:rPr>
                          <m:t>𝑞</m:t>
                        </m:r>
                      </m:sub>
                    </m:sSub>
                  </m:oMath>
                </a14:m>
                <a:r>
                  <a:rPr lang="en-US" dirty="0" smtClean="0">
                    <a:solidFill>
                      <a:srgbClr val="AB1579"/>
                    </a:solidFill>
                  </a:rPr>
                  <a:t> + </a:t>
                </a:r>
                <a14:m>
                  <m:oMath xmlns:m="http://schemas.openxmlformats.org/officeDocument/2006/math">
                    <m:f>
                      <m:fPr>
                        <m:ctrlPr>
                          <a:rPr lang="en-US" i="1" smtClean="0">
                            <a:solidFill>
                              <a:srgbClr val="AB1579"/>
                            </a:solidFill>
                            <a:latin typeface="Cambria Math" panose="02040503050406030204" pitchFamily="18" charset="0"/>
                          </a:rPr>
                        </m:ctrlPr>
                      </m:fPr>
                      <m:num>
                        <m:r>
                          <a:rPr lang="en-US" b="0" i="1" smtClean="0">
                            <a:solidFill>
                              <a:srgbClr val="AB1579"/>
                            </a:solidFill>
                            <a:latin typeface="Cambria Math" panose="02040503050406030204" pitchFamily="18" charset="0"/>
                          </a:rPr>
                          <m:t>1</m:t>
                        </m:r>
                      </m:num>
                      <m:den>
                        <m:r>
                          <a:rPr lang="en-US" i="1" smtClean="0">
                            <a:solidFill>
                              <a:srgbClr val="AB1579"/>
                            </a:solidFill>
                            <a:latin typeface="Cambria Math" panose="02040503050406030204" pitchFamily="18" charset="0"/>
                            <a:ea typeface="Cambria Math" panose="02040503050406030204" pitchFamily="18" charset="0"/>
                          </a:rPr>
                          <m:t>𝜇</m:t>
                        </m:r>
                      </m:den>
                    </m:f>
                  </m:oMath>
                </a14:m>
                <a:endParaRPr lang="en-US" dirty="0" smtClean="0">
                  <a:solidFill>
                    <a:srgbClr val="AB1579"/>
                  </a:solidFill>
                </a:endParaRPr>
              </a:p>
              <a:p>
                <a:r>
                  <a:rPr lang="en-US" dirty="0">
                    <a:solidFill>
                      <a:srgbClr val="AB1579"/>
                    </a:solidFill>
                  </a:rPr>
                  <a:t> </a:t>
                </a:r>
                <a:r>
                  <a:rPr lang="en-US" dirty="0" smtClean="0">
                    <a:solidFill>
                      <a:srgbClr val="AB1579"/>
                    </a:solidFill>
                  </a:rPr>
                  <a:t>                                                    L =  </a:t>
                </a:r>
                <a14:m>
                  <m:oMath xmlns:m="http://schemas.openxmlformats.org/officeDocument/2006/math">
                    <m:sSub>
                      <m:sSubPr>
                        <m:ctrlPr>
                          <a:rPr lang="en-US" i="1">
                            <a:solidFill>
                              <a:srgbClr val="AB1579"/>
                            </a:solidFill>
                            <a:latin typeface="Cambria Math" panose="02040503050406030204" pitchFamily="18" charset="0"/>
                          </a:rPr>
                        </m:ctrlPr>
                      </m:sSubPr>
                      <m:e>
                        <m:r>
                          <a:rPr lang="en-US" i="1">
                            <a:solidFill>
                              <a:srgbClr val="AB1579"/>
                            </a:solidFill>
                            <a:latin typeface="Cambria Math" panose="02040503050406030204" pitchFamily="18" charset="0"/>
                          </a:rPr>
                          <m:t>𝐿</m:t>
                        </m:r>
                      </m:e>
                      <m:sub>
                        <m:r>
                          <a:rPr lang="en-US" i="1">
                            <a:solidFill>
                              <a:srgbClr val="AB1579"/>
                            </a:solidFill>
                            <a:latin typeface="Cambria Math" panose="02040503050406030204" pitchFamily="18" charset="0"/>
                          </a:rPr>
                          <m:t>𝑞</m:t>
                        </m:r>
                      </m:sub>
                    </m:sSub>
                  </m:oMath>
                </a14:m>
                <a:r>
                  <a:rPr lang="en-US" dirty="0" smtClean="0">
                    <a:solidFill>
                      <a:srgbClr val="AB1579"/>
                    </a:solidFill>
                  </a:rPr>
                  <a:t>  + </a:t>
                </a:r>
                <a14:m>
                  <m:oMath xmlns:m="http://schemas.openxmlformats.org/officeDocument/2006/math">
                    <m:f>
                      <m:fPr>
                        <m:ctrlPr>
                          <a:rPr lang="en-US" i="1">
                            <a:solidFill>
                              <a:srgbClr val="AB1579"/>
                            </a:solidFill>
                            <a:latin typeface="Cambria Math" panose="02040503050406030204" pitchFamily="18" charset="0"/>
                          </a:rPr>
                        </m:ctrlPr>
                      </m:fPr>
                      <m:num>
                        <m:r>
                          <a:rPr lang="en-US" i="1" smtClean="0">
                            <a:solidFill>
                              <a:srgbClr val="AB1579"/>
                            </a:solidFill>
                            <a:latin typeface="Cambria Math" panose="02040503050406030204" pitchFamily="18" charset="0"/>
                            <a:ea typeface="Cambria Math" panose="02040503050406030204" pitchFamily="18" charset="0"/>
                          </a:rPr>
                          <m:t>𝜆</m:t>
                        </m:r>
                      </m:num>
                      <m:den>
                        <m:r>
                          <a:rPr lang="en-US" i="1">
                            <a:solidFill>
                              <a:srgbClr val="AB1579"/>
                            </a:solidFill>
                            <a:latin typeface="Cambria Math" panose="02040503050406030204" pitchFamily="18" charset="0"/>
                            <a:ea typeface="Cambria Math" panose="02040503050406030204" pitchFamily="18" charset="0"/>
                          </a:rPr>
                          <m:t>𝜇</m:t>
                        </m:r>
                      </m:den>
                    </m:f>
                  </m:oMath>
                </a14:m>
                <a:endParaRPr lang="en-US" b="1" dirty="0" smtClean="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251678" y="1522581"/>
                <a:ext cx="10178322" cy="4905113"/>
              </a:xfrm>
              <a:blipFill rotWithShape="0">
                <a:blip r:embed="rId2"/>
                <a:stretch>
                  <a:fillRect l="-539" t="-622" r="-1018"/>
                </a:stretch>
              </a:blipFill>
            </p:spPr>
            <p:txBody>
              <a:bodyPr/>
              <a:lstStyle/>
              <a:p>
                <a:r>
                  <a:rPr lang="en-US">
                    <a:noFill/>
                  </a:rPr>
                  <a:t> </a:t>
                </a:r>
              </a:p>
            </p:txBody>
          </p:sp>
        </mc:Fallback>
      </mc:AlternateContent>
    </p:spTree>
    <p:extLst>
      <p:ext uri="{BB962C8B-B14F-4D97-AF65-F5344CB8AC3E}">
        <p14:creationId xmlns:p14="http://schemas.microsoft.com/office/powerpoint/2010/main" val="755252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613878"/>
            <a:ext cx="10178322" cy="636187"/>
          </a:xfrm>
        </p:spPr>
        <p:txBody>
          <a:bodyPr>
            <a:normAutofit/>
          </a:bodyPr>
          <a:lstStyle/>
          <a:p>
            <a:pPr algn="ctr"/>
            <a:r>
              <a:rPr lang="en-US" sz="3600" dirty="0">
                <a:solidFill>
                  <a:srgbClr val="00B050"/>
                </a:solidFill>
              </a:rPr>
              <a:t>CLASSIFICATION OF QUEUING MODELS </a:t>
            </a:r>
          </a:p>
        </p:txBody>
      </p:sp>
      <p:sp>
        <p:nvSpPr>
          <p:cNvPr id="3" name="Content Placeholder 2"/>
          <p:cNvSpPr>
            <a:spLocks noGrp="1"/>
          </p:cNvSpPr>
          <p:nvPr>
            <p:ph idx="1"/>
          </p:nvPr>
        </p:nvSpPr>
        <p:spPr>
          <a:xfrm>
            <a:off x="1214866" y="2019783"/>
            <a:ext cx="10178322" cy="4126374"/>
          </a:xfrm>
        </p:spPr>
        <p:txBody>
          <a:bodyPr>
            <a:normAutofit fontScale="92500" lnSpcReduction="10000"/>
          </a:bodyPr>
          <a:lstStyle/>
          <a:p>
            <a:r>
              <a:rPr lang="en-US" sz="2200" dirty="0">
                <a:solidFill>
                  <a:srgbClr val="7030A0"/>
                </a:solidFill>
                <a:latin typeface="+mj-lt"/>
              </a:rPr>
              <a:t>Different models in queuing theory are classified by using special (or standard) notations described initially by </a:t>
            </a:r>
            <a:r>
              <a:rPr lang="en-US" sz="2200" dirty="0" smtClean="0">
                <a:solidFill>
                  <a:srgbClr val="7030A0"/>
                </a:solidFill>
                <a:latin typeface="+mj-lt"/>
              </a:rPr>
              <a:t>D.G Kendall </a:t>
            </a:r>
            <a:r>
              <a:rPr lang="en-US" sz="2200" dirty="0">
                <a:solidFill>
                  <a:srgbClr val="7030A0"/>
                </a:solidFill>
                <a:latin typeface="+mj-lt"/>
              </a:rPr>
              <a:t>in 1953 in the form </a:t>
            </a:r>
            <a:r>
              <a:rPr lang="en-US" sz="2200" dirty="0" smtClean="0">
                <a:solidFill>
                  <a:srgbClr val="7030A0"/>
                </a:solidFill>
                <a:latin typeface="+mj-lt"/>
              </a:rPr>
              <a:t>(A/B/C). </a:t>
            </a:r>
            <a:r>
              <a:rPr lang="en-US" sz="2200" dirty="0">
                <a:solidFill>
                  <a:srgbClr val="7030A0"/>
                </a:solidFill>
                <a:latin typeface="+mj-lt"/>
              </a:rPr>
              <a:t>Later </a:t>
            </a:r>
            <a:r>
              <a:rPr lang="en-US" sz="2200" dirty="0" err="1" smtClean="0">
                <a:solidFill>
                  <a:srgbClr val="7030A0"/>
                </a:solidFill>
                <a:latin typeface="+mj-lt"/>
              </a:rPr>
              <a:t>A.M.Lee</a:t>
            </a:r>
            <a:r>
              <a:rPr lang="en-US" sz="2200" dirty="0" smtClean="0">
                <a:solidFill>
                  <a:srgbClr val="7030A0"/>
                </a:solidFill>
                <a:latin typeface="+mj-lt"/>
              </a:rPr>
              <a:t> </a:t>
            </a:r>
            <a:r>
              <a:rPr lang="en-US" sz="2200" dirty="0">
                <a:solidFill>
                  <a:srgbClr val="7030A0"/>
                </a:solidFill>
                <a:latin typeface="+mj-lt"/>
              </a:rPr>
              <a:t>in 1966 added the symbols </a:t>
            </a:r>
            <a:r>
              <a:rPr lang="en-US" sz="2200" dirty="0" smtClean="0">
                <a:solidFill>
                  <a:srgbClr val="7030A0"/>
                </a:solidFill>
                <a:latin typeface="+mj-lt"/>
              </a:rPr>
              <a:t>D </a:t>
            </a:r>
            <a:r>
              <a:rPr lang="en-US" sz="2200" dirty="0">
                <a:solidFill>
                  <a:srgbClr val="7030A0"/>
                </a:solidFill>
                <a:latin typeface="+mj-lt"/>
              </a:rPr>
              <a:t>and </a:t>
            </a:r>
            <a:r>
              <a:rPr lang="en-US" sz="2200" dirty="0" smtClean="0">
                <a:solidFill>
                  <a:srgbClr val="7030A0"/>
                </a:solidFill>
                <a:latin typeface="+mj-lt"/>
              </a:rPr>
              <a:t>E </a:t>
            </a:r>
            <a:r>
              <a:rPr lang="en-US" sz="2200" dirty="0">
                <a:solidFill>
                  <a:srgbClr val="7030A0"/>
                </a:solidFill>
                <a:latin typeface="+mj-lt"/>
              </a:rPr>
              <a:t>to the Kendall notation. I</a:t>
            </a:r>
            <a:r>
              <a:rPr lang="en-US" sz="2200" dirty="0" smtClean="0">
                <a:solidFill>
                  <a:srgbClr val="7030A0"/>
                </a:solidFill>
                <a:latin typeface="+mj-lt"/>
              </a:rPr>
              <a:t>n </a:t>
            </a:r>
            <a:r>
              <a:rPr lang="en-US" sz="2200" dirty="0">
                <a:solidFill>
                  <a:srgbClr val="7030A0"/>
                </a:solidFill>
                <a:latin typeface="+mj-lt"/>
              </a:rPr>
              <a:t>the literature of queuing theory the standard format used to describe the main characteristics of </a:t>
            </a:r>
            <a:r>
              <a:rPr lang="en-US" sz="2200" dirty="0" smtClean="0">
                <a:solidFill>
                  <a:srgbClr val="7030A0"/>
                </a:solidFill>
                <a:latin typeface="+mj-lt"/>
              </a:rPr>
              <a:t> different queueing model  are  </a:t>
            </a:r>
            <a:r>
              <a:rPr lang="en-US" sz="2200" dirty="0">
                <a:solidFill>
                  <a:srgbClr val="7030A0"/>
                </a:solidFill>
                <a:latin typeface="+mj-lt"/>
              </a:rPr>
              <a:t>as follows:</a:t>
            </a:r>
          </a:p>
          <a:p>
            <a:r>
              <a:rPr lang="en-US" dirty="0"/>
              <a:t>                   </a:t>
            </a:r>
            <a:r>
              <a:rPr lang="en-US" dirty="0" smtClean="0">
                <a:solidFill>
                  <a:schemeClr val="accent5">
                    <a:lumMod val="75000"/>
                  </a:schemeClr>
                </a:solidFill>
              </a:rPr>
              <a:t>{(A/B/C) </a:t>
            </a:r>
            <a:r>
              <a:rPr lang="en-US" dirty="0">
                <a:solidFill>
                  <a:schemeClr val="accent5">
                    <a:lumMod val="75000"/>
                  </a:schemeClr>
                </a:solidFill>
              </a:rPr>
              <a:t>: </a:t>
            </a:r>
            <a:r>
              <a:rPr lang="en-US" dirty="0" smtClean="0">
                <a:solidFill>
                  <a:schemeClr val="accent5">
                    <a:lumMod val="75000"/>
                  </a:schemeClr>
                </a:solidFill>
              </a:rPr>
              <a:t>(D/E)}</a:t>
            </a:r>
            <a:endParaRPr lang="en-US" dirty="0">
              <a:solidFill>
                <a:schemeClr val="accent5">
                  <a:lumMod val="75000"/>
                </a:schemeClr>
              </a:solidFill>
            </a:endParaRPr>
          </a:p>
          <a:p>
            <a:pPr marL="0" indent="0">
              <a:buNone/>
            </a:pPr>
            <a:r>
              <a:rPr lang="en-US" dirty="0" smtClean="0">
                <a:solidFill>
                  <a:schemeClr val="accent5">
                    <a:lumMod val="75000"/>
                  </a:schemeClr>
                </a:solidFill>
              </a:rPr>
              <a:t>    Where</a:t>
            </a:r>
            <a:endParaRPr lang="en-US" dirty="0">
              <a:solidFill>
                <a:schemeClr val="accent5">
                  <a:lumMod val="75000"/>
                </a:schemeClr>
              </a:solidFill>
            </a:endParaRPr>
          </a:p>
          <a:p>
            <a:r>
              <a:rPr lang="en-US" dirty="0">
                <a:solidFill>
                  <a:schemeClr val="accent5">
                    <a:lumMod val="75000"/>
                  </a:schemeClr>
                </a:solidFill>
              </a:rPr>
              <a:t>A</a:t>
            </a:r>
            <a:r>
              <a:rPr lang="en-US" dirty="0" smtClean="0">
                <a:solidFill>
                  <a:schemeClr val="accent5">
                    <a:lumMod val="75000"/>
                  </a:schemeClr>
                </a:solidFill>
              </a:rPr>
              <a:t> </a:t>
            </a:r>
            <a:r>
              <a:rPr lang="en-US" dirty="0">
                <a:solidFill>
                  <a:schemeClr val="accent5">
                    <a:lumMod val="75000"/>
                  </a:schemeClr>
                </a:solidFill>
              </a:rPr>
              <a:t>= arrivals distribution</a:t>
            </a:r>
          </a:p>
          <a:p>
            <a:r>
              <a:rPr lang="en-US" dirty="0">
                <a:solidFill>
                  <a:schemeClr val="accent5">
                    <a:lumMod val="75000"/>
                  </a:schemeClr>
                </a:solidFill>
              </a:rPr>
              <a:t>B</a:t>
            </a:r>
            <a:r>
              <a:rPr lang="en-US" dirty="0" smtClean="0">
                <a:solidFill>
                  <a:schemeClr val="accent5">
                    <a:lumMod val="75000"/>
                  </a:schemeClr>
                </a:solidFill>
              </a:rPr>
              <a:t> </a:t>
            </a:r>
            <a:r>
              <a:rPr lang="en-US" dirty="0">
                <a:solidFill>
                  <a:schemeClr val="accent5">
                    <a:lumMod val="75000"/>
                  </a:schemeClr>
                </a:solidFill>
              </a:rPr>
              <a:t>= service time (or departures) distribution</a:t>
            </a:r>
          </a:p>
          <a:p>
            <a:r>
              <a:rPr lang="en-US" dirty="0">
                <a:solidFill>
                  <a:schemeClr val="accent5">
                    <a:lumMod val="75000"/>
                  </a:schemeClr>
                </a:solidFill>
              </a:rPr>
              <a:t>C</a:t>
            </a:r>
            <a:r>
              <a:rPr lang="en-US" dirty="0" smtClean="0">
                <a:solidFill>
                  <a:schemeClr val="accent5">
                    <a:lumMod val="75000"/>
                  </a:schemeClr>
                </a:solidFill>
              </a:rPr>
              <a:t> </a:t>
            </a:r>
            <a:r>
              <a:rPr lang="en-US" dirty="0">
                <a:solidFill>
                  <a:schemeClr val="accent5">
                    <a:lumMod val="75000"/>
                  </a:schemeClr>
                </a:solidFill>
              </a:rPr>
              <a:t>= number of service channels (servers)</a:t>
            </a:r>
          </a:p>
          <a:p>
            <a:r>
              <a:rPr lang="en-US" dirty="0">
                <a:solidFill>
                  <a:schemeClr val="accent5">
                    <a:lumMod val="75000"/>
                  </a:schemeClr>
                </a:solidFill>
              </a:rPr>
              <a:t>D</a:t>
            </a:r>
            <a:r>
              <a:rPr lang="en-US" dirty="0" smtClean="0">
                <a:solidFill>
                  <a:schemeClr val="accent5">
                    <a:lumMod val="75000"/>
                  </a:schemeClr>
                </a:solidFill>
              </a:rPr>
              <a:t> </a:t>
            </a:r>
            <a:r>
              <a:rPr lang="en-US" dirty="0">
                <a:solidFill>
                  <a:schemeClr val="accent5">
                    <a:lumMod val="75000"/>
                  </a:schemeClr>
                </a:solidFill>
              </a:rPr>
              <a:t>= </a:t>
            </a:r>
            <a:r>
              <a:rPr lang="en-US" dirty="0" smtClean="0">
                <a:solidFill>
                  <a:schemeClr val="accent5">
                    <a:lumMod val="75000"/>
                  </a:schemeClr>
                </a:solidFill>
              </a:rPr>
              <a:t>maximum  </a:t>
            </a:r>
            <a:r>
              <a:rPr lang="en-US" dirty="0">
                <a:solidFill>
                  <a:schemeClr val="accent5">
                    <a:lumMod val="75000"/>
                  </a:schemeClr>
                </a:solidFill>
              </a:rPr>
              <a:t>number of customers allowed in the system (in queue plus in service)</a:t>
            </a:r>
          </a:p>
          <a:p>
            <a:r>
              <a:rPr lang="en-US" dirty="0">
                <a:solidFill>
                  <a:schemeClr val="accent5">
                    <a:lumMod val="75000"/>
                  </a:schemeClr>
                </a:solidFill>
              </a:rPr>
              <a:t>E</a:t>
            </a:r>
            <a:r>
              <a:rPr lang="en-US" dirty="0" smtClean="0">
                <a:solidFill>
                  <a:schemeClr val="accent5">
                    <a:lumMod val="75000"/>
                  </a:schemeClr>
                </a:solidFill>
              </a:rPr>
              <a:t> </a:t>
            </a:r>
            <a:r>
              <a:rPr lang="en-US" dirty="0">
                <a:solidFill>
                  <a:schemeClr val="accent5">
                    <a:lumMod val="75000"/>
                  </a:schemeClr>
                </a:solidFill>
              </a:rPr>
              <a:t>= queue (or service) discipline.</a:t>
            </a:r>
          </a:p>
        </p:txBody>
      </p:sp>
    </p:spTree>
    <p:extLst>
      <p:ext uri="{BB962C8B-B14F-4D97-AF65-F5344CB8AC3E}">
        <p14:creationId xmlns:p14="http://schemas.microsoft.com/office/powerpoint/2010/main" val="384726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417" y="694480"/>
            <a:ext cx="10178322" cy="1145895"/>
          </a:xfrm>
        </p:spPr>
        <p:txBody>
          <a:bodyPr>
            <a:normAutofit/>
          </a:bodyPr>
          <a:lstStyle/>
          <a:p>
            <a:pPr algn="ctr"/>
            <a:r>
              <a:rPr lang="en-US" sz="3600" dirty="0">
                <a:solidFill>
                  <a:srgbClr val="00B050"/>
                </a:solidFill>
              </a:rPr>
              <a:t>CLASSIFICATION OF QUEUING MODELS </a:t>
            </a:r>
            <a:endParaRPr lang="en-US" sz="3600" dirty="0"/>
          </a:p>
        </p:txBody>
      </p:sp>
      <p:sp>
        <p:nvSpPr>
          <p:cNvPr id="3" name="Content Placeholder 2"/>
          <p:cNvSpPr>
            <a:spLocks noGrp="1"/>
          </p:cNvSpPr>
          <p:nvPr>
            <p:ph idx="1"/>
          </p:nvPr>
        </p:nvSpPr>
        <p:spPr>
          <a:xfrm>
            <a:off x="1251678" y="1840375"/>
            <a:ext cx="10178322" cy="4687747"/>
          </a:xfrm>
        </p:spPr>
        <p:txBody>
          <a:bodyPr>
            <a:noAutofit/>
          </a:bodyPr>
          <a:lstStyle/>
          <a:p>
            <a:pPr marL="0" indent="0">
              <a:buNone/>
            </a:pPr>
            <a:r>
              <a:rPr lang="en-US" dirty="0">
                <a:solidFill>
                  <a:srgbClr val="7030A0"/>
                </a:solidFill>
                <a:latin typeface="+mj-lt"/>
              </a:rPr>
              <a:t>Certain descriptive notations are used for the arrival and service time distribution (i.e. to replace notation A and B) as following:</a:t>
            </a:r>
          </a:p>
          <a:p>
            <a:r>
              <a:rPr lang="en-US" dirty="0">
                <a:solidFill>
                  <a:srgbClr val="7030A0"/>
                </a:solidFill>
                <a:latin typeface="+mj-lt"/>
              </a:rPr>
              <a:t>M = exponential (or Markovian) inter-arrival times or service-time distribution (or    equivalently Poisson or Markovian Arrival or Departure distribution)</a:t>
            </a:r>
          </a:p>
          <a:p>
            <a:r>
              <a:rPr lang="en-US" dirty="0">
                <a:solidFill>
                  <a:srgbClr val="7030A0"/>
                </a:solidFill>
                <a:latin typeface="+mj-lt"/>
              </a:rPr>
              <a:t>D = constant or deterministic inter-arrival-time or service-time.</a:t>
            </a:r>
          </a:p>
          <a:p>
            <a:r>
              <a:rPr lang="en-US" dirty="0">
                <a:solidFill>
                  <a:srgbClr val="7030A0"/>
                </a:solidFill>
                <a:latin typeface="+mj-lt"/>
              </a:rPr>
              <a:t>G = service time (departures) distribution of general type, i.e. no assumption is made about the type of distribution.</a:t>
            </a:r>
          </a:p>
          <a:p>
            <a:r>
              <a:rPr lang="en-US" dirty="0">
                <a:solidFill>
                  <a:srgbClr val="7030A0"/>
                </a:solidFill>
                <a:latin typeface="+mj-lt"/>
              </a:rPr>
              <a:t>GI = Inter-arrival time (arrivals) having a general probability distribution such as </a:t>
            </a:r>
            <a:r>
              <a:rPr lang="en-US" dirty="0" err="1">
                <a:solidFill>
                  <a:srgbClr val="7030A0"/>
                </a:solidFill>
                <a:latin typeface="+mj-lt"/>
              </a:rPr>
              <a:t>as</a:t>
            </a:r>
            <a:r>
              <a:rPr lang="en-US" dirty="0">
                <a:solidFill>
                  <a:srgbClr val="7030A0"/>
                </a:solidFill>
                <a:latin typeface="+mj-lt"/>
              </a:rPr>
              <a:t> normal, uniform or any empirical distribution.</a:t>
            </a:r>
          </a:p>
          <a:p>
            <a:r>
              <a:rPr lang="en-US" dirty="0" err="1">
                <a:solidFill>
                  <a:srgbClr val="7030A0"/>
                </a:solidFill>
                <a:latin typeface="+mj-lt"/>
              </a:rPr>
              <a:t>E</a:t>
            </a:r>
            <a:r>
              <a:rPr lang="en-US" baseline="-25000" dirty="0" err="1">
                <a:solidFill>
                  <a:srgbClr val="7030A0"/>
                </a:solidFill>
                <a:latin typeface="+mj-lt"/>
              </a:rPr>
              <a:t>k</a:t>
            </a:r>
            <a:r>
              <a:rPr lang="en-US" dirty="0">
                <a:solidFill>
                  <a:srgbClr val="7030A0"/>
                </a:solidFill>
                <a:latin typeface="+mj-lt"/>
              </a:rPr>
              <a:t> = </a:t>
            </a:r>
            <a:r>
              <a:rPr lang="en-US" dirty="0" err="1">
                <a:solidFill>
                  <a:srgbClr val="7030A0"/>
                </a:solidFill>
                <a:latin typeface="+mj-lt"/>
              </a:rPr>
              <a:t>Erlang</a:t>
            </a:r>
            <a:r>
              <a:rPr lang="en-US" dirty="0">
                <a:solidFill>
                  <a:srgbClr val="7030A0"/>
                </a:solidFill>
                <a:latin typeface="+mj-lt"/>
              </a:rPr>
              <a:t>-k distribution of inter-arrival or service time distribution with parameter k (i.e. if k= 1, </a:t>
            </a:r>
            <a:r>
              <a:rPr lang="en-US" dirty="0" err="1">
                <a:solidFill>
                  <a:srgbClr val="7030A0"/>
                </a:solidFill>
                <a:latin typeface="+mj-lt"/>
              </a:rPr>
              <a:t>Erlang</a:t>
            </a:r>
            <a:r>
              <a:rPr lang="en-US" dirty="0">
                <a:solidFill>
                  <a:srgbClr val="7030A0"/>
                </a:solidFill>
                <a:latin typeface="+mj-lt"/>
              </a:rPr>
              <a:t> is equivalent to exponential and if k = </a:t>
            </a:r>
            <a:r>
              <a:rPr lang="en-US" dirty="0" smtClean="0">
                <a:solidFill>
                  <a:srgbClr val="7030A0"/>
                </a:solidFill>
                <a:latin typeface="+mj-lt"/>
              </a:rPr>
              <a:t>large  </a:t>
            </a:r>
            <a:r>
              <a:rPr lang="en-US" dirty="0">
                <a:solidFill>
                  <a:srgbClr val="7030A0"/>
                </a:solidFill>
                <a:latin typeface="+mj-lt"/>
              </a:rPr>
              <a:t>, </a:t>
            </a:r>
            <a:r>
              <a:rPr lang="en-US" dirty="0" err="1">
                <a:solidFill>
                  <a:srgbClr val="7030A0"/>
                </a:solidFill>
                <a:latin typeface="+mj-lt"/>
              </a:rPr>
              <a:t>Erlang</a:t>
            </a:r>
            <a:r>
              <a:rPr lang="en-US" dirty="0">
                <a:solidFill>
                  <a:srgbClr val="7030A0"/>
                </a:solidFill>
                <a:latin typeface="+mj-lt"/>
              </a:rPr>
              <a:t> is equivalent to deterministic).</a:t>
            </a:r>
          </a:p>
        </p:txBody>
      </p:sp>
    </p:spTree>
    <p:extLst>
      <p:ext uri="{BB962C8B-B14F-4D97-AF65-F5344CB8AC3E}">
        <p14:creationId xmlns:p14="http://schemas.microsoft.com/office/powerpoint/2010/main" val="3534387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33721"/>
          </a:xfrm>
        </p:spPr>
        <p:txBody>
          <a:bodyPr/>
          <a:lstStyle/>
          <a:p>
            <a:pPr algn="ctr"/>
            <a:r>
              <a:rPr lang="en-US" sz="2800" dirty="0" smtClean="0">
                <a:solidFill>
                  <a:srgbClr val="00B050"/>
                </a:solidFill>
              </a:rPr>
              <a:t>SINGLE Server QUEUEING MODEL (M/M/1):(∞/FIFO)</a:t>
            </a:r>
            <a:endParaRPr lang="en-US" dirty="0"/>
          </a:p>
        </p:txBody>
      </p:sp>
      <p:sp>
        <p:nvSpPr>
          <p:cNvPr id="3" name="Content Placeholder 2"/>
          <p:cNvSpPr>
            <a:spLocks noGrp="1"/>
          </p:cNvSpPr>
          <p:nvPr>
            <p:ph idx="1"/>
          </p:nvPr>
        </p:nvSpPr>
        <p:spPr>
          <a:xfrm>
            <a:off x="1251678" y="1586754"/>
            <a:ext cx="10178322" cy="4545106"/>
          </a:xfrm>
        </p:spPr>
        <p:txBody>
          <a:bodyPr/>
          <a:lstStyle/>
          <a:p>
            <a:r>
              <a:rPr lang="en-US" dirty="0" smtClean="0">
                <a:solidFill>
                  <a:srgbClr val="7030A0"/>
                </a:solidFill>
                <a:latin typeface="+mj-lt"/>
              </a:rPr>
              <a:t>In this system  the  customers arriving in the  single queue are served </a:t>
            </a:r>
            <a:r>
              <a:rPr lang="en-US" dirty="0">
                <a:solidFill>
                  <a:srgbClr val="7030A0"/>
                </a:solidFill>
                <a:latin typeface="+mj-lt"/>
              </a:rPr>
              <a:t> </a:t>
            </a:r>
            <a:r>
              <a:rPr lang="en-US" dirty="0" smtClean="0">
                <a:solidFill>
                  <a:srgbClr val="7030A0"/>
                </a:solidFill>
                <a:latin typeface="+mj-lt"/>
              </a:rPr>
              <a:t>by a single server.  The assumption made in this model   are as follows :</a:t>
            </a:r>
          </a:p>
          <a:p>
            <a:r>
              <a:rPr lang="en-US" dirty="0" smtClean="0">
                <a:solidFill>
                  <a:srgbClr val="7030A0"/>
                </a:solidFill>
                <a:latin typeface="+mj-lt"/>
              </a:rPr>
              <a:t>Infinite Calling  Population  or the number of arrivals per  unit time.</a:t>
            </a:r>
          </a:p>
          <a:p>
            <a:r>
              <a:rPr lang="en-US" dirty="0" smtClean="0">
                <a:solidFill>
                  <a:srgbClr val="7030A0"/>
                </a:solidFill>
                <a:latin typeface="+mj-lt"/>
              </a:rPr>
              <a:t>The arrival process is Poisson  with an expected arrival rate λ.</a:t>
            </a:r>
          </a:p>
          <a:p>
            <a:r>
              <a:rPr lang="en-US" dirty="0" smtClean="0">
                <a:solidFill>
                  <a:srgbClr val="7030A0"/>
                </a:solidFill>
                <a:latin typeface="+mj-lt"/>
              </a:rPr>
              <a:t>The queue configuration  is a single queue with the possibly infinite  length i.e.,  No reneging or balking.</a:t>
            </a:r>
          </a:p>
          <a:p>
            <a:r>
              <a:rPr lang="en-US" dirty="0" smtClean="0">
                <a:solidFill>
                  <a:srgbClr val="7030A0"/>
                </a:solidFill>
                <a:latin typeface="+mj-lt"/>
              </a:rPr>
              <a:t>The queue discipline is  FIFO – FIRST IN FIRST OUT</a:t>
            </a:r>
          </a:p>
          <a:p>
            <a:r>
              <a:rPr lang="en-US" dirty="0" smtClean="0">
                <a:solidFill>
                  <a:srgbClr val="7030A0"/>
                </a:solidFill>
                <a:latin typeface="+mj-lt"/>
              </a:rPr>
              <a:t>The service mechanism  consists of a single server with exponentially  distributed service times.</a:t>
            </a:r>
          </a:p>
          <a:p>
            <a:r>
              <a:rPr lang="en-US" dirty="0" smtClean="0">
                <a:solidFill>
                  <a:srgbClr val="7030A0"/>
                </a:solidFill>
                <a:latin typeface="+mj-lt"/>
              </a:rPr>
              <a:t>The waiting space for the customers in queue is infinite .</a:t>
            </a:r>
          </a:p>
          <a:p>
            <a:r>
              <a:rPr lang="en-US" dirty="0" smtClean="0">
                <a:solidFill>
                  <a:srgbClr val="7030A0"/>
                </a:solidFill>
                <a:latin typeface="+mj-lt"/>
              </a:rPr>
              <a:t>Mean arrival rate  ( </a:t>
            </a:r>
            <a:r>
              <a:rPr lang="el-GR" dirty="0" smtClean="0">
                <a:solidFill>
                  <a:srgbClr val="7030A0"/>
                </a:solidFill>
                <a:latin typeface="+mj-lt"/>
              </a:rPr>
              <a:t>λ</a:t>
            </a:r>
            <a:r>
              <a:rPr lang="en-US" dirty="0" smtClean="0">
                <a:solidFill>
                  <a:srgbClr val="7030A0"/>
                </a:solidFill>
                <a:latin typeface="+mj-lt"/>
              </a:rPr>
              <a:t>) &lt; Mean service rate (µ).</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04807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B050"/>
                </a:solidFill>
              </a:rPr>
              <a:t>APPLICATION OF </a:t>
            </a:r>
            <a:r>
              <a:rPr lang="en-US" sz="3600" dirty="0" err="1" smtClean="0">
                <a:solidFill>
                  <a:srgbClr val="00B050"/>
                </a:solidFill>
              </a:rPr>
              <a:t>QuEUEING</a:t>
            </a:r>
            <a:r>
              <a:rPr lang="en-US" sz="3600" dirty="0" smtClean="0">
                <a:solidFill>
                  <a:srgbClr val="00B050"/>
                </a:solidFill>
              </a:rPr>
              <a:t> THEORY</a:t>
            </a:r>
            <a:endParaRPr lang="en-US" sz="3600" dirty="0">
              <a:solidFill>
                <a:srgbClr val="00B050"/>
              </a:solidFill>
            </a:endParaRPr>
          </a:p>
        </p:txBody>
      </p:sp>
      <p:sp>
        <p:nvSpPr>
          <p:cNvPr id="3" name="Content Placeholder 2"/>
          <p:cNvSpPr>
            <a:spLocks noGrp="1"/>
          </p:cNvSpPr>
          <p:nvPr>
            <p:ph idx="1"/>
          </p:nvPr>
        </p:nvSpPr>
        <p:spPr>
          <a:xfrm>
            <a:off x="1251678" y="2228851"/>
            <a:ext cx="10178322" cy="4301835"/>
          </a:xfrm>
        </p:spPr>
        <p:txBody>
          <a:bodyPr>
            <a:normAutofit lnSpcReduction="10000"/>
          </a:bodyPr>
          <a:lstStyle/>
          <a:p>
            <a:r>
              <a:rPr lang="en-US" sz="2400" dirty="0" smtClean="0">
                <a:solidFill>
                  <a:srgbClr val="7030A0"/>
                </a:solidFill>
                <a:latin typeface="Times New Roman" panose="02020603050405020304" pitchFamily="18" charset="0"/>
                <a:cs typeface="Times New Roman" panose="02020603050405020304" pitchFamily="18" charset="0"/>
              </a:rPr>
              <a:t>Telecommunications</a:t>
            </a:r>
          </a:p>
          <a:p>
            <a:r>
              <a:rPr lang="en-US" sz="2400" dirty="0" smtClean="0">
                <a:solidFill>
                  <a:srgbClr val="7030A0"/>
                </a:solidFill>
                <a:latin typeface="Times New Roman" panose="02020603050405020304" pitchFamily="18" charset="0"/>
                <a:cs typeface="Times New Roman" panose="02020603050405020304" pitchFamily="18" charset="0"/>
              </a:rPr>
              <a:t>Determine  The Sequence Of Computer Operations</a:t>
            </a:r>
          </a:p>
          <a:p>
            <a:r>
              <a:rPr lang="en-US" sz="2400" dirty="0" smtClean="0">
                <a:solidFill>
                  <a:srgbClr val="7030A0"/>
                </a:solidFill>
                <a:latin typeface="Times New Roman" panose="02020603050405020304" pitchFamily="18" charset="0"/>
                <a:cs typeface="Times New Roman" panose="02020603050405020304" pitchFamily="18" charset="0"/>
              </a:rPr>
              <a:t>Predicting Computer  Performance</a:t>
            </a:r>
          </a:p>
          <a:p>
            <a:r>
              <a:rPr lang="en-US" sz="2400" dirty="0" smtClean="0">
                <a:solidFill>
                  <a:srgbClr val="7030A0"/>
                </a:solidFill>
                <a:latin typeface="Times New Roman" panose="02020603050405020304" pitchFamily="18" charset="0"/>
                <a:cs typeface="Times New Roman" panose="02020603050405020304" pitchFamily="18" charset="0"/>
              </a:rPr>
              <a:t>One Of The Key Modelling  Techniques For Computer System / Networks In General</a:t>
            </a:r>
          </a:p>
          <a:p>
            <a:r>
              <a:rPr lang="en-US" sz="2400" dirty="0" smtClean="0">
                <a:solidFill>
                  <a:srgbClr val="7030A0"/>
                </a:solidFill>
                <a:latin typeface="Times New Roman" panose="02020603050405020304" pitchFamily="18" charset="0"/>
                <a:cs typeface="Times New Roman" panose="02020603050405020304" pitchFamily="18" charset="0"/>
              </a:rPr>
              <a:t>Traffic Control</a:t>
            </a:r>
          </a:p>
          <a:p>
            <a:r>
              <a:rPr lang="en-US" sz="2400" dirty="0" smtClean="0">
                <a:solidFill>
                  <a:srgbClr val="7030A0"/>
                </a:solidFill>
                <a:latin typeface="Times New Roman" panose="02020603050405020304" pitchFamily="18" charset="0"/>
                <a:cs typeface="Times New Roman" panose="02020603050405020304" pitchFamily="18" charset="0"/>
              </a:rPr>
              <a:t>Airport Traffic And Airline  Ticket Sales</a:t>
            </a:r>
          </a:p>
          <a:p>
            <a:r>
              <a:rPr lang="en-US" sz="2400" dirty="0" smtClean="0">
                <a:solidFill>
                  <a:srgbClr val="7030A0"/>
                </a:solidFill>
                <a:latin typeface="Times New Roman" panose="02020603050405020304" pitchFamily="18" charset="0"/>
                <a:cs typeface="Times New Roman" panose="02020603050405020304" pitchFamily="18" charset="0"/>
              </a:rPr>
              <a:t>Layout Of Manufacturing System</a:t>
            </a:r>
          </a:p>
          <a:p>
            <a:r>
              <a:rPr lang="en-US" sz="2400" dirty="0" smtClean="0">
                <a:solidFill>
                  <a:srgbClr val="7030A0"/>
                </a:solidFill>
                <a:latin typeface="Times New Roman" panose="02020603050405020304" pitchFamily="18" charset="0"/>
                <a:cs typeface="Times New Roman" panose="02020603050405020304" pitchFamily="18" charset="0"/>
              </a:rPr>
              <a:t>Health Services ( Example : Control Of Hospital Bed Assignments)</a:t>
            </a:r>
          </a:p>
          <a:p>
            <a:endParaRPr lang="en-US"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681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lumMod val="50000"/>
                    <a:lumOff val="50000"/>
                  </a:schemeClr>
                </a:solidFill>
              </a:rPr>
              <a:t>WE can reduce q but we cannot avoid q</a:t>
            </a:r>
            <a:endParaRPr lang="en-US" dirty="0">
              <a:solidFill>
                <a:schemeClr val="tx2">
                  <a:lumMod val="50000"/>
                  <a:lumOff val="50000"/>
                </a:schemeClr>
              </a:solidFill>
            </a:endParaRPr>
          </a:p>
        </p:txBody>
      </p:sp>
      <p:pic>
        <p:nvPicPr>
          <p:cNvPr id="4" name="Content Placeholder 3"/>
          <p:cNvPicPr>
            <a:picLocks noGrp="1" noChangeAspect="1"/>
          </p:cNvPicPr>
          <p:nvPr>
            <p:ph idx="1"/>
          </p:nvPr>
        </p:nvPicPr>
        <p:blipFill>
          <a:blip r:embed="rId2"/>
          <a:stretch>
            <a:fillRect/>
          </a:stretch>
        </p:blipFill>
        <p:spPr>
          <a:xfrm>
            <a:off x="2743200" y="2285999"/>
            <a:ext cx="6225988" cy="3818965"/>
          </a:xfrm>
          <a:prstGeom prst="rect">
            <a:avLst/>
          </a:prstGeom>
        </p:spPr>
      </p:pic>
    </p:spTree>
    <p:extLst>
      <p:ext uri="{BB962C8B-B14F-4D97-AF65-F5344CB8AC3E}">
        <p14:creationId xmlns:p14="http://schemas.microsoft.com/office/powerpoint/2010/main" val="86617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B050"/>
                </a:solidFill>
              </a:rPr>
              <a:t>BENEFITS OF  QUEUEING THEORY</a:t>
            </a:r>
            <a:endParaRPr lang="en-US" sz="4000" dirty="0">
              <a:solidFill>
                <a:srgbClr val="00B050"/>
              </a:solidFill>
            </a:endParaRPr>
          </a:p>
        </p:txBody>
      </p:sp>
      <p:sp>
        <p:nvSpPr>
          <p:cNvPr id="3" name="Content Placeholder 2"/>
          <p:cNvSpPr>
            <a:spLocks noGrp="1"/>
          </p:cNvSpPr>
          <p:nvPr>
            <p:ph idx="1"/>
          </p:nvPr>
        </p:nvSpPr>
        <p:spPr>
          <a:xfrm>
            <a:off x="1251678" y="2286001"/>
            <a:ext cx="10178322" cy="4571999"/>
          </a:xfrm>
        </p:spPr>
        <p:txBody>
          <a:bodyPr>
            <a:normAutofit/>
          </a:bodyPr>
          <a:lstStyle/>
          <a:p>
            <a:pPr marL="0" indent="0">
              <a:buNone/>
            </a:pPr>
            <a:r>
              <a:rPr lang="en-US" dirty="0" smtClean="0"/>
              <a:t>       1</a:t>
            </a:r>
            <a:r>
              <a:rPr lang="en-US" sz="2400" dirty="0" smtClean="0">
                <a:solidFill>
                  <a:schemeClr val="accent5">
                    <a:lumMod val="75000"/>
                  </a:schemeClr>
                </a:solidFill>
                <a:latin typeface="+mj-lt"/>
              </a:rPr>
              <a:t>.   By   Applying  Queueing   Theory,  A  Business Man  Can Develop  More Efficient Queueing Systems, Processes,  Pricing  Mechanisms, Staffing  Solutions, And Arrival Management Strategies To Reduce Customer  Wait  Times And Increase The Number Of   Customers That Can Be Served.</a:t>
            </a:r>
          </a:p>
          <a:p>
            <a:pPr marL="0" indent="0">
              <a:buNone/>
            </a:pPr>
            <a:r>
              <a:rPr lang="en-US" sz="2400" dirty="0" smtClean="0">
                <a:solidFill>
                  <a:schemeClr val="accent5">
                    <a:lumMod val="75000"/>
                  </a:schemeClr>
                </a:solidFill>
                <a:latin typeface="+mj-lt"/>
              </a:rPr>
              <a:t> 2.Queueing Theory As An Operations Management  Technique  Is Commonly  Used To Determine  And Streamline Staffing Needs, Scheduling, And Inventory, Which Helps To Improve Overall  Customer Service.</a:t>
            </a:r>
          </a:p>
          <a:p>
            <a:pPr marL="0" indent="0">
              <a:buNone/>
            </a:pPr>
            <a:r>
              <a:rPr lang="en-US" sz="2400" dirty="0" smtClean="0">
                <a:solidFill>
                  <a:schemeClr val="accent5">
                    <a:lumMod val="75000"/>
                  </a:schemeClr>
                </a:solidFill>
                <a:latin typeface="+mj-lt"/>
              </a:rPr>
              <a:t>3. Queueing Theory  Is Used By  Six Sigma Practitioners To  Improve    Processes.</a:t>
            </a:r>
          </a:p>
          <a:p>
            <a:pPr marL="0" indent="0">
              <a:buNone/>
            </a:pPr>
            <a:endParaRPr lang="en-US" sz="2400" dirty="0"/>
          </a:p>
        </p:txBody>
      </p:sp>
    </p:spTree>
    <p:extLst>
      <p:ext uri="{BB962C8B-B14F-4D97-AF65-F5344CB8AC3E}">
        <p14:creationId xmlns:p14="http://schemas.microsoft.com/office/powerpoint/2010/main" val="132800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25235"/>
            <a:ext cx="10178322" cy="1492132"/>
          </a:xfrm>
        </p:spPr>
        <p:txBody>
          <a:bodyPr>
            <a:normAutofit/>
          </a:bodyPr>
          <a:lstStyle/>
          <a:p>
            <a:pPr algn="ctr"/>
            <a:r>
              <a:rPr lang="en-US" sz="4000" dirty="0" smtClean="0">
                <a:solidFill>
                  <a:srgbClr val="00B050"/>
                </a:solidFill>
              </a:rPr>
              <a:t>DIFFERENT SITUATATIONS WHERE QUEUEING  THORY IS APPLIED</a:t>
            </a:r>
            <a:endParaRPr lang="en-US" sz="4000" dirty="0">
              <a:solidFill>
                <a:srgbClr val="00B050"/>
              </a:solidFill>
            </a:endParaRPr>
          </a:p>
        </p:txBody>
      </p:sp>
      <p:sp>
        <p:nvSpPr>
          <p:cNvPr id="3" name="Content Placeholder 2"/>
          <p:cNvSpPr>
            <a:spLocks noGrp="1"/>
          </p:cNvSpPr>
          <p:nvPr>
            <p:ph idx="1"/>
          </p:nvPr>
        </p:nvSpPr>
        <p:spPr>
          <a:xfrm>
            <a:off x="1251678" y="1817367"/>
            <a:ext cx="10178322" cy="4812034"/>
          </a:xfrm>
        </p:spPr>
        <p:txBody>
          <a:bodyPr>
            <a:normAutofit/>
          </a:bodyPr>
          <a:lstStyle/>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Supermarket , Ration Shop, Restaurant</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Parking Lot</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Toll Booths</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Traffic Lights</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Call Centers Of An Insurance  Company</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Hospitals and Ships in Harbor  waiting to be Unloaded</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Railway Station  Booking-Office  and  Cinema </a:t>
            </a:r>
            <a:r>
              <a:rPr lang="en-US" sz="1600" i="1" dirty="0">
                <a:solidFill>
                  <a:srgbClr val="C00000"/>
                </a:solidFill>
                <a:latin typeface="Times New Roman" panose="02020603050405020304" pitchFamily="18" charset="0"/>
                <a:cs typeface="Times New Roman" panose="02020603050405020304" pitchFamily="18" charset="0"/>
              </a:rPr>
              <a:t> </a:t>
            </a:r>
            <a:r>
              <a:rPr lang="en-US" sz="1600" i="1" dirty="0" smtClean="0">
                <a:solidFill>
                  <a:srgbClr val="C00000"/>
                </a:solidFill>
                <a:latin typeface="Times New Roman" panose="02020603050405020304" pitchFamily="18" charset="0"/>
                <a:cs typeface="Times New Roman" panose="02020603050405020304" pitchFamily="18" charset="0"/>
              </a:rPr>
              <a:t>Theatre Booking -Counter</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Banking and Bank ATM”S</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Library Management</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Data Communication  [</a:t>
            </a:r>
            <a:r>
              <a:rPr lang="en-US" sz="1600" i="1" smtClean="0">
                <a:solidFill>
                  <a:srgbClr val="C00000"/>
                </a:solidFill>
                <a:latin typeface="Times New Roman" panose="02020603050405020304" pitchFamily="18" charset="0"/>
                <a:cs typeface="Times New Roman" panose="02020603050405020304" pitchFamily="18" charset="0"/>
              </a:rPr>
              <a:t>Computer   System}</a:t>
            </a:r>
            <a:endParaRPr lang="en-US" sz="1600" i="1" dirty="0" smtClean="0">
              <a:solidFill>
                <a:srgbClr val="C00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Production System</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Mobile Communication Network</a:t>
            </a:r>
          </a:p>
          <a:p>
            <a:pPr marL="457200" indent="-457200">
              <a:buFont typeface="+mj-lt"/>
              <a:buAutoNum type="arabicPeriod"/>
            </a:pPr>
            <a:r>
              <a:rPr lang="en-US" sz="1600" i="1" dirty="0" smtClean="0">
                <a:solidFill>
                  <a:srgbClr val="C00000"/>
                </a:solidFill>
                <a:latin typeface="Times New Roman" panose="02020603050405020304" pitchFamily="18" charset="0"/>
                <a:cs typeface="Times New Roman" panose="02020603050405020304" pitchFamily="18" charset="0"/>
              </a:rPr>
              <a:t>Telecommunication </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5266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93489"/>
          </a:xfrm>
        </p:spPr>
        <p:txBody>
          <a:bodyPr/>
          <a:lstStyle/>
          <a:p>
            <a:pPr algn="ctr"/>
            <a:r>
              <a:rPr lang="en-US" dirty="0" smtClean="0">
                <a:solidFill>
                  <a:srgbClr val="C00000"/>
                </a:solidFill>
              </a:rPr>
              <a:t>Queue in railway station </a:t>
            </a:r>
            <a:endParaRPr lang="en-US" dirty="0">
              <a:solidFill>
                <a:srgbClr val="C00000"/>
              </a:solidFill>
            </a:endParaRPr>
          </a:p>
        </p:txBody>
      </p:sp>
      <p:pic>
        <p:nvPicPr>
          <p:cNvPr id="3" name="Picture 2"/>
          <p:cNvPicPr>
            <a:picLocks noChangeAspect="1"/>
          </p:cNvPicPr>
          <p:nvPr/>
        </p:nvPicPr>
        <p:blipFill>
          <a:blip r:embed="rId2"/>
          <a:stretch>
            <a:fillRect/>
          </a:stretch>
        </p:blipFill>
        <p:spPr>
          <a:xfrm>
            <a:off x="634446" y="1874517"/>
            <a:ext cx="5670101" cy="4983483"/>
          </a:xfrm>
          <a:prstGeom prst="rect">
            <a:avLst/>
          </a:prstGeom>
        </p:spPr>
      </p:pic>
      <p:pic>
        <p:nvPicPr>
          <p:cNvPr id="4" name="Picture 3"/>
          <p:cNvPicPr>
            <a:picLocks noChangeAspect="1"/>
          </p:cNvPicPr>
          <p:nvPr/>
        </p:nvPicPr>
        <p:blipFill>
          <a:blip r:embed="rId3"/>
          <a:stretch>
            <a:fillRect/>
          </a:stretch>
        </p:blipFill>
        <p:spPr>
          <a:xfrm>
            <a:off x="6304547" y="1874517"/>
            <a:ext cx="5646821" cy="4983483"/>
          </a:xfrm>
          <a:prstGeom prst="rect">
            <a:avLst/>
          </a:prstGeom>
        </p:spPr>
      </p:pic>
    </p:spTree>
    <p:extLst>
      <p:ext uri="{BB962C8B-B14F-4D97-AF65-F5344CB8AC3E}">
        <p14:creationId xmlns:p14="http://schemas.microsoft.com/office/powerpoint/2010/main" val="1293702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4"/>
            <a:ext cx="10178322" cy="1173699"/>
          </a:xfrm>
        </p:spPr>
        <p:txBody>
          <a:bodyPr>
            <a:noAutofit/>
          </a:bodyPr>
          <a:lstStyle/>
          <a:p>
            <a:pPr algn="ctr"/>
            <a:r>
              <a:rPr lang="en-US" sz="4000" dirty="0" smtClean="0">
                <a:solidFill>
                  <a:srgbClr val="C00000"/>
                </a:solidFill>
              </a:rPr>
              <a:t>Queue in Ration shop and government office</a:t>
            </a:r>
            <a:endParaRPr lang="en-US" sz="4000" dirty="0">
              <a:solidFill>
                <a:srgbClr val="C00000"/>
              </a:solidFill>
            </a:endParaRPr>
          </a:p>
        </p:txBody>
      </p:sp>
      <p:pic>
        <p:nvPicPr>
          <p:cNvPr id="3" name="Picture 2"/>
          <p:cNvPicPr>
            <a:picLocks noChangeAspect="1"/>
          </p:cNvPicPr>
          <p:nvPr/>
        </p:nvPicPr>
        <p:blipFill>
          <a:blip r:embed="rId2"/>
          <a:stretch>
            <a:fillRect/>
          </a:stretch>
        </p:blipFill>
        <p:spPr>
          <a:xfrm>
            <a:off x="409575" y="1843088"/>
            <a:ext cx="5686425" cy="4743560"/>
          </a:xfrm>
          <a:prstGeom prst="rect">
            <a:avLst/>
          </a:prstGeom>
        </p:spPr>
      </p:pic>
      <p:pic>
        <p:nvPicPr>
          <p:cNvPr id="4" name="Picture 3"/>
          <p:cNvPicPr>
            <a:picLocks noChangeAspect="1"/>
          </p:cNvPicPr>
          <p:nvPr/>
        </p:nvPicPr>
        <p:blipFill>
          <a:blip r:embed="rId3"/>
          <a:stretch>
            <a:fillRect/>
          </a:stretch>
        </p:blipFill>
        <p:spPr>
          <a:xfrm>
            <a:off x="6038850" y="1843089"/>
            <a:ext cx="5757863" cy="4743559"/>
          </a:xfrm>
          <a:prstGeom prst="rect">
            <a:avLst/>
          </a:prstGeom>
        </p:spPr>
      </p:pic>
    </p:spTree>
    <p:extLst>
      <p:ext uri="{BB962C8B-B14F-4D97-AF65-F5344CB8AC3E}">
        <p14:creationId xmlns:p14="http://schemas.microsoft.com/office/powerpoint/2010/main" val="1465737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467" y="254048"/>
            <a:ext cx="10178322" cy="1366205"/>
          </a:xfrm>
        </p:spPr>
        <p:txBody>
          <a:bodyPr>
            <a:normAutofit/>
          </a:bodyPr>
          <a:lstStyle/>
          <a:p>
            <a:pPr algn="ctr"/>
            <a:r>
              <a:rPr lang="en-US" sz="4000" dirty="0" smtClean="0">
                <a:solidFill>
                  <a:srgbClr val="00B050"/>
                </a:solidFill>
              </a:rPr>
              <a:t>QUEUE IN MALL AND SUPERMARKET</a:t>
            </a:r>
            <a:endParaRPr lang="en-US" sz="4000" dirty="0">
              <a:solidFill>
                <a:srgbClr val="00B050"/>
              </a:solidFill>
            </a:endParaRPr>
          </a:p>
        </p:txBody>
      </p:sp>
      <p:pic>
        <p:nvPicPr>
          <p:cNvPr id="3" name="Picture 2"/>
          <p:cNvPicPr>
            <a:picLocks noChangeAspect="1"/>
          </p:cNvPicPr>
          <p:nvPr/>
        </p:nvPicPr>
        <p:blipFill>
          <a:blip r:embed="rId2"/>
          <a:stretch>
            <a:fillRect/>
          </a:stretch>
        </p:blipFill>
        <p:spPr>
          <a:xfrm>
            <a:off x="649707" y="1728537"/>
            <a:ext cx="6055893" cy="4772526"/>
          </a:xfrm>
          <a:prstGeom prst="rect">
            <a:avLst/>
          </a:prstGeom>
        </p:spPr>
      </p:pic>
      <p:pic>
        <p:nvPicPr>
          <p:cNvPr id="5" name="Picture 4"/>
          <p:cNvPicPr>
            <a:picLocks noChangeAspect="1"/>
          </p:cNvPicPr>
          <p:nvPr/>
        </p:nvPicPr>
        <p:blipFill>
          <a:blip r:embed="rId3"/>
          <a:stretch>
            <a:fillRect/>
          </a:stretch>
        </p:blipFill>
        <p:spPr>
          <a:xfrm>
            <a:off x="6705600" y="1836821"/>
            <a:ext cx="5197642" cy="4772526"/>
          </a:xfrm>
          <a:prstGeom prst="rect">
            <a:avLst/>
          </a:prstGeom>
        </p:spPr>
      </p:pic>
    </p:spTree>
    <p:extLst>
      <p:ext uri="{BB962C8B-B14F-4D97-AF65-F5344CB8AC3E}">
        <p14:creationId xmlns:p14="http://schemas.microsoft.com/office/powerpoint/2010/main" val="2026470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1930</TotalTime>
  <Words>1840</Words>
  <Application>Microsoft Office PowerPoint</Application>
  <PresentationFormat>Widescreen</PresentationFormat>
  <Paragraphs>208</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vt:lpstr>
      <vt:lpstr>Cambria Math</vt:lpstr>
      <vt:lpstr>Gill Sans MT</vt:lpstr>
      <vt:lpstr>Times New Roman</vt:lpstr>
      <vt:lpstr>Wingdings</vt:lpstr>
      <vt:lpstr>Badge</vt:lpstr>
      <vt:lpstr>QUEUEING THEORY</vt:lpstr>
      <vt:lpstr>QUEUEING  THEORY</vt:lpstr>
      <vt:lpstr>QUEUEING THEORY</vt:lpstr>
      <vt:lpstr>APPLICATION OF QuEUEING THEORY</vt:lpstr>
      <vt:lpstr>BENEFITS OF  QUEUEING THEORY</vt:lpstr>
      <vt:lpstr>DIFFERENT SITUATATIONS WHERE QUEUEING  THORY IS APPLIED</vt:lpstr>
      <vt:lpstr>Queue in railway station </vt:lpstr>
      <vt:lpstr>Queue in Ration shop and government office</vt:lpstr>
      <vt:lpstr>QUEUE IN MALL AND SUPERMARKET</vt:lpstr>
      <vt:lpstr> queue of  SHIPS IN HARBOR TO UNLOAD and vehicle in parking lot</vt:lpstr>
      <vt:lpstr>QUEUES  IN HOSPITAL and RESTURANT  SHIPS IN HARBOR TO UNLOAD</vt:lpstr>
      <vt:lpstr>Queue in  college admission and bank</vt:lpstr>
      <vt:lpstr>WHEN WILL QUEUEING PROBLEM ARISE</vt:lpstr>
      <vt:lpstr>Introduction of queueing system</vt:lpstr>
      <vt:lpstr>  queueing  system</vt:lpstr>
      <vt:lpstr>Queueing  system</vt:lpstr>
      <vt:lpstr>Examples  of queueing  SYSTEM</vt:lpstr>
      <vt:lpstr>Basic Elements of queueing system</vt:lpstr>
      <vt:lpstr>Basic components of queueing model </vt:lpstr>
      <vt:lpstr>Basic components of queueing model </vt:lpstr>
      <vt:lpstr>Basic components of queueing model </vt:lpstr>
      <vt:lpstr>Basic components of queueing model </vt:lpstr>
      <vt:lpstr>Probability distribution of arrival and service pattern</vt:lpstr>
      <vt:lpstr>Basic components of queueing model </vt:lpstr>
      <vt:lpstr>Basic components of queueing model </vt:lpstr>
      <vt:lpstr>Different  types service facilities of queueing system</vt:lpstr>
      <vt:lpstr>STATE OF THE QUEUEING SYSTEM</vt:lpstr>
      <vt:lpstr>Single server queue model</vt:lpstr>
      <vt:lpstr>Multi server queue model</vt:lpstr>
      <vt:lpstr>SINGLE SERVER FIRST IN FIRST OUT MODEL</vt:lpstr>
      <vt:lpstr>Different types of queueing model</vt:lpstr>
      <vt:lpstr>OPERATING CHARACTERISTICS OF QUEUEING SYSTEM</vt:lpstr>
      <vt:lpstr>OPERATING CHARACTERISTICS OF QUEUEING SYSTEM</vt:lpstr>
      <vt:lpstr>OPERATING CHARACTERISTIC OF DIFFERENT QUEUEING MODEL</vt:lpstr>
      <vt:lpstr>Operating characteristic of queueing model</vt:lpstr>
      <vt:lpstr>LITTLE FORMULA </vt:lpstr>
      <vt:lpstr>CLASSIFICATION OF QUEUING MODELS </vt:lpstr>
      <vt:lpstr>CLASSIFICATION OF QUEUING MODELS </vt:lpstr>
      <vt:lpstr>SINGLE Server QUEUEING MODEL (M/M/1):(∞/FIFO)</vt:lpstr>
      <vt:lpstr>WE can reduce q but we cannot avoid q</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QUEUEING THEORY</dc:title>
  <dc:creator>admin</dc:creator>
  <cp:lastModifiedBy>admin</cp:lastModifiedBy>
  <cp:revision>219</cp:revision>
  <dcterms:created xsi:type="dcterms:W3CDTF">2020-04-04T16:40:58Z</dcterms:created>
  <dcterms:modified xsi:type="dcterms:W3CDTF">2020-05-20T17:08:29Z</dcterms:modified>
</cp:coreProperties>
</file>