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1" r:id="rId3"/>
    <p:sldId id="257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66"/>
    <a:srgbClr val="008000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243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The term residential status has been coined under the income tax laws of India and must not be confused with an individual’s citizenship in India. 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As </a:t>
            </a:r>
            <a:r>
              <a:rPr lang="en-US" sz="2000" dirty="0"/>
              <a:t>a matter of fact, most of the other steps of assessing taxes and filing returns are heavily dependent on the residential status of an individual. </a:t>
            </a:r>
            <a:endParaRPr lang="en-US" sz="2000" dirty="0" smtClean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Residential </a:t>
            </a:r>
            <a:r>
              <a:rPr lang="en-US" sz="2000" dirty="0"/>
              <a:t>status is the status of the amount of time that a person spends in the country. </a:t>
            </a:r>
          </a:p>
          <a:p>
            <a:pPr marL="0" indent="0">
              <a:buNone/>
            </a:pPr>
            <a:r>
              <a:rPr lang="en-US" sz="2000" dirty="0"/>
              <a:t>Based on the amount of time (days) spends in the country, the income tax department has outlined a few categories of residential status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The rationale being, understanding the residential status is the first step</a:t>
            </a:r>
          </a:p>
          <a:p>
            <a:pPr marL="0" indent="0">
              <a:buNone/>
            </a:pPr>
            <a:r>
              <a:rPr lang="en-US" sz="2000" dirty="0"/>
              <a:t>For income tax purposes for a particular </a:t>
            </a:r>
            <a:r>
              <a:rPr lang="en-US" sz="2000" dirty="0" smtClean="0"/>
              <a:t>year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9088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6600FF"/>
                </a:solidFill>
              </a:rPr>
              <a:t>Example:1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sz="5100" b="1" dirty="0" err="1" smtClean="0">
                <a:solidFill>
                  <a:srgbClr val="008000"/>
                </a:solidFill>
              </a:rPr>
              <a:t>Mr</a:t>
            </a:r>
            <a:r>
              <a:rPr lang="en-US" sz="5100" b="1" dirty="0" smtClean="0">
                <a:solidFill>
                  <a:srgbClr val="008000"/>
                </a:solidFill>
              </a:rPr>
              <a:t> </a:t>
            </a:r>
            <a:r>
              <a:rPr lang="en-US" sz="5100" b="1" dirty="0">
                <a:solidFill>
                  <a:srgbClr val="008000"/>
                </a:solidFill>
              </a:rPr>
              <a:t>A , an Australian cricket player has been coming to India for 100 days every year since 2005-06:</a:t>
            </a:r>
          </a:p>
          <a:p>
            <a:pPr marL="514350" indent="-514350" algn="just">
              <a:buAutoNum type="alphaLcParenBoth"/>
            </a:pPr>
            <a:r>
              <a:rPr lang="en-US" sz="5100" b="1" dirty="0" smtClean="0">
                <a:solidFill>
                  <a:srgbClr val="008000"/>
                </a:solidFill>
              </a:rPr>
              <a:t>Determine </a:t>
            </a:r>
            <a:r>
              <a:rPr lang="en-US" sz="5100" b="1" dirty="0">
                <a:solidFill>
                  <a:srgbClr val="008000"/>
                </a:solidFill>
              </a:rPr>
              <a:t>his residential status for the assessment year 2019-20.  </a:t>
            </a:r>
            <a:endParaRPr lang="en-US" sz="5100" b="1" dirty="0" smtClean="0">
              <a:solidFill>
                <a:srgbClr val="008000"/>
              </a:solidFill>
            </a:endParaRPr>
          </a:p>
          <a:p>
            <a:pPr marL="514350" indent="-514350" algn="just">
              <a:buAutoNum type="alphaLcParenBoth"/>
            </a:pPr>
            <a:r>
              <a:rPr lang="en-US" sz="5100" b="1" dirty="0" smtClean="0">
                <a:solidFill>
                  <a:srgbClr val="008000"/>
                </a:solidFill>
              </a:rPr>
              <a:t>Will </a:t>
            </a:r>
            <a:r>
              <a:rPr lang="en-US" sz="5100" b="1" dirty="0">
                <a:solidFill>
                  <a:srgbClr val="008000"/>
                </a:solidFill>
              </a:rPr>
              <a:t>your answer be different if he has been coming to India for 110 days instead of 100 days every year</a:t>
            </a:r>
            <a:r>
              <a:rPr lang="en-US" sz="5100" b="1" dirty="0" smtClean="0">
                <a:solidFill>
                  <a:srgbClr val="008000"/>
                </a:solidFill>
              </a:rPr>
              <a:t>.</a:t>
            </a:r>
          </a:p>
          <a:p>
            <a:pPr algn="just"/>
            <a:endParaRPr lang="en-US" sz="5100" b="1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75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/>
              <a:t>Solution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135563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en-US" sz="6400" b="1" dirty="0" smtClean="0">
                <a:solidFill>
                  <a:srgbClr val="008000"/>
                </a:solidFill>
                <a:latin typeface="Arial Black" pitchFamily="34" charset="0"/>
              </a:rPr>
              <a:t>As per Sec 6 (1) (i) </a:t>
            </a:r>
          </a:p>
          <a:p>
            <a:pPr marL="0" indent="0" algn="just">
              <a:buNone/>
            </a:pPr>
            <a:endParaRPr lang="en-US" sz="6400" b="1" dirty="0" smtClean="0">
              <a:solidFill>
                <a:srgbClr val="00800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b="1" dirty="0" smtClean="0">
                <a:solidFill>
                  <a:srgbClr val="FF0000"/>
                </a:solidFill>
                <a:latin typeface="Arial Black" pitchFamily="34" charset="0"/>
              </a:rPr>
              <a:t>He was </a:t>
            </a:r>
            <a:r>
              <a:rPr lang="en-US" sz="6400" b="1" dirty="0">
                <a:solidFill>
                  <a:srgbClr val="FF0000"/>
                </a:solidFill>
                <a:latin typeface="Arial Black" pitchFamily="34" charset="0"/>
              </a:rPr>
              <a:t>in India for a period </a:t>
            </a:r>
            <a:r>
              <a:rPr lang="en-US" sz="6400" b="1" dirty="0" smtClean="0">
                <a:solidFill>
                  <a:srgbClr val="FF0000"/>
                </a:solidFill>
                <a:latin typeface="Arial Black" pitchFamily="34" charset="0"/>
              </a:rPr>
              <a:t>or periods of </a:t>
            </a:r>
            <a:r>
              <a:rPr lang="en-US" sz="6400" b="1" dirty="0">
                <a:solidFill>
                  <a:srgbClr val="FF0000"/>
                </a:solidFill>
                <a:latin typeface="Arial Black" pitchFamily="34" charset="0"/>
              </a:rPr>
              <a:t>182 days or more during the previous </a:t>
            </a:r>
            <a:r>
              <a:rPr lang="en-US" sz="6400" b="1" dirty="0" smtClean="0">
                <a:solidFill>
                  <a:srgbClr val="FF0000"/>
                </a:solidFill>
                <a:latin typeface="Arial Black" pitchFamily="34" charset="0"/>
              </a:rPr>
              <a:t>year.</a:t>
            </a:r>
          </a:p>
          <a:p>
            <a:pPr marL="0" indent="0" algn="just">
              <a:buNone/>
            </a:pPr>
            <a:endParaRPr lang="en-US" sz="6400" b="1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b="1" dirty="0" err="1" smtClean="0">
                <a:solidFill>
                  <a:srgbClr val="6600FF"/>
                </a:solidFill>
                <a:latin typeface="Arial Black" pitchFamily="34" charset="0"/>
              </a:rPr>
              <a:t>Mr.A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 Does not satisfy this condition because he was only 100 days in India every years.</a:t>
            </a:r>
          </a:p>
          <a:p>
            <a:pPr marL="0" indent="0" algn="just">
              <a:buNone/>
            </a:pPr>
            <a:endParaRPr lang="en-US" sz="6400" b="1" dirty="0">
              <a:solidFill>
                <a:srgbClr val="6600FF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b="1" dirty="0">
                <a:solidFill>
                  <a:srgbClr val="6600FF"/>
                </a:solidFill>
                <a:latin typeface="Arial Black" pitchFamily="34" charset="0"/>
              </a:rPr>
              <a:t>As per Sec 6 (1) (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ii) </a:t>
            </a:r>
            <a:endParaRPr lang="en-US" sz="6400" b="1" dirty="0">
              <a:solidFill>
                <a:srgbClr val="6600FF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b="1" dirty="0" smtClean="0">
                <a:solidFill>
                  <a:srgbClr val="FF0066"/>
                </a:solidFill>
                <a:latin typeface="Arial Black" pitchFamily="34" charset="0"/>
              </a:rPr>
              <a:t>He was </a:t>
            </a:r>
            <a:r>
              <a:rPr lang="en-US" sz="6400" b="1" dirty="0">
                <a:solidFill>
                  <a:srgbClr val="FF0066"/>
                </a:solidFill>
                <a:latin typeface="Arial Black" pitchFamily="34" charset="0"/>
              </a:rPr>
              <a:t>in India for a </a:t>
            </a:r>
            <a:r>
              <a:rPr lang="en-US" sz="6400" b="1" dirty="0" smtClean="0">
                <a:solidFill>
                  <a:srgbClr val="FF0066"/>
                </a:solidFill>
                <a:latin typeface="Arial Black" pitchFamily="34" charset="0"/>
              </a:rPr>
              <a:t>period or periods of </a:t>
            </a:r>
            <a:r>
              <a:rPr lang="en-US" sz="6400" b="1" dirty="0">
                <a:solidFill>
                  <a:srgbClr val="FF0066"/>
                </a:solidFill>
                <a:latin typeface="Arial Black" pitchFamily="34" charset="0"/>
              </a:rPr>
              <a:t>60 days or more during the previous year and for a period of 365 days or more in 4 years immediately preceding the relevant previous year.</a:t>
            </a:r>
          </a:p>
          <a:p>
            <a:pPr marL="0" indent="0" algn="just">
              <a:buNone/>
            </a:pPr>
            <a:endParaRPr lang="en-US" sz="6400" b="1" dirty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b="1" dirty="0" err="1" smtClean="0">
                <a:solidFill>
                  <a:srgbClr val="6600FF"/>
                </a:solidFill>
                <a:latin typeface="Arial Black" pitchFamily="34" charset="0"/>
              </a:rPr>
              <a:t>Mr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 </a:t>
            </a:r>
            <a:r>
              <a:rPr lang="en-US" sz="6400" b="1" dirty="0">
                <a:solidFill>
                  <a:srgbClr val="6600FF"/>
                </a:solidFill>
                <a:latin typeface="Arial Black" pitchFamily="34" charset="0"/>
              </a:rPr>
              <a:t>A  satisfies the second condition of category (A) because he 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was </a:t>
            </a:r>
            <a:r>
              <a:rPr lang="en-US" sz="6400" b="1" dirty="0">
                <a:solidFill>
                  <a:srgbClr val="6600FF"/>
                </a:solidFill>
                <a:latin typeface="Arial Black" pitchFamily="34" charset="0"/>
              </a:rPr>
              <a:t>in India for more than 60 days 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(100 days every year) during </a:t>
            </a:r>
            <a:r>
              <a:rPr lang="en-US" sz="6400" b="1" dirty="0">
                <a:solidFill>
                  <a:srgbClr val="6600FF"/>
                </a:solidFill>
                <a:latin typeface="Arial Black" pitchFamily="34" charset="0"/>
              </a:rPr>
              <a:t>the relevant previous year and for 400 days during four years preceding the relevant previous year. Therefore, he is a resident</a:t>
            </a:r>
            <a:r>
              <a:rPr lang="en-US" sz="6400" b="1" dirty="0" smtClean="0">
                <a:solidFill>
                  <a:srgbClr val="6600FF"/>
                </a:solidFill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endParaRPr lang="en-US" sz="6400" b="1" dirty="0" smtClean="0"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6400" dirty="0">
                <a:solidFill>
                  <a:srgbClr val="FF0066"/>
                </a:solidFill>
                <a:latin typeface="Arial Black" pitchFamily="34" charset="0"/>
              </a:rPr>
              <a:t>Further, in this case, although he satisfies the first condition of category (B) of being resident for at least 2 out of 10 preceding previous years but he does not satisfy the second condition of category (B) as during 7 years preceding the previous year, he is in India for only 700 days. He shall, therefore, be a resident but not ordinarily resident in India.</a:t>
            </a:r>
          </a:p>
          <a:p>
            <a:pPr marL="0" indent="0" algn="just">
              <a:buNone/>
            </a:pPr>
            <a:endParaRPr lang="en-US" sz="6400" b="1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5000" b="1" dirty="0" smtClean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5000" b="1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5000" b="1" dirty="0" smtClean="0">
              <a:latin typeface="Arial Black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718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US" sz="1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1800" b="1" dirty="0">
                <a:solidFill>
                  <a:srgbClr val="FF0066"/>
                </a:solidFill>
                <a:latin typeface="Arial Black" pitchFamily="34" charset="0"/>
              </a:rPr>
              <a:t>He was in India for a period or periods of 60 days or more during the previous year and for a period of 365 days or more in 4 years immediately preceding the relevant previous year.</a:t>
            </a:r>
          </a:p>
          <a:p>
            <a:pPr marL="0" indent="0" algn="just">
              <a:buNone/>
            </a:pPr>
            <a:endParaRPr lang="en-US" sz="1800" b="1" dirty="0">
              <a:latin typeface="Arial Black" pitchFamily="34" charset="0"/>
            </a:endParaRPr>
          </a:p>
          <a:p>
            <a:pPr marL="0" indent="0" algn="just">
              <a:buNone/>
            </a:pPr>
            <a:endParaRPr lang="en-US" sz="18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en-US" sz="1800" dirty="0" smtClean="0">
                <a:solidFill>
                  <a:srgbClr val="00B050"/>
                </a:solidFill>
                <a:latin typeface="Arial Black" pitchFamily="34" charset="0"/>
              </a:rPr>
              <a:t>(</a:t>
            </a: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b) Yes. He will, in this case, be resident and ordinarily resident in India. He satisfies both conditions of category </a:t>
            </a:r>
            <a:r>
              <a:rPr lang="en-US" sz="1800" dirty="0" smtClean="0">
                <a:solidFill>
                  <a:srgbClr val="00B050"/>
                </a:solidFill>
                <a:latin typeface="Arial Black" pitchFamily="34" charset="0"/>
              </a:rPr>
              <a:t>u/s 6 (6) ‘a’ and ‘b’ </a:t>
            </a:r>
            <a:r>
              <a:rPr lang="en-US" sz="1800" dirty="0">
                <a:solidFill>
                  <a:srgbClr val="00B050"/>
                </a:solidFill>
                <a:latin typeface="Arial Black" pitchFamily="34" charset="0"/>
              </a:rPr>
              <a:t>as he was in India for 770 days in the last seven years and he was resident for at least 2 previous years out of 10 previous years immediately preceding the relevant previous year.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0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Mr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Nithilan</a:t>
            </a:r>
            <a:r>
              <a:rPr lang="en-US" dirty="0" smtClean="0">
                <a:solidFill>
                  <a:srgbClr val="FF0000"/>
                </a:solidFill>
              </a:rPr>
              <a:t> an Indian citizen </a:t>
            </a:r>
            <a:r>
              <a:rPr lang="en-US" b="1" dirty="0" smtClean="0">
                <a:solidFill>
                  <a:srgbClr val="008000"/>
                </a:solidFill>
              </a:rPr>
              <a:t>leaves</a:t>
            </a:r>
            <a:r>
              <a:rPr lang="en-US" dirty="0" smtClean="0">
                <a:solidFill>
                  <a:srgbClr val="FF0000"/>
                </a:solidFill>
              </a:rPr>
              <a:t> India for the first time on 31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may 2014 and </a:t>
            </a:r>
            <a:r>
              <a:rPr lang="en-US" b="1" dirty="0" smtClean="0">
                <a:solidFill>
                  <a:srgbClr val="6600FF"/>
                </a:solidFill>
              </a:rPr>
              <a:t>comes back </a:t>
            </a:r>
            <a:r>
              <a:rPr lang="en-US" dirty="0" smtClean="0">
                <a:solidFill>
                  <a:srgbClr val="FF0000"/>
                </a:solidFill>
              </a:rPr>
              <a:t>on 15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may 2017. he again </a:t>
            </a:r>
            <a:r>
              <a:rPr lang="en-US" b="1" dirty="0" smtClean="0">
                <a:solidFill>
                  <a:srgbClr val="008000"/>
                </a:solidFill>
              </a:rPr>
              <a:t>leaves</a:t>
            </a:r>
            <a:r>
              <a:rPr lang="en-US" dirty="0" smtClean="0">
                <a:solidFill>
                  <a:srgbClr val="FF0000"/>
                </a:solidFill>
              </a:rPr>
              <a:t> India on 10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June 2018 and </a:t>
            </a:r>
            <a:r>
              <a:rPr lang="en-US" b="1" dirty="0" smtClean="0">
                <a:solidFill>
                  <a:srgbClr val="6600FF"/>
                </a:solidFill>
              </a:rPr>
              <a:t>come back </a:t>
            </a:r>
            <a:r>
              <a:rPr lang="en-US" dirty="0" smtClean="0">
                <a:solidFill>
                  <a:srgbClr val="FF0000"/>
                </a:solidFill>
              </a:rPr>
              <a:t>on 14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 smtClean="0">
                <a:solidFill>
                  <a:srgbClr val="FF0000"/>
                </a:solidFill>
              </a:rPr>
              <a:t>anuary 2019. He is </a:t>
            </a:r>
            <a:r>
              <a:rPr lang="en-US" b="1" dirty="0" smtClean="0">
                <a:solidFill>
                  <a:srgbClr val="7030A0"/>
                </a:solidFill>
              </a:rPr>
              <a:t>living </a:t>
            </a:r>
            <a:r>
              <a:rPr lang="en-US" dirty="0" smtClean="0">
                <a:solidFill>
                  <a:srgbClr val="FF0000"/>
                </a:solidFill>
              </a:rPr>
              <a:t>in India since then. Determine his status for the previous year 2018-19.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82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620000" cy="1143000"/>
          </a:xfrm>
        </p:spPr>
        <p:txBody>
          <a:bodyPr/>
          <a:lstStyle/>
          <a:p>
            <a:pPr algn="l"/>
            <a:r>
              <a:rPr lang="en-US" b="1" dirty="0" smtClean="0"/>
              <a:t>Solution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6200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002060"/>
                </a:solidFill>
                <a:latin typeface="Arial Black" pitchFamily="34" charset="0"/>
              </a:rPr>
              <a:t>Relevant Previous year 1-04-2018 to 31-03-2019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FF0000"/>
                </a:solidFill>
                <a:latin typeface="Arial Black" pitchFamily="34" charset="0"/>
              </a:rPr>
              <a:t>Number days stayed in India   </a:t>
            </a:r>
            <a:r>
              <a:rPr lang="en-US" sz="1600" dirty="0" smtClean="0">
                <a:solidFill>
                  <a:srgbClr val="7030A0"/>
                </a:solidFill>
                <a:latin typeface="Arial Black" pitchFamily="34" charset="0"/>
              </a:rPr>
              <a:t>Previous Year 2018-19: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( </a:t>
            </a:r>
            <a:r>
              <a:rPr lang="en-US" sz="1400" dirty="0">
                <a:solidFill>
                  <a:srgbClr val="00B050"/>
                </a:solidFill>
                <a:latin typeface="Arial Black" pitchFamily="34" charset="0"/>
              </a:rPr>
              <a:t>on 10</a:t>
            </a:r>
            <a:r>
              <a:rPr lang="en-US" sz="1400" baseline="30000" dirty="0">
                <a:solidFill>
                  <a:srgbClr val="00B050"/>
                </a:solidFill>
                <a:latin typeface="Arial Black" pitchFamily="34" charset="0"/>
              </a:rPr>
              <a:t>th</a:t>
            </a:r>
            <a:r>
              <a:rPr lang="en-US" sz="1400" dirty="0">
                <a:solidFill>
                  <a:srgbClr val="00B050"/>
                </a:solidFill>
                <a:latin typeface="Arial Black" pitchFamily="34" charset="0"/>
              </a:rPr>
              <a:t> June </a:t>
            </a: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2018 </a:t>
            </a:r>
            <a:r>
              <a:rPr lang="en-US" sz="1400" dirty="0">
                <a:solidFill>
                  <a:srgbClr val="00B050"/>
                </a:solidFill>
                <a:latin typeface="Arial Black" pitchFamily="34" charset="0"/>
              </a:rPr>
              <a:t>he leaves India</a:t>
            </a: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He was in India (1-4-2018 to 10-06-2019)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sz="1400" dirty="0" err="1" smtClean="0">
                <a:solidFill>
                  <a:srgbClr val="00B050"/>
                </a:solidFill>
                <a:latin typeface="Arial Black" pitchFamily="34" charset="0"/>
              </a:rPr>
              <a:t>Ap</a:t>
            </a:r>
            <a:r>
              <a:rPr lang="en-US" sz="1400" dirty="0" smtClean="0">
                <a:solidFill>
                  <a:srgbClr val="00B050"/>
                </a:solidFill>
                <a:latin typeface="Arial Black" pitchFamily="34" charset="0"/>
              </a:rPr>
              <a:t> 30 + may 31+june 10 = 71 days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6600FF"/>
                </a:solidFill>
                <a:latin typeface="Arial Black" pitchFamily="34" charset="0"/>
              </a:rPr>
              <a:t>He return to India on 14</a:t>
            </a:r>
            <a:r>
              <a:rPr lang="en-US" sz="1400" baseline="30000" dirty="0" smtClean="0">
                <a:solidFill>
                  <a:srgbClr val="6600FF"/>
                </a:solidFill>
                <a:latin typeface="Arial Black" pitchFamily="34" charset="0"/>
              </a:rPr>
              <a:t>th</a:t>
            </a:r>
            <a:r>
              <a:rPr lang="en-US" sz="1400" dirty="0" smtClean="0">
                <a:solidFill>
                  <a:srgbClr val="6600FF"/>
                </a:solidFill>
                <a:latin typeface="Arial Black" pitchFamily="34" charset="0"/>
              </a:rPr>
              <a:t> January 2019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He was in India (14-01-2019 to 31-03-2019)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rgbClr val="00B050"/>
                </a:solidFill>
                <a:latin typeface="Arial Black" pitchFamily="34" charset="0"/>
              </a:rPr>
              <a:t>(Jan 18 +Feb 28+March 31 days) = 77 days)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Total days in India  in the previous year (71+77) = 148 days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7030A0"/>
                </a:solidFill>
                <a:latin typeface="Arial Black" pitchFamily="34" charset="0"/>
              </a:rPr>
              <a:t>No of days in 4 previous year preceding to relevant previous year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2017-2018  = in India ( 15-05-207 to 31-03-2018)  = 322 days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2016-2017  = Not in India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2015-2016  = not in India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2014-2015 = in India (1-04-2014-31-05-2014) = 61 days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8000"/>
                </a:solidFill>
                <a:latin typeface="Arial Black" pitchFamily="34" charset="0"/>
              </a:rPr>
              <a:t>Total = (322+61) = 383 days.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002060"/>
                </a:solidFill>
                <a:latin typeface="Arial Black" pitchFamily="34" charset="0"/>
              </a:rPr>
              <a:t>Test 1: Sec 6 (1) (i) must be in India 182 days in India </a:t>
            </a:r>
            <a:r>
              <a:rPr lang="en-US" sz="1400" dirty="0" smtClean="0">
                <a:solidFill>
                  <a:srgbClr val="FF0066"/>
                </a:solidFill>
                <a:latin typeface="Arial Black" pitchFamily="34" charset="0"/>
              </a:rPr>
              <a:t>is not fulfilled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C00000"/>
                </a:solidFill>
                <a:latin typeface="Arial Black" pitchFamily="34" charset="0"/>
              </a:rPr>
              <a:t>Test 2: </a:t>
            </a:r>
            <a:r>
              <a:rPr lang="en-US" sz="1400" dirty="0">
                <a:solidFill>
                  <a:srgbClr val="C00000"/>
                </a:solidFill>
                <a:latin typeface="Arial Black" pitchFamily="34" charset="0"/>
              </a:rPr>
              <a:t>Sec 6 (1) </a:t>
            </a:r>
            <a:r>
              <a:rPr lang="en-US" sz="1400" dirty="0" smtClean="0">
                <a:solidFill>
                  <a:srgbClr val="C00000"/>
                </a:solidFill>
                <a:latin typeface="Arial Black" pitchFamily="34" charset="0"/>
              </a:rPr>
              <a:t>(ii</a:t>
            </a:r>
            <a:r>
              <a:rPr lang="en-US" sz="1400" dirty="0">
                <a:solidFill>
                  <a:srgbClr val="C00000"/>
                </a:solidFill>
                <a:latin typeface="Arial Black" pitchFamily="34" charset="0"/>
              </a:rPr>
              <a:t>) must be in India </a:t>
            </a:r>
            <a:r>
              <a:rPr lang="en-US" sz="1400" dirty="0" smtClean="0">
                <a:solidFill>
                  <a:srgbClr val="C00000"/>
                </a:solidFill>
                <a:latin typeface="Arial Black" pitchFamily="34" charset="0"/>
              </a:rPr>
              <a:t>60 </a:t>
            </a:r>
            <a:r>
              <a:rPr lang="en-US" sz="1400" dirty="0">
                <a:solidFill>
                  <a:srgbClr val="C00000"/>
                </a:solidFill>
                <a:latin typeface="Arial Black" pitchFamily="34" charset="0"/>
              </a:rPr>
              <a:t>days </a:t>
            </a:r>
            <a:r>
              <a:rPr lang="en-US" sz="1400" dirty="0" smtClean="0">
                <a:solidFill>
                  <a:srgbClr val="C00000"/>
                </a:solidFill>
                <a:latin typeface="Arial Black" pitchFamily="34" charset="0"/>
              </a:rPr>
              <a:t>or more in </a:t>
            </a:r>
            <a:r>
              <a:rPr lang="en-US" sz="1400" dirty="0">
                <a:solidFill>
                  <a:srgbClr val="C00000"/>
                </a:solidFill>
                <a:latin typeface="Arial Black" pitchFamily="34" charset="0"/>
              </a:rPr>
              <a:t>India </a:t>
            </a:r>
            <a:r>
              <a:rPr lang="en-US" sz="1400" dirty="0" smtClean="0">
                <a:solidFill>
                  <a:srgbClr val="C00000"/>
                </a:solidFill>
                <a:latin typeface="Arial Black" pitchFamily="34" charset="0"/>
              </a:rPr>
              <a:t>and </a:t>
            </a:r>
            <a:r>
              <a:rPr lang="en-US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365 days or more during 4 previous years immediately preceding the relevant previous </a:t>
            </a:r>
            <a:r>
              <a:rPr lang="en-US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year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solidFill>
                  <a:srgbClr val="6600FF"/>
                </a:solidFill>
                <a:latin typeface="Arial Black" pitchFamily="34" charset="0"/>
              </a:rPr>
              <a:t>is fulfilled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B050"/>
                </a:solidFill>
                <a:latin typeface="Arial Black" pitchFamily="34" charset="0"/>
              </a:rPr>
              <a:t>Hence He is resident u/s 6 (1)</a:t>
            </a:r>
          </a:p>
          <a:p>
            <a:pPr marL="0" indent="0">
              <a:buNone/>
            </a:pPr>
            <a:endParaRPr lang="en-US" sz="1400" dirty="0">
              <a:latin typeface="Arial Black" pitchFamily="34" charset="0"/>
            </a:endParaRPr>
          </a:p>
          <a:p>
            <a:pPr marL="0" indent="0">
              <a:buNone/>
            </a:pPr>
            <a:endParaRPr lang="en-US" sz="1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225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Solution </a:t>
            </a:r>
            <a:r>
              <a:rPr lang="en-US" sz="3200" dirty="0" err="1" smtClean="0"/>
              <a:t>Cont</a:t>
            </a:r>
            <a:r>
              <a:rPr lang="en-US" sz="3200" dirty="0" smtClean="0"/>
              <a:t>----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sz="1800" dirty="0" smtClean="0">
                <a:solidFill>
                  <a:srgbClr val="6600FF"/>
                </a:solidFill>
                <a:latin typeface="Arial Black" pitchFamily="34" charset="0"/>
              </a:rPr>
              <a:t>Before 2014-2015 he was in India in all the days of all years because he leaves India for the first time on 31</a:t>
            </a:r>
            <a:r>
              <a:rPr lang="en-US" sz="1800" baseline="30000" dirty="0" smtClean="0">
                <a:solidFill>
                  <a:srgbClr val="6600FF"/>
                </a:solidFill>
                <a:latin typeface="Arial Black" pitchFamily="34" charset="0"/>
              </a:rPr>
              <a:t>st</a:t>
            </a:r>
            <a:r>
              <a:rPr lang="en-US" sz="1800" dirty="0" smtClean="0">
                <a:solidFill>
                  <a:srgbClr val="6600FF"/>
                </a:solidFill>
                <a:latin typeface="Arial Black" pitchFamily="34" charset="0"/>
              </a:rPr>
              <a:t> may 2014 only.</a:t>
            </a:r>
          </a:p>
          <a:p>
            <a:pPr marL="114300" indent="0" algn="just">
              <a:buNone/>
            </a:pPr>
            <a:r>
              <a:rPr lang="en-US" sz="1800" dirty="0" smtClean="0">
                <a:solidFill>
                  <a:srgbClr val="C00000"/>
                </a:solidFill>
                <a:latin typeface="Arial Black" pitchFamily="34" charset="0"/>
              </a:rPr>
              <a:t>So we should understand that </a:t>
            </a: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B050"/>
                </a:solidFill>
                <a:latin typeface="Arial Black" pitchFamily="34" charset="0"/>
              </a:rPr>
              <a:t>He was resident 2 years out of 10 years u/s 6 (6) (a) </a:t>
            </a:r>
          </a:p>
          <a:p>
            <a:pPr marL="114300" indent="0" algn="ctr">
              <a:buNone/>
            </a:pPr>
            <a:r>
              <a:rPr lang="en-US" dirty="0" smtClean="0">
                <a:solidFill>
                  <a:srgbClr val="FF0066"/>
                </a:solidFill>
              </a:rPr>
              <a:t>And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sz="1800" dirty="0" smtClean="0">
                <a:solidFill>
                  <a:srgbClr val="002060"/>
                </a:solidFill>
                <a:latin typeface="Arial Black" pitchFamily="34" charset="0"/>
              </a:rPr>
              <a:t>He was in India 730 days in 7 previous years preceding previous year.</a:t>
            </a:r>
          </a:p>
          <a:p>
            <a:pPr marL="114300" indent="0">
              <a:buNone/>
            </a:pPr>
            <a:endParaRPr lang="en-US" sz="18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Therefore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He is </a:t>
            </a:r>
            <a:r>
              <a:rPr lang="en-US" b="1" dirty="0" smtClean="0">
                <a:solidFill>
                  <a:srgbClr val="002060"/>
                </a:solidFill>
                <a:latin typeface="Arial Black" pitchFamily="34" charset="0"/>
              </a:rPr>
              <a:t>ORDINARY RESIDENT </a:t>
            </a:r>
            <a:endParaRPr lang="en-US" b="1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240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individual may be a citizen of India but may end up being a non-resident for a particular year. Similarly, a foreign citizen may end up being a resident of India.</a:t>
            </a:r>
          </a:p>
          <a:p>
            <a:r>
              <a:rPr lang="en-US" dirty="0"/>
              <a:t>A person shall be deemed to be of Indian origin if he or either of his parents or any of his grandparents was born in India or undivided India </a:t>
            </a:r>
          </a:p>
          <a:p>
            <a:r>
              <a:rPr lang="en-US" dirty="0"/>
              <a:t>The residential status of different types of persons </a:t>
            </a:r>
            <a:r>
              <a:rPr lang="en-US" dirty="0" err="1"/>
              <a:t>viz</a:t>
            </a:r>
            <a:r>
              <a:rPr lang="en-US" dirty="0"/>
              <a:t> an individual, a firm, a company </a:t>
            </a:r>
            <a:r>
              <a:rPr lang="en-US" dirty="0" err="1"/>
              <a:t>etc</a:t>
            </a:r>
            <a:r>
              <a:rPr lang="en-US" dirty="0"/>
              <a:t> is determined differently. </a:t>
            </a:r>
          </a:p>
          <a:p>
            <a:r>
              <a:rPr lang="en-US" dirty="0"/>
              <a:t>The taxability of an individual in India depends upon his residential status in India for any particular financial year.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34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INCOME TAX </a:t>
            </a:r>
            <a:endParaRPr lang="en-US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                  Presented by </a:t>
            </a:r>
          </a:p>
          <a:p>
            <a:pPr marL="0" indent="0">
              <a:buNone/>
            </a:pPr>
            <a:r>
              <a:rPr lang="en-US" dirty="0" smtClean="0">
                <a:latin typeface="Arial Black" pitchFamily="34" charset="0"/>
              </a:rPr>
              <a:t>     </a:t>
            </a:r>
            <a:r>
              <a:rPr lang="en-US" dirty="0" err="1" smtClean="0">
                <a:solidFill>
                  <a:srgbClr val="FF0066"/>
                </a:solidFill>
                <a:latin typeface="Arial Black" pitchFamily="34" charset="0"/>
              </a:rPr>
              <a:t>Dr.M.THIRUNARAYANASAMY</a:t>
            </a:r>
            <a:endParaRPr lang="en-US" dirty="0" smtClean="0">
              <a:solidFill>
                <a:srgbClr val="FF0066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itchFamily="34" charset="0"/>
              </a:rPr>
              <a:t>     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Associate professor and Head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    Department of Commerce </a:t>
            </a:r>
            <a:endParaRPr lang="en-US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Arial Black" pitchFamily="34" charset="0"/>
              </a:rPr>
              <a:t>     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PS.PT.   M.G.R  </a:t>
            </a:r>
            <a:r>
              <a:rPr lang="en-US" sz="2000" dirty="0" err="1">
                <a:solidFill>
                  <a:srgbClr val="7030A0"/>
                </a:solidFill>
                <a:latin typeface="Arial Black" pitchFamily="34" charset="0"/>
              </a:rPr>
              <a:t>Govt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 Arts and  Science College</a:t>
            </a:r>
          </a:p>
          <a:p>
            <a:pPr marL="0" indent="0">
              <a:buNone/>
            </a:pPr>
            <a:r>
              <a:rPr lang="en-US" sz="2000" dirty="0">
                <a:latin typeface="Arial Black" pitchFamily="34" charset="0"/>
              </a:rPr>
              <a:t>    </a:t>
            </a:r>
            <a:r>
              <a:rPr lang="en-US" sz="2000" dirty="0" smtClean="0">
                <a:latin typeface="Arial Black" pitchFamily="34" charset="0"/>
              </a:rPr>
              <a:t>  </a:t>
            </a:r>
            <a:r>
              <a:rPr lang="en-US" sz="2000" dirty="0" err="1">
                <a:solidFill>
                  <a:srgbClr val="7030A0"/>
                </a:solidFill>
                <a:latin typeface="Arial Black" pitchFamily="34" charset="0"/>
              </a:rPr>
              <a:t>Sirkali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 – </a:t>
            </a:r>
            <a:r>
              <a:rPr lang="en-US" sz="2000" dirty="0" err="1">
                <a:solidFill>
                  <a:srgbClr val="7030A0"/>
                </a:solidFill>
                <a:latin typeface="Arial Black" pitchFamily="34" charset="0"/>
              </a:rPr>
              <a:t>Puthur</a:t>
            </a:r>
            <a:r>
              <a:rPr lang="en-US" sz="2000" dirty="0">
                <a:solidFill>
                  <a:srgbClr val="7030A0"/>
                </a:solidFill>
                <a:latin typeface="Arial Black" pitchFamily="34" charset="0"/>
              </a:rPr>
              <a:t>  Nagai District</a:t>
            </a:r>
            <a:endParaRPr lang="en-US" sz="2000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      Deputed From  </a:t>
            </a:r>
            <a:r>
              <a:rPr lang="en-US" dirty="0" err="1" smtClean="0">
                <a:solidFill>
                  <a:srgbClr val="002060"/>
                </a:solidFill>
                <a:latin typeface="Arial Black" pitchFamily="34" charset="0"/>
              </a:rPr>
              <a:t>Annamalai</a:t>
            </a:r>
            <a:r>
              <a:rPr lang="en-US" dirty="0" smtClean="0">
                <a:solidFill>
                  <a:srgbClr val="002060"/>
                </a:solidFill>
                <a:latin typeface="Arial Black" pitchFamily="34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Arial Black" pitchFamily="34" charset="0"/>
              </a:rPr>
              <a:t>University 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59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Arial Black" pitchFamily="34" charset="0"/>
              </a:rPr>
              <a:t>Determination of Residential Status of an Individual</a:t>
            </a:r>
            <a:r>
              <a:rPr lang="en-US" sz="3200" dirty="0">
                <a:latin typeface="Arial Black" pitchFamily="34" charset="0"/>
              </a:rPr>
              <a:t/>
            </a:r>
            <a:br>
              <a:rPr lang="en-US" sz="3200" dirty="0">
                <a:latin typeface="Arial Black" pitchFamily="34" charset="0"/>
              </a:rPr>
            </a:br>
            <a:endParaRPr lang="en-US" sz="32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70C0"/>
                </a:solidFill>
                <a:latin typeface="Arial Black" pitchFamily="34" charset="0"/>
              </a:rPr>
              <a:t>To</a:t>
            </a:r>
            <a:r>
              <a:rPr lang="en-US" dirty="0">
                <a:solidFill>
                  <a:srgbClr val="0070C0"/>
                </a:solidFill>
                <a:latin typeface="Arial Black" pitchFamily="34" charset="0"/>
              </a:rPr>
              <a:t> determine the residential status of an individual, the first step is to ascertain whether he is resident or non-resident. If he turns to be a resident, then the next step is to ascertain whether he is resident and ordinarily resident or is a resident but not ordinarily resident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The </a:t>
            </a:r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taxability differs for each of the 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categories </a:t>
            </a:r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of taxpayers. </a:t>
            </a:r>
          </a:p>
          <a:p>
            <a:pPr marL="0" indent="0" algn="just">
              <a:buNone/>
            </a:pPr>
            <a:r>
              <a:rPr lang="en-US" dirty="0">
                <a:solidFill>
                  <a:srgbClr val="C00000"/>
                </a:solidFill>
                <a:latin typeface="Arial Black" pitchFamily="34" charset="0"/>
              </a:rPr>
              <a:t>For the purpose of income tax in India, the Indian income tax law classifies taxable persons as:</a:t>
            </a:r>
          </a:p>
          <a:p>
            <a:pPr marL="0" indent="0" algn="just">
              <a:buNone/>
            </a:pPr>
            <a:endParaRPr lang="en-US" dirty="0">
              <a:latin typeface="Arial Black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37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14299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FF0066"/>
                </a:solidFill>
              </a:rPr>
              <a:t>RESIDENTIAL STATUS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>
                <a:solidFill>
                  <a:srgbClr val="7030A0"/>
                </a:solidFill>
              </a:rPr>
              <a:t>of an Individual ( U/S (6)</a:t>
            </a:r>
            <a:endParaRPr lang="en-US" sz="36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209800"/>
            <a:ext cx="8077200" cy="34290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rgbClr val="FF0066"/>
                </a:solidFill>
              </a:rPr>
              <a:t>                               RESIDENTIAL </a:t>
            </a:r>
            <a:r>
              <a:rPr lang="en-US" sz="2400" b="1" dirty="0">
                <a:solidFill>
                  <a:srgbClr val="FF0066"/>
                </a:solidFill>
              </a:rPr>
              <a:t>STATUS</a:t>
            </a:r>
            <a:endParaRPr lang="en-US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endParaRPr lang="en-US" sz="2400" dirty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endParaRPr lang="en-US" sz="2400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algn="l"/>
            <a:r>
              <a:rPr lang="en-US" sz="2400" dirty="0" smtClean="0">
                <a:solidFill>
                  <a:srgbClr val="00B050"/>
                </a:solidFill>
                <a:latin typeface="Arial Black" pitchFamily="34" charset="0"/>
              </a:rPr>
              <a:t>Resident (U/S 6(1)        </a:t>
            </a:r>
            <a:r>
              <a:rPr lang="en-US" sz="2400" dirty="0" smtClean="0">
                <a:solidFill>
                  <a:srgbClr val="FF0000"/>
                </a:solidFill>
                <a:latin typeface="Arial Black" pitchFamily="34" charset="0"/>
              </a:rPr>
              <a:t>Non-Resident (u/s  2 (30)</a:t>
            </a:r>
          </a:p>
          <a:p>
            <a:pPr algn="l"/>
            <a:endParaRPr lang="en-US" sz="2400" dirty="0">
              <a:solidFill>
                <a:srgbClr val="FF0000"/>
              </a:solidFill>
              <a:latin typeface="Arial Black" pitchFamily="34" charset="0"/>
            </a:endParaRP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             U/S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6 ( 6)</a:t>
            </a:r>
          </a:p>
          <a:p>
            <a:pPr algn="l"/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Ordinary                Resident </a:t>
            </a:r>
            <a:r>
              <a:rPr lang="en-US" sz="2400" dirty="0">
                <a:solidFill>
                  <a:srgbClr val="0070C0"/>
                </a:solidFill>
                <a:latin typeface="Arial Black" pitchFamily="34" charset="0"/>
              </a:rPr>
              <a:t>but not ordinary </a:t>
            </a:r>
            <a:r>
              <a:rPr lang="en-US" sz="2400" dirty="0" smtClean="0">
                <a:solidFill>
                  <a:srgbClr val="0070C0"/>
                </a:solidFill>
                <a:latin typeface="Arial Black" pitchFamily="34" charset="0"/>
              </a:rPr>
              <a:t>    resident                 </a:t>
            </a:r>
            <a:r>
              <a:rPr lang="en-US" sz="2400" dirty="0" err="1" smtClean="0">
                <a:solidFill>
                  <a:srgbClr val="0070C0"/>
                </a:solidFill>
                <a:latin typeface="Arial Black" pitchFamily="34" charset="0"/>
              </a:rPr>
              <a:t>Resident</a:t>
            </a:r>
            <a:endParaRPr lang="en-US" sz="2400" dirty="0">
              <a:solidFill>
                <a:srgbClr val="0070C0"/>
              </a:solidFill>
              <a:latin typeface="Arial Black" pitchFamily="34" charset="0"/>
            </a:endParaRPr>
          </a:p>
          <a:p>
            <a:pPr algn="l"/>
            <a:endParaRPr lang="en-US" sz="24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343400" y="25908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828800" y="2895600"/>
            <a:ext cx="449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828800" y="2895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324600" y="2895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00200" y="3733800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219200" y="4419600"/>
            <a:ext cx="388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219200" y="4419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105400" y="4419600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04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Steps in Ascertain Residential Status of </a:t>
            </a:r>
            <a:r>
              <a:rPr lang="en-US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 Individual </a:t>
            </a:r>
            <a:endParaRPr lang="en-US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Step 1 </a:t>
            </a:r>
            <a:r>
              <a:rPr lang="en-US" b="1" dirty="0" smtClean="0">
                <a:solidFill>
                  <a:srgbClr val="FF0000"/>
                </a:solidFill>
              </a:rPr>
              <a:t>:  First ascertain </a:t>
            </a:r>
            <a:r>
              <a:rPr lang="en-US" b="1" dirty="0">
                <a:solidFill>
                  <a:srgbClr val="FF0000"/>
                </a:solidFill>
              </a:rPr>
              <a:t>whether the individual is resident or non-resident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2060"/>
                </a:solidFill>
              </a:rPr>
              <a:t>Step </a:t>
            </a:r>
            <a:r>
              <a:rPr lang="en-US" b="1" dirty="0">
                <a:solidFill>
                  <a:srgbClr val="002060"/>
                </a:solidFill>
              </a:rPr>
              <a:t>2 </a:t>
            </a:r>
            <a:r>
              <a:rPr lang="en-US" b="1" dirty="0" smtClean="0">
                <a:solidFill>
                  <a:srgbClr val="002060"/>
                </a:solidFill>
              </a:rPr>
              <a:t>: Secondly </a:t>
            </a:r>
            <a:r>
              <a:rPr lang="en-US" b="1" dirty="0">
                <a:solidFill>
                  <a:srgbClr val="002060"/>
                </a:solidFill>
              </a:rPr>
              <a:t>ascertain whether he is ordinarily resident or not ordinarily resident. 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Step </a:t>
            </a:r>
            <a:r>
              <a:rPr lang="en-US" b="1" dirty="0">
                <a:solidFill>
                  <a:srgbClr val="00B050"/>
                </a:solidFill>
              </a:rPr>
              <a:t>2 is to be performed only if the individual turns to be a resident.</a:t>
            </a:r>
          </a:p>
          <a:p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05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55638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66"/>
                </a:solidFill>
                <a:latin typeface="Arial Black" pitchFamily="34" charset="0"/>
              </a:rPr>
              <a:t>Step 1: Determining whether </a:t>
            </a:r>
            <a:r>
              <a:rPr lang="en-US" sz="2800" b="1" dirty="0" smtClean="0">
                <a:solidFill>
                  <a:srgbClr val="FF0066"/>
                </a:solidFill>
                <a:latin typeface="Arial Black" pitchFamily="34" charset="0"/>
              </a:rPr>
              <a:t/>
            </a:r>
            <a:br>
              <a:rPr lang="en-US" sz="2800" b="1" dirty="0" smtClean="0">
                <a:solidFill>
                  <a:srgbClr val="FF0066"/>
                </a:solidFill>
                <a:latin typeface="Arial Black" pitchFamily="34" charset="0"/>
              </a:rPr>
            </a:br>
            <a:r>
              <a:rPr lang="en-US" sz="2800" b="1" dirty="0" smtClean="0">
                <a:solidFill>
                  <a:srgbClr val="FF0066"/>
                </a:solidFill>
                <a:latin typeface="Arial Black" pitchFamily="34" charset="0"/>
              </a:rPr>
              <a:t>Resident </a:t>
            </a:r>
            <a:r>
              <a:rPr lang="en-US" sz="2800" b="1" dirty="0">
                <a:solidFill>
                  <a:srgbClr val="FF0066"/>
                </a:solidFill>
                <a:latin typeface="Arial Black" pitchFamily="34" charset="0"/>
              </a:rPr>
              <a:t>or non-Resident</a:t>
            </a:r>
            <a:r>
              <a:rPr lang="en-US" sz="2800" dirty="0">
                <a:solidFill>
                  <a:srgbClr val="FF0066"/>
                </a:solidFill>
                <a:latin typeface="Arial Black" pitchFamily="34" charset="0"/>
              </a:rPr>
              <a:t/>
            </a:r>
            <a:br>
              <a:rPr lang="en-US" sz="2800" dirty="0">
                <a:solidFill>
                  <a:srgbClr val="FF0066"/>
                </a:solidFill>
                <a:latin typeface="Arial Black" pitchFamily="34" charset="0"/>
              </a:rPr>
            </a:br>
            <a:endParaRPr lang="en-US" sz="2800" dirty="0">
              <a:solidFill>
                <a:srgbClr val="FF0066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Under the Income-tax Law, an individual will be treated as a resident in India for a year if he satisfies any of the following conditions (</a:t>
            </a:r>
            <a:r>
              <a:rPr lang="en-US" sz="1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i.e.may</a:t>
            </a:r>
            <a:r>
              <a:rPr lang="en-US"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satisfy any one or may satisfy both the conditions</a:t>
            </a:r>
            <a:r>
              <a:rPr lang="en-US" sz="1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Under section 6 (1) ( i) and (ii)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en-US" sz="1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(1) ( i) </a:t>
            </a:r>
            <a:r>
              <a:rPr lang="en-US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He was </a:t>
            </a:r>
            <a:r>
              <a:rPr lang="en-US" sz="1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in India for a </a:t>
            </a:r>
            <a:r>
              <a:rPr lang="en-US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period or periods totaling in all to </a:t>
            </a:r>
            <a:r>
              <a:rPr lang="en-US" sz="1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182 days or more during </a:t>
            </a:r>
            <a:r>
              <a:rPr lang="en-US" sz="1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relevant previous </a:t>
            </a:r>
            <a:r>
              <a:rPr lang="en-US" sz="1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year 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 (1)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(i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i)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He was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 India for a period or periods totaling in all to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60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days or more during relevant previous year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365 days or more during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previous years </a:t>
            </a:r>
            <a:r>
              <a:rPr lang="en-US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immediately preceding the relevant previous year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Relevant </a:t>
            </a:r>
            <a:r>
              <a:rPr 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previous year means the previous year for which the residential status is being determined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If an </a:t>
            </a:r>
            <a:r>
              <a:rPr lang="en-US" sz="1800" b="1" dirty="0">
                <a:solidFill>
                  <a:srgbClr val="99CC00"/>
                </a:solidFill>
                <a:latin typeface="Times New Roman" pitchFamily="18" charset="0"/>
                <a:cs typeface="Times New Roman" pitchFamily="18" charset="0"/>
              </a:rPr>
              <a:t>individual does not satisfy any of the above conditions he will be treated as non-resident in India.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774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rgbClr val="FF0000"/>
                </a:solidFill>
                <a:latin typeface="Arial Black" pitchFamily="34" charset="0"/>
              </a:rPr>
              <a:t>Step </a:t>
            </a:r>
            <a: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  <a:t>2 :  Determining whether</a:t>
            </a:r>
            <a:br>
              <a:rPr lang="en-US" sz="2000" b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en-US" sz="2000" b="1" dirty="0" smtClean="0">
                <a:latin typeface="Arial Black" pitchFamily="34" charset="0"/>
              </a:rPr>
              <a:t/>
            </a:r>
            <a:br>
              <a:rPr lang="en-US" sz="2000" b="1" dirty="0" smtClean="0">
                <a:latin typeface="Arial Black" pitchFamily="34" charset="0"/>
              </a:rPr>
            </a:br>
            <a:r>
              <a:rPr lang="en-US" sz="2000" b="1" dirty="0" smtClean="0">
                <a:latin typeface="Arial Black" pitchFamily="34" charset="0"/>
              </a:rPr>
              <a:t>                      </a:t>
            </a:r>
            <a:r>
              <a:rPr lang="en-US" sz="2000" b="1" dirty="0" smtClean="0">
                <a:solidFill>
                  <a:srgbClr val="0070C0"/>
                </a:solidFill>
                <a:latin typeface="Arial Black" pitchFamily="34" charset="0"/>
              </a:rPr>
              <a:t>RESIDENT AND ORDINARILY RESIDENT </a:t>
            </a:r>
            <a:r>
              <a:rPr lang="en-US" sz="2000" b="1" dirty="0" smtClean="0">
                <a:latin typeface="Arial Black" pitchFamily="34" charset="0"/>
              </a:rPr>
              <a:t/>
            </a:r>
            <a:br>
              <a:rPr lang="en-US" sz="2000" b="1" dirty="0" smtClean="0">
                <a:latin typeface="Arial Black" pitchFamily="34" charset="0"/>
              </a:rPr>
            </a:br>
            <a:r>
              <a:rPr lang="en-US" sz="2000" b="1" dirty="0" smtClean="0">
                <a:latin typeface="Arial Black" pitchFamily="34" charset="0"/>
              </a:rPr>
              <a:t>                                          </a:t>
            </a:r>
            <a:r>
              <a:rPr lang="en-US" sz="2000" b="1" dirty="0" smtClean="0">
                <a:solidFill>
                  <a:srgbClr val="00B050"/>
                </a:solidFill>
                <a:latin typeface="Arial Black" pitchFamily="34" charset="0"/>
              </a:rPr>
              <a:t>or </a:t>
            </a:r>
            <a:r>
              <a:rPr lang="en-US" sz="2000" b="1" dirty="0" smtClean="0">
                <a:latin typeface="Arial Black" pitchFamily="34" charset="0"/>
              </a:rPr>
              <a:t/>
            </a:r>
            <a:br>
              <a:rPr lang="en-US" sz="2000" b="1" dirty="0" smtClean="0">
                <a:latin typeface="Arial Black" pitchFamily="34" charset="0"/>
              </a:rPr>
            </a:br>
            <a:r>
              <a:rPr lang="en-US" sz="2000" b="1" dirty="0" smtClean="0">
                <a:latin typeface="Arial Black" pitchFamily="34" charset="0"/>
              </a:rPr>
              <a:t>                      </a:t>
            </a:r>
            <a:r>
              <a:rPr lang="en-US" sz="2000" b="1" dirty="0" smtClean="0">
                <a:solidFill>
                  <a:srgbClr val="C00000"/>
                </a:solidFill>
                <a:latin typeface="Arial Black" pitchFamily="34" charset="0"/>
              </a:rPr>
              <a:t>Resident But Not Ordinarily Resident</a:t>
            </a:r>
            <a:r>
              <a:rPr lang="en-US" sz="2000" dirty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en-US" sz="2000" dirty="0">
                <a:solidFill>
                  <a:srgbClr val="C00000"/>
                </a:solidFill>
                <a:latin typeface="Arial Black" pitchFamily="34" charset="0"/>
              </a:rPr>
            </a:br>
            <a:endParaRPr lang="en-US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848600" cy="4144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A resident individual will be treated as resident and ordinarily resident in India during the year if he satisfies following conditions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endParaRPr lang="en-US" dirty="0"/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U/S 6 (6) (a) </a:t>
            </a:r>
            <a:r>
              <a:rPr lang="en-US" b="1" dirty="0">
                <a:solidFill>
                  <a:srgbClr val="0070C0"/>
                </a:solidFill>
              </a:rPr>
              <a:t>He </a:t>
            </a:r>
            <a:r>
              <a:rPr lang="en-US" b="1" dirty="0" smtClean="0">
                <a:solidFill>
                  <a:srgbClr val="0070C0"/>
                </a:solidFill>
              </a:rPr>
              <a:t>must be </a:t>
            </a:r>
            <a:r>
              <a:rPr lang="en-US" b="1" dirty="0">
                <a:solidFill>
                  <a:srgbClr val="0070C0"/>
                </a:solidFill>
              </a:rPr>
              <a:t>resident in India for at least 2 years out of 10 years immediately preceding the relevant </a:t>
            </a:r>
            <a:r>
              <a:rPr lang="en-US" b="1" dirty="0" smtClean="0">
                <a:solidFill>
                  <a:srgbClr val="0070C0"/>
                </a:solidFill>
              </a:rPr>
              <a:t> previous year.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FF0066"/>
                </a:solidFill>
              </a:rPr>
              <a:t>                                              AND</a:t>
            </a:r>
          </a:p>
          <a:p>
            <a:pPr marL="0" indent="0" algn="just">
              <a:buNone/>
            </a:pP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>
                <a:solidFill>
                  <a:srgbClr val="008000"/>
                </a:solidFill>
              </a:rPr>
              <a:t>U/S 6 (6) </a:t>
            </a:r>
            <a:r>
              <a:rPr lang="en-US" b="1" dirty="0" smtClean="0">
                <a:solidFill>
                  <a:srgbClr val="008000"/>
                </a:solidFill>
              </a:rPr>
              <a:t>(b) </a:t>
            </a:r>
            <a:r>
              <a:rPr lang="en-US" b="1" dirty="0">
                <a:solidFill>
                  <a:srgbClr val="008000"/>
                </a:solidFill>
              </a:rPr>
              <a:t>His </a:t>
            </a:r>
            <a:r>
              <a:rPr lang="en-US" b="1" dirty="0" smtClean="0">
                <a:solidFill>
                  <a:srgbClr val="008000"/>
                </a:solidFill>
              </a:rPr>
              <a:t>must be stayed </a:t>
            </a:r>
            <a:r>
              <a:rPr lang="en-US" b="1" dirty="0">
                <a:solidFill>
                  <a:srgbClr val="008000"/>
                </a:solidFill>
              </a:rPr>
              <a:t>in India is for 730 days or more during 7 </a:t>
            </a:r>
            <a:r>
              <a:rPr lang="en-US" b="1" dirty="0" smtClean="0">
                <a:solidFill>
                  <a:srgbClr val="008000"/>
                </a:solidFill>
              </a:rPr>
              <a:t> previous years </a:t>
            </a:r>
            <a:r>
              <a:rPr lang="en-US" b="1" dirty="0">
                <a:solidFill>
                  <a:srgbClr val="008000"/>
                </a:solidFill>
              </a:rPr>
              <a:t>immediately preceding the </a:t>
            </a:r>
            <a:r>
              <a:rPr lang="en-US" b="1" dirty="0" smtClean="0">
                <a:solidFill>
                  <a:srgbClr val="008000"/>
                </a:solidFill>
              </a:rPr>
              <a:t>relevant previous </a:t>
            </a:r>
            <a:r>
              <a:rPr lang="en-US" b="1" dirty="0">
                <a:solidFill>
                  <a:srgbClr val="008000"/>
                </a:solidFill>
              </a:rPr>
              <a:t>year.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>
                <a:solidFill>
                  <a:srgbClr val="6600FF"/>
                </a:solidFill>
              </a:rPr>
              <a:t>A </a:t>
            </a:r>
            <a:r>
              <a:rPr lang="en-US" dirty="0">
                <a:solidFill>
                  <a:srgbClr val="6600FF"/>
                </a:solidFill>
              </a:rPr>
              <a:t>resident individual who does not satisfy any of the aforesaid conditions or satisfies only one of the aforesaid conditions will be treated as resident but not ordinarily resident</a:t>
            </a:r>
            <a:r>
              <a:rPr lang="en-US" dirty="0">
                <a:solidFill>
                  <a:srgbClr val="FF0066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779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Important Note</a:t>
            </a:r>
            <a:endParaRPr lang="en-US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 smtClean="0">
                <a:solidFill>
                  <a:srgbClr val="6600FF"/>
                </a:solidFill>
                <a:latin typeface="Arial Black" pitchFamily="34" charset="0"/>
              </a:rPr>
              <a:t>While calculating number of days stayed in India both day of departure from India and day of arrival in India are to be counted as stay in India</a:t>
            </a:r>
            <a:endParaRPr lang="en-US" sz="2400" dirty="0">
              <a:solidFill>
                <a:srgbClr val="6600FF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53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177</TotalTime>
  <Words>1147</Words>
  <Application>Microsoft Office PowerPoint</Application>
  <PresentationFormat>On-screen Show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PowerPoint Presentation</vt:lpstr>
      <vt:lpstr>PowerPoint Presentation</vt:lpstr>
      <vt:lpstr>INCOME TAX </vt:lpstr>
      <vt:lpstr>Determination of Residential Status of an Individual </vt:lpstr>
      <vt:lpstr>RESIDENTIAL STATUS of an Individual ( U/S (6)</vt:lpstr>
      <vt:lpstr>Steps in Ascertain Residential Status of an Individual </vt:lpstr>
      <vt:lpstr>Step 1: Determining whether  Resident or non-Resident </vt:lpstr>
      <vt:lpstr>Step 2 :  Determining whether                        RESIDENT AND ORDINARILY RESIDENT                                            or                        Resident But Not Ordinarily Resident </vt:lpstr>
      <vt:lpstr>Important Note</vt:lpstr>
      <vt:lpstr>Example:1</vt:lpstr>
      <vt:lpstr>Solution : </vt:lpstr>
      <vt:lpstr>PowerPoint Presentation</vt:lpstr>
      <vt:lpstr>Example 2</vt:lpstr>
      <vt:lpstr>Solution</vt:lpstr>
      <vt:lpstr>Solution Cont----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RESIDENTIAL STATUS of an Individual ( U/S (6)</dc:title>
  <dc:creator>Jpriya</dc:creator>
  <cp:lastModifiedBy>Jpriya</cp:lastModifiedBy>
  <cp:revision>24</cp:revision>
  <dcterms:created xsi:type="dcterms:W3CDTF">2006-08-16T00:00:00Z</dcterms:created>
  <dcterms:modified xsi:type="dcterms:W3CDTF">2020-05-10T14:39:20Z</dcterms:modified>
</cp:coreProperties>
</file>