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4"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579" y="-1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231A89-021D-4505-8E64-877F95098B02}"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31A89-021D-4505-8E64-877F95098B02}"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31A89-021D-4505-8E64-877F95098B02}"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31A89-021D-4505-8E64-877F95098B02}"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231A89-021D-4505-8E64-877F95098B02}"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231A89-021D-4505-8E64-877F95098B02}"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231A89-021D-4505-8E64-877F95098B02}" type="datetimeFigureOut">
              <a:rPr lang="en-US" smtClean="0"/>
              <a:pPr/>
              <a:t>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231A89-021D-4505-8E64-877F95098B02}" type="datetimeFigureOut">
              <a:rPr lang="en-US" smtClean="0"/>
              <a:pPr/>
              <a:t>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31A89-021D-4505-8E64-877F95098B02}" type="datetimeFigureOut">
              <a:rPr lang="en-US" smtClean="0"/>
              <a:pPr/>
              <a:t>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31A89-021D-4505-8E64-877F95098B02}"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31A89-021D-4505-8E64-877F95098B02}"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B4E03-9940-48BA-90F7-5CBB80C083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31A89-021D-4505-8E64-877F95098B02}" type="datetimeFigureOut">
              <a:rPr lang="en-US" smtClean="0"/>
              <a:pPr/>
              <a:t>1/20/2020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B4E03-9940-48BA-90F7-5CBB80C083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developer.mozilla.org/en-US/docs/Glossary/HTML" TargetMode="External"/><Relationship Id="rId2" Type="http://schemas.openxmlformats.org/officeDocument/2006/relationships/hyperlink" Target="https://developer.mozilla.org/en-US/docs/Glossary/browser" TargetMode="External"/><Relationship Id="rId1" Type="http://schemas.openxmlformats.org/officeDocument/2006/relationships/slideLayout" Target="../slideLayouts/slideLayout7.xml"/><Relationship Id="rId4" Type="http://schemas.openxmlformats.org/officeDocument/2006/relationships/hyperlink" Target="https://developer.mozilla.org/en-US/docs/Web/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developer.mozilla.org/en-US/docs/Glossary/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hyperlink" Target="https://duckduckgo.com/" TargetMode="External"/><Relationship Id="rId2" Type="http://schemas.openxmlformats.org/officeDocument/2006/relationships/hyperlink" Target="https://www.bing.com/" TargetMode="External"/><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tutorialspoint.co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WWW Overview</a:t>
            </a:r>
            <a:endPar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	WWW</a:t>
            </a:r>
            <a:r>
              <a:rPr lang="en-US" sz="2000" dirty="0">
                <a:latin typeface="Times New Roman" pitchFamily="18" charset="0"/>
                <a:cs typeface="Times New Roman" pitchFamily="18" charset="0"/>
              </a:rPr>
              <a:t> stands for </a:t>
            </a:r>
            <a:r>
              <a:rPr lang="en-US" sz="2000" b="1" dirty="0">
                <a:latin typeface="Times New Roman" pitchFamily="18" charset="0"/>
                <a:cs typeface="Times New Roman" pitchFamily="18" charset="0"/>
              </a:rPr>
              <a:t>World Wide Web.</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technical definition of the World Wide Web is : all the </a:t>
            </a:r>
            <a:r>
              <a:rPr lang="en-US" sz="2000" dirty="0" smtClean="0">
                <a:latin typeface="Times New Roman" pitchFamily="18" charset="0"/>
                <a:cs typeface="Times New Roman" pitchFamily="18" charset="0"/>
              </a:rPr>
              <a:t>resources </a:t>
            </a:r>
            <a:r>
              <a:rPr lang="en-US" sz="2000" dirty="0">
                <a:latin typeface="Times New Roman" pitchFamily="18" charset="0"/>
                <a:cs typeface="Times New Roman" pitchFamily="18" charset="0"/>
              </a:rPr>
              <a:t>and users on the Internet that are using the Hypertext Transfer Protocol (HTTP</a:t>
            </a:r>
            <a:r>
              <a:rPr lang="en-US" sz="2000" dirty="0" smtClean="0">
                <a:latin typeface="Times New Roman" pitchFamily="18" charset="0"/>
                <a:cs typeface="Times New Roman" pitchFamily="18" charset="0"/>
              </a:rPr>
              <a:t>).</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broader definition comes from the organization that Web inventor </a:t>
            </a:r>
            <a:r>
              <a:rPr lang="en-US" sz="2000" b="1" dirty="0">
                <a:latin typeface="Times New Roman" pitchFamily="18" charset="0"/>
                <a:cs typeface="Times New Roman" pitchFamily="18" charset="0"/>
              </a:rPr>
              <a:t>Tim Berners-Lee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helped found</a:t>
            </a:r>
            <a:r>
              <a:rPr lang="en-US" sz="2000" dirty="0">
                <a:latin typeface="Times New Roman" pitchFamily="18" charset="0"/>
                <a:cs typeface="Times New Roman" pitchFamily="18" charset="0"/>
              </a:rPr>
              <a:t>, the </a:t>
            </a:r>
            <a:r>
              <a:rPr lang="en-US" sz="2000" b="1" dirty="0">
                <a:latin typeface="Times New Roman" pitchFamily="18" charset="0"/>
                <a:cs typeface="Times New Roman" pitchFamily="18" charset="0"/>
              </a:rPr>
              <a:t>World Wide Web Consortium (W3C</a:t>
            </a:r>
            <a:r>
              <a:rPr lang="en-US" sz="2000" b="1" dirty="0" smtClean="0">
                <a:latin typeface="Times New Roman" pitchFamily="18" charset="0"/>
                <a:cs typeface="Times New Roman" pitchFamily="18" charset="0"/>
              </a:rPr>
              <a:t>).</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World Wide Web is the universe of network-accessible information, an embodiment </a:t>
            </a:r>
            <a:r>
              <a:rPr lang="en-US" sz="2000" dirty="0" smtClean="0">
                <a:latin typeface="Times New Roman" pitchFamily="18" charset="0"/>
                <a:cs typeface="Times New Roman" pitchFamily="18" charset="0"/>
              </a:rPr>
              <a:t>of human </a:t>
            </a:r>
            <a:r>
              <a:rPr lang="en-US" sz="2000" dirty="0">
                <a:latin typeface="Times New Roman" pitchFamily="18" charset="0"/>
                <a:cs typeface="Times New Roman" pitchFamily="18" charset="0"/>
              </a:rPr>
              <a:t>knowledge</a:t>
            </a:r>
            <a:r>
              <a:rPr lang="en-US" sz="2000" dirty="0" smtClean="0">
                <a:latin typeface="Times New Roman" pitchFamily="18" charset="0"/>
                <a:cs typeface="Times New Roman" pitchFamily="18" charset="0"/>
              </a:rPr>
              <a:t>.</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In </a:t>
            </a:r>
            <a:r>
              <a:rPr lang="en-US" sz="2000" dirty="0">
                <a:latin typeface="Times New Roman" pitchFamily="18" charset="0"/>
                <a:cs typeface="Times New Roman" pitchFamily="18" charset="0"/>
              </a:rPr>
              <a:t>simple terms, The World Wide Web is a way of exchanging information between </a:t>
            </a:r>
            <a:r>
              <a:rPr lang="en-US" sz="2000" dirty="0" smtClean="0">
                <a:latin typeface="Times New Roman" pitchFamily="18" charset="0"/>
                <a:cs typeface="Times New Roman" pitchFamily="18" charset="0"/>
              </a:rPr>
              <a:t>computers on </a:t>
            </a:r>
            <a:r>
              <a:rPr lang="en-US" sz="2000" dirty="0">
                <a:latin typeface="Times New Roman" pitchFamily="18" charset="0"/>
                <a:cs typeface="Times New Roman" pitchFamily="18" charset="0"/>
              </a:rPr>
              <a:t>the Internet, tying them together into a vast collection of interactive multimedia resources.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28600"/>
            <a:ext cx="9143999" cy="5478423"/>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Web Pages</a:t>
            </a:r>
          </a:p>
          <a:p>
            <a:r>
              <a:rPr lang="en-US" sz="2000" dirty="0">
                <a:solidFill>
                  <a:srgbClr val="FF0000"/>
                </a:solidFill>
                <a:latin typeface="Times New Roman" pitchFamily="18" charset="0"/>
                <a:cs typeface="Times New Roman" pitchFamily="18" charset="0"/>
              </a:rPr>
              <a:t>Introduction</a:t>
            </a:r>
            <a:endParaRPr lang="en-US" sz="2000" b="1" dirty="0">
              <a:solidFill>
                <a:srgbClr val="FF0000"/>
              </a:solidFill>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	Web </a:t>
            </a:r>
            <a:r>
              <a:rPr lang="en-US" sz="2000" b="1" dirty="0">
                <a:latin typeface="Times New Roman" pitchFamily="18" charset="0"/>
                <a:cs typeface="Times New Roman" pitchFamily="18" charset="0"/>
              </a:rPr>
              <a:t>page</a:t>
            </a:r>
            <a:r>
              <a:rPr lang="en-US" sz="2000" dirty="0">
                <a:latin typeface="Times New Roman" pitchFamily="18" charset="0"/>
                <a:cs typeface="Times New Roman" pitchFamily="18" charset="0"/>
              </a:rPr>
              <a:t> is a document available on world wide web. </a:t>
            </a:r>
            <a:r>
              <a:rPr lang="en-US" sz="2000" dirty="0" smtClean="0">
                <a:latin typeface="Times New Roman" pitchFamily="18" charset="0"/>
                <a:cs typeface="Times New Roman" pitchFamily="18" charset="0"/>
              </a:rPr>
              <a:t>Web </a:t>
            </a:r>
            <a:r>
              <a:rPr lang="en-US" sz="2000" dirty="0">
                <a:latin typeface="Times New Roman" pitchFamily="18" charset="0"/>
                <a:cs typeface="Times New Roman" pitchFamily="18" charset="0"/>
              </a:rPr>
              <a:t>Pages are stored on web server and can be viewed </a:t>
            </a:r>
            <a:r>
              <a:rPr lang="en-US" sz="2000" dirty="0" smtClean="0">
                <a:latin typeface="Times New Roman" pitchFamily="18" charset="0"/>
                <a:cs typeface="Times New Roman" pitchFamily="18" charset="0"/>
              </a:rPr>
              <a:t>using </a:t>
            </a:r>
            <a:r>
              <a:rPr lang="en-US" sz="2000" dirty="0">
                <a:latin typeface="Times New Roman" pitchFamily="18" charset="0"/>
                <a:cs typeface="Times New Roman" pitchFamily="18" charset="0"/>
              </a:rPr>
              <a:t>a web </a:t>
            </a:r>
            <a:r>
              <a:rPr lang="en-US" sz="2000" dirty="0" err="1" smtClean="0">
                <a:latin typeface="Times New Roman" pitchFamily="18" charset="0"/>
                <a:cs typeface="Times New Roman" pitchFamily="18" charset="0"/>
              </a:rPr>
              <a:t>browser.A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web page can contain huge information including text, </a:t>
            </a:r>
            <a:r>
              <a:rPr lang="en-US" sz="2000" dirty="0" smtClean="0">
                <a:latin typeface="Times New Roman" pitchFamily="18" charset="0"/>
                <a:cs typeface="Times New Roman" pitchFamily="18" charset="0"/>
              </a:rPr>
              <a:t>graphics</a:t>
            </a:r>
            <a:r>
              <a:rPr lang="en-US" sz="2000" dirty="0">
                <a:latin typeface="Times New Roman" pitchFamily="18" charset="0"/>
                <a:cs typeface="Times New Roman" pitchFamily="18" charset="0"/>
              </a:rPr>
              <a:t>, audio, video and hyper links. These hyper links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are </a:t>
            </a:r>
            <a:r>
              <a:rPr lang="en-US" sz="2000" dirty="0">
                <a:latin typeface="Times New Roman" pitchFamily="18" charset="0"/>
                <a:cs typeface="Times New Roman" pitchFamily="18" charset="0"/>
              </a:rPr>
              <a:t>the link to other web </a:t>
            </a:r>
            <a:r>
              <a:rPr lang="en-US" sz="2000" dirty="0" smtClean="0">
                <a:latin typeface="Times New Roman" pitchFamily="18" charset="0"/>
                <a:cs typeface="Times New Roman" pitchFamily="18" charset="0"/>
              </a:rPr>
              <a:t>pages. Collection </a:t>
            </a:r>
            <a:r>
              <a:rPr lang="en-US" sz="2000" dirty="0">
                <a:latin typeface="Times New Roman" pitchFamily="18" charset="0"/>
                <a:cs typeface="Times New Roman" pitchFamily="18" charset="0"/>
              </a:rPr>
              <a:t>of linked web pages on a web server is known as </a:t>
            </a:r>
            <a:r>
              <a:rPr lang="en-US" sz="2000" b="1" dirty="0">
                <a:latin typeface="Times New Roman" pitchFamily="18" charset="0"/>
                <a:cs typeface="Times New Roman" pitchFamily="18" charset="0"/>
              </a:rPr>
              <a:t>website.</a:t>
            </a:r>
            <a:r>
              <a:rPr lang="en-US" sz="2000" dirty="0">
                <a:latin typeface="Times New Roman" pitchFamily="18" charset="0"/>
                <a:cs typeface="Times New Roman" pitchFamily="18" charset="0"/>
              </a:rPr>
              <a:t> There is unique </a:t>
            </a:r>
            <a:r>
              <a:rPr lang="en-US" sz="2000" b="1" dirty="0">
                <a:latin typeface="Times New Roman" pitchFamily="18" charset="0"/>
                <a:cs typeface="Times New Roman" pitchFamily="18" charset="0"/>
              </a:rPr>
              <a:t>Uniform  </a:t>
            </a:r>
            <a:r>
              <a:rPr lang="en-US" sz="2000" b="1" dirty="0" smtClean="0">
                <a:latin typeface="Times New Roman" pitchFamily="18" charset="0"/>
                <a:cs typeface="Times New Roman" pitchFamily="18" charset="0"/>
              </a:rPr>
              <a:t>Resource </a:t>
            </a:r>
            <a:r>
              <a:rPr lang="en-US" sz="2000" b="1" dirty="0">
                <a:latin typeface="Times New Roman" pitchFamily="18" charset="0"/>
                <a:cs typeface="Times New Roman" pitchFamily="18" charset="0"/>
              </a:rPr>
              <a:t>Locator (URL)</a:t>
            </a:r>
            <a:r>
              <a:rPr lang="en-US" sz="2000" dirty="0">
                <a:latin typeface="Times New Roman" pitchFamily="18" charset="0"/>
                <a:cs typeface="Times New Roman" pitchFamily="18" charset="0"/>
              </a:rPr>
              <a:t> is associated with each web page.</a:t>
            </a:r>
          </a:p>
          <a:p>
            <a:endParaRPr lang="en-US" sz="2000" b="1" dirty="0" smtClean="0">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Meaning</a:t>
            </a:r>
            <a:endParaRPr lang="en-US" sz="2000" dirty="0">
              <a:solidFill>
                <a:srgbClr val="FF0000"/>
              </a:solidFill>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           A document which can be displayed in a web browser such as Firefox, Google Chrome, </a:t>
            </a:r>
            <a:r>
              <a:rPr lang="en-US" sz="2000" dirty="0" smtClean="0">
                <a:latin typeface="Times New Roman" pitchFamily="18" charset="0"/>
                <a:cs typeface="Times New Roman" pitchFamily="18" charset="0"/>
              </a:rPr>
              <a:t>Opera</a:t>
            </a:r>
            <a:r>
              <a:rPr lang="en-US" sz="2000" dirty="0">
                <a:latin typeface="Times New Roman" pitchFamily="18" charset="0"/>
                <a:cs typeface="Times New Roman" pitchFamily="18" charset="0"/>
              </a:rPr>
              <a:t>, Microsoft Internet Explorer or Edge, or Apple's Safari. These are also often called just </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pages."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71194"/>
          </a:xfrm>
          <a:prstGeom prst="rect">
            <a:avLst/>
          </a:prstGeom>
          <a:noFill/>
        </p:spPr>
        <p:txBody>
          <a:bodyPr wrap="square" rtlCol="0">
            <a:spAutoFit/>
          </a:bodyPr>
          <a:lstStyle/>
          <a:p>
            <a:pPr algn="ctr"/>
            <a:r>
              <a:rPr lang="en-US" sz="2000" dirty="0" smtClean="0">
                <a:solidFill>
                  <a:srgbClr val="FF0000"/>
                </a:solidFill>
                <a:latin typeface="Times New Roman" pitchFamily="18" charset="0"/>
                <a:cs typeface="Times New Roman" pitchFamily="18" charset="0"/>
              </a:rPr>
              <a:t>Definition of Web page</a:t>
            </a:r>
          </a:p>
          <a:p>
            <a:pPr>
              <a:lnSpc>
                <a:spcPct val="150000"/>
              </a:lnSpc>
            </a:pPr>
            <a:r>
              <a:rPr lang="en-US" sz="2000" dirty="0" smtClean="0">
                <a:latin typeface="Times New Roman" pitchFamily="18" charset="0"/>
                <a:cs typeface="Times New Roman" pitchFamily="18" charset="0"/>
              </a:rPr>
              <a:t>	A </a:t>
            </a:r>
            <a:r>
              <a:rPr lang="en-US" sz="2000" b="1" dirty="0" smtClean="0">
                <a:latin typeface="Times New Roman" pitchFamily="18" charset="0"/>
                <a:cs typeface="Times New Roman" pitchFamily="18" charset="0"/>
              </a:rPr>
              <a:t>web page</a:t>
            </a:r>
            <a:r>
              <a:rPr lang="en-US" sz="2000" dirty="0" smtClean="0">
                <a:latin typeface="Times New Roman" pitchFamily="18" charset="0"/>
                <a:cs typeface="Times New Roman" pitchFamily="18" charset="0"/>
              </a:rPr>
              <a:t> can be defined as a solitary page of a website. When a user wants to access a webpage, it can be accessed by using a single URL, and that page can be copied and shared. Viewing a webpage doesn’t require any navigation, unlike a website. It can contain text, graphics, audio, video, downloadable hyperlink to other pages, etc. Web browsers are used to display the contents of the webpage through connecting to the </a:t>
            </a:r>
          </a:p>
          <a:p>
            <a:pPr>
              <a:lnSpc>
                <a:spcPct val="150000"/>
              </a:lnSpc>
            </a:pPr>
            <a:r>
              <a:rPr lang="en-US" sz="2000" dirty="0" smtClean="0">
                <a:latin typeface="Times New Roman" pitchFamily="18" charset="0"/>
                <a:cs typeface="Times New Roman" pitchFamily="18" charset="0"/>
              </a:rPr>
              <a:t>server so that the remote files can be displayed. These are created by using a programming language such as HTML, PHP, Python and Perl etc. The HTML pages</a:t>
            </a:r>
          </a:p>
          <a:p>
            <a:pPr>
              <a:lnSpc>
                <a:spcPct val="150000"/>
              </a:lnSpc>
            </a:pPr>
            <a:r>
              <a:rPr lang="en-US" sz="2000" dirty="0" smtClean="0">
                <a:latin typeface="Times New Roman" pitchFamily="18" charset="0"/>
                <a:cs typeface="Times New Roman" pitchFamily="18" charset="0"/>
              </a:rPr>
              <a:t> have a simple appearance and are not that interactive but consume less time to load and</a:t>
            </a:r>
          </a:p>
          <a:p>
            <a:pPr>
              <a:lnSpc>
                <a:spcPct val="150000"/>
              </a:lnSpc>
            </a:pPr>
            <a:r>
              <a:rPr lang="en-US" sz="2000" dirty="0" smtClean="0">
                <a:latin typeface="Times New Roman" pitchFamily="18" charset="0"/>
                <a:cs typeface="Times New Roman" pitchFamily="18" charset="0"/>
              </a:rPr>
              <a:t> browse.</a:t>
            </a:r>
          </a:p>
          <a:p>
            <a:pPr>
              <a:lnSpc>
                <a:spcPct val="150000"/>
              </a:lnSpc>
            </a:pPr>
            <a:r>
              <a:rPr lang="en-US" sz="2000" dirty="0" smtClean="0"/>
              <a:t>	</a:t>
            </a:r>
            <a:r>
              <a:rPr lang="en-US" sz="2000" dirty="0" smtClean="0">
                <a:latin typeface="Times New Roman" pitchFamily="18" charset="0"/>
                <a:cs typeface="Times New Roman" pitchFamily="18" charset="0"/>
              </a:rPr>
              <a:t>A </a:t>
            </a:r>
            <a:r>
              <a:rPr lang="en-US" sz="2000" b="1" dirty="0" smtClean="0">
                <a:latin typeface="Times New Roman" pitchFamily="18" charset="0"/>
                <a:cs typeface="Times New Roman" pitchFamily="18" charset="0"/>
              </a:rPr>
              <a:t>web page</a:t>
            </a:r>
            <a:r>
              <a:rPr lang="en-US" sz="2000" dirty="0" smtClean="0">
                <a:latin typeface="Times New Roman" pitchFamily="18" charset="0"/>
                <a:cs typeface="Times New Roman" pitchFamily="18" charset="0"/>
              </a:rPr>
              <a:t> is a simple document displayable by a </a:t>
            </a:r>
            <a:r>
              <a:rPr lang="en-US" sz="2000" dirty="0" smtClean="0">
                <a:latin typeface="Times New Roman" pitchFamily="18" charset="0"/>
                <a:cs typeface="Times New Roman" pitchFamily="18" charset="0"/>
                <a:hlinkClick r:id="rId2" tooltip="browser: A Web browser or browser is a program that retrieves and displays pages from the Web, and lets users access further pages through hyperlinks. A browser is the most familiar type of user agent."/>
              </a:rPr>
              <a:t>browser</a:t>
            </a:r>
            <a:r>
              <a:rPr lang="en-US" sz="2000" dirty="0" smtClean="0">
                <a:latin typeface="Times New Roman" pitchFamily="18" charset="0"/>
                <a:cs typeface="Times New Roman" pitchFamily="18" charset="0"/>
              </a:rPr>
              <a:t>. Such documents are written in the </a:t>
            </a:r>
            <a:r>
              <a:rPr lang="en-US" sz="2000" dirty="0" smtClean="0">
                <a:latin typeface="Times New Roman" pitchFamily="18" charset="0"/>
                <a:cs typeface="Times New Roman" pitchFamily="18" charset="0"/>
                <a:hlinkClick r:id="rId3" tooltip="HTML: HTML (HyperText Markup Language) is a descriptive language that specifies webpage structure."/>
              </a:rPr>
              <a:t>HTML</a:t>
            </a:r>
            <a:r>
              <a:rPr lang="en-US" sz="2000" dirty="0" smtClean="0">
                <a:latin typeface="Times New Roman" pitchFamily="18" charset="0"/>
                <a:cs typeface="Times New Roman" pitchFamily="18" charset="0"/>
              </a:rPr>
              <a:t> language (which we look into in more detail in </a:t>
            </a:r>
            <a:r>
              <a:rPr lang="en-US" sz="2000" dirty="0" smtClean="0">
                <a:latin typeface="Times New Roman" pitchFamily="18" charset="0"/>
                <a:cs typeface="Times New Roman" pitchFamily="18" charset="0"/>
                <a:hlinkClick r:id="rId4"/>
              </a:rPr>
              <a:t>other articles</a:t>
            </a:r>
            <a:r>
              <a:rPr lang="en-US" sz="2000" dirty="0" smtClean="0">
                <a:latin typeface="Times New Roman" pitchFamily="18" charset="0"/>
                <a:cs typeface="Times New Roman" pitchFamily="18" charset="0"/>
              </a:rPr>
              <a:t>). A web page can embed a variety of different types of resources such as:</a:t>
            </a:r>
          </a:p>
          <a:p>
            <a:pPr>
              <a:lnSpc>
                <a:spcPct val="150000"/>
              </a:lnSpc>
            </a:pPr>
            <a:r>
              <a:rPr lang="en-US" sz="2000" dirty="0" smtClean="0">
                <a:latin typeface="Times New Roman" pitchFamily="18" charset="0"/>
                <a:cs typeface="Times New Roman" pitchFamily="18" charset="0"/>
              </a:rPr>
              <a:t> </a:t>
            </a:r>
          </a:p>
          <a:p>
            <a:pPr>
              <a:lnSpc>
                <a:spcPct val="150000"/>
              </a:lnSpc>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5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style information — controlling a page's look-and-feel</a:t>
            </a:r>
            <a:endParaRPr lang="en-US" sz="2000" dirty="0" smtClean="0">
              <a:solidFill>
                <a:srgbClr val="FF0000"/>
              </a:solidFill>
              <a:latin typeface="Times New Roman" pitchFamily="18" charset="0"/>
              <a:ea typeface="Times New Roman" pitchFamily="18" charset="0"/>
              <a:cs typeface="Times New Roman" pitchFamily="18" charset="0"/>
            </a:endParaRPr>
          </a:p>
          <a:p>
            <a:pPr marL="0" marR="0" lvl="0" indent="0" defTabSz="914400" rtl="0" eaLnBrk="1" fontAlgn="base" latinLnBrk="0" hangingPunct="1">
              <a:lnSpc>
                <a:spcPct val="15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scripts — which add interactivity to the page</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defTabSz="914400" rtl="0" eaLnBrk="0" fontAlgn="base" latinLnBrk="0" hangingPunct="0">
              <a:lnSpc>
                <a:spcPct val="15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media — images, sounds, and videos.</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(Note: </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Browsers can also display other documents such as </a:t>
            </a:r>
            <a:r>
              <a:rPr kumimoji="0" lang="en-US"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2" tooltip="PDF: PDF (Portable Document Format) is a file format used to share documentation without depending on any particular software implementation, hardware platform, or operating system. PDF provides a digital image of a printed document, and keeps the same ap"/>
              </a:rPr>
              <a:t>PDF</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files or images, but the term </a:t>
            </a: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web page</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specifically refers to HTML documents. Otherwise, we only use the term </a:t>
            </a: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document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All web pages available on the web are reachable through a unique address. To access a page, just type its address in your browser address bar:</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Example of a web page address in the browser address bar"/>
          <p:cNvPicPr/>
          <p:nvPr/>
        </p:nvPicPr>
        <p:blipFill>
          <a:blip r:embed="rId3"/>
          <a:srcRect/>
          <a:stretch>
            <a:fillRect/>
          </a:stretch>
        </p:blipFill>
        <p:spPr bwMode="auto">
          <a:xfrm>
            <a:off x="0" y="3733800"/>
            <a:ext cx="9144000" cy="2819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0"/>
            <a:ext cx="9565669"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457200" defTabSz="914400" rtl="0" eaLnBrk="1" fontAlgn="base" latinLnBrk="0" hangingPunct="1">
              <a:lnSpc>
                <a:spcPct val="100000"/>
              </a:lnSpc>
              <a:spcBef>
                <a:spcPct val="0"/>
              </a:spcBef>
              <a:spcAft>
                <a:spcPct val="0"/>
              </a:spcAft>
              <a:buClrTx/>
              <a:buSzTx/>
              <a:buFontTx/>
              <a:buNone/>
              <a:tabLst/>
            </a:pPr>
            <a:endParaRPr lang="en-US" sz="2000" b="1" dirty="0" smtClean="0">
              <a:solidFill>
                <a:srgbClr val="FF0000"/>
              </a:solidFill>
              <a:latin typeface="Times New Roman" pitchFamily="18" charset="0"/>
              <a:ea typeface="Times New Roman" pitchFamily="18" charset="0"/>
              <a:cs typeface="Times New Roman" pitchFamily="18" charset="0"/>
            </a:endParaRPr>
          </a:p>
          <a:p>
            <a:pPr marL="0" marR="0" lvl="0" indent="457200"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Types of web pages:</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There are two types of web page – Static web page and dynamic webpage. In the</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static web page</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designing, when a product acquires any change in information, the</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change must reflect on the website. At that time, a person must incorporate the</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change on every web page manually, and this is time consuming and tiresome</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process. Where in the </a:t>
            </a:r>
            <a:r>
              <a:rPr kumimoji="0" lang="en-US" sz="20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dynamic web page</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 central database is used to store the </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product information. The database-driven approach, just need the change to be</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applied at a single place. So that through extracting the relevant information from </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the particular database, several web pages can be created dynamically that contain</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this information.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3631763"/>
          </a:xfrm>
          <a:prstGeom prst="rect">
            <a:avLst/>
          </a:prstGeom>
          <a:solidFill>
            <a:srgbClr val="FFFFFF"/>
          </a:solid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427038"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Static Web page</a:t>
            </a:r>
          </a:p>
          <a:p>
            <a:pPr marL="0" marR="0" lvl="0" indent="427038"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Static web pages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are also known as flat or stationary web page. They are loaded</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 the client’s browser as exactly they are stored on the web server. Such web pages contain only static information. User can only read the information but can’t do</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any modification or interact with the information.</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Static web pages are created using only HTML. Static web pages are only used </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when the information is no more required to be modified.</a:t>
            </a:r>
          </a:p>
          <a:p>
            <a:pPr marL="0" marR="0" lvl="0" indent="427038" algn="just" defTabSz="914400" rtl="0" eaLnBrk="0" fontAlgn="base" latinLnBrk="0" hangingPunct="0">
              <a:lnSpc>
                <a:spcPct val="150000"/>
              </a:lnSpc>
              <a:spcBef>
                <a:spcPct val="0"/>
              </a:spcBef>
              <a:spcAft>
                <a:spcPct val="0"/>
              </a:spcAft>
              <a:buClrTx/>
              <a:buSzTx/>
              <a:buFontTx/>
              <a:buNone/>
              <a:tabLst/>
            </a:pPr>
            <a:endParaRPr lang="en-US" sz="2000" dirty="0" smtClean="0">
              <a:solidFill>
                <a:srgbClr val="000000"/>
              </a:solidFill>
              <a:latin typeface="Times New Roman" pitchFamily="18" charset="0"/>
              <a:cs typeface="Times New Roman" pitchFamily="18" charset="0"/>
            </a:endParaRPr>
          </a:p>
          <a:p>
            <a:pPr marL="0" marR="0" lvl="0" indent="427038" algn="just" defTabSz="914400" rtl="0" eaLnBrk="0" fontAlgn="base" latinLnBrk="0" hangingPunct="0">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838200" y="2743200"/>
            <a:ext cx="7772400" cy="3429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084475" cy="4129295"/>
          </a:xfrm>
          <a:prstGeom prst="rect">
            <a:avLst/>
          </a:prstGeom>
          <a:solidFill>
            <a:srgbClr val="FFFFFF"/>
          </a:solidFill>
          <a:ln w="9525">
            <a:noFill/>
            <a:miter lim="800000"/>
            <a:headEnd/>
            <a:tailEnd/>
          </a:ln>
          <a:effectLst/>
        </p:spPr>
        <p:txBody>
          <a:bodyPr vert="horz" wrap="none" lIns="0" tIns="126960" rIns="0" bIns="0" numCol="1" anchor="ctr" anchorCtr="0" compatLnSpc="1">
            <a:prstTxWarp prst="textNoShape">
              <a:avLst/>
            </a:prstTxWarp>
            <a:spAutoFit/>
          </a:bodyPr>
          <a:lstStyle/>
          <a:p>
            <a:pPr marL="0" marR="0" lvl="0" indent="427038"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Dynamic Web page</a:t>
            </a: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Dynamic web page</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shows different information at different point of time. It is</a:t>
            </a: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possible to change a portion of a web page without loading the entire web page. </a:t>
            </a: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has been made possible using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Ajax</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technology.</a:t>
            </a:r>
            <a:endParaRPr kumimoji="0" lang="en-US" sz="2000" b="1" i="1"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Server-side dynamic web page</a:t>
            </a: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It is created by using server-side scripting. There are server-side scripting </a:t>
            </a: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parameters that determine how to assemble a new web page, which also includes</a:t>
            </a: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setting up of more client-side processing.</a:t>
            </a:r>
            <a:endParaRPr kumimoji="0" lang="en-US" sz="2000" b="1" i="1"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Client-side dynamic web page</a:t>
            </a: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It is processed using client side scripting such as JavaScript. And then passed in</a:t>
            </a:r>
          </a:p>
          <a:p>
            <a:pPr marL="0" marR="0" lvl="0" indent="427038"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to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Document Object Model (DOM).</a:t>
            </a:r>
          </a:p>
          <a:p>
            <a:pPr marL="0" marR="0" lvl="0" indent="427038" algn="just" defTabSz="914400" rtl="0" eaLnBrk="0" fontAlgn="base" latinLnBrk="0" hangingPunct="0">
              <a:lnSpc>
                <a:spcPct val="100000"/>
              </a:lnSpc>
              <a:spcBef>
                <a:spcPct val="0"/>
              </a:spcBef>
              <a:spcAft>
                <a:spcPct val="0"/>
              </a:spcAft>
              <a:buClrTx/>
              <a:buSzTx/>
              <a:buFontTx/>
              <a:buNone/>
              <a:tabLst/>
            </a:pPr>
            <a:endParaRPr lang="en-US" sz="2000" b="1" dirty="0" smtClean="0">
              <a:solidFill>
                <a:srgbClr val="000000"/>
              </a:solidFill>
              <a:latin typeface="Times New Roman" pitchFamily="18" charset="0"/>
              <a:cs typeface="Times New Roman" pitchFamily="18" charset="0"/>
            </a:endParaRPr>
          </a:p>
          <a:p>
            <a:pPr marL="0" marR="0" lvl="0" indent="427038"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0" y="3505200"/>
            <a:ext cx="9144000" cy="3352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3477875"/>
          </a:xfrm>
          <a:prstGeom prst="rect">
            <a:avLst/>
          </a:prstGeom>
          <a:solidFill>
            <a:srgbClr val="FFFFFF"/>
          </a:solid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427038"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Scripting Languages</a:t>
            </a:r>
            <a:endPar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427038"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Scripting languages are like programming languages that allow us to write programs</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form of script. These scripts are interpreted not compiled and executed line by line.</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Scripting language is used to create dynamic web pages.</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27038"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Client-side Scripting</a:t>
            </a:r>
          </a:p>
          <a:p>
            <a:pPr marL="0" marR="0" lvl="0" indent="427038"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Client-side scripting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refers to the programs that are executed on client-side. A client-side script contains the instruction for the browser to be executed in response </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to certain user’s action.</a:t>
            </a:r>
            <a:r>
              <a:rPr lang="en-US" sz="2000" dirty="0" smtClean="0">
                <a:solidFill>
                  <a:srgbClr val="000000"/>
                </a:solidFill>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Client-side scripting programs can be embedded into HTML files or also can be kept as separate files.</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427038"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cs typeface="Times New Roman" pitchFamily="18" charset="0"/>
            </a:endParaRPr>
          </a:p>
          <a:p>
            <a:pPr marL="0" marR="0" lvl="0" indent="427038"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0" y="2819400"/>
            <a:ext cx="9144000" cy="4038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533400"/>
          <a:ext cx="8763000" cy="5953782"/>
        </p:xfrm>
        <a:graphic>
          <a:graphicData uri="http://schemas.openxmlformats.org/drawingml/2006/table">
            <a:tbl>
              <a:tblPr/>
              <a:tblGrid>
                <a:gridCol w="1632324"/>
                <a:gridCol w="7130676"/>
              </a:tblGrid>
              <a:tr h="446825">
                <a:tc>
                  <a:txBody>
                    <a:bodyPr/>
                    <a:lstStyle/>
                    <a:p>
                      <a:pPr marL="0" marR="0" algn="l">
                        <a:lnSpc>
                          <a:spcPct val="115000"/>
                        </a:lnSpc>
                        <a:spcBef>
                          <a:spcPts val="0"/>
                        </a:spcBef>
                        <a:spcAft>
                          <a:spcPts val="0"/>
                        </a:spcAft>
                      </a:pPr>
                      <a:r>
                        <a:rPr lang="en-US" sz="2000" b="1" dirty="0">
                          <a:latin typeface="Times New Roman" pitchFamily="18" charset="0"/>
                          <a:ea typeface="Calibri"/>
                          <a:cs typeface="Times New Roman" pitchFamily="18" charset="0"/>
                        </a:rPr>
                        <a:t>S.N.</a:t>
                      </a:r>
                      <a:endParaRPr lang="en-US" sz="2000" dirty="0">
                        <a:latin typeface="Times New Roman" pitchFamily="18" charset="0"/>
                        <a:ea typeface="Calibri"/>
                        <a:cs typeface="Times New Roman" pitchFamily="18" charset="0"/>
                      </a:endParaRP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gn="ctr">
                        <a:lnSpc>
                          <a:spcPct val="115000"/>
                        </a:lnSpc>
                        <a:spcBef>
                          <a:spcPts val="0"/>
                        </a:spcBef>
                        <a:spcAft>
                          <a:spcPts val="0"/>
                        </a:spcAft>
                      </a:pPr>
                      <a:r>
                        <a:rPr lang="en-US" sz="2000" b="1" dirty="0">
                          <a:latin typeface="Times New Roman" pitchFamily="18" charset="0"/>
                          <a:ea typeface="Calibri"/>
                          <a:cs typeface="Times New Roman" pitchFamily="18" charset="0"/>
                        </a:rPr>
                        <a:t>Scripting Language Description</a:t>
                      </a:r>
                      <a:endParaRPr lang="en-US" sz="2000" dirty="0">
                        <a:latin typeface="Times New Roman" pitchFamily="18" charset="0"/>
                        <a:ea typeface="Calibri"/>
                        <a:cs typeface="Times New Roman" pitchFamily="18" charset="0"/>
                      </a:endParaRP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r>
              <a:tr h="696175">
                <a:tc>
                  <a:txBody>
                    <a:bodyPr/>
                    <a:lstStyle/>
                    <a:p>
                      <a:pPr marL="0" marR="0">
                        <a:lnSpc>
                          <a:spcPct val="115000"/>
                        </a:lnSpc>
                        <a:spcBef>
                          <a:spcPts val="0"/>
                        </a:spcBef>
                        <a:spcAft>
                          <a:spcPts val="0"/>
                        </a:spcAft>
                      </a:pPr>
                      <a:r>
                        <a:rPr lang="en-US" sz="2000" dirty="0">
                          <a:latin typeface="Times New Roman" pitchFamily="18" charset="0"/>
                          <a:ea typeface="Calibri"/>
                          <a:cs typeface="Times New Roman" pitchFamily="18" charset="0"/>
                        </a:rPr>
                        <a:t>1.</a:t>
                      </a: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Times New Roman" pitchFamily="18" charset="0"/>
                          <a:ea typeface="Calibri"/>
                          <a:cs typeface="Times New Roman" pitchFamily="18" charset="0"/>
                        </a:rPr>
                        <a:t>JavaScript</a:t>
                      </a:r>
                      <a:r>
                        <a:rPr lang="en-US" sz="2000" dirty="0">
                          <a:latin typeface="Times New Roman" pitchFamily="18" charset="0"/>
                          <a:ea typeface="Calibri"/>
                          <a:cs typeface="Times New Roman" pitchFamily="18" charset="0"/>
                        </a:rPr>
                        <a:t/>
                      </a:r>
                      <a:br>
                        <a:rPr lang="en-US" sz="2000" dirty="0">
                          <a:latin typeface="Times New Roman" pitchFamily="18" charset="0"/>
                          <a:ea typeface="Calibri"/>
                          <a:cs typeface="Times New Roman" pitchFamily="18" charset="0"/>
                        </a:rPr>
                      </a:br>
                      <a:r>
                        <a:rPr lang="en-US" sz="2000" dirty="0">
                          <a:latin typeface="Times New Roman" pitchFamily="18" charset="0"/>
                          <a:ea typeface="Calibri"/>
                          <a:cs typeface="Times New Roman" pitchFamily="18" charset="0"/>
                        </a:rPr>
                        <a:t>It is a prototype based scripting language. It inherits its naming conventions from java. All java script files are stored in file having extension.</a:t>
                      </a: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609600">
                <a:tc>
                  <a:txBody>
                    <a:bodyPr/>
                    <a:lstStyle/>
                    <a:p>
                      <a:pPr marL="0" marR="0">
                        <a:lnSpc>
                          <a:spcPct val="115000"/>
                        </a:lnSpc>
                        <a:spcBef>
                          <a:spcPts val="0"/>
                        </a:spcBef>
                        <a:spcAft>
                          <a:spcPts val="0"/>
                        </a:spcAft>
                      </a:pPr>
                      <a:r>
                        <a:rPr lang="en-US" sz="2000">
                          <a:latin typeface="Times New Roman" pitchFamily="18" charset="0"/>
                          <a:ea typeface="Calibri"/>
                          <a:cs typeface="Times New Roman" pitchFamily="18" charset="0"/>
                        </a:rPr>
                        <a:t>2.</a:t>
                      </a: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err="1">
                          <a:latin typeface="Times New Roman" pitchFamily="18" charset="0"/>
                          <a:ea typeface="Calibri"/>
                          <a:cs typeface="Times New Roman" pitchFamily="18" charset="0"/>
                        </a:rPr>
                        <a:t>ActionScript</a:t>
                      </a:r>
                      <a:endParaRPr lang="en-US" sz="2000"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2000" dirty="0">
                          <a:latin typeface="Times New Roman" pitchFamily="18" charset="0"/>
                          <a:ea typeface="Calibri"/>
                          <a:cs typeface="Times New Roman" pitchFamily="18" charset="0"/>
                        </a:rPr>
                        <a:t>It is an object oriented programming language used for the development of websites and software targeting Adobe flash player.</a:t>
                      </a: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000">
                          <a:latin typeface="Times New Roman" pitchFamily="18" charset="0"/>
                          <a:ea typeface="Calibri"/>
                          <a:cs typeface="Times New Roman" pitchFamily="18" charset="0"/>
                        </a:rPr>
                        <a:t>3.</a:t>
                      </a: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Times New Roman" pitchFamily="18" charset="0"/>
                          <a:ea typeface="Calibri"/>
                          <a:cs typeface="Times New Roman" pitchFamily="18" charset="0"/>
                        </a:rPr>
                        <a:t>Dart</a:t>
                      </a:r>
                      <a:r>
                        <a:rPr lang="en-US" sz="2000" dirty="0">
                          <a:latin typeface="Times New Roman" pitchFamily="18" charset="0"/>
                          <a:ea typeface="Calibri"/>
                          <a:cs typeface="Times New Roman" pitchFamily="18" charset="0"/>
                        </a:rPr>
                        <a:t/>
                      </a:r>
                      <a:br>
                        <a:rPr lang="en-US" sz="2000" dirty="0">
                          <a:latin typeface="Times New Roman" pitchFamily="18" charset="0"/>
                          <a:ea typeface="Calibri"/>
                          <a:cs typeface="Times New Roman" pitchFamily="18" charset="0"/>
                        </a:rPr>
                      </a:br>
                      <a:r>
                        <a:rPr lang="en-US" sz="2000" dirty="0">
                          <a:latin typeface="Times New Roman" pitchFamily="18" charset="0"/>
                          <a:ea typeface="Calibri"/>
                          <a:cs typeface="Times New Roman" pitchFamily="18" charset="0"/>
                        </a:rPr>
                        <a:t>It is an open source web programming language developed by Google. It relies on source-to-source compiler to JavaScript.</a:t>
                      </a: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1577374">
                <a:tc>
                  <a:txBody>
                    <a:bodyPr/>
                    <a:lstStyle/>
                    <a:p>
                      <a:pPr marL="0" marR="0">
                        <a:lnSpc>
                          <a:spcPct val="115000"/>
                        </a:lnSpc>
                        <a:spcBef>
                          <a:spcPts val="0"/>
                        </a:spcBef>
                        <a:spcAft>
                          <a:spcPts val="0"/>
                        </a:spcAft>
                      </a:pPr>
                      <a:r>
                        <a:rPr lang="en-US" sz="2000">
                          <a:latin typeface="Times New Roman" pitchFamily="18" charset="0"/>
                          <a:ea typeface="Calibri"/>
                          <a:cs typeface="Times New Roman" pitchFamily="18" charset="0"/>
                        </a:rPr>
                        <a:t>4.</a:t>
                      </a: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Times New Roman" pitchFamily="18" charset="0"/>
                          <a:ea typeface="Calibri"/>
                          <a:cs typeface="Times New Roman" pitchFamily="18" charset="0"/>
                        </a:rPr>
                        <a:t>VBScript</a:t>
                      </a:r>
                      <a:r>
                        <a:rPr lang="en-US" sz="2000" dirty="0">
                          <a:latin typeface="Times New Roman" pitchFamily="18" charset="0"/>
                          <a:ea typeface="Calibri"/>
                          <a:cs typeface="Times New Roman" pitchFamily="18" charset="0"/>
                        </a:rPr>
                        <a:t/>
                      </a:r>
                      <a:br>
                        <a:rPr lang="en-US" sz="2000" dirty="0">
                          <a:latin typeface="Times New Roman" pitchFamily="18" charset="0"/>
                          <a:ea typeface="Calibri"/>
                          <a:cs typeface="Times New Roman" pitchFamily="18" charset="0"/>
                        </a:rPr>
                      </a:br>
                      <a:r>
                        <a:rPr lang="en-US" sz="2000" dirty="0">
                          <a:latin typeface="Times New Roman" pitchFamily="18" charset="0"/>
                          <a:ea typeface="Calibri"/>
                          <a:cs typeface="Times New Roman" pitchFamily="18" charset="0"/>
                        </a:rPr>
                        <a:t>It is an open source web programming language developed by Microsoft. It is superset of JavaScript and adds optional static typing class-based object oriented programming.</a:t>
                      </a:r>
                    </a:p>
                  </a:txBody>
                  <a:tcPr marL="65086" marR="65086" marT="65086" marB="6508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0" y="0"/>
            <a:ext cx="825899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Following table describes commonly used Client-Side scripting languages: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200602"/>
          </a:xfrm>
          <a:prstGeom prst="rect">
            <a:avLst/>
          </a:prstGeom>
        </p:spPr>
        <p:txBody>
          <a:bodyPr wrap="square">
            <a:spAutoFit/>
          </a:bodyPr>
          <a:lstStyle/>
          <a:p>
            <a:r>
              <a:rPr lang="en-US" sz="2000" b="1" dirty="0" smtClean="0">
                <a:solidFill>
                  <a:srgbClr val="FF0000"/>
                </a:solidFill>
                <a:latin typeface="Times New Roman" pitchFamily="18" charset="0"/>
                <a:cs typeface="Times New Roman" pitchFamily="18" charset="0"/>
              </a:rPr>
              <a:t>Server-side Scripting</a:t>
            </a:r>
          </a:p>
          <a:p>
            <a:pPr>
              <a:lnSpc>
                <a:spcPct val="150000"/>
              </a:lnSpc>
            </a:pPr>
            <a:r>
              <a:rPr lang="en-US" sz="2000" b="1" dirty="0" smtClean="0">
                <a:latin typeface="Times New Roman" pitchFamily="18" charset="0"/>
                <a:cs typeface="Times New Roman" pitchFamily="18" charset="0"/>
              </a:rPr>
              <a:t>	Sever-side scripting</a:t>
            </a:r>
            <a:r>
              <a:rPr lang="en-US" sz="2000" dirty="0" smtClean="0">
                <a:latin typeface="Times New Roman" pitchFamily="18" charset="0"/>
                <a:cs typeface="Times New Roman" pitchFamily="18" charset="0"/>
              </a:rPr>
              <a:t> acts as an interface for the client and also limit the user access the resources on web server. It can also collect the user’s characteristics in order to customize response.</a:t>
            </a:r>
          </a:p>
          <a:p>
            <a:pPr>
              <a:lnSpc>
                <a:spcPct val="150000"/>
              </a:lnSpc>
            </a:pPr>
            <a:endParaRPr lang="en-US" dirty="0"/>
          </a:p>
        </p:txBody>
      </p:sp>
      <p:pic>
        <p:nvPicPr>
          <p:cNvPr id="3" name="Picture 2" descr="internet_technologies_tutorial"/>
          <p:cNvPicPr/>
          <p:nvPr/>
        </p:nvPicPr>
        <p:blipFill>
          <a:blip r:embed="rId2"/>
          <a:srcRect/>
          <a:stretch>
            <a:fillRect/>
          </a:stretch>
        </p:blipFill>
        <p:spPr bwMode="auto">
          <a:xfrm>
            <a:off x="762000" y="1828800"/>
            <a:ext cx="7620000" cy="47529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399" y="533399"/>
          <a:ext cx="8991601" cy="6172202"/>
        </p:xfrm>
        <a:graphic>
          <a:graphicData uri="http://schemas.openxmlformats.org/drawingml/2006/table">
            <a:tbl>
              <a:tblPr/>
              <a:tblGrid>
                <a:gridCol w="674376"/>
                <a:gridCol w="8317225"/>
              </a:tblGrid>
              <a:tr h="520714">
                <a:tc>
                  <a:txBody>
                    <a:bodyPr/>
                    <a:lstStyle/>
                    <a:p>
                      <a:pPr marL="0" marR="0" algn="ctr">
                        <a:lnSpc>
                          <a:spcPct val="115000"/>
                        </a:lnSpc>
                        <a:spcBef>
                          <a:spcPts val="0"/>
                        </a:spcBef>
                        <a:spcAft>
                          <a:spcPts val="0"/>
                        </a:spcAft>
                      </a:pPr>
                      <a:r>
                        <a:rPr lang="en-US" sz="1800" b="1" dirty="0">
                          <a:latin typeface="Times New Roman"/>
                          <a:ea typeface="Calibri"/>
                          <a:cs typeface="Latha"/>
                        </a:rPr>
                        <a:t>S.N.</a:t>
                      </a:r>
                      <a:endParaRPr lang="en-US" sz="1800" dirty="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gn="ctr">
                        <a:lnSpc>
                          <a:spcPct val="115000"/>
                        </a:lnSpc>
                        <a:spcBef>
                          <a:spcPts val="0"/>
                        </a:spcBef>
                        <a:spcAft>
                          <a:spcPts val="0"/>
                        </a:spcAft>
                      </a:pPr>
                      <a:r>
                        <a:rPr lang="en-US" sz="1800" b="1">
                          <a:latin typeface="Times New Roman"/>
                          <a:ea typeface="Calibri"/>
                          <a:cs typeface="Latha"/>
                        </a:rPr>
                        <a:t>Scripting Language Description</a:t>
                      </a:r>
                      <a:endParaRPr lang="en-US" sz="180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r>
              <a:tr h="1307147">
                <a:tc>
                  <a:txBody>
                    <a:bodyPr/>
                    <a:lstStyle/>
                    <a:p>
                      <a:pPr marL="0" marR="0">
                        <a:lnSpc>
                          <a:spcPct val="115000"/>
                        </a:lnSpc>
                        <a:spcBef>
                          <a:spcPts val="0"/>
                        </a:spcBef>
                        <a:spcAft>
                          <a:spcPts val="0"/>
                        </a:spcAft>
                      </a:pPr>
                      <a:r>
                        <a:rPr lang="en-US" sz="1800" dirty="0">
                          <a:latin typeface="Times New Roman"/>
                          <a:ea typeface="Calibri"/>
                          <a:cs typeface="Latha"/>
                        </a:rPr>
                        <a:t>1.</a:t>
                      </a:r>
                      <a:endParaRPr lang="en-US" sz="1800" dirty="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smtClean="0">
                          <a:latin typeface="Times New Roman"/>
                          <a:ea typeface="Calibri"/>
                          <a:cs typeface="Latha"/>
                        </a:rPr>
                        <a:t>ASP:</a:t>
                      </a:r>
                      <a:r>
                        <a:rPr lang="en-US" sz="1800" b="1" baseline="0" dirty="0" smtClean="0">
                          <a:latin typeface="Times New Roman"/>
                          <a:ea typeface="Calibri"/>
                          <a:cs typeface="Latha"/>
                        </a:rPr>
                        <a:t> </a:t>
                      </a:r>
                      <a:r>
                        <a:rPr lang="en-US" sz="1800" dirty="0" smtClean="0">
                          <a:latin typeface="Times New Roman"/>
                          <a:ea typeface="Calibri"/>
                          <a:cs typeface="Latha"/>
                        </a:rPr>
                        <a:t>Active </a:t>
                      </a:r>
                      <a:r>
                        <a:rPr lang="en-US" sz="1800" dirty="0">
                          <a:latin typeface="Times New Roman"/>
                          <a:ea typeface="Calibri"/>
                          <a:cs typeface="Latha"/>
                        </a:rPr>
                        <a:t>Server Pages (ASP)is server-side script engine to create dynamic web pages. It supports </a:t>
                      </a:r>
                      <a:r>
                        <a:rPr lang="en-US" sz="1800" b="1" dirty="0">
                          <a:latin typeface="Times New Roman"/>
                          <a:ea typeface="Calibri"/>
                          <a:cs typeface="Latha"/>
                        </a:rPr>
                        <a:t>Component Object Model (COM)</a:t>
                      </a:r>
                      <a:r>
                        <a:rPr lang="en-US" sz="1800" dirty="0">
                          <a:latin typeface="Times New Roman"/>
                          <a:ea typeface="Calibri"/>
                          <a:cs typeface="Latha"/>
                        </a:rPr>
                        <a:t> which enables ASP web sites to access functionality of libraries such as DLL.</a:t>
                      </a:r>
                      <a:endParaRPr lang="en-US" sz="1800" dirty="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901057">
                <a:tc>
                  <a:txBody>
                    <a:bodyPr/>
                    <a:lstStyle/>
                    <a:p>
                      <a:pPr marL="0" marR="0">
                        <a:lnSpc>
                          <a:spcPct val="115000"/>
                        </a:lnSpc>
                        <a:spcBef>
                          <a:spcPts val="0"/>
                        </a:spcBef>
                        <a:spcAft>
                          <a:spcPts val="0"/>
                        </a:spcAft>
                      </a:pPr>
                      <a:r>
                        <a:rPr lang="en-US" sz="1800">
                          <a:latin typeface="Times New Roman"/>
                          <a:ea typeface="Calibri"/>
                          <a:cs typeface="Latha"/>
                        </a:rPr>
                        <a:t>2.</a:t>
                      </a:r>
                      <a:endParaRPr lang="en-US" sz="180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Times New Roman"/>
                          <a:ea typeface="Calibri"/>
                          <a:cs typeface="Latha"/>
                        </a:rPr>
                        <a:t>Active </a:t>
                      </a:r>
                      <a:r>
                        <a:rPr lang="en-US" sz="1800" b="1" dirty="0" smtClean="0">
                          <a:latin typeface="Times New Roman"/>
                          <a:ea typeface="Calibri"/>
                          <a:cs typeface="Latha"/>
                        </a:rPr>
                        <a:t>VFP:</a:t>
                      </a:r>
                      <a:r>
                        <a:rPr lang="en-US" sz="1800" b="1" baseline="0" dirty="0" smtClean="0">
                          <a:latin typeface="Times New Roman"/>
                          <a:ea typeface="Calibri"/>
                          <a:cs typeface="Latha"/>
                        </a:rPr>
                        <a:t> </a:t>
                      </a:r>
                      <a:r>
                        <a:rPr lang="en-US" sz="1800" dirty="0" smtClean="0">
                          <a:latin typeface="Times New Roman"/>
                          <a:ea typeface="Calibri"/>
                          <a:cs typeface="Latha"/>
                        </a:rPr>
                        <a:t>It </a:t>
                      </a:r>
                      <a:r>
                        <a:rPr lang="en-US" sz="1800" dirty="0">
                          <a:latin typeface="Times New Roman"/>
                          <a:ea typeface="Calibri"/>
                          <a:cs typeface="Latha"/>
                        </a:rPr>
                        <a:t>is similar to PHP and also used for creating dynamic web pages. It uses native </a:t>
                      </a:r>
                      <a:r>
                        <a:rPr lang="en-US" sz="1800" b="1" dirty="0">
                          <a:latin typeface="Times New Roman"/>
                          <a:ea typeface="Calibri"/>
                          <a:cs typeface="Latha"/>
                        </a:rPr>
                        <a:t>Visual FoxPro</a:t>
                      </a:r>
                      <a:r>
                        <a:rPr lang="en-US" sz="1800" dirty="0">
                          <a:latin typeface="Times New Roman"/>
                          <a:ea typeface="Calibri"/>
                          <a:cs typeface="Latha"/>
                        </a:rPr>
                        <a:t> language and database.</a:t>
                      </a:r>
                      <a:endParaRPr lang="en-US" sz="1800" dirty="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20714">
                <a:tc>
                  <a:txBody>
                    <a:bodyPr/>
                    <a:lstStyle/>
                    <a:p>
                      <a:pPr marL="0" marR="0">
                        <a:lnSpc>
                          <a:spcPct val="115000"/>
                        </a:lnSpc>
                        <a:spcBef>
                          <a:spcPts val="0"/>
                        </a:spcBef>
                        <a:spcAft>
                          <a:spcPts val="0"/>
                        </a:spcAft>
                      </a:pPr>
                      <a:r>
                        <a:rPr lang="en-US" sz="1800">
                          <a:latin typeface="Times New Roman"/>
                          <a:ea typeface="Calibri"/>
                          <a:cs typeface="Latha"/>
                        </a:rPr>
                        <a:t>3</a:t>
                      </a:r>
                      <a:endParaRPr lang="en-US" sz="180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smtClean="0">
                          <a:latin typeface="Times New Roman"/>
                          <a:ea typeface="Calibri"/>
                          <a:cs typeface="Latha"/>
                        </a:rPr>
                        <a:t>ASP.net:</a:t>
                      </a:r>
                      <a:r>
                        <a:rPr lang="en-US" sz="1800" b="1" baseline="0" dirty="0" smtClean="0">
                          <a:latin typeface="Times New Roman"/>
                          <a:ea typeface="Calibri"/>
                          <a:cs typeface="Latha"/>
                        </a:rPr>
                        <a:t> </a:t>
                      </a:r>
                      <a:r>
                        <a:rPr lang="en-US" sz="1800" dirty="0" smtClean="0">
                          <a:latin typeface="Times New Roman"/>
                          <a:ea typeface="Calibri"/>
                          <a:cs typeface="Latha"/>
                        </a:rPr>
                        <a:t>It </a:t>
                      </a:r>
                      <a:r>
                        <a:rPr lang="en-US" sz="1800" dirty="0">
                          <a:latin typeface="Times New Roman"/>
                          <a:ea typeface="Calibri"/>
                          <a:cs typeface="Latha"/>
                        </a:rPr>
                        <a:t>is used to develop dynamic websites, web applications, and web services.</a:t>
                      </a:r>
                      <a:endParaRPr lang="en-US" sz="1800" dirty="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901057">
                <a:tc>
                  <a:txBody>
                    <a:bodyPr/>
                    <a:lstStyle/>
                    <a:p>
                      <a:pPr marL="0" marR="0">
                        <a:lnSpc>
                          <a:spcPct val="115000"/>
                        </a:lnSpc>
                        <a:spcBef>
                          <a:spcPts val="0"/>
                        </a:spcBef>
                        <a:spcAft>
                          <a:spcPts val="0"/>
                        </a:spcAft>
                      </a:pPr>
                      <a:r>
                        <a:rPr lang="en-US" sz="1800">
                          <a:latin typeface="Times New Roman"/>
                          <a:ea typeface="Calibri"/>
                          <a:cs typeface="Latha"/>
                        </a:rPr>
                        <a:t>4</a:t>
                      </a:r>
                      <a:endParaRPr lang="en-US" sz="180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smtClean="0">
                          <a:latin typeface="Times New Roman"/>
                          <a:ea typeface="Calibri"/>
                          <a:cs typeface="Latha"/>
                        </a:rPr>
                        <a:t>Java:</a:t>
                      </a:r>
                      <a:r>
                        <a:rPr lang="en-US" sz="1800" b="1" baseline="0" dirty="0" smtClean="0">
                          <a:latin typeface="Times New Roman"/>
                          <a:ea typeface="Calibri"/>
                          <a:cs typeface="Latha"/>
                        </a:rPr>
                        <a:t> </a:t>
                      </a:r>
                      <a:r>
                        <a:rPr lang="en-US" sz="1800" dirty="0" smtClean="0">
                          <a:latin typeface="Times New Roman"/>
                          <a:ea typeface="Calibri"/>
                          <a:cs typeface="Latha"/>
                        </a:rPr>
                        <a:t>Java </a:t>
                      </a:r>
                      <a:r>
                        <a:rPr lang="en-US" sz="1800" dirty="0">
                          <a:latin typeface="Times New Roman"/>
                          <a:ea typeface="Calibri"/>
                          <a:cs typeface="Latha"/>
                        </a:rPr>
                        <a:t>Server Pages are used for creating dynamic web applications. The Java code is compiled into byte code and run by </a:t>
                      </a:r>
                      <a:r>
                        <a:rPr lang="en-US" sz="1800" b="1" dirty="0">
                          <a:latin typeface="Times New Roman"/>
                          <a:ea typeface="Calibri"/>
                          <a:cs typeface="Latha"/>
                        </a:rPr>
                        <a:t>Java Virtual Machine (JVM).</a:t>
                      </a:r>
                      <a:endParaRPr lang="en-US" sz="1800" dirty="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1307147">
                <a:tc>
                  <a:txBody>
                    <a:bodyPr/>
                    <a:lstStyle/>
                    <a:p>
                      <a:pPr marL="0" marR="0">
                        <a:lnSpc>
                          <a:spcPct val="115000"/>
                        </a:lnSpc>
                        <a:spcBef>
                          <a:spcPts val="0"/>
                        </a:spcBef>
                        <a:spcAft>
                          <a:spcPts val="0"/>
                        </a:spcAft>
                      </a:pPr>
                      <a:r>
                        <a:rPr lang="en-US" sz="1800">
                          <a:latin typeface="Times New Roman"/>
                          <a:ea typeface="Calibri"/>
                          <a:cs typeface="Latha"/>
                        </a:rPr>
                        <a:t>5</a:t>
                      </a:r>
                      <a:endParaRPr lang="en-US" sz="180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smtClean="0">
                          <a:latin typeface="Times New Roman"/>
                          <a:ea typeface="Calibri"/>
                          <a:cs typeface="Latha"/>
                        </a:rPr>
                        <a:t>Python:</a:t>
                      </a:r>
                      <a:r>
                        <a:rPr lang="en-US" sz="1800" b="1" baseline="0" dirty="0" smtClean="0">
                          <a:latin typeface="Times New Roman"/>
                          <a:ea typeface="Calibri"/>
                          <a:cs typeface="Latha"/>
                        </a:rPr>
                        <a:t> </a:t>
                      </a:r>
                      <a:r>
                        <a:rPr lang="en-US" sz="1800" dirty="0" smtClean="0">
                          <a:latin typeface="Times New Roman"/>
                          <a:ea typeface="Calibri"/>
                          <a:cs typeface="Latha"/>
                        </a:rPr>
                        <a:t>It </a:t>
                      </a:r>
                      <a:r>
                        <a:rPr lang="en-US" sz="1800" dirty="0">
                          <a:latin typeface="Times New Roman"/>
                          <a:ea typeface="Calibri"/>
                          <a:cs typeface="Latha"/>
                        </a:rPr>
                        <a:t>supports multiple programming paradigms such as object-oriented, and functional programming. It can also be used as non-scripting language using third party tools such as </a:t>
                      </a:r>
                      <a:r>
                        <a:rPr lang="en-US" sz="1800" b="1" dirty="0">
                          <a:latin typeface="Times New Roman"/>
                          <a:ea typeface="Calibri"/>
                          <a:cs typeface="Latha"/>
                        </a:rPr>
                        <a:t>Py2exe</a:t>
                      </a:r>
                      <a:r>
                        <a:rPr lang="en-US" sz="1800" dirty="0">
                          <a:latin typeface="Times New Roman"/>
                          <a:ea typeface="Calibri"/>
                          <a:cs typeface="Latha"/>
                        </a:rPr>
                        <a:t> or </a:t>
                      </a:r>
                      <a:r>
                        <a:rPr lang="en-US" sz="1800" b="1" dirty="0" err="1">
                          <a:latin typeface="Times New Roman"/>
                          <a:ea typeface="Calibri"/>
                          <a:cs typeface="Latha"/>
                        </a:rPr>
                        <a:t>Pyinstaller</a:t>
                      </a:r>
                      <a:r>
                        <a:rPr lang="en-US" sz="1800" b="1" dirty="0">
                          <a:latin typeface="Times New Roman"/>
                          <a:ea typeface="Calibri"/>
                          <a:cs typeface="Latha"/>
                        </a:rPr>
                        <a:t>.</a:t>
                      </a:r>
                      <a:endParaRPr lang="en-US" sz="1800" dirty="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714366">
                <a:tc>
                  <a:txBody>
                    <a:bodyPr/>
                    <a:lstStyle/>
                    <a:p>
                      <a:pPr marL="0" marR="0">
                        <a:lnSpc>
                          <a:spcPct val="115000"/>
                        </a:lnSpc>
                        <a:spcBef>
                          <a:spcPts val="0"/>
                        </a:spcBef>
                        <a:spcAft>
                          <a:spcPts val="0"/>
                        </a:spcAft>
                      </a:pPr>
                      <a:r>
                        <a:rPr lang="en-US" sz="1800">
                          <a:latin typeface="Times New Roman"/>
                          <a:ea typeface="Calibri"/>
                          <a:cs typeface="Latha"/>
                        </a:rPr>
                        <a:t>6</a:t>
                      </a:r>
                      <a:endParaRPr lang="en-US" sz="180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Times New Roman"/>
                          <a:ea typeface="Calibri"/>
                          <a:cs typeface="Latha"/>
                        </a:rPr>
                        <a:t>Web </a:t>
                      </a:r>
                      <a:r>
                        <a:rPr lang="en-US" sz="1800" b="1" dirty="0" smtClean="0">
                          <a:latin typeface="Times New Roman"/>
                          <a:ea typeface="Calibri"/>
                          <a:cs typeface="Latha"/>
                        </a:rPr>
                        <a:t>DNA:</a:t>
                      </a:r>
                      <a:r>
                        <a:rPr lang="en-US" sz="1800" b="1" baseline="0" dirty="0" smtClean="0">
                          <a:latin typeface="Times New Roman"/>
                          <a:ea typeface="Calibri"/>
                          <a:cs typeface="Latha"/>
                        </a:rPr>
                        <a:t> </a:t>
                      </a:r>
                      <a:r>
                        <a:rPr lang="en-US" sz="1800" dirty="0" smtClean="0">
                          <a:latin typeface="Times New Roman"/>
                          <a:ea typeface="Calibri"/>
                          <a:cs typeface="Latha"/>
                        </a:rPr>
                        <a:t>It </a:t>
                      </a:r>
                      <a:r>
                        <a:rPr lang="en-US" sz="1800" dirty="0">
                          <a:latin typeface="Times New Roman"/>
                          <a:ea typeface="Calibri"/>
                          <a:cs typeface="Latha"/>
                        </a:rPr>
                        <a:t>is also a server-side scripting language with an embedded database system.</a:t>
                      </a:r>
                      <a:endParaRPr lang="en-US" sz="1800" dirty="0">
                        <a:latin typeface="Calibri"/>
                        <a:ea typeface="Calibri"/>
                        <a:cs typeface="Latha"/>
                      </a:endParaRPr>
                    </a:p>
                  </a:txBody>
                  <a:tcPr marL="44522" marR="44522" marT="44522" marB="44522">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0" y="0"/>
            <a:ext cx="827354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Following table describes commonly used Server-Side scripting languages</a:t>
            </a:r>
            <a:r>
              <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3785652"/>
          </a:xfrm>
          <a:prstGeom prst="rect">
            <a:avLst/>
          </a:prstGeom>
          <a:noFill/>
        </p:spPr>
        <p:txBody>
          <a:bodyPr wrap="square" rtlCol="0">
            <a:spAutoFit/>
          </a:bodyPr>
          <a:lstStyle/>
          <a:p>
            <a:pPr>
              <a:lnSpc>
                <a:spcPct val="150000"/>
              </a:lnSpc>
            </a:pPr>
            <a:r>
              <a:rPr lang="en-US" sz="2000" b="1"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Definition </a:t>
            </a:r>
            <a:r>
              <a:rPr lang="en-US" sz="2000" b="1" dirty="0">
                <a:solidFill>
                  <a:srgbClr val="FF0000"/>
                </a:solidFill>
                <a:latin typeface="Times New Roman" pitchFamily="18" charset="0"/>
                <a:cs typeface="Times New Roman" pitchFamily="18" charset="0"/>
              </a:rPr>
              <a:t>- What does </a:t>
            </a:r>
            <a:r>
              <a:rPr lang="en-US" sz="2000" b="1" i="1" dirty="0">
                <a:solidFill>
                  <a:srgbClr val="FF0000"/>
                </a:solidFill>
                <a:latin typeface="Times New Roman" pitchFamily="18" charset="0"/>
                <a:cs typeface="Times New Roman" pitchFamily="18" charset="0"/>
              </a:rPr>
              <a:t>World Wide Web (WWW)</a:t>
            </a:r>
            <a:r>
              <a:rPr lang="en-US" sz="2000" b="1" dirty="0">
                <a:solidFill>
                  <a:srgbClr val="FF0000"/>
                </a:solidFill>
                <a:latin typeface="Times New Roman" pitchFamily="18" charset="0"/>
                <a:cs typeface="Times New Roman" pitchFamily="18" charset="0"/>
              </a:rPr>
              <a:t> mean?</a:t>
            </a:r>
          </a:p>
          <a:p>
            <a:pPr>
              <a:lnSpc>
                <a:spcPct val="150000"/>
              </a:lnSpc>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World Wide Web (WWW) is a network of online content that is formatted in  </a:t>
            </a:r>
            <a:r>
              <a:rPr lang="en-US" sz="2000" dirty="0" smtClean="0">
                <a:latin typeface="Times New Roman" pitchFamily="18" charset="0"/>
                <a:cs typeface="Times New Roman" pitchFamily="18" charset="0"/>
              </a:rPr>
              <a:t>HTML and </a:t>
            </a:r>
            <a:r>
              <a:rPr lang="en-US" sz="2000" dirty="0">
                <a:latin typeface="Times New Roman" pitchFamily="18" charset="0"/>
                <a:cs typeface="Times New Roman" pitchFamily="18" charset="0"/>
              </a:rPr>
              <a:t>accessed via HTTP. The term refers to all the interlinked HTML pages that can </a:t>
            </a:r>
            <a:r>
              <a:rPr lang="en-US" sz="2000" dirty="0" smtClean="0">
                <a:latin typeface="Times New Roman" pitchFamily="18" charset="0"/>
                <a:cs typeface="Times New Roman" pitchFamily="18" charset="0"/>
              </a:rPr>
              <a:t>be accessed over </a:t>
            </a:r>
            <a:r>
              <a:rPr lang="en-US" sz="2000" dirty="0">
                <a:latin typeface="Times New Roman" pitchFamily="18" charset="0"/>
                <a:cs typeface="Times New Roman" pitchFamily="18" charset="0"/>
              </a:rPr>
              <a:t>the Internet. The World Wide Web was originally designed in 1991 by Tim Berners-Lee </a:t>
            </a:r>
            <a:r>
              <a:rPr lang="en-US" sz="2000" dirty="0" smtClean="0">
                <a:latin typeface="Times New Roman" pitchFamily="18" charset="0"/>
                <a:cs typeface="Times New Roman" pitchFamily="18" charset="0"/>
              </a:rPr>
              <a:t>while </a:t>
            </a:r>
            <a:r>
              <a:rPr lang="en-US" sz="2000" dirty="0">
                <a:latin typeface="Times New Roman" pitchFamily="18" charset="0"/>
                <a:cs typeface="Times New Roman" pitchFamily="18" charset="0"/>
              </a:rPr>
              <a:t>he </a:t>
            </a:r>
            <a:r>
              <a:rPr lang="en-US" sz="2000" dirty="0" smtClean="0">
                <a:latin typeface="Times New Roman" pitchFamily="18" charset="0"/>
                <a:cs typeface="Times New Roman" pitchFamily="18" charset="0"/>
              </a:rPr>
              <a:t>was </a:t>
            </a:r>
            <a:r>
              <a:rPr lang="en-US" sz="2000" dirty="0">
                <a:latin typeface="Times New Roman" pitchFamily="18" charset="0"/>
                <a:cs typeface="Times New Roman" pitchFamily="18" charset="0"/>
              </a:rPr>
              <a:t>a contractor at CERN.</a:t>
            </a:r>
          </a:p>
          <a:p>
            <a:pPr>
              <a:lnSpc>
                <a:spcPct val="150000"/>
              </a:lnSpc>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World Wide Web is most often referred to simply as "the Web</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nSpc>
                <a:spcPct val="150000"/>
              </a:lnSpc>
            </a:pPr>
            <a:r>
              <a:rPr lang="en-US" sz="2000" b="1" dirty="0">
                <a:solidFill>
                  <a:srgbClr val="FF0000"/>
                </a:solidFill>
                <a:latin typeface="Times New Roman" pitchFamily="18" charset="0"/>
                <a:cs typeface="Times New Roman" pitchFamily="18" charset="0"/>
              </a:rPr>
              <a:t>Internet</a:t>
            </a:r>
            <a:r>
              <a:rPr lang="en-US" sz="2000" dirty="0">
                <a:solidFill>
                  <a:srgbClr val="FF0000"/>
                </a:solidFill>
                <a:latin typeface="Times New Roman" pitchFamily="18" charset="0"/>
                <a:cs typeface="Times New Roman" pitchFamily="18" charset="0"/>
              </a:rPr>
              <a:t> and </a:t>
            </a:r>
            <a:r>
              <a:rPr lang="en-US" sz="2000" b="1" dirty="0">
                <a:solidFill>
                  <a:srgbClr val="FF0000"/>
                </a:solidFill>
                <a:latin typeface="Times New Roman" pitchFamily="18" charset="0"/>
                <a:cs typeface="Times New Roman" pitchFamily="18" charset="0"/>
              </a:rPr>
              <a:t>Web</a:t>
            </a:r>
            <a:r>
              <a:rPr lang="en-US" sz="2000" dirty="0">
                <a:solidFill>
                  <a:srgbClr val="FF0000"/>
                </a:solidFill>
                <a:latin typeface="Times New Roman" pitchFamily="18" charset="0"/>
                <a:cs typeface="Times New Roman" pitchFamily="18" charset="0"/>
              </a:rPr>
              <a:t> is not the same thing: Web uses internet to pass over the information.</a:t>
            </a:r>
          </a:p>
          <a:p>
            <a:pPr>
              <a:lnSpc>
                <a:spcPct val="150000"/>
              </a:lnSpc>
            </a:pPr>
            <a:endParaRPr lang="en-US" sz="2000" dirty="0">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609600" y="3657600"/>
            <a:ext cx="8229600" cy="32004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8741175" cy="1892826"/>
          </a:xfrm>
          <a:prstGeom prst="rect">
            <a:avLst/>
          </a:prstGeom>
          <a:solidFill>
            <a:srgbClr val="FFFFFF"/>
          </a:solidFill>
          <a:ln w="9525">
            <a:noFill/>
            <a:miter lim="800000"/>
            <a:headEnd/>
            <a:tailEnd/>
          </a:ln>
          <a:effectLst/>
        </p:spPr>
        <p:txBody>
          <a:bodyPr vert="horz" wrap="none" lIns="0" tIns="4572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Accessing Web Page</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Accessing web page is very simple. Just enter the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URL</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 the address bar as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shown the following diagram:</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solidFill>
                <a:srgbClr val="000000"/>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0" y="1371600"/>
            <a:ext cx="8686800" cy="5029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 y="0"/>
            <a:ext cx="9144000" cy="2708434"/>
          </a:xfrm>
          <a:prstGeom prst="rect">
            <a:avLst/>
          </a:prstGeom>
          <a:solidFill>
            <a:srgbClr val="FFFFFF"/>
          </a:solid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427038"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Navigation</a:t>
            </a:r>
          </a:p>
          <a:p>
            <a:pPr marL="0" marR="0" lvl="0" indent="427038"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 web page may contain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hyperlinks.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When we click on these links other web page</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opened. These hyperlinks can be in form of text or image. When we take the </a:t>
            </a:r>
          </a:p>
          <a:p>
            <a:pPr marL="0" marR="0" lvl="0" indent="427038"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mouse over an hyperlink, pointer change its shape to hand.</a:t>
            </a:r>
          </a:p>
          <a:p>
            <a:pPr marL="0" marR="0" lvl="0" indent="427038" algn="just" defTabSz="914400" rtl="0" eaLnBrk="0" fontAlgn="base" latinLnBrk="0" hangingPunct="0">
              <a:lnSpc>
                <a:spcPct val="150000"/>
              </a:lnSpc>
              <a:spcBef>
                <a:spcPct val="0"/>
              </a:spcBef>
              <a:spcAft>
                <a:spcPct val="0"/>
              </a:spcAft>
              <a:buClrTx/>
              <a:buSzTx/>
              <a:buFontTx/>
              <a:buNone/>
              <a:tabLst/>
            </a:pPr>
            <a:endParaRPr lang="en-US" sz="2000" dirty="0" smtClean="0">
              <a:solidFill>
                <a:srgbClr val="000000"/>
              </a:solidFill>
              <a:latin typeface="Times New Roman" pitchFamily="18" charset="0"/>
              <a:cs typeface="Times New Roman" pitchFamily="18" charset="0"/>
            </a:endParaRPr>
          </a:p>
          <a:p>
            <a:pPr marL="0" marR="0" lvl="0" indent="427038" algn="just" defTabSz="914400" rtl="0" eaLnBrk="0" fontAlgn="base" latinLnBrk="0" hangingPunct="0">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381000" y="1905000"/>
            <a:ext cx="8458200" cy="4419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 y="0"/>
            <a:ext cx="9144000" cy="6172200"/>
          </a:xfrm>
          <a:prstGeom prst="rect">
            <a:avLst/>
          </a:prstGeom>
          <a:solidFill>
            <a:srgbClr val="FFFFFF"/>
          </a:solid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Key Points</a:t>
            </a:r>
            <a:endPar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case, you have accessed many web pages and willing to see the previous webpage </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then just click back button.</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 can open a new web page in the same tab, or different tab or in a new window.</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Saving Webpage</a:t>
            </a:r>
          </a:p>
          <a:p>
            <a:pPr marL="0" marR="0" lvl="0" indent="258763"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 can save web page to use in future. In order to save a webpage, follow the </a:t>
            </a:r>
          </a:p>
          <a:p>
            <a:pPr marL="0" marR="0" lvl="0" indent="258763"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steps given below:</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Click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File &gt; Save As.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Save Webpage dialog box appears.</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Choose the location where you want to save your webpage from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save in: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list box. </a:t>
            </a:r>
          </a:p>
          <a:p>
            <a:pPr marL="0" marR="0" lvl="0" indent="0" algn="just" defTabSz="914400" rtl="0" eaLnBrk="0" fontAlgn="base" latinLnBrk="0" hangingPunct="0">
              <a:lnSpc>
                <a:spcPct val="100000"/>
              </a:lnSpc>
              <a:spcBef>
                <a:spcPct val="0"/>
              </a:spcBef>
              <a:spcAft>
                <a:spcPct val="0"/>
              </a:spcAft>
              <a:buClrTx/>
              <a:buSzTx/>
              <a:tabLst>
                <a:tab pos="457200" algn="l"/>
              </a:tabLst>
            </a:pPr>
            <a:r>
              <a:rPr lang="en-US" sz="2000" dirty="0" smtClean="0">
                <a:solidFill>
                  <a:srgbClr val="000000"/>
                </a:solidFill>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Then choose the folder where you want to save the webpage.</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Specify the file name in the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File name</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box.</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Select the type from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Save as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type list box.</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Webpage, complete</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Web Archive</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Webpage HTML only</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Text File</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From the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encoding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list box, choose the character set which will be used with your webpage.</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By default,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Western European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selected.</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Click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save</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button and the webpage is saved.</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56802" cy="2092881"/>
          </a:xfrm>
          <a:prstGeom prst="rect">
            <a:avLst/>
          </a:prstGeom>
          <a:solidFill>
            <a:srgbClr val="FFFFFF"/>
          </a:solid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Saving Web Elements</a:t>
            </a:r>
          </a:p>
          <a:p>
            <a:pPr marL="0" marR="0" lvl="0" indent="0" algn="just" defTabSz="914400" rtl="0" eaLnBrk="0" fontAlgn="base" latinLnBrk="0" hangingPunct="0">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Web elements are the pictures, links etc. In order to save these elements follow the</a:t>
            </a:r>
          </a:p>
          <a:p>
            <a:pPr marL="0" marR="0" lvl="0" indent="0" algn="just" defTabSz="914400" rtl="0" eaLnBrk="0" fontAlgn="base" latinLnBrk="0" hangingPunct="0">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steps</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given below:</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Right click</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on the webpage element you want to save. Menu options will appear. These </a:t>
            </a:r>
          </a:p>
          <a:p>
            <a:pPr marL="0" marR="0" lvl="0" indent="0" algn="just" defTabSz="914400" rtl="0" eaLnBrk="0" fontAlgn="base" latinLnBrk="0" hangingPunct="0">
              <a:spcBef>
                <a:spcPct val="0"/>
              </a:spcBef>
              <a:spcAft>
                <a:spcPct val="0"/>
              </a:spcAft>
              <a:buClrTx/>
              <a:buSzTx/>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options may vary depending on the element you want to save.</a:t>
            </a:r>
          </a:p>
          <a:p>
            <a:pPr marL="0" marR="0" lvl="0" indent="0" algn="just" defTabSz="914400" rtl="0" eaLnBrk="0" fontAlgn="base" latinLnBrk="0" hangingPunct="0">
              <a:lnSpc>
                <a:spcPct val="15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533400" y="1676400"/>
            <a:ext cx="8077200" cy="3657600"/>
          </a:xfrm>
          <a:prstGeom prst="rect">
            <a:avLst/>
          </a:prstGeom>
          <a:noFill/>
          <a:ln w="9525">
            <a:noFill/>
            <a:miter lim="800000"/>
            <a:headEnd/>
            <a:tailEnd/>
          </a:ln>
        </p:spPr>
      </p:pic>
      <p:sp>
        <p:nvSpPr>
          <p:cNvPr id="4" name="TextBox 3"/>
          <p:cNvSpPr txBox="1"/>
          <p:nvPr/>
        </p:nvSpPr>
        <p:spPr>
          <a:xfrm>
            <a:off x="0" y="5410200"/>
            <a:ext cx="12080953" cy="1292662"/>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Save Picture As:</a:t>
            </a:r>
            <a:r>
              <a:rPr lang="en-US" sz="2000" dirty="0" smtClean="0">
                <a:latin typeface="Times New Roman" pitchFamily="18" charset="0"/>
                <a:cs typeface="Times New Roman" pitchFamily="18" charset="0"/>
              </a:rPr>
              <a:t> This option let you save the picture at specific location with</a:t>
            </a:r>
          </a:p>
          <a:p>
            <a:r>
              <a:rPr lang="en-US" sz="2000" dirty="0" smtClean="0">
                <a:latin typeface="Times New Roman" pitchFamily="18" charset="0"/>
                <a:cs typeface="Times New Roman" pitchFamily="18" charset="0"/>
              </a:rPr>
              <a:t> its name. When you click this option, a dialog box is opened where you can specify its </a:t>
            </a:r>
          </a:p>
          <a:p>
            <a:r>
              <a:rPr lang="en-US" sz="2000" dirty="0" smtClean="0">
                <a:latin typeface="Times New Roman" pitchFamily="18" charset="0"/>
                <a:cs typeface="Times New Roman" pitchFamily="18" charset="0"/>
              </a:rPr>
              <a:t>name and location.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3999" cy="5822066"/>
          </a:xfrm>
          <a:prstGeom prst="rect">
            <a:avLst/>
          </a:prstGeom>
          <a:solidFill>
            <a:srgbClr val="FFFFFF"/>
          </a:solid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Favorites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Favorites option helps to save addresses of the WebPages you visited often. Hence </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 need not to remember long and complex address of websites you visit often.</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order to open any webpage, you just need to double click on the webpage that you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have marked from bookmarks list.</a:t>
            </a:r>
            <a:endParaRPr kumimoji="0" lang="en-US" sz="2000" b="1" i="1"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Adding a web page to your Favorites</a:t>
            </a:r>
            <a:endParaRPr kumimoji="0" lang="en-US" sz="20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 ordered to add website to your favorite list, follow the steps given below:</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Open webpage that you want to add to your favorite.</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Click on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favorite menu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then click on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Add to Favorites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option.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Add favorites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spcBef>
                <a:spcPct val="0"/>
              </a:spcBef>
              <a:spcAft>
                <a:spcPct val="0"/>
              </a:spcAft>
              <a:buClrTx/>
              <a:buSzTx/>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dialog box appears.</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You can also click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Favorites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button available in the toolbar.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Favorite’s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panel will open in the left corner of the internet explorer window. Click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add</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button,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Add</a:t>
            </a:r>
            <a:r>
              <a:rPr kumimoji="0" lang="en-US" sz="20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Favorites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dialog box will appear.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ternet_technologies_tutorial"/>
          <p:cNvPicPr/>
          <p:nvPr/>
        </p:nvPicPr>
        <p:blipFill>
          <a:blip r:embed="rId2"/>
          <a:srcRect/>
          <a:stretch>
            <a:fillRect/>
          </a:stretch>
        </p:blipFill>
        <p:spPr bwMode="auto">
          <a:xfrm>
            <a:off x="0" y="0"/>
            <a:ext cx="9144000" cy="3581400"/>
          </a:xfrm>
          <a:prstGeom prst="rect">
            <a:avLst/>
          </a:prstGeom>
          <a:noFill/>
          <a:ln w="9525">
            <a:noFill/>
            <a:miter lim="800000"/>
            <a:headEnd/>
            <a:tailEnd/>
          </a:ln>
        </p:spPr>
      </p:pic>
      <p:sp>
        <p:nvSpPr>
          <p:cNvPr id="3" name="TextBox 2"/>
          <p:cNvSpPr txBox="1"/>
          <p:nvPr/>
        </p:nvSpPr>
        <p:spPr>
          <a:xfrm>
            <a:off x="1" y="3810000"/>
            <a:ext cx="9144000" cy="2708434"/>
          </a:xfrm>
          <a:prstGeom prst="rect">
            <a:avLst/>
          </a:prstGeom>
          <a:noFill/>
        </p:spPr>
        <p:txBody>
          <a:bodyPr wrap="square" rtlCol="0">
            <a:spAutoFit/>
          </a:bodyPr>
          <a:lstStyle/>
          <a:p>
            <a:pPr lvl="2">
              <a:lnSpc>
                <a:spcPct val="150000"/>
              </a:lnSpc>
              <a:buFont typeface="Wingdings" pitchFamily="2" charset="2"/>
              <a:buChar char="§"/>
            </a:pPr>
            <a:r>
              <a:rPr lang="en-US" sz="2000" dirty="0" smtClean="0">
                <a:latin typeface="Times New Roman" pitchFamily="18" charset="0"/>
                <a:cs typeface="Times New Roman" pitchFamily="18" charset="0"/>
              </a:rPr>
              <a:t>In </a:t>
            </a:r>
            <a:r>
              <a:rPr lang="en-US" sz="2000" b="1" dirty="0" smtClean="0">
                <a:latin typeface="Times New Roman" pitchFamily="18" charset="0"/>
                <a:cs typeface="Times New Roman" pitchFamily="18" charset="0"/>
              </a:rPr>
              <a:t>Add Favorites</a:t>
            </a:r>
            <a:r>
              <a:rPr lang="en-US" sz="2000" dirty="0" smtClean="0">
                <a:latin typeface="Times New Roman" pitchFamily="18" charset="0"/>
                <a:cs typeface="Times New Roman" pitchFamily="18" charset="0"/>
              </a:rPr>
              <a:t> dialog box, the </a:t>
            </a:r>
            <a:r>
              <a:rPr lang="en-US" sz="2000" b="1" dirty="0" smtClean="0">
                <a:latin typeface="Times New Roman" pitchFamily="18" charset="0"/>
                <a:cs typeface="Times New Roman" pitchFamily="18" charset="0"/>
              </a:rPr>
              <a:t>Name:</a:t>
            </a:r>
            <a:r>
              <a:rPr lang="en-US" sz="2000" dirty="0" smtClean="0">
                <a:latin typeface="Times New Roman" pitchFamily="18" charset="0"/>
                <a:cs typeface="Times New Roman" pitchFamily="18" charset="0"/>
              </a:rPr>
              <a:t> text box will contains the name of the web page that you want to add to favorites.</a:t>
            </a:r>
          </a:p>
          <a:p>
            <a:pPr lvl="2">
              <a:lnSpc>
                <a:spcPct val="150000"/>
              </a:lnSpc>
              <a:buFont typeface="Wingdings" pitchFamily="2" charset="2"/>
              <a:buChar char="§"/>
            </a:pPr>
            <a:r>
              <a:rPr lang="en-US" sz="2000" dirty="0" smtClean="0">
                <a:latin typeface="Times New Roman" pitchFamily="18" charset="0"/>
                <a:cs typeface="Times New Roman" pitchFamily="18" charset="0"/>
              </a:rPr>
              <a:t>Click the </a:t>
            </a:r>
            <a:r>
              <a:rPr lang="en-US" sz="2000" b="1" dirty="0" smtClean="0">
                <a:latin typeface="Times New Roman" pitchFamily="18" charset="0"/>
                <a:cs typeface="Times New Roman" pitchFamily="18" charset="0"/>
              </a:rPr>
              <a:t>Create in</a:t>
            </a:r>
            <a:r>
              <a:rPr lang="en-US" sz="2000" dirty="0" smtClean="0">
                <a:latin typeface="Times New Roman" pitchFamily="18" charset="0"/>
                <a:cs typeface="Times New Roman" pitchFamily="18" charset="0"/>
              </a:rPr>
              <a:t> button, Favorites folder will appear. Move to the folder where you want to store the favorites by clicking on the folder name.</a:t>
            </a:r>
          </a:p>
          <a:p>
            <a:pPr lvl="2">
              <a:lnSpc>
                <a:spcPct val="150000"/>
              </a:lnSpc>
              <a:buFont typeface="Wingdings" pitchFamily="2" charset="2"/>
              <a:buChar char="§"/>
            </a:pPr>
            <a:r>
              <a:rPr lang="en-US" sz="2000" dirty="0" smtClean="0">
                <a:latin typeface="Times New Roman" pitchFamily="18" charset="0"/>
                <a:cs typeface="Times New Roman" pitchFamily="18" charset="0"/>
              </a:rPr>
              <a:t>Now click </a:t>
            </a:r>
            <a:r>
              <a:rPr lang="en-US" sz="2000" b="1" dirty="0" smtClean="0">
                <a:latin typeface="Times New Roman" pitchFamily="18" charset="0"/>
                <a:cs typeface="Times New Roman" pitchFamily="18" charset="0"/>
              </a:rPr>
              <a:t>OK</a:t>
            </a:r>
            <a:r>
              <a:rPr lang="en-US" sz="2000" dirty="0" smtClean="0">
                <a:latin typeface="Times New Roman" pitchFamily="18" charset="0"/>
                <a:cs typeface="Times New Roman" pitchFamily="18" charset="0"/>
              </a:rPr>
              <a:t> button to save the favorites.</a:t>
            </a:r>
          </a:p>
          <a:p>
            <a:endParaRPr lang="en-US"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
            <a:ext cx="4495800" cy="5333999"/>
          </a:xfrm>
        </p:spPr>
        <p:txBody>
          <a:bodyPr>
            <a:normAutofit fontScale="92500"/>
          </a:bodyPr>
          <a:lstStyle/>
          <a:p>
            <a:pPr marL="0" lvl="0" indent="0" algn="ctr" fontAlgn="base">
              <a:spcBef>
                <a:spcPct val="0"/>
              </a:spcBef>
              <a:spcAft>
                <a:spcPct val="0"/>
              </a:spcAft>
              <a:buNone/>
              <a:tabLst>
                <a:tab pos="457200" algn="l"/>
              </a:tabLst>
            </a:pPr>
            <a:r>
              <a:rPr lang="en-US" b="1" dirty="0" smtClean="0">
                <a:solidFill>
                  <a:srgbClr val="FF0000"/>
                </a:solidFill>
                <a:latin typeface="Times New Roman" pitchFamily="18" charset="0"/>
                <a:ea typeface="Times New Roman" pitchFamily="18" charset="0"/>
                <a:cs typeface="Times New Roman" pitchFamily="18" charset="0"/>
              </a:rPr>
              <a:t>Opening Favorites</a:t>
            </a:r>
            <a:endParaRPr lang="en-US" b="1" i="1" dirty="0" smtClean="0">
              <a:solidFill>
                <a:srgbClr val="FF0000"/>
              </a:solidFill>
              <a:latin typeface="Times New Roman" pitchFamily="18" charset="0"/>
              <a:ea typeface="Times New Roman" pitchFamily="18" charset="0"/>
              <a:cs typeface="Times New Roman" pitchFamily="18" charset="0"/>
            </a:endParaRPr>
          </a:p>
          <a:p>
            <a:pPr marL="0" lvl="0" indent="0" algn="just" eaLnBrk="0" fontAlgn="base" hangingPunct="0">
              <a:lnSpc>
                <a:spcPct val="150000"/>
              </a:lnSpc>
              <a:spcBef>
                <a:spcPct val="0"/>
              </a:spcBef>
              <a:spcAft>
                <a:spcPct val="0"/>
              </a:spcAft>
              <a:buNone/>
              <a:tabLst>
                <a:tab pos="457200" algn="l"/>
              </a:tabLst>
            </a:pPr>
            <a:r>
              <a:rPr lang="en-US" dirty="0" smtClean="0">
                <a:solidFill>
                  <a:srgbClr val="000000"/>
                </a:solidFill>
                <a:latin typeface="Times New Roman" pitchFamily="18" charset="0"/>
                <a:ea typeface="Times New Roman" pitchFamily="18" charset="0"/>
                <a:cs typeface="Times New Roman" pitchFamily="18" charset="0"/>
              </a:rPr>
              <a:t>	In order to open favorites, follow the steps given below:</a:t>
            </a:r>
            <a:endParaRPr lang="en-US" dirty="0" smtClean="0">
              <a:latin typeface="Times New Roman" pitchFamily="18" charset="0"/>
              <a:ea typeface="Times New Roman" pitchFamily="18" charset="0"/>
              <a:cs typeface="Times New Roman" pitchFamily="18" charset="0"/>
            </a:endParaRPr>
          </a:p>
          <a:p>
            <a:pPr marL="0" lvl="0" indent="0" algn="just" eaLnBrk="0" fontAlgn="base" hangingPunct="0">
              <a:lnSpc>
                <a:spcPct val="150000"/>
              </a:lnSpc>
              <a:spcBef>
                <a:spcPct val="0"/>
              </a:spcBef>
              <a:spcAft>
                <a:spcPct val="0"/>
              </a:spcAft>
              <a:tabLst>
                <a:tab pos="457200" algn="l"/>
              </a:tabLst>
            </a:pPr>
            <a:r>
              <a:rPr lang="en-US" dirty="0" smtClean="0">
                <a:solidFill>
                  <a:srgbClr val="000000"/>
                </a:solidFill>
                <a:latin typeface="Times New Roman" pitchFamily="18" charset="0"/>
                <a:ea typeface="Times New Roman" pitchFamily="18" charset="0"/>
                <a:cs typeface="Times New Roman" pitchFamily="18" charset="0"/>
              </a:rPr>
              <a:t>	In the Favorite Panel, take the mouse over the site that you want to open. Now click on the address to open that site.</a:t>
            </a:r>
          </a:p>
          <a:p>
            <a:pPr lvl="0">
              <a:buNone/>
            </a:pPr>
            <a:endParaRPr lang="en-US" sz="2200" dirty="0" smtClean="0">
              <a:solidFill>
                <a:srgbClr val="000000"/>
              </a:solidFill>
              <a:latin typeface="Times New Roman" pitchFamily="18" charset="0"/>
              <a:ea typeface="Times New Roman" pitchFamily="18" charset="0"/>
              <a:cs typeface="Times New Roman" pitchFamily="18" charset="0"/>
            </a:endParaRPr>
          </a:p>
          <a:p>
            <a:pPr lvl="0">
              <a:buNone/>
            </a:pPr>
            <a:r>
              <a:rPr lang="en-US" sz="2200" dirty="0" smtClean="0">
                <a:solidFill>
                  <a:srgbClr val="000000"/>
                </a:solidFill>
                <a:latin typeface="Times New Roman" pitchFamily="18" charset="0"/>
                <a:ea typeface="Times New Roman" pitchFamily="18" charset="0"/>
                <a:cs typeface="Times New Roman" pitchFamily="18" charset="0"/>
              </a:rPr>
              <a:t>	</a:t>
            </a:r>
          </a:p>
          <a:p>
            <a:pPr lvl="0">
              <a:buNone/>
            </a:pPr>
            <a:r>
              <a:rPr lang="en-US" sz="2200" dirty="0" smtClean="0">
                <a:solidFill>
                  <a:srgbClr val="000000"/>
                </a:solidFill>
                <a:latin typeface="Times New Roman" pitchFamily="18" charset="0"/>
                <a:ea typeface="Times New Roman" pitchFamily="18" charset="0"/>
                <a:cs typeface="Times New Roman" pitchFamily="18" charset="0"/>
              </a:rPr>
              <a:t>	</a:t>
            </a:r>
            <a:endParaRPr lang="en-US" sz="2200" dirty="0" smtClean="0">
              <a:latin typeface="Times New Roman" pitchFamily="18" charset="0"/>
              <a:ea typeface="Times New Roman" pitchFamily="18" charset="0"/>
              <a:cs typeface="Times New Roman" pitchFamily="18" charset="0"/>
            </a:endParaRPr>
          </a:p>
          <a:p>
            <a:endParaRPr lang="en-US" dirty="0"/>
          </a:p>
        </p:txBody>
      </p:sp>
      <p:pic>
        <p:nvPicPr>
          <p:cNvPr id="5" name="Content Placeholder 4" descr="internet_technologies_tutorial"/>
          <p:cNvPicPr>
            <a:picLocks noGrp="1"/>
          </p:cNvPicPr>
          <p:nvPr>
            <p:ph sz="half" idx="2"/>
          </p:nvPr>
        </p:nvPicPr>
        <p:blipFill>
          <a:blip r:embed="rId2"/>
          <a:srcRect/>
          <a:stretch>
            <a:fillRect/>
          </a:stretch>
        </p:blipFill>
        <p:spPr bwMode="auto">
          <a:xfrm>
            <a:off x="4572000" y="1"/>
            <a:ext cx="4572000" cy="6172199"/>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609600"/>
            <a:ext cx="3124200" cy="5516563"/>
          </a:xfrm>
        </p:spPr>
        <p:txBody>
          <a:bodyPr/>
          <a:lstStyle/>
          <a:p>
            <a:pPr>
              <a:lnSpc>
                <a:spcPct val="150000"/>
              </a:lnSpc>
            </a:pPr>
            <a:r>
              <a:rPr lang="en-US" dirty="0" smtClean="0">
                <a:solidFill>
                  <a:srgbClr val="000000"/>
                </a:solidFill>
                <a:latin typeface="Times New Roman" pitchFamily="18" charset="0"/>
                <a:ea typeface="Times New Roman" pitchFamily="18" charset="0"/>
                <a:cs typeface="Times New Roman" pitchFamily="18" charset="0"/>
              </a:rPr>
              <a:t>Favorite can also be opened from the </a:t>
            </a:r>
            <a:r>
              <a:rPr lang="en-US" b="1" dirty="0" smtClean="0">
                <a:solidFill>
                  <a:srgbClr val="000000"/>
                </a:solidFill>
                <a:latin typeface="Times New Roman" pitchFamily="18" charset="0"/>
                <a:ea typeface="Times New Roman" pitchFamily="18" charset="0"/>
                <a:cs typeface="Times New Roman" pitchFamily="18" charset="0"/>
              </a:rPr>
              <a:t>Favorites</a:t>
            </a:r>
            <a:r>
              <a:rPr lang="en-US" dirty="0" smtClean="0">
                <a:solidFill>
                  <a:srgbClr val="000000"/>
                </a:solidFill>
                <a:latin typeface="Times New Roman" pitchFamily="18" charset="0"/>
                <a:ea typeface="Times New Roman" pitchFamily="18" charset="0"/>
                <a:cs typeface="Times New Roman" pitchFamily="18" charset="0"/>
              </a:rPr>
              <a:t> menu by selecting the appropriate one.</a:t>
            </a:r>
            <a:endParaRPr lang="en-US" dirty="0"/>
          </a:p>
        </p:txBody>
      </p:sp>
      <p:pic>
        <p:nvPicPr>
          <p:cNvPr id="5" name="Picture 178" descr="internet_technologies_tutorial"/>
          <p:cNvPicPr>
            <a:picLocks noGrp="1" noChangeAspect="1" noChangeArrowheads="1"/>
          </p:cNvPicPr>
          <p:nvPr>
            <p:ph sz="half" idx="2"/>
          </p:nvPr>
        </p:nvPicPr>
        <p:blipFill>
          <a:blip r:embed="rId2"/>
          <a:srcRect/>
          <a:stretch>
            <a:fillRect/>
          </a:stretch>
        </p:blipFill>
        <p:spPr bwMode="auto">
          <a:xfrm>
            <a:off x="3276600" y="0"/>
            <a:ext cx="5867400" cy="63246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600200"/>
            <a:ext cx="4343400" cy="4525963"/>
          </a:xfrm>
        </p:spPr>
        <p:txBody>
          <a:bodyPr>
            <a:normAutofit lnSpcReduction="10000"/>
          </a:bodyPr>
          <a:lstStyle/>
          <a:p>
            <a:pPr lvl="0">
              <a:lnSpc>
                <a:spcPct val="150000"/>
              </a:lnSpc>
            </a:pPr>
            <a:r>
              <a:rPr lang="en-US" sz="2200" dirty="0" smtClean="0">
                <a:latin typeface="Times New Roman" pitchFamily="18" charset="0"/>
                <a:cs typeface="Times New Roman" pitchFamily="18" charset="0"/>
              </a:rPr>
              <a:t>Click </a:t>
            </a:r>
            <a:r>
              <a:rPr lang="en-US" sz="2200" b="1" dirty="0" smtClean="0">
                <a:latin typeface="Times New Roman" pitchFamily="18" charset="0"/>
                <a:cs typeface="Times New Roman" pitchFamily="18" charset="0"/>
              </a:rPr>
              <a:t>Favorites menu &gt; Organize Favorites.</a:t>
            </a:r>
            <a:r>
              <a:rPr lang="en-US" sz="2200" dirty="0" smtClean="0">
                <a:latin typeface="Times New Roman" pitchFamily="18" charset="0"/>
                <a:cs typeface="Times New Roman" pitchFamily="18" charset="0"/>
              </a:rPr>
              <a:t> Organize favorites dialog box will appears.</a:t>
            </a:r>
          </a:p>
          <a:p>
            <a:pPr lvl="0">
              <a:lnSpc>
                <a:spcPct val="150000"/>
              </a:lnSpc>
            </a:pPr>
            <a:endParaRPr lang="en-US" sz="2200" dirty="0" smtClean="0">
              <a:latin typeface="Times New Roman" pitchFamily="18" charset="0"/>
              <a:cs typeface="Times New Roman" pitchFamily="18" charset="0"/>
            </a:endParaRPr>
          </a:p>
          <a:p>
            <a:pPr lvl="0">
              <a:lnSpc>
                <a:spcPct val="150000"/>
              </a:lnSpc>
            </a:pPr>
            <a:r>
              <a:rPr lang="en-US" sz="2200" dirty="0" smtClean="0">
                <a:latin typeface="Times New Roman" pitchFamily="18" charset="0"/>
                <a:cs typeface="Times New Roman" pitchFamily="18" charset="0"/>
              </a:rPr>
              <a:t>In order to organize the WebPages, drag the individual webpage to the respective folder. Similarly to delete a favorite, click on </a:t>
            </a:r>
            <a:r>
              <a:rPr lang="en-US" sz="2200" b="1" dirty="0" smtClean="0">
                <a:latin typeface="Times New Roman" pitchFamily="18" charset="0"/>
                <a:cs typeface="Times New Roman" pitchFamily="18" charset="0"/>
              </a:rPr>
              <a:t>delete</a:t>
            </a:r>
            <a:r>
              <a:rPr lang="en-US" sz="2200" dirty="0" smtClean="0">
                <a:latin typeface="Times New Roman" pitchFamily="18" charset="0"/>
                <a:cs typeface="Times New Roman" pitchFamily="18" charset="0"/>
              </a:rPr>
              <a:t> button.</a:t>
            </a:r>
          </a:p>
          <a:p>
            <a:pPr>
              <a:lnSpc>
                <a:spcPct val="150000"/>
              </a:lnSpc>
            </a:pPr>
            <a:endParaRPr lang="en-US" dirty="0"/>
          </a:p>
        </p:txBody>
      </p:sp>
      <p:sp>
        <p:nvSpPr>
          <p:cNvPr id="5" name="TextBox 4"/>
          <p:cNvSpPr txBox="1"/>
          <p:nvPr/>
        </p:nvSpPr>
        <p:spPr>
          <a:xfrm>
            <a:off x="1" y="0"/>
            <a:ext cx="9143999" cy="1600438"/>
          </a:xfrm>
          <a:prstGeom prst="rect">
            <a:avLst/>
          </a:prstGeom>
          <a:noFill/>
        </p:spPr>
        <p:txBody>
          <a:bodyPr wrap="square" rtlCol="0">
            <a:spAutoFit/>
          </a:bodyPr>
          <a:lstStyle/>
          <a:p>
            <a:pPr>
              <a:buNone/>
            </a:pPr>
            <a:r>
              <a:rPr lang="en-US" sz="2000" b="1" dirty="0" smtClean="0">
                <a:solidFill>
                  <a:srgbClr val="FF0000"/>
                </a:solidFill>
                <a:latin typeface="Times New Roman" pitchFamily="18" charset="0"/>
                <a:cs typeface="Times New Roman" pitchFamily="18" charset="0"/>
              </a:rPr>
              <a:t>Organizing Favorites</a:t>
            </a:r>
            <a:endParaRPr lang="en-US" sz="2000" b="1" i="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Favorites can be organized by categorizing web pages, creating folder for each category and then storing web pages into them. In order to organize favorites, follow the steps given below:</a:t>
            </a:r>
          </a:p>
          <a:p>
            <a:endParaRPr lang="en-US" dirty="0"/>
          </a:p>
        </p:txBody>
      </p:sp>
      <p:pic>
        <p:nvPicPr>
          <p:cNvPr id="6" name="Content Placeholder 5" descr="internet_technologies_tutorial"/>
          <p:cNvPicPr>
            <a:picLocks noGrp="1"/>
          </p:cNvPicPr>
          <p:nvPr>
            <p:ph sz="half" idx="2"/>
          </p:nvPr>
        </p:nvPicPr>
        <p:blipFill>
          <a:blip r:embed="rId2"/>
          <a:srcRect/>
          <a:stretch>
            <a:fillRect/>
          </a:stretch>
        </p:blipFill>
        <p:spPr bwMode="auto">
          <a:xfrm>
            <a:off x="4267200" y="1066800"/>
            <a:ext cx="4876800" cy="5791199"/>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85800"/>
            <a:ext cx="914400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Website</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 </a:t>
            </a:r>
            <a:r>
              <a:rPr kumimoji="0" lang="en-US" sz="2000" b="0" i="1"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website</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is a collection of linked web pages (plus their associated resources) that share a unique domain name. Each web page of a given website provides explicit</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links—most of the time in the form of clickable portion of text—that allow the user to move from one page of the website to another.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To access a website, type its domain name in your browser address bar, and the</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browser will display the website's main web page, or </a:t>
            </a:r>
            <a:r>
              <a:rPr kumimoji="0" lang="en-US" sz="2000" b="0" i="1"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homepage </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(casually referred</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as "the home"):</a:t>
            </a:r>
            <a:endParaRPr lang="en-US" sz="2000" dirty="0" smtClean="0">
              <a:latin typeface="Times New Roman" pitchFamily="18" charset="0"/>
              <a:ea typeface="Times New Roman" pitchFamily="18" charset="0"/>
              <a:cs typeface="Times New Roman"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Meaning:</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 collection of web pages which are grouped together and usually connected together in various ways. Often called a "web site" or simply a "site."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9143999" cy="4247317"/>
          </a:xfrm>
          <a:prstGeom prst="rect">
            <a:avLst/>
          </a:prstGeom>
          <a:noFill/>
        </p:spPr>
        <p:txBody>
          <a:bodyPr wrap="square" rtlCol="0">
            <a:spAutoFit/>
          </a:bodyPr>
          <a:lstStyle/>
          <a:p>
            <a:pPr algn="ctr">
              <a:lnSpc>
                <a:spcPct val="150000"/>
              </a:lnSpc>
            </a:pPr>
            <a:r>
              <a:rPr lang="en-US" sz="2000" dirty="0">
                <a:solidFill>
                  <a:srgbClr val="FF0000"/>
                </a:solidFill>
                <a:latin typeface="Times New Roman" pitchFamily="18" charset="0"/>
                <a:cs typeface="Times New Roman" pitchFamily="18" charset="0"/>
              </a:rPr>
              <a:t>Evolution</a:t>
            </a:r>
          </a:p>
          <a:p>
            <a:pPr>
              <a:lnSpc>
                <a:spcPct val="150000"/>
              </a:lnSpc>
            </a:pPr>
            <a:r>
              <a:rPr lang="en-US" sz="2000" b="1" dirty="0">
                <a:latin typeface="Times New Roman" pitchFamily="18" charset="0"/>
                <a:cs typeface="Times New Roman" pitchFamily="18" charset="0"/>
              </a:rPr>
              <a:t>World Wide Web</a:t>
            </a:r>
            <a:r>
              <a:rPr lang="en-US" sz="2000" dirty="0">
                <a:latin typeface="Times New Roman" pitchFamily="18" charset="0"/>
                <a:cs typeface="Times New Roman" pitchFamily="18" charset="0"/>
              </a:rPr>
              <a:t> was created by </a:t>
            </a:r>
            <a:r>
              <a:rPr lang="en-US" sz="2000" b="1" dirty="0">
                <a:latin typeface="Times New Roman" pitchFamily="18" charset="0"/>
                <a:cs typeface="Times New Roman" pitchFamily="18" charset="0"/>
              </a:rPr>
              <a:t>Timothy </a:t>
            </a:r>
            <a:r>
              <a:rPr lang="en-US" sz="2000" b="1" dirty="0" err="1">
                <a:latin typeface="Times New Roman" pitchFamily="18" charset="0"/>
                <a:cs typeface="Times New Roman" pitchFamily="18" charset="0"/>
              </a:rPr>
              <a:t>Berners</a:t>
            </a:r>
            <a:r>
              <a:rPr lang="en-US" sz="2000" b="1" dirty="0">
                <a:latin typeface="Times New Roman" pitchFamily="18" charset="0"/>
                <a:cs typeface="Times New Roman" pitchFamily="18" charset="0"/>
              </a:rPr>
              <a:t> Lee</a:t>
            </a:r>
            <a:r>
              <a:rPr lang="en-US" sz="2000" dirty="0">
                <a:latin typeface="Times New Roman" pitchFamily="18" charset="0"/>
                <a:cs typeface="Times New Roman" pitchFamily="18" charset="0"/>
              </a:rPr>
              <a:t> in </a:t>
            </a:r>
            <a:r>
              <a:rPr lang="en-US" sz="2000" dirty="0" smtClean="0">
                <a:latin typeface="Times New Roman" pitchFamily="18" charset="0"/>
                <a:cs typeface="Times New Roman" pitchFamily="18" charset="0"/>
              </a:rPr>
              <a:t>1989 at</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CERN</a:t>
            </a:r>
            <a:r>
              <a:rPr lang="en-US" sz="2000" dirty="0">
                <a:latin typeface="Times New Roman" pitchFamily="18" charset="0"/>
                <a:cs typeface="Times New Roman" pitchFamily="18" charset="0"/>
              </a:rPr>
              <a:t> in  </a:t>
            </a:r>
            <a:r>
              <a:rPr lang="en-US" sz="2000" b="1" dirty="0" smtClean="0">
                <a:latin typeface="Times New Roman" pitchFamily="18" charset="0"/>
                <a:cs typeface="Times New Roman" pitchFamily="18" charset="0"/>
              </a:rPr>
              <a:t>Geneva</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World </a:t>
            </a:r>
            <a:r>
              <a:rPr lang="en-US" sz="2000" dirty="0">
                <a:latin typeface="Times New Roman" pitchFamily="18" charset="0"/>
                <a:cs typeface="Times New Roman" pitchFamily="18" charset="0"/>
              </a:rPr>
              <a:t>Wide Web came into existence as a proposal by him, to allow researchers to </a:t>
            </a:r>
            <a:r>
              <a:rPr lang="en-US" sz="2000" dirty="0" smtClean="0">
                <a:latin typeface="Times New Roman" pitchFamily="18" charset="0"/>
                <a:cs typeface="Times New Roman" pitchFamily="18" charset="0"/>
              </a:rPr>
              <a:t>work </a:t>
            </a:r>
            <a:r>
              <a:rPr lang="en-US" sz="2000" dirty="0">
                <a:latin typeface="Times New Roman" pitchFamily="18" charset="0"/>
                <a:cs typeface="Times New Roman" pitchFamily="18" charset="0"/>
              </a:rPr>
              <a:t>together effectively and efficiently at </a:t>
            </a:r>
            <a:r>
              <a:rPr lang="en-US" sz="2000" b="1" dirty="0">
                <a:latin typeface="Times New Roman" pitchFamily="18" charset="0"/>
                <a:cs typeface="Times New Roman" pitchFamily="18" charset="0"/>
              </a:rPr>
              <a:t>CERN.</a:t>
            </a:r>
            <a:r>
              <a:rPr lang="en-US" sz="2000" dirty="0">
                <a:latin typeface="Times New Roman" pitchFamily="18" charset="0"/>
                <a:cs typeface="Times New Roman" pitchFamily="18" charset="0"/>
              </a:rPr>
              <a:t> Eventually it became </a:t>
            </a:r>
            <a:r>
              <a:rPr lang="en-US" sz="2000" b="1" dirty="0">
                <a:latin typeface="Times New Roman" pitchFamily="18" charset="0"/>
                <a:cs typeface="Times New Roman" pitchFamily="18" charset="0"/>
              </a:rPr>
              <a:t>World Wide Web</a:t>
            </a:r>
            <a:r>
              <a:rPr lang="en-US" sz="2000" b="1"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nSpc>
                <a:spcPct val="150000"/>
              </a:lnSpc>
            </a:pPr>
            <a:r>
              <a:rPr lang="en-US" sz="2000" dirty="0">
                <a:solidFill>
                  <a:srgbClr val="FF0000"/>
                </a:solidFill>
                <a:latin typeface="Times New Roman" pitchFamily="18" charset="0"/>
                <a:cs typeface="Times New Roman" pitchFamily="18" charset="0"/>
              </a:rPr>
              <a:t>The following diagram briefly defines evolution of World Wide Web</a:t>
            </a:r>
            <a:r>
              <a:rPr lang="en-US" sz="2000" dirty="0" smtClean="0">
                <a:solidFill>
                  <a:srgbClr val="FF0000"/>
                </a:solidFill>
                <a:latin typeface="Times New Roman" pitchFamily="18" charset="0"/>
                <a:cs typeface="Times New Roman" pitchFamily="18" charset="0"/>
              </a:rPr>
              <a:t>:</a:t>
            </a:r>
          </a:p>
          <a:p>
            <a:pPr>
              <a:lnSpc>
                <a:spcPct val="150000"/>
              </a:lnSpc>
            </a:pPr>
            <a:endParaRPr lang="en-US" sz="2000" dirty="0">
              <a:solidFill>
                <a:srgbClr val="FF0000"/>
              </a:solidFill>
              <a:latin typeface="Times New Roman" pitchFamily="18" charset="0"/>
              <a:cs typeface="Times New Roman" pitchFamily="18" charset="0"/>
            </a:endParaRPr>
          </a:p>
          <a:p>
            <a:pPr>
              <a:lnSpc>
                <a:spcPct val="150000"/>
              </a:lnSpc>
            </a:pPr>
            <a:endParaRPr lang="en-US" sz="2000" dirty="0">
              <a:solidFill>
                <a:srgbClr val="FF0000"/>
              </a:solidFill>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304800" y="2971800"/>
            <a:ext cx="86868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Definition of Website</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 </a:t>
            </a:r>
            <a:r>
              <a:rPr kumimoji="0" lang="en-US" sz="20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website</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is the group of web pages which are placed in a location on the internet under a domain. For example, a company website can have various web pages such as home, about us, contact us, products, services and other. It is accessible through a web address. The website can be designed using static web pages or dynamic web pages. Contents on a website are globally viewed, remains same for the different individuals.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 website can be industry-specific, product specific or services specific etc.; these</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websites are intended to educate their site visitors about their industry, products or</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services information. A website must be hosted on a server at first so that it can be</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accessed on the internet.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Websites cannot be </a:t>
            </a:r>
            <a:r>
              <a:rPr kumimoji="0" lang="en-US" sz="20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indexed</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Search engine crawlers crawl web pages and index </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web pages rather than a website. A website is navigated from one webpage to another.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xample of a web site domain name in the browser address bar"/>
          <p:cNvPicPr/>
          <p:nvPr/>
        </p:nvPicPr>
        <p:blipFill>
          <a:blip r:embed="rId2"/>
          <a:srcRect/>
          <a:stretch>
            <a:fillRect/>
          </a:stretch>
        </p:blipFill>
        <p:spPr bwMode="auto">
          <a:xfrm>
            <a:off x="0" y="228600"/>
            <a:ext cx="9144000" cy="4869180"/>
          </a:xfrm>
          <a:prstGeom prst="rect">
            <a:avLst/>
          </a:prstGeom>
          <a:noFill/>
          <a:ln w="9525">
            <a:noFill/>
            <a:miter lim="800000"/>
            <a:headEnd/>
            <a:tailEnd/>
          </a:ln>
        </p:spPr>
      </p:pic>
      <p:sp>
        <p:nvSpPr>
          <p:cNvPr id="3" name="TextBox 2"/>
          <p:cNvSpPr txBox="1"/>
          <p:nvPr/>
        </p:nvSpPr>
        <p:spPr>
          <a:xfrm>
            <a:off x="0" y="5334000"/>
            <a:ext cx="9144000" cy="1323439"/>
          </a:xfrm>
          <a:prstGeom prst="rect">
            <a:avLst/>
          </a:prstGeom>
          <a:noFill/>
        </p:spPr>
        <p:txBody>
          <a:bodyPr wrap="square" rtlCol="0">
            <a:spAutoFit/>
          </a:bodyPr>
          <a:lstStyle/>
          <a:p>
            <a:r>
              <a:rPr lang="en-US" dirty="0" smtClean="0"/>
              <a:t>	</a:t>
            </a:r>
            <a:r>
              <a:rPr lang="en-US" sz="2000" dirty="0" smtClean="0">
                <a:latin typeface="Times New Roman" pitchFamily="18" charset="0"/>
                <a:cs typeface="Times New Roman" pitchFamily="18" charset="0"/>
              </a:rPr>
              <a:t>The ideas of a web page and a website are especially easy to confuse for a </a:t>
            </a:r>
          </a:p>
          <a:p>
            <a:r>
              <a:rPr lang="en-US" sz="2000" dirty="0" smtClean="0">
                <a:latin typeface="Times New Roman" pitchFamily="18" charset="0"/>
                <a:cs typeface="Times New Roman" pitchFamily="18" charset="0"/>
              </a:rPr>
              <a:t>website that contains only one web page. Such a website is sometimes called a </a:t>
            </a:r>
          </a:p>
          <a:p>
            <a:r>
              <a:rPr lang="en-US" sz="2000" dirty="0" smtClean="0">
                <a:latin typeface="Times New Roman" pitchFamily="18" charset="0"/>
                <a:cs typeface="Times New Roman" pitchFamily="18" charset="0"/>
              </a:rPr>
              <a:t>single-page website.</a:t>
            </a:r>
          </a:p>
          <a:p>
            <a:endParaRPr lang="en-US" sz="2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52400" y="1"/>
            <a:ext cx="8946245" cy="6771084"/>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Website Monetization</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Website monetization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refers to making money from the website. It is done by </a:t>
            </a:r>
          </a:p>
          <a:p>
            <a:pPr marL="0" marR="0" lvl="0" indent="0" algn="l" defTabSz="914400" rtl="0" eaLnBrk="0" fontAlgn="base" latinLnBrk="0" hangingPunct="0">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converting existing traffic to a particular website into revenue.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Methods of Monetization</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Display Advertising</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It refers to the banners and text ads. This method is good for the websites that have significant traffic, valuable audience, relevant and active advertisers.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Affiliate Marketing</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It refers to steering the visitors to products and services of a third party merchant. It is good for the websites that are product centric and have easy integration into content.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Lead generation</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It refers to capturing the customer information and selling it to a third party.</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Email rental</a:t>
            </a: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refers to renting out your email lists to third parties. In this you will send an email on their behalf to your distribution list.</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2895600"/>
          <a:ext cx="9144000" cy="4202436"/>
        </p:xfrm>
        <a:graphic>
          <a:graphicData uri="http://schemas.openxmlformats.org/drawingml/2006/table">
            <a:tbl>
              <a:tblPr/>
              <a:tblGrid>
                <a:gridCol w="1828800"/>
                <a:gridCol w="4267200"/>
                <a:gridCol w="3048000"/>
              </a:tblGrid>
              <a:tr h="525469">
                <a:tc>
                  <a:txBody>
                    <a:bodyPr/>
                    <a:lstStyle/>
                    <a:p>
                      <a:pPr marL="0" marR="0" algn="ctr">
                        <a:lnSpc>
                          <a:spcPct val="115000"/>
                        </a:lnSpc>
                        <a:spcBef>
                          <a:spcPts val="0"/>
                        </a:spcBef>
                        <a:spcAft>
                          <a:spcPts val="0"/>
                        </a:spcAft>
                      </a:pPr>
                      <a:r>
                        <a:rPr lang="en-US" sz="1400" b="1" cap="all" dirty="0">
                          <a:latin typeface="Times New Roman"/>
                          <a:ea typeface="Times New Roman"/>
                          <a:cs typeface="Latha"/>
                        </a:rPr>
                        <a:t>BASIS FOR COMPARISON</a:t>
                      </a:r>
                      <a:endParaRPr lang="en-US" sz="1400" dirty="0">
                        <a:latin typeface="Calibri"/>
                        <a:ea typeface="Calibri"/>
                        <a:cs typeface="Latha"/>
                      </a:endParaRPr>
                    </a:p>
                  </a:txBody>
                  <a:tcPr marL="69876" marR="69876" marT="69876" marB="69876"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0"/>
                        </a:spcAft>
                      </a:pPr>
                      <a:r>
                        <a:rPr lang="en-US" sz="1400" b="1" cap="all" dirty="0">
                          <a:latin typeface="Times New Roman"/>
                          <a:ea typeface="Times New Roman"/>
                          <a:cs typeface="Latha"/>
                        </a:rPr>
                        <a:t>WEB PAGE</a:t>
                      </a:r>
                      <a:endParaRPr lang="en-US" sz="1400" dirty="0">
                        <a:latin typeface="Calibri"/>
                        <a:ea typeface="Calibri"/>
                        <a:cs typeface="Latha"/>
                      </a:endParaRPr>
                    </a:p>
                  </a:txBody>
                  <a:tcPr marL="69876" marR="69876" marT="69876" marB="69876"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0"/>
                        </a:spcAft>
                      </a:pPr>
                      <a:r>
                        <a:rPr lang="en-US" sz="1400" b="1" cap="all">
                          <a:latin typeface="Times New Roman"/>
                          <a:ea typeface="Times New Roman"/>
                          <a:cs typeface="Latha"/>
                        </a:rPr>
                        <a:t>WEBSITE</a:t>
                      </a:r>
                      <a:endParaRPr lang="en-US" sz="1400">
                        <a:latin typeface="Calibri"/>
                        <a:ea typeface="Calibri"/>
                        <a:cs typeface="Latha"/>
                      </a:endParaRPr>
                    </a:p>
                  </a:txBody>
                  <a:tcPr marL="69876" marR="69876" marT="69876" marB="69876"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r>
              <a:tr h="664920">
                <a:tc>
                  <a:txBody>
                    <a:bodyPr/>
                    <a:lstStyle/>
                    <a:p>
                      <a:pPr marL="0" marR="0">
                        <a:lnSpc>
                          <a:spcPct val="115000"/>
                        </a:lnSpc>
                        <a:spcBef>
                          <a:spcPts val="0"/>
                        </a:spcBef>
                        <a:spcAft>
                          <a:spcPts val="0"/>
                        </a:spcAft>
                      </a:pPr>
                      <a:r>
                        <a:rPr lang="en-US" sz="1400" b="1">
                          <a:latin typeface="Times New Roman"/>
                          <a:ea typeface="Times New Roman"/>
                          <a:cs typeface="Latha"/>
                        </a:rPr>
                        <a:t>Basic</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dirty="0">
                          <a:latin typeface="Times New Roman"/>
                          <a:ea typeface="Times New Roman"/>
                          <a:cs typeface="Latha"/>
                        </a:rPr>
                        <a:t>Web page is a part of website which comprises links to other web pages.</a:t>
                      </a:r>
                      <a:endParaRPr lang="en-US" sz="1400" dirty="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latin typeface="Times New Roman"/>
                          <a:ea typeface="Times New Roman"/>
                          <a:cs typeface="Latha"/>
                        </a:rPr>
                        <a:t>Website is a cluster of related web pages addressed to a typical URL.</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609600">
                <a:tc>
                  <a:txBody>
                    <a:bodyPr/>
                    <a:lstStyle/>
                    <a:p>
                      <a:pPr marL="0" marR="0">
                        <a:lnSpc>
                          <a:spcPct val="115000"/>
                        </a:lnSpc>
                        <a:spcBef>
                          <a:spcPts val="0"/>
                        </a:spcBef>
                        <a:spcAft>
                          <a:spcPts val="0"/>
                        </a:spcAft>
                      </a:pPr>
                      <a:r>
                        <a:rPr lang="en-US" sz="1400" b="1">
                          <a:latin typeface="Times New Roman"/>
                          <a:ea typeface="Times New Roman"/>
                          <a:cs typeface="Latha"/>
                        </a:rPr>
                        <a:t>Presented by</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marL="0" marR="0">
                        <a:lnSpc>
                          <a:spcPct val="115000"/>
                        </a:lnSpc>
                        <a:spcBef>
                          <a:spcPts val="0"/>
                        </a:spcBef>
                        <a:spcAft>
                          <a:spcPts val="0"/>
                        </a:spcAft>
                      </a:pPr>
                      <a:r>
                        <a:rPr lang="en-US" sz="1400" dirty="0">
                          <a:latin typeface="Times New Roman"/>
                          <a:ea typeface="Times New Roman"/>
                          <a:cs typeface="Latha"/>
                        </a:rPr>
                        <a:t>Multiple web pages can have the same name if they reside in different documents.</a:t>
                      </a:r>
                      <a:endParaRPr lang="en-US" sz="1400" dirty="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marL="0" marR="0">
                        <a:lnSpc>
                          <a:spcPct val="115000"/>
                        </a:lnSpc>
                        <a:spcBef>
                          <a:spcPts val="0"/>
                        </a:spcBef>
                        <a:spcAft>
                          <a:spcPts val="0"/>
                        </a:spcAft>
                      </a:pPr>
                      <a:r>
                        <a:rPr lang="en-US" sz="1400">
                          <a:latin typeface="Times New Roman"/>
                          <a:ea typeface="Times New Roman"/>
                          <a:cs typeface="Latha"/>
                        </a:rPr>
                        <a:t>By a unique URL.</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375677">
                <a:tc>
                  <a:txBody>
                    <a:bodyPr/>
                    <a:lstStyle/>
                    <a:p>
                      <a:pPr marL="0" marR="0">
                        <a:lnSpc>
                          <a:spcPct val="115000"/>
                        </a:lnSpc>
                        <a:spcBef>
                          <a:spcPts val="0"/>
                        </a:spcBef>
                        <a:spcAft>
                          <a:spcPts val="0"/>
                        </a:spcAft>
                      </a:pPr>
                      <a:r>
                        <a:rPr lang="en-US" sz="1400" b="1">
                          <a:latin typeface="Times New Roman"/>
                          <a:ea typeface="Times New Roman"/>
                          <a:cs typeface="Latha"/>
                        </a:rPr>
                        <a:t>Use</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latin typeface="Times New Roman"/>
                          <a:ea typeface="Times New Roman"/>
                          <a:cs typeface="Latha"/>
                        </a:rPr>
                        <a:t>It is a content that is to be displayed on a website.</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dirty="0">
                          <a:latin typeface="Times New Roman"/>
                          <a:ea typeface="Times New Roman"/>
                          <a:cs typeface="Latha"/>
                        </a:rPr>
                        <a:t>It is a place used to display the content.</a:t>
                      </a:r>
                      <a:endParaRPr lang="en-US" sz="1400" dirty="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609600">
                <a:tc>
                  <a:txBody>
                    <a:bodyPr/>
                    <a:lstStyle/>
                    <a:p>
                      <a:pPr marL="0" marR="0">
                        <a:lnSpc>
                          <a:spcPct val="115000"/>
                        </a:lnSpc>
                        <a:spcBef>
                          <a:spcPts val="0"/>
                        </a:spcBef>
                        <a:spcAft>
                          <a:spcPts val="0"/>
                        </a:spcAft>
                      </a:pPr>
                      <a:r>
                        <a:rPr lang="en-US" sz="1400" b="1">
                          <a:latin typeface="Times New Roman"/>
                          <a:ea typeface="Times New Roman"/>
                          <a:cs typeface="Latha"/>
                        </a:rPr>
                        <a:t>Extension</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marL="0" marR="0">
                        <a:lnSpc>
                          <a:spcPct val="115000"/>
                        </a:lnSpc>
                        <a:spcBef>
                          <a:spcPts val="0"/>
                        </a:spcBef>
                        <a:spcAft>
                          <a:spcPts val="0"/>
                        </a:spcAft>
                      </a:pPr>
                      <a:r>
                        <a:rPr lang="en-US" sz="1400">
                          <a:latin typeface="Times New Roman"/>
                          <a:ea typeface="Times New Roman"/>
                          <a:cs typeface="Latha"/>
                        </a:rPr>
                        <a:t>The web page URL has an extension.</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marL="0" marR="0">
                        <a:lnSpc>
                          <a:spcPct val="115000"/>
                        </a:lnSpc>
                        <a:spcBef>
                          <a:spcPts val="0"/>
                        </a:spcBef>
                        <a:spcAft>
                          <a:spcPts val="0"/>
                        </a:spcAft>
                      </a:pPr>
                      <a:r>
                        <a:rPr lang="en-US" sz="1400" dirty="0">
                          <a:latin typeface="Times New Roman"/>
                          <a:ea typeface="Times New Roman"/>
                          <a:cs typeface="Latha"/>
                        </a:rPr>
                        <a:t>There is no extension used in the URL of a website.</a:t>
                      </a:r>
                      <a:endParaRPr lang="en-US" sz="1400" dirty="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525469">
                <a:tc>
                  <a:txBody>
                    <a:bodyPr/>
                    <a:lstStyle/>
                    <a:p>
                      <a:pPr marL="0" marR="0">
                        <a:lnSpc>
                          <a:spcPct val="115000"/>
                        </a:lnSpc>
                        <a:spcBef>
                          <a:spcPts val="0"/>
                        </a:spcBef>
                        <a:spcAft>
                          <a:spcPts val="0"/>
                        </a:spcAft>
                      </a:pPr>
                      <a:r>
                        <a:rPr lang="en-US" sz="1400" b="1">
                          <a:latin typeface="Times New Roman"/>
                          <a:ea typeface="Times New Roman"/>
                          <a:cs typeface="Latha"/>
                        </a:rPr>
                        <a:t>Address dependency</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latin typeface="Times New Roman"/>
                          <a:ea typeface="Times New Roman"/>
                          <a:cs typeface="Latha"/>
                        </a:rPr>
                        <a:t>Web page address depends on website address.</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dirty="0">
                          <a:latin typeface="Times New Roman"/>
                          <a:ea typeface="Times New Roman"/>
                          <a:cs typeface="Latha"/>
                        </a:rPr>
                        <a:t>Website address doesn't rely upon web page address.</a:t>
                      </a:r>
                      <a:endParaRPr lang="en-US" sz="1400" dirty="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525469">
                <a:tc>
                  <a:txBody>
                    <a:bodyPr/>
                    <a:lstStyle/>
                    <a:p>
                      <a:pPr marL="0" marR="0">
                        <a:lnSpc>
                          <a:spcPct val="115000"/>
                        </a:lnSpc>
                        <a:spcBef>
                          <a:spcPts val="0"/>
                        </a:spcBef>
                        <a:spcAft>
                          <a:spcPts val="0"/>
                        </a:spcAft>
                      </a:pPr>
                      <a:r>
                        <a:rPr lang="en-US" sz="1400" b="1">
                          <a:latin typeface="Times New Roman"/>
                          <a:ea typeface="Times New Roman"/>
                          <a:cs typeface="Latha"/>
                        </a:rPr>
                        <a:t>Development period</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a:noFill/>
                    </a:lnB>
                    <a:solidFill>
                      <a:srgbClr val="F9F9F9"/>
                    </a:solidFill>
                  </a:tcPr>
                </a:tc>
                <a:tc>
                  <a:txBody>
                    <a:bodyPr/>
                    <a:lstStyle/>
                    <a:p>
                      <a:pPr marL="0" marR="0">
                        <a:lnSpc>
                          <a:spcPct val="115000"/>
                        </a:lnSpc>
                        <a:spcBef>
                          <a:spcPts val="0"/>
                        </a:spcBef>
                        <a:spcAft>
                          <a:spcPts val="0"/>
                        </a:spcAft>
                      </a:pPr>
                      <a:r>
                        <a:rPr lang="en-US" sz="1400">
                          <a:latin typeface="Times New Roman"/>
                          <a:ea typeface="Times New Roman"/>
                          <a:cs typeface="Latha"/>
                        </a:rPr>
                        <a:t>Requires less time to develop as it is a part of a website.</a:t>
                      </a:r>
                      <a:endParaRPr lang="en-US" sz="140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a:noFill/>
                    </a:lnB>
                    <a:solidFill>
                      <a:srgbClr val="F9F9F9"/>
                    </a:solidFill>
                  </a:tcPr>
                </a:tc>
                <a:tc>
                  <a:txBody>
                    <a:bodyPr/>
                    <a:lstStyle/>
                    <a:p>
                      <a:pPr marL="0" marR="0">
                        <a:lnSpc>
                          <a:spcPct val="115000"/>
                        </a:lnSpc>
                        <a:spcBef>
                          <a:spcPts val="0"/>
                        </a:spcBef>
                        <a:spcAft>
                          <a:spcPts val="0"/>
                        </a:spcAft>
                      </a:pPr>
                      <a:r>
                        <a:rPr lang="en-US" sz="1400" dirty="0">
                          <a:latin typeface="Times New Roman"/>
                          <a:ea typeface="Times New Roman"/>
                          <a:cs typeface="Latha"/>
                        </a:rPr>
                        <a:t>Usually, take more time as compared to a web page.</a:t>
                      </a:r>
                      <a:endParaRPr lang="en-US" sz="1400" dirty="0">
                        <a:latin typeface="Calibri"/>
                        <a:ea typeface="Calibri"/>
                        <a:cs typeface="Latha"/>
                      </a:endParaRPr>
                    </a:p>
                  </a:txBody>
                  <a:tcPr marL="69876" marR="69876" marT="69876" marB="69876">
                    <a:lnL>
                      <a:noFill/>
                    </a:lnL>
                    <a:lnR>
                      <a:noFill/>
                    </a:lnR>
                    <a:lnT w="12700" cap="flat" cmpd="sng" algn="ctr">
                      <a:solidFill>
                        <a:srgbClr val="DDDDDD"/>
                      </a:solidFill>
                      <a:prstDash val="solid"/>
                      <a:round/>
                      <a:headEnd type="none" w="med" len="med"/>
                      <a:tailEnd type="none" w="med" len="med"/>
                    </a:lnT>
                    <a:lnB>
                      <a:noFill/>
                    </a:lnB>
                    <a:solidFill>
                      <a:srgbClr val="F9F9F9"/>
                    </a:solidFill>
                  </a:tcPr>
                </a:tc>
              </a:tr>
            </a:tbl>
          </a:graphicData>
        </a:graphic>
      </p:graphicFrame>
      <p:sp>
        <p:nvSpPr>
          <p:cNvPr id="46081" name="Rectangle 1"/>
          <p:cNvSpPr>
            <a:spLocks noChangeArrowheads="1"/>
          </p:cNvSpPr>
          <p:nvPr/>
        </p:nvSpPr>
        <p:spPr bwMode="auto">
          <a:xfrm>
            <a:off x="1" y="1"/>
            <a:ext cx="9144000"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Web page and Website</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Web page and Website are relevant but distinct words. A </a:t>
            </a:r>
            <a:r>
              <a:rPr kumimoji="0" lang="en-US" sz="20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web page</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can be considered as a single entity whereas a </a:t>
            </a:r>
            <a:r>
              <a:rPr kumimoji="0" lang="en-US" sz="20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website</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is a combination of web pages. Web pages are accessed through a browser while in website HTTP, and DNS</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protocols are used to access it.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Web pages have the navigational links to connect a web page to another on the website. The content in a website changes according to the web page while a web</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page contains more specific information.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Comparison Chart: Web page Vs Website</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Verdana" pitchFamily="34" charset="0"/>
                <a:ea typeface="Times New Roman" pitchFamily="18" charset="0"/>
                <a:cs typeface="Times New Roman" pitchFamily="18" charset="0"/>
              </a:rPr>
              <a:t/>
            </a:r>
            <a:br>
              <a:rPr kumimoji="0" lang="en-US" sz="1200" b="0" i="0" u="none" strike="noStrike" cap="none" normalizeH="0" baseline="0" dirty="0" smtClean="0">
                <a:ln>
                  <a:noFill/>
                </a:ln>
                <a:solidFill>
                  <a:srgbClr val="222222"/>
                </a:solidFill>
                <a:effectLst/>
                <a:latin typeface="Verdana" pitchFamily="34" charset="0"/>
                <a:ea typeface="Times New Roman" pitchFamily="18" charset="0"/>
                <a:cs typeface="Times New Roman" pitchFamily="18" charset="0"/>
              </a:rPr>
            </a:br>
            <a:r>
              <a:rPr kumimoji="0" lang="en-US" sz="1200" b="0" i="0" u="none" strike="noStrike" cap="none" normalizeH="0" baseline="0" dirty="0" smtClean="0">
                <a:ln>
                  <a:noFill/>
                </a:ln>
                <a:solidFill>
                  <a:srgbClr val="222222"/>
                </a:solidFill>
                <a:effectLst/>
                <a:latin typeface="Verdana" pitchFamily="34" charset="0"/>
                <a:ea typeface="Times New Roman" pitchFamily="18" charset="0"/>
                <a:cs typeface="Times New Roman" pitchFamily="18" charset="0"/>
              </a:rPr>
              <a:t/>
            </a:r>
            <a:br>
              <a:rPr kumimoji="0" lang="en-US" sz="1200" b="0" i="0" u="none" strike="noStrike" cap="none" normalizeH="0" baseline="0" dirty="0" smtClean="0">
                <a:ln>
                  <a:noFill/>
                </a:ln>
                <a:solidFill>
                  <a:srgbClr val="222222"/>
                </a:solidFill>
                <a:effectLst/>
                <a:latin typeface="Verdana" pitchFamily="34" charset="0"/>
                <a:ea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298251" cy="64017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Differences between Web page and Website</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50000"/>
              </a:lnSpc>
              <a:spcBef>
                <a:spcPct val="0"/>
              </a:spcBef>
              <a:spcAft>
                <a:spcPct val="0"/>
              </a:spcAft>
              <a:buClrTx/>
              <a:buSzTx/>
              <a:buFont typeface="+mj-lt"/>
              <a:buAutoNum type="arabicPeriod"/>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 webpage is an independent part of a website that contains the links to other web</a:t>
            </a: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pages on the website. On the other hand, a website is a collection of relevant web</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pages</a:t>
            </a: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that is addressed to a Uniform Resource Locator.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2. 	Each website must have a unique URL whereas multiple web pages can have the</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p>
          <a:p>
            <a:pPr marL="457200" marR="0" lvl="0" indent="-45720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same name until they reside in different documents.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3. Website is a location used to display the content. In contrast, a webpage is a content </a:t>
            </a: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that is to be displayed on the website.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4. A web page URL has an extension like html, </a:t>
            </a:r>
            <a:r>
              <a:rPr kumimoji="0" lang="en-US" sz="20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htm</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php</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etc. As against, website URL </a:t>
            </a: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doesn’t has any extension.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5. Web page address has an integral part of the domain name in it, and it depends upon a </a:t>
            </a: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website. On the contrary, a website does not have any relation to web page address.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6. Designing and Development of the webpage takes less time as compared to a website </a:t>
            </a: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as a website contain a lot of web pages.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Conclusion</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 website represents all the contents that have placed online and involved each type</a:t>
            </a:r>
            <a:r>
              <a:rPr kumimoji="0" lang="en-US" sz="2000" b="0" i="0" u="none" strike="noStrike" cap="none" normalizeH="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of file. The web page is a part of a website which drives a website </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and holds it together</a:t>
            </a:r>
            <a:r>
              <a:rPr kumimoji="0" lang="en-US" sz="1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r>
              <a:rPr kumimoji="0" lang="en-US" sz="1200" b="0" i="0" u="none" strike="noStrike" cap="none" normalizeH="0" baseline="0" dirty="0" smtClean="0">
                <a:ln>
                  <a:noFill/>
                </a:ln>
                <a:solidFill>
                  <a:srgbClr val="222222"/>
                </a:solidFill>
                <a:effectLst/>
                <a:latin typeface="Calibri" pitchFamily="34" charset="0"/>
                <a:ea typeface="Times New Roman" pitchFamily="18" charset="0"/>
                <a:cs typeface="Latha"/>
              </a:rPr>
              <a:t> </a:t>
            </a:r>
          </a:p>
          <a:p>
            <a:pPr algn="ctr"/>
            <a:r>
              <a:rPr lang="en-US" sz="2000" dirty="0" smtClean="0">
                <a:solidFill>
                  <a:srgbClr val="FF0000"/>
                </a:solidFill>
                <a:latin typeface="Times New Roman" pitchFamily="18" charset="0"/>
                <a:cs typeface="Times New Roman" pitchFamily="18" charset="0"/>
              </a:rPr>
              <a:t>Web Browser</a:t>
            </a:r>
            <a:endParaRPr lang="en-US" sz="2000" b="1" dirty="0" smtClean="0">
              <a:solidFill>
                <a:srgbClr val="FF0000"/>
              </a:solidFill>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web Browser</a:t>
            </a:r>
            <a:r>
              <a:rPr lang="en-US" sz="2000" dirty="0" smtClean="0">
                <a:latin typeface="Times New Roman" pitchFamily="18" charset="0"/>
                <a:cs typeface="Times New Roman" pitchFamily="18" charset="0"/>
              </a:rPr>
              <a:t> is an application software that allows us to view and explore information on the web. User can request for any web page by just entering a URL into address bar. </a:t>
            </a:r>
          </a:p>
          <a:p>
            <a:r>
              <a:rPr lang="en-US" sz="2000" dirty="0" smtClean="0">
                <a:latin typeface="Times New Roman" pitchFamily="18" charset="0"/>
                <a:cs typeface="Times New Roman" pitchFamily="18" charset="0"/>
              </a:rPr>
              <a:t>	Web browser can show text, audio, video, animation and more. It is the responsibility of a web browser to interpret text and commands contained in the web page. </a:t>
            </a:r>
          </a:p>
          <a:p>
            <a:r>
              <a:rPr lang="en-US" sz="2000" dirty="0" smtClean="0">
                <a:latin typeface="Times New Roman" pitchFamily="18" charset="0"/>
                <a:cs typeface="Times New Roman" pitchFamily="18" charset="0"/>
              </a:rPr>
              <a:t>	Earlier the web browsers were text-based while now a days graphical-based or voice-based web browsers are also available. Following are the most common web browser available today:</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304803"/>
          <a:ext cx="8001000" cy="5333994"/>
        </p:xfrm>
        <a:graphic>
          <a:graphicData uri="http://schemas.openxmlformats.org/drawingml/2006/table">
            <a:tbl>
              <a:tblPr/>
              <a:tblGrid>
                <a:gridCol w="4000500"/>
                <a:gridCol w="4000500"/>
              </a:tblGrid>
              <a:tr h="592666">
                <a:tc>
                  <a:txBody>
                    <a:bodyPr/>
                    <a:lstStyle/>
                    <a:p>
                      <a:pPr marL="0" marR="0" algn="ctr">
                        <a:lnSpc>
                          <a:spcPct val="115000"/>
                        </a:lnSpc>
                        <a:spcBef>
                          <a:spcPts val="0"/>
                        </a:spcBef>
                        <a:spcAft>
                          <a:spcPts val="0"/>
                        </a:spcAft>
                      </a:pPr>
                      <a:r>
                        <a:rPr lang="en-US" sz="2000" b="1" dirty="0">
                          <a:latin typeface="Times New Roman"/>
                          <a:ea typeface="Calibri"/>
                          <a:cs typeface="Latha"/>
                        </a:rPr>
                        <a:t>Browser</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gn="ctr">
                        <a:lnSpc>
                          <a:spcPct val="115000"/>
                        </a:lnSpc>
                        <a:spcBef>
                          <a:spcPts val="0"/>
                        </a:spcBef>
                        <a:spcAft>
                          <a:spcPts val="0"/>
                        </a:spcAft>
                      </a:pPr>
                      <a:r>
                        <a:rPr lang="en-US" sz="2000" b="1">
                          <a:latin typeface="Times New Roman"/>
                          <a:ea typeface="Calibri"/>
                          <a:cs typeface="Latha"/>
                        </a:rPr>
                        <a:t>Vendor</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r>
              <a:tr h="592666">
                <a:tc>
                  <a:txBody>
                    <a:bodyPr/>
                    <a:lstStyle/>
                    <a:p>
                      <a:pPr marL="0" marR="0">
                        <a:lnSpc>
                          <a:spcPct val="115000"/>
                        </a:lnSpc>
                        <a:spcBef>
                          <a:spcPts val="0"/>
                        </a:spcBef>
                        <a:spcAft>
                          <a:spcPts val="0"/>
                        </a:spcAft>
                      </a:pPr>
                      <a:r>
                        <a:rPr lang="en-US" sz="2000" dirty="0">
                          <a:latin typeface="Times New Roman"/>
                          <a:ea typeface="Calibri"/>
                          <a:cs typeface="Latha"/>
                        </a:rPr>
                        <a:t>Internet Explorer</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Times New Roman"/>
                          <a:ea typeface="Calibri"/>
                          <a:cs typeface="Latha"/>
                        </a:rPr>
                        <a:t>Microsoft</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92666">
                <a:tc>
                  <a:txBody>
                    <a:bodyPr/>
                    <a:lstStyle/>
                    <a:p>
                      <a:pPr marL="0" marR="0">
                        <a:lnSpc>
                          <a:spcPct val="115000"/>
                        </a:lnSpc>
                        <a:spcBef>
                          <a:spcPts val="0"/>
                        </a:spcBef>
                        <a:spcAft>
                          <a:spcPts val="0"/>
                        </a:spcAft>
                      </a:pPr>
                      <a:r>
                        <a:rPr lang="en-US" sz="2000">
                          <a:latin typeface="Times New Roman"/>
                          <a:ea typeface="Calibri"/>
                          <a:cs typeface="Latha"/>
                        </a:rPr>
                        <a:t>Google Chrome</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Latha"/>
                        </a:rPr>
                        <a:t>Google</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92666">
                <a:tc>
                  <a:txBody>
                    <a:bodyPr/>
                    <a:lstStyle/>
                    <a:p>
                      <a:pPr marL="0" marR="0">
                        <a:lnSpc>
                          <a:spcPct val="115000"/>
                        </a:lnSpc>
                        <a:spcBef>
                          <a:spcPts val="0"/>
                        </a:spcBef>
                        <a:spcAft>
                          <a:spcPts val="0"/>
                        </a:spcAft>
                      </a:pPr>
                      <a:r>
                        <a:rPr lang="en-US" sz="2000">
                          <a:latin typeface="Times New Roman"/>
                          <a:ea typeface="Calibri"/>
                          <a:cs typeface="Latha"/>
                        </a:rPr>
                        <a:t>Mozilla Firefox</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Latha"/>
                        </a:rPr>
                        <a:t>Mozilla</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92666">
                <a:tc>
                  <a:txBody>
                    <a:bodyPr/>
                    <a:lstStyle/>
                    <a:p>
                      <a:pPr marL="0" marR="0">
                        <a:lnSpc>
                          <a:spcPct val="115000"/>
                        </a:lnSpc>
                        <a:spcBef>
                          <a:spcPts val="0"/>
                        </a:spcBef>
                        <a:spcAft>
                          <a:spcPts val="0"/>
                        </a:spcAft>
                      </a:pPr>
                      <a:r>
                        <a:rPr lang="en-US" sz="2000">
                          <a:latin typeface="Times New Roman"/>
                          <a:ea typeface="Calibri"/>
                          <a:cs typeface="Latha"/>
                        </a:rPr>
                        <a:t>Netscape Navigator</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Latha"/>
                        </a:rPr>
                        <a:t>Netscape Communications Corp.</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92666">
                <a:tc>
                  <a:txBody>
                    <a:bodyPr/>
                    <a:lstStyle/>
                    <a:p>
                      <a:pPr marL="0" marR="0">
                        <a:lnSpc>
                          <a:spcPct val="115000"/>
                        </a:lnSpc>
                        <a:spcBef>
                          <a:spcPts val="0"/>
                        </a:spcBef>
                        <a:spcAft>
                          <a:spcPts val="0"/>
                        </a:spcAft>
                      </a:pPr>
                      <a:r>
                        <a:rPr lang="en-US" sz="2000">
                          <a:latin typeface="Times New Roman"/>
                          <a:ea typeface="Calibri"/>
                          <a:cs typeface="Latha"/>
                        </a:rPr>
                        <a:t>Opera</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Latha"/>
                        </a:rPr>
                        <a:t>Opera Software</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92666">
                <a:tc>
                  <a:txBody>
                    <a:bodyPr/>
                    <a:lstStyle/>
                    <a:p>
                      <a:pPr marL="0" marR="0">
                        <a:lnSpc>
                          <a:spcPct val="115000"/>
                        </a:lnSpc>
                        <a:spcBef>
                          <a:spcPts val="0"/>
                        </a:spcBef>
                        <a:spcAft>
                          <a:spcPts val="0"/>
                        </a:spcAft>
                      </a:pPr>
                      <a:r>
                        <a:rPr lang="en-US" sz="2000">
                          <a:latin typeface="Times New Roman"/>
                          <a:ea typeface="Calibri"/>
                          <a:cs typeface="Latha"/>
                        </a:rPr>
                        <a:t>Safari</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Latha"/>
                        </a:rPr>
                        <a:t>Apple</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92666">
                <a:tc>
                  <a:txBody>
                    <a:bodyPr/>
                    <a:lstStyle/>
                    <a:p>
                      <a:pPr marL="0" marR="0">
                        <a:lnSpc>
                          <a:spcPct val="115000"/>
                        </a:lnSpc>
                        <a:spcBef>
                          <a:spcPts val="0"/>
                        </a:spcBef>
                        <a:spcAft>
                          <a:spcPts val="0"/>
                        </a:spcAft>
                      </a:pPr>
                      <a:r>
                        <a:rPr lang="en-US" sz="2000">
                          <a:latin typeface="Times New Roman"/>
                          <a:ea typeface="Calibri"/>
                          <a:cs typeface="Latha"/>
                        </a:rPr>
                        <a:t>Sea Monkey</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Latha"/>
                        </a:rPr>
                        <a:t>Mozilla Foundation</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92666">
                <a:tc>
                  <a:txBody>
                    <a:bodyPr/>
                    <a:lstStyle/>
                    <a:p>
                      <a:pPr marL="0" marR="0">
                        <a:lnSpc>
                          <a:spcPct val="115000"/>
                        </a:lnSpc>
                        <a:spcBef>
                          <a:spcPts val="0"/>
                        </a:spcBef>
                        <a:spcAft>
                          <a:spcPts val="0"/>
                        </a:spcAft>
                      </a:pPr>
                      <a:r>
                        <a:rPr lang="en-US" sz="2000">
                          <a:latin typeface="Times New Roman"/>
                          <a:ea typeface="Calibri"/>
                          <a:cs typeface="Latha"/>
                        </a:rPr>
                        <a:t>K-meleon</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Latha"/>
                        </a:rPr>
                        <a:t>K-</a:t>
                      </a:r>
                      <a:r>
                        <a:rPr lang="en-US" sz="2000" dirty="0" err="1">
                          <a:latin typeface="Times New Roman"/>
                          <a:ea typeface="Calibri"/>
                          <a:cs typeface="Latha"/>
                        </a:rPr>
                        <a:t>meleon</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350900" y="0"/>
            <a:ext cx="8564500" cy="6817251"/>
          </a:xfrm>
          <a:prstGeom prst="rect">
            <a:avLst/>
          </a:prstGeom>
          <a:solidFill>
            <a:srgbClr val="FFFFFF"/>
          </a:solidFill>
          <a:ln w="9525">
            <a:noFill/>
            <a:miter lim="800000"/>
            <a:headEnd/>
            <a:tailEnd/>
          </a:ln>
          <a:effectLst/>
        </p:spPr>
        <p:txBody>
          <a:bodyPr vert="horz" wrap="square" lIns="0" tIns="4572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Architecture</a:t>
            </a:r>
            <a:endPar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There are a lot of web browser available in the market. All of them interpret and display</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information on the screen however their capabilities and structure varies depending</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upon implementation. But the most basic component that all web browser must exhibit </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are listed below:</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Controller/Dispatcher</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Interpreter</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Client Programs</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Controller: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works as a control unit in CPU. It takes input from the keyboard or mouse, interpret it and make other services to work on the basis of input it receives.</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Interpreter: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receives the information from the controller and execute the instruction line by line. Some interpreter are mandatory while some are optional For example, HTML interpreter program is mandatory and java interpreter is optional.</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Client Program: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describes the specific protocol that will be used to access a particular </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service. Following are the client programs tat are commonly used:</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HTTP</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SMTP</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FTP</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NNTP</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POP</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ternet_technologies_tutorial"/>
          <p:cNvPicPr/>
          <p:nvPr/>
        </p:nvPicPr>
        <p:blipFill>
          <a:blip r:embed="rId2"/>
          <a:srcRect/>
          <a:stretch>
            <a:fillRect/>
          </a:stretch>
        </p:blipFill>
        <p:spPr bwMode="auto">
          <a:xfrm>
            <a:off x="533400" y="228601"/>
            <a:ext cx="7620000" cy="3352800"/>
          </a:xfrm>
          <a:prstGeom prst="rect">
            <a:avLst/>
          </a:prstGeom>
          <a:noFill/>
          <a:ln w="9525">
            <a:noFill/>
            <a:miter lim="800000"/>
            <a:headEnd/>
            <a:tailEnd/>
          </a:ln>
        </p:spPr>
      </p:pic>
      <p:sp>
        <p:nvSpPr>
          <p:cNvPr id="3" name="TextBox 2"/>
          <p:cNvSpPr txBox="1"/>
          <p:nvPr/>
        </p:nvSpPr>
        <p:spPr>
          <a:xfrm>
            <a:off x="1" y="4114800"/>
            <a:ext cx="9144000" cy="1600438"/>
          </a:xfrm>
          <a:prstGeom prst="rect">
            <a:avLst/>
          </a:prstGeom>
          <a:noFill/>
        </p:spPr>
        <p:txBody>
          <a:bodyPr wrap="square" rtlCol="0">
            <a:spAutoFit/>
          </a:bodyPr>
          <a:lstStyle/>
          <a:p>
            <a:r>
              <a:rPr lang="en-US" sz="2000" dirty="0" smtClean="0">
                <a:latin typeface="Times New Roman" pitchFamily="18" charset="0"/>
                <a:cs typeface="Times New Roman" pitchFamily="18" charset="0"/>
              </a:rPr>
              <a:t>Starting Internet Explorer</a:t>
            </a: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Internet explorer is a web browser developed by Microsoft. It is installed by default with the windows operating system however, it can be downloaded and be upgraded.</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984885"/>
          </a:xfrm>
          <a:prstGeom prst="rect">
            <a:avLst/>
          </a:prstGeom>
          <a:noFill/>
        </p:spPr>
        <p:txBody>
          <a:bodyPr wrap="square" rtlCol="0">
            <a:spAutoFit/>
          </a:bodyPr>
          <a:lstStyle/>
          <a:p>
            <a:pPr algn="ctr"/>
            <a:r>
              <a:rPr lang="en-US" sz="2000" dirty="0" smtClean="0">
                <a:solidFill>
                  <a:srgbClr val="FF0000"/>
                </a:solidFill>
                <a:latin typeface="Times New Roman" pitchFamily="18" charset="0"/>
                <a:cs typeface="Times New Roman" pitchFamily="18" charset="0"/>
              </a:rPr>
              <a:t>To start internet explorer, follow the following steps:</a:t>
            </a:r>
          </a:p>
          <a:p>
            <a:r>
              <a:rPr lang="en-US" sz="2000" dirty="0" smtClean="0">
                <a:latin typeface="Times New Roman" pitchFamily="18" charset="0"/>
                <a:cs typeface="Times New Roman" pitchFamily="18" charset="0"/>
              </a:rPr>
              <a:t>Go to </a:t>
            </a:r>
            <a:r>
              <a:rPr lang="en-US" sz="2000" b="1" dirty="0" smtClean="0">
                <a:latin typeface="Times New Roman" pitchFamily="18" charset="0"/>
                <a:cs typeface="Times New Roman" pitchFamily="18" charset="0"/>
              </a:rPr>
              <a:t>Start</a:t>
            </a:r>
            <a:r>
              <a:rPr lang="en-US" sz="2000" dirty="0" smtClean="0">
                <a:latin typeface="Times New Roman" pitchFamily="18" charset="0"/>
                <a:cs typeface="Times New Roman" pitchFamily="18" charset="0"/>
              </a:rPr>
              <a:t> button and click </a:t>
            </a:r>
            <a:r>
              <a:rPr lang="en-US" sz="2000" b="1" dirty="0" smtClean="0">
                <a:latin typeface="Times New Roman" pitchFamily="18" charset="0"/>
                <a:cs typeface="Times New Roman" pitchFamily="18" charset="0"/>
              </a:rPr>
              <a:t>Internet Explorer.</a:t>
            </a:r>
            <a:endParaRPr lang="en-US" sz="2000" dirty="0" smtClean="0">
              <a:latin typeface="Times New Roman" pitchFamily="18" charset="0"/>
              <a:cs typeface="Times New Roman" pitchFamily="18" charset="0"/>
            </a:endParaRPr>
          </a:p>
          <a:p>
            <a:endParaRPr lang="en-US" dirty="0"/>
          </a:p>
        </p:txBody>
      </p:sp>
      <p:pic>
        <p:nvPicPr>
          <p:cNvPr id="3" name="Picture 2" descr="internet_technologies_tutorial"/>
          <p:cNvPicPr/>
          <p:nvPr/>
        </p:nvPicPr>
        <p:blipFill>
          <a:blip r:embed="rId2"/>
          <a:srcRect/>
          <a:stretch>
            <a:fillRect/>
          </a:stretch>
        </p:blipFill>
        <p:spPr bwMode="auto">
          <a:xfrm>
            <a:off x="0" y="790575"/>
            <a:ext cx="9144000" cy="4772026"/>
          </a:xfrm>
          <a:prstGeom prst="rect">
            <a:avLst/>
          </a:prstGeom>
          <a:noFill/>
          <a:ln w="9525">
            <a:noFill/>
            <a:miter lim="800000"/>
            <a:headEnd/>
            <a:tailEnd/>
          </a:ln>
        </p:spPr>
      </p:pic>
      <p:sp>
        <p:nvSpPr>
          <p:cNvPr id="4" name="TextBox 3"/>
          <p:cNvSpPr txBox="1"/>
          <p:nvPr/>
        </p:nvSpPr>
        <p:spPr>
          <a:xfrm>
            <a:off x="1066800" y="6019800"/>
            <a:ext cx="184731" cy="369332"/>
          </a:xfrm>
          <a:prstGeom prst="rect">
            <a:avLst/>
          </a:prstGeom>
          <a:noFill/>
        </p:spPr>
        <p:txBody>
          <a:bodyPr wrap="none" rtlCol="0">
            <a:spAutoFit/>
          </a:bodyPr>
          <a:lstStyle/>
          <a:p>
            <a:endParaRPr lang="en-US" dirty="0"/>
          </a:p>
        </p:txBody>
      </p:sp>
      <p:sp>
        <p:nvSpPr>
          <p:cNvPr id="5" name="TextBox 4"/>
          <p:cNvSpPr txBox="1"/>
          <p:nvPr/>
        </p:nvSpPr>
        <p:spPr>
          <a:xfrm>
            <a:off x="1" y="5638800"/>
            <a:ext cx="8991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Internet Explorer</a:t>
            </a:r>
            <a:r>
              <a:rPr lang="en-US" sz="2000" dirty="0" smtClean="0">
                <a:latin typeface="Times New Roman" pitchFamily="18" charset="0"/>
                <a:cs typeface="Times New Roman" pitchFamily="18" charset="0"/>
              </a:rPr>
              <a:t> window will appear as shown in the following diagram:</a:t>
            </a:r>
          </a:p>
          <a:p>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9144000" cy="1323439"/>
          </a:xfrm>
          <a:prstGeom prst="rect">
            <a:avLst/>
          </a:prstGeom>
          <a:noFill/>
        </p:spPr>
        <p:txBody>
          <a:bodyPr wrap="square" rtlCol="0">
            <a:spAutoFit/>
          </a:bodyPr>
          <a:lstStyle/>
          <a:p>
            <a:pPr algn="ctr"/>
            <a:r>
              <a:rPr lang="en-US" sz="2000" dirty="0">
                <a:solidFill>
                  <a:srgbClr val="FF0000"/>
                </a:solidFill>
                <a:latin typeface="Times New Roman" pitchFamily="18" charset="0"/>
                <a:cs typeface="Times New Roman" pitchFamily="18" charset="0"/>
              </a:rPr>
              <a:t>WWW </a:t>
            </a:r>
            <a:r>
              <a:rPr lang="en-US" sz="2000" dirty="0" smtClean="0">
                <a:solidFill>
                  <a:srgbClr val="FF0000"/>
                </a:solidFill>
                <a:latin typeface="Times New Roman" pitchFamily="18" charset="0"/>
                <a:cs typeface="Times New Roman" pitchFamily="18" charset="0"/>
              </a:rPr>
              <a:t>Architecture</a:t>
            </a:r>
          </a:p>
          <a:p>
            <a:pPr algn="ctr"/>
            <a:endParaRPr lang="en-US" sz="20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WWW architecture is divided into several layers as shown in the following </a:t>
            </a:r>
            <a:r>
              <a:rPr lang="en-US" sz="2000" dirty="0" smtClean="0">
                <a:latin typeface="Times New Roman" pitchFamily="18" charset="0"/>
                <a:cs typeface="Times New Roman" pitchFamily="18" charset="0"/>
              </a:rPr>
              <a:t>diagram</a:t>
            </a:r>
          </a:p>
          <a:p>
            <a:endParaRPr lang="en-US" sz="2000" dirty="0">
              <a:latin typeface="Times New Roman" pitchFamily="18" charset="0"/>
              <a:cs typeface="Times New Roman" pitchFamily="18" charset="0"/>
            </a:endParaRPr>
          </a:p>
        </p:txBody>
      </p:sp>
      <p:pic>
        <p:nvPicPr>
          <p:cNvPr id="4" name="Picture 3" descr="internet_technologies_tutorial"/>
          <p:cNvPicPr/>
          <p:nvPr/>
        </p:nvPicPr>
        <p:blipFill>
          <a:blip r:embed="rId2"/>
          <a:srcRect/>
          <a:stretch>
            <a:fillRect/>
          </a:stretch>
        </p:blipFill>
        <p:spPr bwMode="auto">
          <a:xfrm>
            <a:off x="381000" y="1600200"/>
            <a:ext cx="8229600" cy="4967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648" y="228600"/>
            <a:ext cx="9070112" cy="5324535"/>
          </a:xfrm>
          <a:prstGeom prst="rect">
            <a:avLst/>
          </a:prstGeom>
          <a:noFill/>
        </p:spPr>
        <p:txBody>
          <a:bodyPr wrap="none" rtlCol="0">
            <a:spAutoFit/>
          </a:bodyPr>
          <a:lstStyle/>
          <a:p>
            <a:pPr algn="ctr"/>
            <a:r>
              <a:rPr lang="en-US" sz="2000" dirty="0" smtClean="0">
                <a:solidFill>
                  <a:srgbClr val="FF0000"/>
                </a:solidFill>
                <a:latin typeface="Times New Roman" pitchFamily="18" charset="0"/>
                <a:cs typeface="Times New Roman" pitchFamily="18" charset="0"/>
              </a:rPr>
              <a:t>Web Server</a:t>
            </a:r>
          </a:p>
          <a:p>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Overview</a:t>
            </a:r>
          </a:p>
          <a:p>
            <a:pPr>
              <a:lnSpc>
                <a:spcPct val="150000"/>
              </a:lnSpc>
            </a:pPr>
            <a:r>
              <a:rPr lang="en-US" sz="2000" b="1" dirty="0" smtClean="0">
                <a:latin typeface="Times New Roman" pitchFamily="18" charset="0"/>
                <a:cs typeface="Times New Roman" pitchFamily="18" charset="0"/>
              </a:rPr>
              <a:t>	Web server</a:t>
            </a:r>
            <a:r>
              <a:rPr lang="en-US" sz="2000" dirty="0" smtClean="0">
                <a:latin typeface="Times New Roman" pitchFamily="18" charset="0"/>
                <a:cs typeface="Times New Roman" pitchFamily="18" charset="0"/>
              </a:rPr>
              <a:t> is a computer where the web content is stored. Basically web </a:t>
            </a:r>
          </a:p>
          <a:p>
            <a:pPr>
              <a:lnSpc>
                <a:spcPct val="150000"/>
              </a:lnSpc>
            </a:pPr>
            <a:r>
              <a:rPr lang="en-US" sz="2000" dirty="0" smtClean="0">
                <a:latin typeface="Times New Roman" pitchFamily="18" charset="0"/>
                <a:cs typeface="Times New Roman" pitchFamily="18" charset="0"/>
              </a:rPr>
              <a:t>server is used to host the web sites but there exists other web servers also such as </a:t>
            </a:r>
          </a:p>
          <a:p>
            <a:pPr>
              <a:lnSpc>
                <a:spcPct val="150000"/>
              </a:lnSpc>
            </a:pPr>
            <a:r>
              <a:rPr lang="en-US" sz="2000" dirty="0" smtClean="0">
                <a:latin typeface="Times New Roman" pitchFamily="18" charset="0"/>
                <a:cs typeface="Times New Roman" pitchFamily="18" charset="0"/>
              </a:rPr>
              <a:t>gaming, storage, FTP, email etc.</a:t>
            </a:r>
          </a:p>
          <a:p>
            <a:pPr>
              <a:lnSpc>
                <a:spcPct val="150000"/>
              </a:lnSpc>
            </a:pPr>
            <a:r>
              <a:rPr lang="en-US" sz="2000" dirty="0" smtClean="0">
                <a:latin typeface="Times New Roman" pitchFamily="18" charset="0"/>
                <a:cs typeface="Times New Roman" pitchFamily="18" charset="0"/>
              </a:rPr>
              <a:t>	Web site is collection of web pages while web server is a software that </a:t>
            </a:r>
          </a:p>
          <a:p>
            <a:pPr>
              <a:lnSpc>
                <a:spcPct val="150000"/>
              </a:lnSpc>
            </a:pPr>
            <a:r>
              <a:rPr lang="en-US" sz="2000" dirty="0" smtClean="0">
                <a:latin typeface="Times New Roman" pitchFamily="18" charset="0"/>
                <a:cs typeface="Times New Roman" pitchFamily="18" charset="0"/>
              </a:rPr>
              <a:t>respond to the request for web resources.</a:t>
            </a:r>
          </a:p>
          <a:p>
            <a:pPr>
              <a:lnSpc>
                <a:spcPct val="150000"/>
              </a:lnSpc>
            </a:pPr>
            <a:r>
              <a:rPr lang="en-US" sz="2000" dirty="0" smtClean="0">
                <a:solidFill>
                  <a:srgbClr val="FF0000"/>
                </a:solidFill>
                <a:latin typeface="Times New Roman" pitchFamily="18" charset="0"/>
                <a:cs typeface="Times New Roman" pitchFamily="18" charset="0"/>
              </a:rPr>
              <a:t>Web Server Working</a:t>
            </a:r>
          </a:p>
          <a:p>
            <a:pPr>
              <a:lnSpc>
                <a:spcPct val="150000"/>
              </a:lnSpc>
            </a:pPr>
            <a:r>
              <a:rPr lang="en-US" sz="2000" dirty="0" smtClean="0">
                <a:latin typeface="Times New Roman" pitchFamily="18" charset="0"/>
                <a:cs typeface="Times New Roman" pitchFamily="18" charset="0"/>
              </a:rPr>
              <a:t>	Web server respond to the client request in either of the following two ways:</a:t>
            </a:r>
          </a:p>
          <a:p>
            <a:pPr lvl="1">
              <a:lnSpc>
                <a:spcPct val="150000"/>
              </a:lnSpc>
              <a:buFont typeface="Wingdings" pitchFamily="2" charset="2"/>
              <a:buChar char="Ø"/>
            </a:pPr>
            <a:r>
              <a:rPr lang="en-US" sz="2000" dirty="0" smtClean="0">
                <a:latin typeface="Times New Roman" pitchFamily="18" charset="0"/>
                <a:cs typeface="Times New Roman" pitchFamily="18" charset="0"/>
              </a:rPr>
              <a:t>Sending the file to the client associated with the requested URL.</a:t>
            </a:r>
          </a:p>
          <a:p>
            <a:pPr lvl="1">
              <a:lnSpc>
                <a:spcPct val="150000"/>
              </a:lnSpc>
              <a:buFont typeface="Wingdings" pitchFamily="2" charset="2"/>
              <a:buChar char="Ø"/>
            </a:pPr>
            <a:r>
              <a:rPr lang="en-US" sz="2000" dirty="0" smtClean="0">
                <a:latin typeface="Times New Roman" pitchFamily="18" charset="0"/>
                <a:cs typeface="Times New Roman" pitchFamily="18" charset="0"/>
              </a:rPr>
              <a:t>Generating response by invoking a script and communicating with database</a:t>
            </a:r>
          </a:p>
          <a:p>
            <a:pPr>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ternet_technologies_tutorial"/>
          <p:cNvPicPr/>
          <p:nvPr/>
        </p:nvPicPr>
        <p:blipFill>
          <a:blip r:embed="rId2"/>
          <a:srcRect/>
          <a:stretch>
            <a:fillRect/>
          </a:stretch>
        </p:blipFill>
        <p:spPr bwMode="auto">
          <a:xfrm>
            <a:off x="152400" y="228600"/>
            <a:ext cx="8610600" cy="3076575"/>
          </a:xfrm>
          <a:prstGeom prst="rect">
            <a:avLst/>
          </a:prstGeom>
          <a:noFill/>
          <a:ln w="9525">
            <a:noFill/>
            <a:miter lim="800000"/>
            <a:headEnd/>
            <a:tailEnd/>
          </a:ln>
        </p:spPr>
      </p:pic>
      <p:sp>
        <p:nvSpPr>
          <p:cNvPr id="3" name="TextBox 2"/>
          <p:cNvSpPr txBox="1"/>
          <p:nvPr/>
        </p:nvSpPr>
        <p:spPr>
          <a:xfrm>
            <a:off x="228600" y="3276600"/>
            <a:ext cx="8915400" cy="3139321"/>
          </a:xfrm>
          <a:prstGeom prst="rect">
            <a:avLst/>
          </a:prstGeom>
          <a:noFill/>
        </p:spPr>
        <p:txBody>
          <a:bodyPr wrap="square" rtlCol="0">
            <a:spAutoFit/>
          </a:bodyPr>
          <a:lstStyle/>
          <a:p>
            <a:r>
              <a:rPr lang="en-US" b="1" dirty="0" smtClean="0">
                <a:solidFill>
                  <a:srgbClr val="FF0000"/>
                </a:solidFill>
              </a:rPr>
              <a:t>Key Points</a:t>
            </a:r>
            <a:endParaRPr lang="en-US" dirty="0" smtClean="0">
              <a:solidFill>
                <a:srgbClr val="FF0000"/>
              </a:solidFill>
            </a:endParaRPr>
          </a:p>
          <a:p>
            <a:pPr lvl="0">
              <a:lnSpc>
                <a:spcPct val="150000"/>
              </a:lnSpc>
            </a:pPr>
            <a:r>
              <a:rPr lang="en-US" dirty="0" smtClean="0"/>
              <a:t>	When client sends request for a web page, the web server search for the requested page if requested page is found then it will send it to client with an HTTP response.</a:t>
            </a:r>
          </a:p>
          <a:p>
            <a:pPr lvl="0">
              <a:lnSpc>
                <a:spcPct val="150000"/>
              </a:lnSpc>
            </a:pPr>
            <a:r>
              <a:rPr lang="en-US" dirty="0" smtClean="0"/>
              <a:t>	If the requested web page is not found, web server will the send an </a:t>
            </a:r>
            <a:r>
              <a:rPr lang="en-US" b="1" dirty="0" smtClean="0"/>
              <a:t>HTTP </a:t>
            </a:r>
          </a:p>
          <a:p>
            <a:pPr lvl="0">
              <a:lnSpc>
                <a:spcPct val="150000"/>
              </a:lnSpc>
            </a:pPr>
            <a:r>
              <a:rPr lang="en-US" b="1" dirty="0" smtClean="0"/>
              <a:t>response: Error 404 Not found.</a:t>
            </a:r>
            <a:endParaRPr lang="en-US" dirty="0" smtClean="0"/>
          </a:p>
          <a:p>
            <a:pPr lvl="0">
              <a:lnSpc>
                <a:spcPct val="150000"/>
              </a:lnSpc>
            </a:pPr>
            <a:r>
              <a:rPr lang="en-US" dirty="0" smtClean="0"/>
              <a:t>	If client has requested for some other resources then the web server will contact </a:t>
            </a:r>
          </a:p>
          <a:p>
            <a:pPr lvl="0">
              <a:lnSpc>
                <a:spcPct val="150000"/>
              </a:lnSpc>
            </a:pPr>
            <a:r>
              <a:rPr lang="en-US" dirty="0" smtClean="0"/>
              <a:t>to the application server and data store to construct the HTTP response.</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228600"/>
            <a:ext cx="8991600" cy="6555641"/>
          </a:xfrm>
          <a:prstGeom prst="rect">
            <a:avLst/>
          </a:prstGeom>
          <a:noFill/>
        </p:spPr>
        <p:txBody>
          <a:bodyPr wrap="square" rtlCol="0">
            <a:spAutoFit/>
          </a:bodyPr>
          <a:lstStyle/>
          <a:p>
            <a:r>
              <a:rPr lang="en-US" b="1" dirty="0" smtClean="0">
                <a:solidFill>
                  <a:srgbClr val="FF0000"/>
                </a:solidFill>
              </a:rPr>
              <a:t>Architecture</a:t>
            </a:r>
            <a:endParaRPr lang="en-US" dirty="0" smtClean="0">
              <a:solidFill>
                <a:srgbClr val="FF0000"/>
              </a:solidFill>
            </a:endParaRPr>
          </a:p>
          <a:p>
            <a:pPr>
              <a:lnSpc>
                <a:spcPct val="150000"/>
              </a:lnSpc>
            </a:pPr>
            <a:r>
              <a:rPr lang="en-US" dirty="0" smtClean="0"/>
              <a:t>	Web Server Architecture follows the following two approaches:</a:t>
            </a:r>
          </a:p>
          <a:p>
            <a:pPr lvl="3">
              <a:lnSpc>
                <a:spcPct val="150000"/>
              </a:lnSpc>
              <a:buFont typeface="Wingdings" pitchFamily="2" charset="2"/>
              <a:buChar char="v"/>
            </a:pPr>
            <a:r>
              <a:rPr lang="en-US" dirty="0" smtClean="0"/>
              <a:t>Concurrent Approach</a:t>
            </a:r>
          </a:p>
          <a:p>
            <a:pPr lvl="3">
              <a:lnSpc>
                <a:spcPct val="150000"/>
              </a:lnSpc>
              <a:buFont typeface="Wingdings" pitchFamily="2" charset="2"/>
              <a:buChar char="v"/>
            </a:pPr>
            <a:r>
              <a:rPr lang="en-US" dirty="0" smtClean="0"/>
              <a:t>Single-Process-Event-Driven Approach.</a:t>
            </a:r>
          </a:p>
          <a:p>
            <a:pPr>
              <a:lnSpc>
                <a:spcPct val="150000"/>
              </a:lnSpc>
            </a:pPr>
            <a:r>
              <a:rPr lang="en-US" b="1" dirty="0" smtClean="0">
                <a:solidFill>
                  <a:srgbClr val="FF0000"/>
                </a:solidFill>
              </a:rPr>
              <a:t>Concurrent Approach</a:t>
            </a:r>
            <a:endParaRPr lang="en-US" dirty="0" smtClean="0">
              <a:solidFill>
                <a:srgbClr val="FF0000"/>
              </a:solidFill>
            </a:endParaRPr>
          </a:p>
          <a:p>
            <a:r>
              <a:rPr lang="en-US" dirty="0" smtClean="0"/>
              <a:t>	Concurrent approach allows the web server to handle multiple client requests at the same time. It can be achieved by following methods:</a:t>
            </a:r>
          </a:p>
          <a:p>
            <a:pPr lvl="4">
              <a:lnSpc>
                <a:spcPct val="150000"/>
              </a:lnSpc>
              <a:buFont typeface="Wingdings" pitchFamily="2" charset="2"/>
              <a:buChar char="Ø"/>
            </a:pPr>
            <a:r>
              <a:rPr lang="en-US" dirty="0" smtClean="0"/>
              <a:t>Multi-process</a:t>
            </a:r>
          </a:p>
          <a:p>
            <a:pPr lvl="4">
              <a:lnSpc>
                <a:spcPct val="150000"/>
              </a:lnSpc>
              <a:buFont typeface="Wingdings" pitchFamily="2" charset="2"/>
              <a:buChar char="Ø"/>
            </a:pPr>
            <a:r>
              <a:rPr lang="en-US" dirty="0" smtClean="0"/>
              <a:t>Multi-threaded</a:t>
            </a:r>
          </a:p>
          <a:p>
            <a:pPr lvl="4">
              <a:lnSpc>
                <a:spcPct val="150000"/>
              </a:lnSpc>
              <a:buFont typeface="Wingdings" pitchFamily="2" charset="2"/>
              <a:buChar char="Ø"/>
            </a:pPr>
            <a:r>
              <a:rPr lang="en-US" dirty="0" smtClean="0"/>
              <a:t>Hybrid method.</a:t>
            </a:r>
          </a:p>
          <a:p>
            <a:pPr>
              <a:lnSpc>
                <a:spcPct val="150000"/>
              </a:lnSpc>
            </a:pPr>
            <a:r>
              <a:rPr lang="en-US" sz="2000" b="1" dirty="0" smtClean="0">
                <a:solidFill>
                  <a:srgbClr val="FF0000"/>
                </a:solidFill>
                <a:latin typeface="Times New Roman" pitchFamily="18" charset="0"/>
                <a:cs typeface="Times New Roman" pitchFamily="18" charset="0"/>
              </a:rPr>
              <a:t>Multi-processing</a:t>
            </a:r>
            <a:endParaRPr lang="en-US" sz="2000"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In this a single process (parent process) initiates several single-threaded child processes and distribute incoming requests to these child processes. Each of the child processes are responsible for handling single request. It is the responsibility of parent process to monitor the load and decide if processes should be killed or forked.</a:t>
            </a:r>
          </a:p>
          <a:p>
            <a:pPr lvl="4">
              <a:lnSpc>
                <a:spcPct val="150000"/>
              </a:lnSpc>
            </a:pP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9143999" cy="2862322"/>
          </a:xfrm>
          <a:prstGeom prst="rect">
            <a:avLst/>
          </a:prstGeom>
          <a:noFill/>
        </p:spPr>
        <p:txBody>
          <a:bodyPr wrap="square" rtlCol="0">
            <a:spAutoFit/>
          </a:bodyPr>
          <a:lstStyle/>
          <a:p>
            <a:r>
              <a:rPr lang="en-US" b="1" dirty="0" smtClean="0">
                <a:solidFill>
                  <a:srgbClr val="FF0000"/>
                </a:solidFill>
              </a:rPr>
              <a:t>Multi-threaded</a:t>
            </a:r>
            <a:endParaRPr lang="en-US" dirty="0" smtClean="0">
              <a:solidFill>
                <a:srgbClr val="FF0000"/>
              </a:solidFill>
            </a:endParaRPr>
          </a:p>
          <a:p>
            <a:r>
              <a:rPr lang="en-US" dirty="0" smtClean="0"/>
              <a:t>	Unlike Multi-process, it creates multiple single-threaded process.</a:t>
            </a:r>
          </a:p>
          <a:p>
            <a:r>
              <a:rPr lang="en-US" b="1" dirty="0" smtClean="0">
                <a:solidFill>
                  <a:srgbClr val="FF0000"/>
                </a:solidFill>
              </a:rPr>
              <a:t>Hybrid</a:t>
            </a:r>
            <a:endParaRPr lang="en-US" dirty="0" smtClean="0">
              <a:solidFill>
                <a:srgbClr val="FF0000"/>
              </a:solidFill>
            </a:endParaRPr>
          </a:p>
          <a:p>
            <a:r>
              <a:rPr lang="en-US" dirty="0" smtClean="0"/>
              <a:t>	It is combination of above two approaches. In this approach multiple process are created and  each process initiates multiple threads. Each of the threads handles one connection. Using multiple threads in single process results in less load on system resources.</a:t>
            </a:r>
          </a:p>
          <a:p>
            <a:r>
              <a:rPr lang="en-US" b="1" dirty="0" smtClean="0">
                <a:solidFill>
                  <a:srgbClr val="FF0000"/>
                </a:solidFill>
              </a:rPr>
              <a:t>Examples</a:t>
            </a:r>
            <a:endParaRPr lang="en-US" dirty="0" smtClean="0">
              <a:solidFill>
                <a:srgbClr val="FF0000"/>
              </a:solidFill>
            </a:endParaRPr>
          </a:p>
          <a:p>
            <a:r>
              <a:rPr lang="en-US" b="1" dirty="0" smtClean="0"/>
              <a:t>Following table describes the most leading web servers available today:</a:t>
            </a:r>
          </a:p>
          <a:p>
            <a:endParaRPr lang="en-US" dirty="0" smtClean="0">
              <a:solidFill>
                <a:srgbClr val="FF0000"/>
              </a:solidFill>
            </a:endParaRPr>
          </a:p>
          <a:p>
            <a:endParaRPr lang="en-US" dirty="0"/>
          </a:p>
        </p:txBody>
      </p:sp>
      <p:graphicFrame>
        <p:nvGraphicFramePr>
          <p:cNvPr id="6" name="Table 5"/>
          <p:cNvGraphicFramePr>
            <a:graphicFrameLocks noGrp="1"/>
          </p:cNvGraphicFramePr>
          <p:nvPr/>
        </p:nvGraphicFramePr>
        <p:xfrm>
          <a:off x="228600" y="2286000"/>
          <a:ext cx="8915400" cy="2395144"/>
        </p:xfrm>
        <a:graphic>
          <a:graphicData uri="http://schemas.openxmlformats.org/drawingml/2006/table">
            <a:tbl>
              <a:tblPr/>
              <a:tblGrid>
                <a:gridCol w="697727"/>
                <a:gridCol w="8217673"/>
              </a:tblGrid>
              <a:tr h="381000">
                <a:tc>
                  <a:txBody>
                    <a:bodyPr/>
                    <a:lstStyle/>
                    <a:p>
                      <a:pPr marL="0" marR="0" algn="ctr">
                        <a:lnSpc>
                          <a:spcPct val="115000"/>
                        </a:lnSpc>
                        <a:spcBef>
                          <a:spcPts val="0"/>
                        </a:spcBef>
                        <a:spcAft>
                          <a:spcPts val="1500"/>
                        </a:spcAft>
                      </a:pPr>
                      <a:r>
                        <a:rPr lang="en-US" sz="2000" b="1" dirty="0">
                          <a:latin typeface="Times New Roman"/>
                          <a:ea typeface="Times New Roman"/>
                          <a:cs typeface="Latha"/>
                        </a:rPr>
                        <a:t>S.N.</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gn="ctr">
                        <a:lnSpc>
                          <a:spcPct val="115000"/>
                        </a:lnSpc>
                        <a:spcBef>
                          <a:spcPts val="0"/>
                        </a:spcBef>
                        <a:spcAft>
                          <a:spcPts val="1500"/>
                        </a:spcAft>
                      </a:pPr>
                      <a:r>
                        <a:rPr lang="en-US" sz="2000" b="1">
                          <a:latin typeface="Times New Roman"/>
                          <a:ea typeface="Times New Roman"/>
                          <a:cs typeface="Latha"/>
                        </a:rPr>
                        <a:t>Web Server Description</a:t>
                      </a:r>
                      <a:endParaRPr lang="en-US" sz="200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r>
              <a:tr h="1757984">
                <a:tc>
                  <a:txBody>
                    <a:bodyPr/>
                    <a:lstStyle/>
                    <a:p>
                      <a:pPr marL="0" marR="0">
                        <a:lnSpc>
                          <a:spcPct val="115000"/>
                        </a:lnSpc>
                        <a:spcBef>
                          <a:spcPts val="0"/>
                        </a:spcBef>
                        <a:spcAft>
                          <a:spcPts val="1500"/>
                        </a:spcAft>
                      </a:pPr>
                      <a:r>
                        <a:rPr lang="en-US" sz="2000" dirty="0">
                          <a:latin typeface="Times New Roman"/>
                          <a:ea typeface="Times New Roman"/>
                          <a:cs typeface="Latha"/>
                        </a:rPr>
                        <a:t>1</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2000" b="1" dirty="0">
                          <a:solidFill>
                            <a:srgbClr val="FF0000"/>
                          </a:solidFill>
                          <a:latin typeface="Times New Roman"/>
                          <a:ea typeface="Times New Roman"/>
                          <a:cs typeface="Latha"/>
                        </a:rPr>
                        <a:t>Apache HTTP </a:t>
                      </a:r>
                      <a:r>
                        <a:rPr lang="en-US" sz="2000" b="1" dirty="0" smtClean="0">
                          <a:solidFill>
                            <a:srgbClr val="FF0000"/>
                          </a:solidFill>
                          <a:latin typeface="Times New Roman"/>
                          <a:ea typeface="Times New Roman"/>
                          <a:cs typeface="Latha"/>
                        </a:rPr>
                        <a:t>Server:</a:t>
                      </a:r>
                      <a:r>
                        <a:rPr lang="en-US" sz="2000" b="1" baseline="0" dirty="0" smtClean="0">
                          <a:solidFill>
                            <a:srgbClr val="FF0000"/>
                          </a:solidFill>
                          <a:latin typeface="Times New Roman"/>
                          <a:ea typeface="Times New Roman"/>
                          <a:cs typeface="Latha"/>
                        </a:rPr>
                        <a:t> </a:t>
                      </a:r>
                      <a:r>
                        <a:rPr lang="en-US" sz="2000" dirty="0" smtClean="0">
                          <a:latin typeface="Times New Roman"/>
                          <a:ea typeface="Times New Roman"/>
                          <a:cs typeface="Latha"/>
                        </a:rPr>
                        <a:t>This </a:t>
                      </a:r>
                      <a:r>
                        <a:rPr lang="en-US" sz="2000" dirty="0">
                          <a:latin typeface="Times New Roman"/>
                          <a:ea typeface="Times New Roman"/>
                          <a:cs typeface="Latha"/>
                        </a:rPr>
                        <a:t>is the most popular web server in the world developed by the Apache Software Foundation. Apache web server is open source software and can be installed on almost all operating systems including Linux, UNIX, Windows, Free BSD, Mac OS X and more. About 60% of the web server machines run the Apache Web Server.</a:t>
                      </a:r>
                      <a:endParaRPr lang="en-US" sz="2000" dirty="0">
                        <a:latin typeface="Calibri"/>
                        <a:ea typeface="Calibri"/>
                        <a:cs typeface="Latha"/>
                      </a:endParaRPr>
                    </a:p>
                  </a:txBody>
                  <a:tcPr marL="73006" marR="73006" marT="73006" marB="73006">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228600" y="4593463"/>
          <a:ext cx="8915400" cy="2264537"/>
        </p:xfrm>
        <a:graphic>
          <a:graphicData uri="http://schemas.openxmlformats.org/drawingml/2006/table">
            <a:tbl>
              <a:tblPr/>
              <a:tblGrid>
                <a:gridCol w="685800"/>
                <a:gridCol w="8229600"/>
              </a:tblGrid>
              <a:tr h="2264537">
                <a:tc>
                  <a:txBody>
                    <a:bodyPr/>
                    <a:lstStyle/>
                    <a:p>
                      <a:pPr marL="0" marR="0">
                        <a:lnSpc>
                          <a:spcPct val="115000"/>
                        </a:lnSpc>
                        <a:spcBef>
                          <a:spcPts val="0"/>
                        </a:spcBef>
                        <a:spcAft>
                          <a:spcPts val="1500"/>
                        </a:spcAft>
                      </a:pPr>
                      <a:r>
                        <a:rPr lang="en-US" sz="2000" dirty="0">
                          <a:latin typeface="Times New Roman"/>
                          <a:ea typeface="Times New Roman"/>
                          <a:cs typeface="Latha"/>
                        </a:rPr>
                        <a:t>2.</a:t>
                      </a:r>
                      <a:endParaRPr lang="en-US" sz="2000" dirty="0">
                        <a:latin typeface="Calibri"/>
                        <a:ea typeface="Calibri"/>
                        <a:cs typeface="Latha"/>
                      </a:endParaRPr>
                    </a:p>
                  </a:txBody>
                  <a:tcPr marL="41017" marR="41017" marT="41017" marB="4101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2000" b="1" dirty="0">
                          <a:solidFill>
                            <a:srgbClr val="FF0000"/>
                          </a:solidFill>
                          <a:latin typeface="Times New Roman"/>
                          <a:ea typeface="Times New Roman"/>
                          <a:cs typeface="Latha"/>
                        </a:rPr>
                        <a:t>Internet Information Services (</a:t>
                      </a:r>
                      <a:r>
                        <a:rPr lang="en-US" sz="2000" b="1" dirty="0" smtClean="0">
                          <a:solidFill>
                            <a:srgbClr val="FF0000"/>
                          </a:solidFill>
                          <a:latin typeface="Times New Roman"/>
                          <a:ea typeface="Times New Roman"/>
                          <a:cs typeface="Latha"/>
                        </a:rPr>
                        <a:t>IIS)</a:t>
                      </a:r>
                      <a:r>
                        <a:rPr lang="en-US" sz="2000" b="1" baseline="0" dirty="0" smtClean="0">
                          <a:solidFill>
                            <a:srgbClr val="FF0000"/>
                          </a:solidFill>
                          <a:latin typeface="Times New Roman"/>
                          <a:ea typeface="Times New Roman"/>
                          <a:cs typeface="Latha"/>
                        </a:rPr>
                        <a:t>: </a:t>
                      </a:r>
                      <a:r>
                        <a:rPr lang="en-US" sz="2000" dirty="0" smtClean="0">
                          <a:latin typeface="Times New Roman"/>
                          <a:ea typeface="Times New Roman"/>
                          <a:cs typeface="Latha"/>
                        </a:rPr>
                        <a:t>The </a:t>
                      </a:r>
                      <a:r>
                        <a:rPr lang="en-US" sz="2000" dirty="0">
                          <a:latin typeface="Times New Roman"/>
                          <a:ea typeface="Times New Roman"/>
                          <a:cs typeface="Latha"/>
                        </a:rPr>
                        <a:t>Internet Information Server (IIS) is a high performance Web Server from Microsoft. This web server runs </a:t>
                      </a:r>
                      <a:r>
                        <a:rPr lang="en-US" sz="2000" dirty="0" smtClean="0">
                          <a:latin typeface="Times New Roman"/>
                          <a:ea typeface="Times New Roman"/>
                          <a:cs typeface="Latha"/>
                        </a:rPr>
                        <a:t>on</a:t>
                      </a:r>
                      <a:r>
                        <a:rPr lang="en-US" sz="2000" baseline="0" dirty="0" smtClean="0">
                          <a:latin typeface="Times New Roman"/>
                          <a:ea typeface="Times New Roman"/>
                          <a:cs typeface="Latha"/>
                        </a:rPr>
                        <a:t> </a:t>
                      </a:r>
                      <a:r>
                        <a:rPr lang="en-US" sz="2000" dirty="0" smtClean="0">
                          <a:latin typeface="Times New Roman"/>
                          <a:ea typeface="Times New Roman"/>
                          <a:cs typeface="Latha"/>
                        </a:rPr>
                        <a:t>Windows </a:t>
                      </a:r>
                      <a:r>
                        <a:rPr lang="en-US" sz="2000" dirty="0">
                          <a:latin typeface="Times New Roman"/>
                          <a:ea typeface="Times New Roman"/>
                          <a:cs typeface="Latha"/>
                        </a:rPr>
                        <a:t>NT/2000 and 2003 platforms (and may be on upcoming new Windows version also). IIS comes bundled with Windows NT/2000 and 2003; Because IIS is tightly integrated with the operating system so it is relatively easy to administer it.</a:t>
                      </a:r>
                      <a:endParaRPr lang="en-US" sz="2000" dirty="0">
                        <a:latin typeface="Calibri"/>
                        <a:ea typeface="Calibri"/>
                        <a:cs typeface="Latha"/>
                      </a:endParaRPr>
                    </a:p>
                  </a:txBody>
                  <a:tcPr marL="41017" marR="41017" marT="41017" marB="4101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0" y="0"/>
          <a:ext cx="8915400" cy="5787484"/>
        </p:xfrm>
        <a:graphic>
          <a:graphicData uri="http://schemas.openxmlformats.org/drawingml/2006/table">
            <a:tbl>
              <a:tblPr/>
              <a:tblGrid>
                <a:gridCol w="533400"/>
                <a:gridCol w="8382000"/>
              </a:tblGrid>
              <a:tr h="1524000">
                <a:tc>
                  <a:txBody>
                    <a:bodyPr/>
                    <a:lstStyle/>
                    <a:p>
                      <a:pPr marL="0" marR="0">
                        <a:lnSpc>
                          <a:spcPct val="115000"/>
                        </a:lnSpc>
                        <a:spcBef>
                          <a:spcPts val="0"/>
                        </a:spcBef>
                        <a:spcAft>
                          <a:spcPts val="1500"/>
                        </a:spcAft>
                      </a:pPr>
                      <a:r>
                        <a:rPr lang="en-US" sz="2000" dirty="0">
                          <a:latin typeface="Times New Roman"/>
                          <a:ea typeface="Times New Roman"/>
                          <a:cs typeface="Latha"/>
                        </a:rPr>
                        <a:t>3.</a:t>
                      </a:r>
                      <a:endParaRPr lang="en-US" sz="2000" dirty="0">
                        <a:latin typeface="Calibri"/>
                        <a:ea typeface="Calibri"/>
                        <a:cs typeface="Latha"/>
                      </a:endParaRPr>
                    </a:p>
                  </a:txBody>
                  <a:tcPr marL="41017" marR="41017" marT="41017" marB="4101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2000" b="1" dirty="0" err="1" smtClean="0">
                          <a:solidFill>
                            <a:srgbClr val="FF0000"/>
                          </a:solidFill>
                          <a:latin typeface="Times New Roman"/>
                          <a:ea typeface="Times New Roman"/>
                          <a:cs typeface="Latha"/>
                        </a:rPr>
                        <a:t>Lighttpd</a:t>
                      </a:r>
                      <a:r>
                        <a:rPr lang="en-US" sz="2000" b="1" dirty="0" smtClean="0">
                          <a:solidFill>
                            <a:srgbClr val="FF0000"/>
                          </a:solidFill>
                          <a:latin typeface="Times New Roman"/>
                          <a:ea typeface="Times New Roman"/>
                          <a:cs typeface="Latha"/>
                        </a:rPr>
                        <a:t>:</a:t>
                      </a:r>
                      <a:r>
                        <a:rPr lang="en-US" sz="2000" b="1" baseline="0" dirty="0" smtClean="0">
                          <a:solidFill>
                            <a:srgbClr val="FF0000"/>
                          </a:solidFill>
                          <a:latin typeface="Times New Roman"/>
                          <a:ea typeface="Times New Roman"/>
                          <a:cs typeface="Latha"/>
                        </a:rPr>
                        <a:t> </a:t>
                      </a:r>
                      <a:r>
                        <a:rPr lang="en-US" sz="2000" dirty="0" smtClean="0">
                          <a:latin typeface="Times New Roman"/>
                          <a:ea typeface="Times New Roman"/>
                          <a:cs typeface="Latha"/>
                        </a:rPr>
                        <a:t>The </a:t>
                      </a:r>
                      <a:r>
                        <a:rPr lang="en-US" sz="2000" dirty="0" err="1">
                          <a:latin typeface="Times New Roman"/>
                          <a:ea typeface="Times New Roman"/>
                          <a:cs typeface="Latha"/>
                        </a:rPr>
                        <a:t>lighttpd</a:t>
                      </a:r>
                      <a:r>
                        <a:rPr lang="en-US" sz="2000" dirty="0">
                          <a:latin typeface="Times New Roman"/>
                          <a:ea typeface="Times New Roman"/>
                          <a:cs typeface="Latha"/>
                        </a:rPr>
                        <a:t>, pronounced </a:t>
                      </a:r>
                      <a:r>
                        <a:rPr lang="en-US" sz="2000" dirty="0" err="1">
                          <a:latin typeface="Times New Roman"/>
                          <a:ea typeface="Times New Roman"/>
                          <a:cs typeface="Latha"/>
                        </a:rPr>
                        <a:t>lighty</a:t>
                      </a:r>
                      <a:r>
                        <a:rPr lang="en-US" sz="2000" dirty="0">
                          <a:latin typeface="Times New Roman"/>
                          <a:ea typeface="Times New Roman"/>
                          <a:cs typeface="Latha"/>
                        </a:rPr>
                        <a:t> is also a free web server that is distributed with the FreeBSD operating system. This open source web server is fast, secure and consumes much less CPU power. </a:t>
                      </a:r>
                      <a:r>
                        <a:rPr lang="en-US" sz="2000" dirty="0" err="1">
                          <a:latin typeface="Times New Roman"/>
                          <a:ea typeface="Times New Roman"/>
                          <a:cs typeface="Latha"/>
                        </a:rPr>
                        <a:t>Lighttpd</a:t>
                      </a:r>
                      <a:r>
                        <a:rPr lang="en-US" sz="2000" dirty="0">
                          <a:latin typeface="Times New Roman"/>
                          <a:ea typeface="Times New Roman"/>
                          <a:cs typeface="Latha"/>
                        </a:rPr>
                        <a:t> can also run on Windows, Mac OS X, Linux and Solaris operating systems.</a:t>
                      </a:r>
                      <a:endParaRPr lang="en-US" sz="2000" dirty="0">
                        <a:latin typeface="Calibri"/>
                        <a:ea typeface="Calibri"/>
                        <a:cs typeface="Latha"/>
                      </a:endParaRPr>
                    </a:p>
                  </a:txBody>
                  <a:tcPr marL="41017" marR="41017" marT="41017" marB="4101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2362200">
                <a:tc>
                  <a:txBody>
                    <a:bodyPr/>
                    <a:lstStyle/>
                    <a:p>
                      <a:pPr marL="0" marR="0">
                        <a:lnSpc>
                          <a:spcPct val="115000"/>
                        </a:lnSpc>
                        <a:spcBef>
                          <a:spcPts val="0"/>
                        </a:spcBef>
                        <a:spcAft>
                          <a:spcPts val="1500"/>
                        </a:spcAft>
                      </a:pPr>
                      <a:r>
                        <a:rPr lang="en-US" sz="2000">
                          <a:latin typeface="Times New Roman"/>
                          <a:ea typeface="Times New Roman"/>
                          <a:cs typeface="Latha"/>
                        </a:rPr>
                        <a:t>4.</a:t>
                      </a:r>
                      <a:endParaRPr lang="en-US" sz="2000">
                        <a:latin typeface="Calibri"/>
                        <a:ea typeface="Calibri"/>
                        <a:cs typeface="Latha"/>
                      </a:endParaRPr>
                    </a:p>
                  </a:txBody>
                  <a:tcPr marL="41017" marR="41017" marT="41017" marB="4101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2000" b="1" dirty="0">
                          <a:solidFill>
                            <a:srgbClr val="FF0000"/>
                          </a:solidFill>
                          <a:latin typeface="Times New Roman"/>
                          <a:ea typeface="Times New Roman"/>
                          <a:cs typeface="Latha"/>
                        </a:rPr>
                        <a:t>Sun Java System Web </a:t>
                      </a:r>
                      <a:r>
                        <a:rPr lang="en-US" sz="2000" b="1" dirty="0" smtClean="0">
                          <a:solidFill>
                            <a:srgbClr val="FF0000"/>
                          </a:solidFill>
                          <a:latin typeface="Times New Roman"/>
                          <a:ea typeface="Times New Roman"/>
                          <a:cs typeface="Latha"/>
                        </a:rPr>
                        <a:t>Server:</a:t>
                      </a:r>
                      <a:r>
                        <a:rPr lang="en-US" sz="2000" b="1" baseline="0" dirty="0" smtClean="0">
                          <a:solidFill>
                            <a:srgbClr val="FF0000"/>
                          </a:solidFill>
                          <a:latin typeface="Times New Roman"/>
                          <a:ea typeface="Times New Roman"/>
                          <a:cs typeface="Latha"/>
                        </a:rPr>
                        <a:t> </a:t>
                      </a:r>
                      <a:r>
                        <a:rPr lang="en-US" sz="2000" dirty="0" smtClean="0">
                          <a:latin typeface="Times New Roman"/>
                          <a:ea typeface="Times New Roman"/>
                          <a:cs typeface="Latha"/>
                        </a:rPr>
                        <a:t>This </a:t>
                      </a:r>
                      <a:r>
                        <a:rPr lang="en-US" sz="2000" dirty="0">
                          <a:latin typeface="Times New Roman"/>
                          <a:ea typeface="Times New Roman"/>
                          <a:cs typeface="Latha"/>
                        </a:rPr>
                        <a:t>web server from Sun Microsystems is suited for medium and large web sites. Though the server is free it is not open source. It however, runs on Windows, Linux and UNIX platforms. The Sun Java System web server supports various languages, scripts and technologies required for Web 2.0 such as JSP, Java </a:t>
                      </a:r>
                      <a:r>
                        <a:rPr lang="en-US" sz="2000" dirty="0" err="1">
                          <a:latin typeface="Times New Roman"/>
                          <a:ea typeface="Times New Roman"/>
                          <a:cs typeface="Latha"/>
                        </a:rPr>
                        <a:t>Servlets</a:t>
                      </a:r>
                      <a:r>
                        <a:rPr lang="en-US" sz="2000" dirty="0">
                          <a:latin typeface="Times New Roman"/>
                          <a:ea typeface="Times New Roman"/>
                          <a:cs typeface="Latha"/>
                        </a:rPr>
                        <a:t>, PHP, Perl, Python, and Ruby on Rails, ASP and </a:t>
                      </a:r>
                      <a:r>
                        <a:rPr lang="en-US" sz="2000" dirty="0" err="1">
                          <a:latin typeface="Times New Roman"/>
                          <a:ea typeface="Times New Roman"/>
                          <a:cs typeface="Latha"/>
                        </a:rPr>
                        <a:t>Coldfusion</a:t>
                      </a:r>
                      <a:r>
                        <a:rPr lang="en-US" sz="2000" dirty="0">
                          <a:latin typeface="Times New Roman"/>
                          <a:ea typeface="Times New Roman"/>
                          <a:cs typeface="Latha"/>
                        </a:rPr>
                        <a:t> etc.</a:t>
                      </a:r>
                      <a:endParaRPr lang="en-US" sz="2000" dirty="0">
                        <a:latin typeface="Calibri"/>
                        <a:ea typeface="Calibri"/>
                        <a:cs typeface="Latha"/>
                      </a:endParaRPr>
                    </a:p>
                  </a:txBody>
                  <a:tcPr marL="41017" marR="41017" marT="41017" marB="4101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1901284">
                <a:tc>
                  <a:txBody>
                    <a:bodyPr/>
                    <a:lstStyle/>
                    <a:p>
                      <a:pPr marL="0" marR="0">
                        <a:lnSpc>
                          <a:spcPct val="115000"/>
                        </a:lnSpc>
                        <a:spcBef>
                          <a:spcPts val="0"/>
                        </a:spcBef>
                        <a:spcAft>
                          <a:spcPts val="1500"/>
                        </a:spcAft>
                      </a:pPr>
                      <a:r>
                        <a:rPr lang="en-US" sz="2000">
                          <a:latin typeface="Times New Roman"/>
                          <a:ea typeface="Times New Roman"/>
                          <a:cs typeface="Latha"/>
                        </a:rPr>
                        <a:t>5.</a:t>
                      </a:r>
                      <a:endParaRPr lang="en-US" sz="2000">
                        <a:latin typeface="Calibri"/>
                        <a:ea typeface="Calibri"/>
                        <a:cs typeface="Latha"/>
                      </a:endParaRPr>
                    </a:p>
                  </a:txBody>
                  <a:tcPr marL="41017" marR="41017" marT="41017" marB="4101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1500"/>
                        </a:spcAft>
                      </a:pPr>
                      <a:r>
                        <a:rPr lang="en-US" sz="2000" b="1" dirty="0">
                          <a:solidFill>
                            <a:srgbClr val="FF0000"/>
                          </a:solidFill>
                          <a:latin typeface="Times New Roman"/>
                          <a:ea typeface="Times New Roman"/>
                          <a:cs typeface="Latha"/>
                        </a:rPr>
                        <a:t>Jigsaw </a:t>
                      </a:r>
                      <a:r>
                        <a:rPr lang="en-US" sz="2000" b="1" dirty="0" smtClean="0">
                          <a:solidFill>
                            <a:srgbClr val="FF0000"/>
                          </a:solidFill>
                          <a:latin typeface="Times New Roman"/>
                          <a:ea typeface="Times New Roman"/>
                          <a:cs typeface="Latha"/>
                        </a:rPr>
                        <a:t>Server:</a:t>
                      </a:r>
                      <a:r>
                        <a:rPr lang="en-US" sz="2000" b="1" baseline="0" dirty="0" smtClean="0">
                          <a:solidFill>
                            <a:srgbClr val="FF0000"/>
                          </a:solidFill>
                          <a:latin typeface="Times New Roman"/>
                          <a:ea typeface="Times New Roman"/>
                          <a:cs typeface="Latha"/>
                        </a:rPr>
                        <a:t> </a:t>
                      </a:r>
                      <a:r>
                        <a:rPr lang="en-US" sz="2000" dirty="0" smtClean="0">
                          <a:latin typeface="Times New Roman"/>
                          <a:ea typeface="Times New Roman"/>
                          <a:cs typeface="Latha"/>
                        </a:rPr>
                        <a:t>Jigsaw </a:t>
                      </a:r>
                      <a:r>
                        <a:rPr lang="en-US" sz="2000" dirty="0">
                          <a:latin typeface="Times New Roman"/>
                          <a:ea typeface="Times New Roman"/>
                          <a:cs typeface="Latha"/>
                        </a:rPr>
                        <a:t>(W3C's Server) comes from the World Wide Web Consortium. It is open source and free and can run on various platforms like Linux, UNIX, Windows, and Mac OS X Free BSD etc. Jigsaw has been written in Java and can run CGI scripts and PHP programs.</a:t>
                      </a:r>
                      <a:endParaRPr lang="en-US" sz="2000" dirty="0">
                        <a:latin typeface="Calibri"/>
                        <a:ea typeface="Calibri"/>
                        <a:cs typeface="Latha"/>
                      </a:endParaRPr>
                    </a:p>
                  </a:txBody>
                  <a:tcPr marL="41017" marR="41017" marT="41017" marB="4101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7325082"/>
          </a:xfrm>
          <a:prstGeom prst="rect">
            <a:avLst/>
          </a:prstGeom>
          <a:noFill/>
        </p:spPr>
        <p:txBody>
          <a:bodyPr wrap="square" rtlCol="0">
            <a:spAutoFit/>
          </a:bodyPr>
          <a:lstStyle/>
          <a:p>
            <a:pPr algn="ctr"/>
            <a:r>
              <a:rPr lang="en-US" sz="2000" dirty="0" smtClean="0">
                <a:solidFill>
                  <a:srgbClr val="FF0000"/>
                </a:solidFill>
                <a:latin typeface="Times New Roman" pitchFamily="18" charset="0"/>
                <a:cs typeface="Times New Roman" pitchFamily="18" charset="0"/>
              </a:rPr>
              <a:t>Proxy Server</a:t>
            </a:r>
            <a:endParaRPr lang="en-US" sz="2000" b="1" dirty="0" smtClean="0">
              <a:solidFill>
                <a:srgbClr val="FF0000"/>
              </a:solidFill>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Overview</a:t>
            </a:r>
            <a:endParaRPr lang="en-US" sz="2000" b="1" dirty="0" smtClean="0">
              <a:solidFill>
                <a:srgbClr val="FF0000"/>
              </a:solidFill>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Proxy server</a:t>
            </a:r>
            <a:r>
              <a:rPr lang="en-US" sz="2000" dirty="0" smtClean="0">
                <a:latin typeface="Times New Roman" pitchFamily="18" charset="0"/>
                <a:cs typeface="Times New Roman" pitchFamily="18" charset="0"/>
              </a:rPr>
              <a:t> is an intermediary server between client and the internet. Proxy </a:t>
            </a:r>
          </a:p>
          <a:p>
            <a:r>
              <a:rPr lang="en-US" sz="2000" dirty="0" smtClean="0">
                <a:latin typeface="Times New Roman" pitchFamily="18" charset="0"/>
                <a:cs typeface="Times New Roman" pitchFamily="18" charset="0"/>
              </a:rPr>
              <a:t>servers offers the following basic functionalities:</a:t>
            </a:r>
          </a:p>
          <a:p>
            <a:pPr lvl="4">
              <a:lnSpc>
                <a:spcPct val="150000"/>
              </a:lnSpc>
              <a:buFont typeface="Wingdings" pitchFamily="2" charset="2"/>
              <a:buChar char="ü"/>
            </a:pPr>
            <a:r>
              <a:rPr lang="en-US" sz="2000" dirty="0" smtClean="0">
                <a:latin typeface="Times New Roman" pitchFamily="18" charset="0"/>
                <a:cs typeface="Times New Roman" pitchFamily="18" charset="0"/>
              </a:rPr>
              <a:t>Firewall and network data filtering.</a:t>
            </a:r>
          </a:p>
          <a:p>
            <a:pPr lvl="4">
              <a:lnSpc>
                <a:spcPct val="150000"/>
              </a:lnSpc>
              <a:buFont typeface="Wingdings" pitchFamily="2" charset="2"/>
              <a:buChar char="ü"/>
            </a:pPr>
            <a:r>
              <a:rPr lang="en-US" sz="2000" dirty="0" smtClean="0">
                <a:latin typeface="Times New Roman" pitchFamily="18" charset="0"/>
                <a:cs typeface="Times New Roman" pitchFamily="18" charset="0"/>
              </a:rPr>
              <a:t>Network connection sharing</a:t>
            </a:r>
          </a:p>
          <a:p>
            <a:pPr lvl="4">
              <a:lnSpc>
                <a:spcPct val="150000"/>
              </a:lnSpc>
              <a:buFont typeface="Wingdings" pitchFamily="2" charset="2"/>
              <a:buChar char="ü"/>
            </a:pPr>
            <a:r>
              <a:rPr lang="en-US" sz="2000" dirty="0" smtClean="0">
                <a:latin typeface="Times New Roman" pitchFamily="18" charset="0"/>
                <a:cs typeface="Times New Roman" pitchFamily="18" charset="0"/>
              </a:rPr>
              <a:t>Data caching</a:t>
            </a:r>
          </a:p>
          <a:p>
            <a:r>
              <a:rPr lang="en-US" sz="2000" dirty="0" smtClean="0">
                <a:latin typeface="Times New Roman" pitchFamily="18" charset="0"/>
                <a:cs typeface="Times New Roman" pitchFamily="18" charset="0"/>
              </a:rPr>
              <a:t>	Proxy servers allow to hide, conceal and make your network id anonymous by hiding your IP address.</a:t>
            </a:r>
          </a:p>
          <a:p>
            <a:pPr algn="ctr"/>
            <a:r>
              <a:rPr lang="en-US" sz="2000" dirty="0" smtClean="0">
                <a:solidFill>
                  <a:srgbClr val="FF0000"/>
                </a:solidFill>
                <a:latin typeface="Times New Roman" pitchFamily="18" charset="0"/>
                <a:cs typeface="Times New Roman" pitchFamily="18" charset="0"/>
              </a:rPr>
              <a:t>Purpose of Proxy Servers</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Following are the reasons to use proxy servers:</a:t>
            </a:r>
          </a:p>
          <a:p>
            <a:pPr lvl="4">
              <a:lnSpc>
                <a:spcPct val="150000"/>
              </a:lnSpc>
              <a:buFont typeface="Wingdings" pitchFamily="2" charset="2"/>
              <a:buChar char="§"/>
            </a:pPr>
            <a:r>
              <a:rPr lang="en-US" sz="2000" dirty="0" smtClean="0">
                <a:latin typeface="Times New Roman" pitchFamily="18" charset="0"/>
                <a:cs typeface="Times New Roman" pitchFamily="18" charset="0"/>
              </a:rPr>
              <a:t>Monitoring and Filtering</a:t>
            </a:r>
          </a:p>
          <a:p>
            <a:pPr lvl="4">
              <a:lnSpc>
                <a:spcPct val="150000"/>
              </a:lnSpc>
              <a:buFont typeface="Wingdings" pitchFamily="2" charset="2"/>
              <a:buChar char="§"/>
            </a:pPr>
            <a:r>
              <a:rPr lang="en-US" sz="2000" dirty="0" smtClean="0">
                <a:latin typeface="Times New Roman" pitchFamily="18" charset="0"/>
                <a:cs typeface="Times New Roman" pitchFamily="18" charset="0"/>
              </a:rPr>
              <a:t>Improving performance</a:t>
            </a:r>
          </a:p>
          <a:p>
            <a:pPr lvl="4">
              <a:lnSpc>
                <a:spcPct val="150000"/>
              </a:lnSpc>
              <a:buFont typeface="Wingdings" pitchFamily="2" charset="2"/>
              <a:buChar char="§"/>
            </a:pPr>
            <a:r>
              <a:rPr lang="en-US" sz="2000" dirty="0" smtClean="0">
                <a:latin typeface="Times New Roman" pitchFamily="18" charset="0"/>
                <a:cs typeface="Times New Roman" pitchFamily="18" charset="0"/>
              </a:rPr>
              <a:t>Translation</a:t>
            </a:r>
          </a:p>
          <a:p>
            <a:pPr lvl="4">
              <a:lnSpc>
                <a:spcPct val="150000"/>
              </a:lnSpc>
              <a:buFont typeface="Wingdings" pitchFamily="2" charset="2"/>
              <a:buChar char="§"/>
            </a:pPr>
            <a:r>
              <a:rPr lang="en-US" sz="2000" dirty="0" smtClean="0">
                <a:latin typeface="Times New Roman" pitchFamily="18" charset="0"/>
                <a:cs typeface="Times New Roman" pitchFamily="18" charset="0"/>
              </a:rPr>
              <a:t>Accessing services anonymously</a:t>
            </a:r>
          </a:p>
          <a:p>
            <a:pPr lvl="4">
              <a:lnSpc>
                <a:spcPct val="150000"/>
              </a:lnSpc>
              <a:buFont typeface="Wingdings" pitchFamily="2" charset="2"/>
              <a:buChar char="§"/>
            </a:pPr>
            <a:r>
              <a:rPr lang="en-US" sz="2000" dirty="0" smtClean="0">
                <a:latin typeface="Times New Roman" pitchFamily="18" charset="0"/>
                <a:cs typeface="Times New Roman" pitchFamily="18" charset="0"/>
              </a:rPr>
              <a:t>Security</a:t>
            </a:r>
          </a:p>
          <a:p>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915400" cy="6500306"/>
          </a:xfrm>
          <a:prstGeom prst="rect">
            <a:avLst/>
          </a:prstGeom>
          <a:noFill/>
        </p:spPr>
        <p:txBody>
          <a:bodyPr wrap="square" rtlCol="0">
            <a:spAutoFit/>
          </a:bodyPr>
          <a:lstStyle/>
          <a:p>
            <a:pPr>
              <a:lnSpc>
                <a:spcPct val="150000"/>
              </a:lnSpc>
            </a:pPr>
            <a:r>
              <a:rPr lang="en-US" sz="2000" dirty="0" smtClean="0">
                <a:solidFill>
                  <a:srgbClr val="FF0000"/>
                </a:solidFill>
                <a:latin typeface="Times New Roman" pitchFamily="18" charset="0"/>
                <a:cs typeface="Times New Roman" pitchFamily="18" charset="0"/>
              </a:rPr>
              <a:t>Monitoring and Filtering</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Proxy servers allow us to do several kind of filtering such as:</a:t>
            </a:r>
          </a:p>
          <a:p>
            <a:pPr lvl="4">
              <a:lnSpc>
                <a:spcPct val="150000"/>
              </a:lnSpc>
              <a:buFont typeface="Wingdings" pitchFamily="2" charset="2"/>
              <a:buChar char="Ø"/>
            </a:pPr>
            <a:r>
              <a:rPr lang="en-US" sz="2000" dirty="0" smtClean="0">
                <a:latin typeface="Times New Roman" pitchFamily="18" charset="0"/>
                <a:cs typeface="Times New Roman" pitchFamily="18" charset="0"/>
              </a:rPr>
              <a:t>Content Filtering	</a:t>
            </a:r>
          </a:p>
          <a:p>
            <a:pPr lvl="4">
              <a:lnSpc>
                <a:spcPct val="150000"/>
              </a:lnSpc>
              <a:buFont typeface="Wingdings" pitchFamily="2" charset="2"/>
              <a:buChar char="Ø"/>
            </a:pPr>
            <a:r>
              <a:rPr lang="en-US" sz="2000" dirty="0" smtClean="0">
                <a:latin typeface="Times New Roman" pitchFamily="18" charset="0"/>
                <a:cs typeface="Times New Roman" pitchFamily="18" charset="0"/>
              </a:rPr>
              <a:t>Filtering encrypted data</a:t>
            </a:r>
          </a:p>
          <a:p>
            <a:pPr lvl="4">
              <a:lnSpc>
                <a:spcPct val="150000"/>
              </a:lnSpc>
              <a:buFont typeface="Wingdings" pitchFamily="2" charset="2"/>
              <a:buChar char="Ø"/>
            </a:pPr>
            <a:r>
              <a:rPr lang="en-US" sz="2000" dirty="0" smtClean="0">
                <a:latin typeface="Times New Roman" pitchFamily="18" charset="0"/>
                <a:cs typeface="Times New Roman" pitchFamily="18" charset="0"/>
              </a:rPr>
              <a:t>Bypass filters</a:t>
            </a:r>
          </a:p>
          <a:p>
            <a:pPr lvl="4">
              <a:lnSpc>
                <a:spcPct val="150000"/>
              </a:lnSpc>
              <a:buFont typeface="Wingdings" pitchFamily="2" charset="2"/>
              <a:buChar char="Ø"/>
            </a:pPr>
            <a:r>
              <a:rPr lang="en-US" sz="2000" dirty="0" smtClean="0">
                <a:latin typeface="Times New Roman" pitchFamily="18" charset="0"/>
                <a:cs typeface="Times New Roman" pitchFamily="18" charset="0"/>
              </a:rPr>
              <a:t>Logging and eavesdropping</a:t>
            </a:r>
          </a:p>
          <a:p>
            <a:pPr>
              <a:lnSpc>
                <a:spcPct val="150000"/>
              </a:lnSpc>
            </a:pPr>
            <a:r>
              <a:rPr lang="en-US" sz="2000" dirty="0" smtClean="0">
                <a:solidFill>
                  <a:srgbClr val="FF0000"/>
                </a:solidFill>
                <a:latin typeface="Times New Roman" pitchFamily="18" charset="0"/>
                <a:cs typeface="Times New Roman" pitchFamily="18" charset="0"/>
              </a:rPr>
              <a:t>Improving performance</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It fasten the service by process of retrieving content from the cache which was saved when previous request was made by the client.</a:t>
            </a:r>
          </a:p>
          <a:p>
            <a:pPr>
              <a:lnSpc>
                <a:spcPct val="150000"/>
              </a:lnSpc>
            </a:pPr>
            <a:r>
              <a:rPr lang="en-US" sz="2000" dirty="0" smtClean="0">
                <a:solidFill>
                  <a:srgbClr val="FF0000"/>
                </a:solidFill>
                <a:latin typeface="Times New Roman" pitchFamily="18" charset="0"/>
                <a:cs typeface="Times New Roman" pitchFamily="18" charset="0"/>
              </a:rPr>
              <a:t>Translation</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It helps to customize the source site for local users by excluding source content or substituting source content with original local content. In this the traffic from the global users is routed to the source website through Translation proxy.</a:t>
            </a:r>
          </a:p>
          <a:p>
            <a:pPr>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152400"/>
            <a:ext cx="8991600" cy="4062651"/>
          </a:xfrm>
          <a:prstGeom prst="rect">
            <a:avLst/>
          </a:prstGeom>
          <a:noFill/>
        </p:spPr>
        <p:txBody>
          <a:bodyPr wrap="square" rtlCol="0">
            <a:spAutoFit/>
          </a:bodyPr>
          <a:lstStyle/>
          <a:p>
            <a:pPr>
              <a:lnSpc>
                <a:spcPct val="150000"/>
              </a:lnSpc>
            </a:pPr>
            <a:r>
              <a:rPr lang="en-US" sz="2000" dirty="0" smtClean="0">
                <a:solidFill>
                  <a:srgbClr val="FF0000"/>
                </a:solidFill>
                <a:latin typeface="Times New Roman" pitchFamily="18" charset="0"/>
                <a:cs typeface="Times New Roman" pitchFamily="18" charset="0"/>
              </a:rPr>
              <a:t>Accessing services anonymously</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In this the destination server receives the request from the </a:t>
            </a:r>
            <a:r>
              <a:rPr lang="en-US" sz="2000" dirty="0" err="1" smtClean="0">
                <a:latin typeface="Times New Roman" pitchFamily="18" charset="0"/>
                <a:cs typeface="Times New Roman" pitchFamily="18" charset="0"/>
              </a:rPr>
              <a:t>anonymzing</a:t>
            </a:r>
            <a:r>
              <a:rPr lang="en-US" sz="2000" dirty="0" smtClean="0">
                <a:latin typeface="Times New Roman" pitchFamily="18" charset="0"/>
                <a:cs typeface="Times New Roman" pitchFamily="18" charset="0"/>
              </a:rPr>
              <a:t> proxy server and thus does not receive information about the end user.</a:t>
            </a:r>
          </a:p>
          <a:p>
            <a:pPr>
              <a:lnSpc>
                <a:spcPct val="150000"/>
              </a:lnSpc>
            </a:pPr>
            <a:r>
              <a:rPr lang="en-US" sz="2000" dirty="0" smtClean="0">
                <a:solidFill>
                  <a:srgbClr val="FF0000"/>
                </a:solidFill>
                <a:latin typeface="Times New Roman" pitchFamily="18" charset="0"/>
                <a:cs typeface="Times New Roman" pitchFamily="18" charset="0"/>
              </a:rPr>
              <a:t>Security</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Since the proxy server hides the identity of the user hence it protects from spam and the hacker attacks.</a:t>
            </a:r>
          </a:p>
          <a:p>
            <a:r>
              <a:rPr lang="en-US" sz="2000" dirty="0" smtClean="0">
                <a:solidFill>
                  <a:srgbClr val="FF0000"/>
                </a:solidFill>
                <a:latin typeface="Times New Roman" pitchFamily="18" charset="0"/>
                <a:cs typeface="Times New Roman" pitchFamily="18" charset="0"/>
              </a:rPr>
              <a:t>Type of Proxies</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Following table briefly describes the type of proxies:</a:t>
            </a:r>
          </a:p>
          <a:p>
            <a:pPr>
              <a:lnSpc>
                <a:spcPct val="150000"/>
              </a:lnSpc>
            </a:pPr>
            <a:r>
              <a:rPr lang="en-US" sz="2000" dirty="0" smtClean="0">
                <a:solidFill>
                  <a:srgbClr val="FF0000"/>
                </a:solidFill>
                <a:latin typeface="Times New Roman" pitchFamily="18" charset="0"/>
                <a:cs typeface="Times New Roman" pitchFamily="18" charset="0"/>
              </a:rPr>
              <a:t>Forward Proxies</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In this the client requests its internal network server to forward to the internet.</a:t>
            </a:r>
          </a:p>
          <a:p>
            <a:endParaRPr lang="en-US" dirty="0"/>
          </a:p>
        </p:txBody>
      </p:sp>
      <p:pic>
        <p:nvPicPr>
          <p:cNvPr id="3" name="Picture 2" descr="internet_technologies_tutorial"/>
          <p:cNvPicPr/>
          <p:nvPr/>
        </p:nvPicPr>
        <p:blipFill>
          <a:blip r:embed="rId2"/>
          <a:srcRect/>
          <a:stretch>
            <a:fillRect/>
          </a:stretch>
        </p:blipFill>
        <p:spPr bwMode="auto">
          <a:xfrm>
            <a:off x="838200" y="4038600"/>
            <a:ext cx="7924800" cy="2066925"/>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9386605" cy="1015663"/>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Open Proxies</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Open Proxies helps the clients to conceal their IP address while browsing the web.</a:t>
            </a:r>
          </a:p>
          <a:p>
            <a:endParaRPr lang="en-US" sz="2000" dirty="0">
              <a:latin typeface="Times New Roman" pitchFamily="18" charset="0"/>
              <a:cs typeface="Times New Roman" pitchFamily="18" charset="0"/>
            </a:endParaRPr>
          </a:p>
        </p:txBody>
      </p:sp>
      <p:pic>
        <p:nvPicPr>
          <p:cNvPr id="3" name="Picture 2" descr="internet_technologies_tutorial"/>
          <p:cNvPicPr/>
          <p:nvPr/>
        </p:nvPicPr>
        <p:blipFill>
          <a:blip r:embed="rId2"/>
          <a:srcRect/>
          <a:stretch>
            <a:fillRect/>
          </a:stretch>
        </p:blipFill>
        <p:spPr bwMode="auto">
          <a:xfrm>
            <a:off x="990600" y="1066800"/>
            <a:ext cx="6553200" cy="1514475"/>
          </a:xfrm>
          <a:prstGeom prst="rect">
            <a:avLst/>
          </a:prstGeom>
          <a:noFill/>
          <a:ln w="9525">
            <a:noFill/>
            <a:miter lim="800000"/>
            <a:headEnd/>
            <a:tailEnd/>
          </a:ln>
        </p:spPr>
      </p:pic>
      <p:sp>
        <p:nvSpPr>
          <p:cNvPr id="4" name="TextBox 3"/>
          <p:cNvSpPr txBox="1"/>
          <p:nvPr/>
        </p:nvSpPr>
        <p:spPr>
          <a:xfrm>
            <a:off x="0" y="2667000"/>
            <a:ext cx="9144000" cy="1631216"/>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Reverse Proxies</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In this the requests are forwarded to one or more proxy servers and the response from the proxy server is retrieved as if it came directly from the original Server.</a:t>
            </a:r>
          </a:p>
          <a:p>
            <a:endParaRPr lang="en-US" sz="2000" dirty="0">
              <a:latin typeface="Times New Roman" pitchFamily="18" charset="0"/>
              <a:cs typeface="Times New Roman" pitchFamily="18" charset="0"/>
            </a:endParaRPr>
          </a:p>
        </p:txBody>
      </p:sp>
      <p:pic>
        <p:nvPicPr>
          <p:cNvPr id="5" name="Picture 4" descr="internet_technologies_tutorial"/>
          <p:cNvPicPr/>
          <p:nvPr/>
        </p:nvPicPr>
        <p:blipFill>
          <a:blip r:embed="rId3"/>
          <a:srcRect/>
          <a:stretch>
            <a:fillRect/>
          </a:stretch>
        </p:blipFill>
        <p:spPr bwMode="auto">
          <a:xfrm>
            <a:off x="990600" y="4038600"/>
            <a:ext cx="7239000" cy="2333625"/>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0"/>
            <a:ext cx="8915400" cy="1292662"/>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Architecture</a:t>
            </a:r>
          </a:p>
          <a:p>
            <a:r>
              <a:rPr lang="en-US" sz="2000" dirty="0" smtClean="0">
                <a:latin typeface="Times New Roman" pitchFamily="18" charset="0"/>
                <a:cs typeface="Times New Roman" pitchFamily="18" charset="0"/>
              </a:rPr>
              <a:t>	The proxy server architecture is divided into several modules as shown in the following diagram:</a:t>
            </a:r>
          </a:p>
          <a:p>
            <a:endParaRPr lang="en-US" dirty="0"/>
          </a:p>
        </p:txBody>
      </p:sp>
      <p:pic>
        <p:nvPicPr>
          <p:cNvPr id="3" name="Picture 2" descr="internet_technologies_tutorial"/>
          <p:cNvPicPr/>
          <p:nvPr/>
        </p:nvPicPr>
        <p:blipFill>
          <a:blip r:embed="rId2"/>
          <a:srcRect/>
          <a:stretch>
            <a:fillRect/>
          </a:stretch>
        </p:blipFill>
        <p:spPr bwMode="auto">
          <a:xfrm>
            <a:off x="2743200" y="762000"/>
            <a:ext cx="5029200" cy="5829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9144000" cy="6832640"/>
          </a:xfrm>
          <a:prstGeom prst="rect">
            <a:avLst/>
          </a:prstGeom>
          <a:noFill/>
        </p:spPr>
        <p:txBody>
          <a:bodyPr wrap="square" rtlCol="0">
            <a:spAutoFit/>
          </a:bodyPr>
          <a:lstStyle/>
          <a:p>
            <a:r>
              <a:rPr lang="en-US" sz="2000" b="1" dirty="0">
                <a:solidFill>
                  <a:srgbClr val="FF0000"/>
                </a:solidFill>
                <a:latin typeface="Times New Roman" pitchFamily="18" charset="0"/>
                <a:cs typeface="Times New Roman" pitchFamily="18" charset="0"/>
              </a:rPr>
              <a:t>Identifiers and Character Set</a:t>
            </a:r>
            <a:endParaRPr lang="en-US" sz="2000" dirty="0">
              <a:solidFill>
                <a:srgbClr val="FF0000"/>
              </a:solidFill>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Uniform </a:t>
            </a:r>
            <a:r>
              <a:rPr lang="en-US" sz="2000" b="1" dirty="0">
                <a:latin typeface="Times New Roman" pitchFamily="18" charset="0"/>
                <a:cs typeface="Times New Roman" pitchFamily="18" charset="0"/>
              </a:rPr>
              <a:t>Resource Identifier (URI)</a:t>
            </a:r>
            <a:r>
              <a:rPr lang="en-US" sz="2000" dirty="0">
                <a:latin typeface="Times New Roman" pitchFamily="18" charset="0"/>
                <a:cs typeface="Times New Roman" pitchFamily="18" charset="0"/>
              </a:rPr>
              <a:t> is used to </a:t>
            </a:r>
            <a:r>
              <a:rPr lang="en-US" sz="2000" dirty="0" smtClean="0">
                <a:latin typeface="Times New Roman" pitchFamily="18" charset="0"/>
                <a:cs typeface="Times New Roman" pitchFamily="18" charset="0"/>
              </a:rPr>
              <a:t>uniquely identify </a:t>
            </a:r>
            <a:r>
              <a:rPr lang="en-US" sz="2000" dirty="0">
                <a:latin typeface="Times New Roman" pitchFamily="18" charset="0"/>
                <a:cs typeface="Times New Roman" pitchFamily="18" charset="0"/>
              </a:rPr>
              <a:t>resources on the web and </a:t>
            </a:r>
            <a:r>
              <a:rPr lang="en-US" sz="2000" b="1" dirty="0">
                <a:latin typeface="Times New Roman" pitchFamily="18" charset="0"/>
                <a:cs typeface="Times New Roman" pitchFamily="18" charset="0"/>
              </a:rPr>
              <a:t>UNICODE</a:t>
            </a:r>
            <a:r>
              <a:rPr lang="en-US" sz="2000" dirty="0">
                <a:latin typeface="Times New Roman" pitchFamily="18" charset="0"/>
                <a:cs typeface="Times New Roman" pitchFamily="18" charset="0"/>
              </a:rPr>
              <a:t> makes it possible to built web pages </a:t>
            </a:r>
            <a:r>
              <a:rPr lang="en-US" sz="2000" dirty="0" smtClean="0">
                <a:latin typeface="Times New Roman" pitchFamily="18" charset="0"/>
                <a:cs typeface="Times New Roman" pitchFamily="18" charset="0"/>
              </a:rPr>
              <a:t>that can be read and write in human languages. </a:t>
            </a:r>
            <a:endParaRPr lang="en-US" sz="2000" dirty="0">
              <a:latin typeface="Times New Roman" pitchFamily="18" charset="0"/>
              <a:cs typeface="Times New Roman" pitchFamily="18" charset="0"/>
            </a:endParaRPr>
          </a:p>
          <a:p>
            <a:pPr>
              <a:lnSpc>
                <a:spcPct val="150000"/>
              </a:lnSpc>
            </a:pPr>
            <a:r>
              <a:rPr lang="en-US" sz="2000" b="1" dirty="0" smtClean="0">
                <a:solidFill>
                  <a:srgbClr val="FF0000"/>
                </a:solidFill>
                <a:latin typeface="Times New Roman" pitchFamily="18" charset="0"/>
                <a:cs typeface="Times New Roman" pitchFamily="18" charset="0"/>
              </a:rPr>
              <a:t>Syntax</a:t>
            </a:r>
            <a:endParaRPr lang="en-US" sz="2000" dirty="0">
              <a:solidFill>
                <a:srgbClr val="FF0000"/>
              </a:solidFill>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XML </a:t>
            </a:r>
            <a:r>
              <a:rPr lang="en-US" sz="2000" b="1" dirty="0">
                <a:latin typeface="Times New Roman" pitchFamily="18" charset="0"/>
                <a:cs typeface="Times New Roman" pitchFamily="18" charset="0"/>
              </a:rPr>
              <a:t>(Extensible Markup Language)</a:t>
            </a:r>
            <a:r>
              <a:rPr lang="en-US" sz="2000" dirty="0">
                <a:latin typeface="Times New Roman" pitchFamily="18" charset="0"/>
                <a:cs typeface="Times New Roman" pitchFamily="18" charset="0"/>
              </a:rPr>
              <a:t> helps to define common syntax in semantic web.</a:t>
            </a:r>
          </a:p>
          <a:p>
            <a:pPr>
              <a:lnSpc>
                <a:spcPct val="150000"/>
              </a:lnSpc>
            </a:pPr>
            <a:r>
              <a:rPr lang="en-US" sz="2000" b="1" dirty="0">
                <a:solidFill>
                  <a:srgbClr val="FF0000"/>
                </a:solidFill>
                <a:latin typeface="Times New Roman" pitchFamily="18" charset="0"/>
                <a:cs typeface="Times New Roman" pitchFamily="18" charset="0"/>
              </a:rPr>
              <a:t>Data Interchange</a:t>
            </a:r>
            <a:endParaRPr lang="en-US" sz="2000" dirty="0">
              <a:solidFill>
                <a:srgbClr val="FF0000"/>
              </a:solidFill>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Resource </a:t>
            </a:r>
            <a:r>
              <a:rPr lang="en-US" sz="2000" b="1" dirty="0">
                <a:latin typeface="Times New Roman" pitchFamily="18" charset="0"/>
                <a:cs typeface="Times New Roman" pitchFamily="18" charset="0"/>
              </a:rPr>
              <a:t>Description Framework (RDF)</a:t>
            </a:r>
            <a:r>
              <a:rPr lang="en-US" sz="2000" dirty="0">
                <a:latin typeface="Times New Roman" pitchFamily="18" charset="0"/>
                <a:cs typeface="Times New Roman" pitchFamily="18" charset="0"/>
              </a:rPr>
              <a:t> framework helps in defining core representation of data for web. RDF represents data about resource in graph form.</a:t>
            </a:r>
          </a:p>
          <a:p>
            <a:pPr>
              <a:lnSpc>
                <a:spcPct val="150000"/>
              </a:lnSpc>
            </a:pPr>
            <a:r>
              <a:rPr lang="en-US" sz="2000" b="1" dirty="0">
                <a:solidFill>
                  <a:srgbClr val="FF0000"/>
                </a:solidFill>
                <a:latin typeface="Times New Roman" pitchFamily="18" charset="0"/>
                <a:cs typeface="Times New Roman" pitchFamily="18" charset="0"/>
              </a:rPr>
              <a:t>Taxonomies</a:t>
            </a:r>
            <a:endParaRPr lang="en-US" sz="2000" dirty="0">
              <a:solidFill>
                <a:srgbClr val="FF0000"/>
              </a:solidFill>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RDF </a:t>
            </a:r>
            <a:r>
              <a:rPr lang="en-US" sz="2000" b="1" dirty="0">
                <a:latin typeface="Times New Roman" pitchFamily="18" charset="0"/>
                <a:cs typeface="Times New Roman" pitchFamily="18" charset="0"/>
              </a:rPr>
              <a:t>Schema (RDFS)</a:t>
            </a:r>
            <a:r>
              <a:rPr lang="en-US" sz="2000" dirty="0">
                <a:latin typeface="Times New Roman" pitchFamily="18" charset="0"/>
                <a:cs typeface="Times New Roman" pitchFamily="18" charset="0"/>
              </a:rPr>
              <a:t> allows more standardized </a:t>
            </a:r>
            <a:r>
              <a:rPr lang="en-US" sz="2000" dirty="0" smtClean="0">
                <a:latin typeface="Times New Roman" pitchFamily="18" charset="0"/>
                <a:cs typeface="Times New Roman" pitchFamily="18" charset="0"/>
              </a:rPr>
              <a:t>description of</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taxonomies</a:t>
            </a:r>
            <a:r>
              <a:rPr lang="en-US" sz="2000" dirty="0">
                <a:latin typeface="Times New Roman" pitchFamily="18" charset="0"/>
                <a:cs typeface="Times New Roman" pitchFamily="18" charset="0"/>
              </a:rPr>
              <a:t> and other </a:t>
            </a:r>
            <a:r>
              <a:rPr lang="en-US" sz="2000" b="1" dirty="0">
                <a:latin typeface="Times New Roman" pitchFamily="18" charset="0"/>
                <a:cs typeface="Times New Roman" pitchFamily="18" charset="0"/>
              </a:rPr>
              <a:t>ontological</a:t>
            </a:r>
            <a:r>
              <a:rPr lang="en-US" sz="2000" dirty="0">
                <a:latin typeface="Times New Roman" pitchFamily="18" charset="0"/>
                <a:cs typeface="Times New Roman" pitchFamily="18" charset="0"/>
              </a:rPr>
              <a:t> constructs.</a:t>
            </a:r>
          </a:p>
          <a:p>
            <a:pPr>
              <a:lnSpc>
                <a:spcPct val="150000"/>
              </a:lnSpc>
            </a:pPr>
            <a:r>
              <a:rPr lang="en-US" sz="2000" b="1" dirty="0" err="1">
                <a:solidFill>
                  <a:srgbClr val="FF0000"/>
                </a:solidFill>
                <a:latin typeface="Times New Roman" pitchFamily="18" charset="0"/>
                <a:cs typeface="Times New Roman" pitchFamily="18" charset="0"/>
              </a:rPr>
              <a:t>Ontologies</a:t>
            </a:r>
            <a:endParaRPr lang="en-US" sz="2000" dirty="0">
              <a:solidFill>
                <a:srgbClr val="FF0000"/>
              </a:solidFill>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Web </a:t>
            </a:r>
            <a:r>
              <a:rPr lang="en-US" sz="2000" b="1" dirty="0">
                <a:latin typeface="Times New Roman" pitchFamily="18" charset="0"/>
                <a:cs typeface="Times New Roman" pitchFamily="18" charset="0"/>
              </a:rPr>
              <a:t>Ontology Language (OWL)</a:t>
            </a:r>
            <a:r>
              <a:rPr lang="en-US" sz="2000" dirty="0">
                <a:latin typeface="Times New Roman" pitchFamily="18" charset="0"/>
                <a:cs typeface="Times New Roman" pitchFamily="18" charset="0"/>
              </a:rPr>
              <a:t> offers more constructs over RDFS. It comes in following three versions:</a:t>
            </a:r>
          </a:p>
          <a:p>
            <a:pPr lvl="0" algn="ctr">
              <a:buFont typeface="Wingdings" pitchFamily="2" charset="2"/>
              <a:buChar char="Ø"/>
            </a:pPr>
            <a:r>
              <a:rPr lang="en-US" sz="2000" dirty="0" smtClean="0">
                <a:latin typeface="Times New Roman" pitchFamily="18" charset="0"/>
                <a:cs typeface="Times New Roman" pitchFamily="18" charset="0"/>
              </a:rPr>
              <a:t>OWL </a:t>
            </a:r>
            <a:r>
              <a:rPr lang="en-US" sz="2000" dirty="0" err="1">
                <a:latin typeface="Times New Roman" pitchFamily="18" charset="0"/>
                <a:cs typeface="Times New Roman" pitchFamily="18" charset="0"/>
              </a:rPr>
              <a:t>Lite</a:t>
            </a:r>
            <a:r>
              <a:rPr lang="en-US" sz="2000" dirty="0">
                <a:latin typeface="Times New Roman" pitchFamily="18" charset="0"/>
                <a:cs typeface="Times New Roman" pitchFamily="18" charset="0"/>
              </a:rPr>
              <a:t> for taxonomies and simple constraints.</a:t>
            </a:r>
          </a:p>
          <a:p>
            <a:pPr lvl="0" algn="ctr">
              <a:buFont typeface="Wingdings" pitchFamily="2" charset="2"/>
              <a:buChar char="Ø"/>
            </a:pPr>
            <a:r>
              <a:rPr lang="en-US" sz="2000" dirty="0">
                <a:latin typeface="Times New Roman" pitchFamily="18" charset="0"/>
                <a:cs typeface="Times New Roman" pitchFamily="18" charset="0"/>
              </a:rPr>
              <a:t>OWL DL for full description logic support.</a:t>
            </a:r>
          </a:p>
          <a:p>
            <a:pPr algn="ctr">
              <a:buFont typeface="Wingdings" pitchFamily="2" charset="2"/>
              <a:buChar char="Ø"/>
            </a:pPr>
            <a:r>
              <a:rPr lang="en-US" sz="2000" dirty="0">
                <a:latin typeface="Times New Roman" pitchFamily="18" charset="0"/>
                <a:cs typeface="Times New Roman" pitchFamily="18" charset="0"/>
              </a:rPr>
              <a:t>OWL for more syntactic freedom of RDF</a:t>
            </a:r>
            <a:endParaRPr lang="en-US" sz="2000" dirty="0" smtClean="0">
              <a:latin typeface="Times New Roman" pitchFamily="18" charset="0"/>
              <a:cs typeface="Times New Roman" pitchFamily="18" charset="0"/>
            </a:endParaRPr>
          </a:p>
          <a:p>
            <a:pPr algn="ct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915400" cy="6217087"/>
          </a:xfrm>
          <a:prstGeom prst="rect">
            <a:avLst/>
          </a:prstGeom>
          <a:noFill/>
        </p:spPr>
        <p:txBody>
          <a:bodyPr wrap="square" rtlCol="0">
            <a:spAutoFit/>
          </a:bodyPr>
          <a:lstStyle/>
          <a:p>
            <a:pPr>
              <a:lnSpc>
                <a:spcPct val="150000"/>
              </a:lnSpc>
            </a:pPr>
            <a:r>
              <a:rPr lang="en-US" sz="2000" dirty="0" smtClean="0">
                <a:solidFill>
                  <a:srgbClr val="FF0000"/>
                </a:solidFill>
                <a:latin typeface="Times New Roman" pitchFamily="18" charset="0"/>
                <a:cs typeface="Times New Roman" pitchFamily="18" charset="0"/>
              </a:rPr>
              <a:t>Proxy user interface</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This module controls and manages the user interface and provides an easy to use graphical interface, window and a menu to the end user. This menu offers the following functionalities:</a:t>
            </a:r>
          </a:p>
          <a:p>
            <a:pPr lvl="0">
              <a:buFont typeface="Wingdings" pitchFamily="2" charset="2"/>
              <a:buChar char="Ø"/>
            </a:pPr>
            <a:r>
              <a:rPr lang="en-US" sz="2000" dirty="0" smtClean="0">
                <a:latin typeface="Times New Roman" pitchFamily="18" charset="0"/>
                <a:cs typeface="Times New Roman" pitchFamily="18" charset="0"/>
              </a:rPr>
              <a:t>Start proxy</a:t>
            </a:r>
          </a:p>
          <a:p>
            <a:pPr lvl="0">
              <a:buFont typeface="Wingdings" pitchFamily="2" charset="2"/>
              <a:buChar char="Ø"/>
            </a:pPr>
            <a:r>
              <a:rPr lang="en-US" sz="2000" dirty="0" smtClean="0">
                <a:latin typeface="Times New Roman" pitchFamily="18" charset="0"/>
                <a:cs typeface="Times New Roman" pitchFamily="18" charset="0"/>
              </a:rPr>
              <a:t>Stop proxy</a:t>
            </a:r>
          </a:p>
          <a:p>
            <a:pPr lvl="0">
              <a:buFont typeface="Wingdings" pitchFamily="2" charset="2"/>
              <a:buChar char="Ø"/>
            </a:pPr>
            <a:r>
              <a:rPr lang="en-US" sz="2000" dirty="0" smtClean="0">
                <a:latin typeface="Times New Roman" pitchFamily="18" charset="0"/>
                <a:cs typeface="Times New Roman" pitchFamily="18" charset="0"/>
              </a:rPr>
              <a:t>Exit</a:t>
            </a:r>
          </a:p>
          <a:p>
            <a:pPr lvl="0">
              <a:buFont typeface="Wingdings" pitchFamily="2" charset="2"/>
              <a:buChar char="Ø"/>
            </a:pPr>
            <a:r>
              <a:rPr lang="en-US" sz="2000" dirty="0" smtClean="0">
                <a:latin typeface="Times New Roman" pitchFamily="18" charset="0"/>
                <a:cs typeface="Times New Roman" pitchFamily="18" charset="0"/>
              </a:rPr>
              <a:t>Blocking URL</a:t>
            </a:r>
          </a:p>
          <a:p>
            <a:pPr lvl="0">
              <a:buFont typeface="Wingdings" pitchFamily="2" charset="2"/>
              <a:buChar char="Ø"/>
            </a:pPr>
            <a:r>
              <a:rPr lang="en-US" sz="2000" dirty="0" smtClean="0">
                <a:latin typeface="Times New Roman" pitchFamily="18" charset="0"/>
                <a:cs typeface="Times New Roman" pitchFamily="18" charset="0"/>
              </a:rPr>
              <a:t>Blocking client</a:t>
            </a:r>
          </a:p>
          <a:p>
            <a:pPr lvl="0">
              <a:buFont typeface="Wingdings" pitchFamily="2" charset="2"/>
              <a:buChar char="Ø"/>
            </a:pPr>
            <a:r>
              <a:rPr lang="en-US" sz="2000" dirty="0" smtClean="0">
                <a:latin typeface="Times New Roman" pitchFamily="18" charset="0"/>
                <a:cs typeface="Times New Roman" pitchFamily="18" charset="0"/>
              </a:rPr>
              <a:t>Manage log</a:t>
            </a:r>
          </a:p>
          <a:p>
            <a:pPr lvl="0">
              <a:buFont typeface="Wingdings" pitchFamily="2" charset="2"/>
              <a:buChar char="Ø"/>
            </a:pPr>
            <a:r>
              <a:rPr lang="en-US" sz="2000" dirty="0" smtClean="0">
                <a:latin typeface="Times New Roman" pitchFamily="18" charset="0"/>
                <a:cs typeface="Times New Roman" pitchFamily="18" charset="0"/>
              </a:rPr>
              <a:t>Manage cache</a:t>
            </a:r>
          </a:p>
          <a:p>
            <a:pPr lvl="0">
              <a:buFont typeface="Wingdings" pitchFamily="2" charset="2"/>
              <a:buChar char="Ø"/>
            </a:pPr>
            <a:r>
              <a:rPr lang="en-US" sz="2000" dirty="0" smtClean="0">
                <a:latin typeface="Times New Roman" pitchFamily="18" charset="0"/>
                <a:cs typeface="Times New Roman" pitchFamily="18" charset="0"/>
              </a:rPr>
              <a:t>Modify configuration</a:t>
            </a:r>
          </a:p>
          <a:p>
            <a:pPr lvl="0">
              <a:buFont typeface="Wingdings" pitchFamily="2" charset="2"/>
              <a:buChar char="Ø"/>
            </a:pPr>
            <a:endParaRPr lang="en-US" sz="2000" dirty="0" smtClean="0">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Proxy server listener</a:t>
            </a:r>
          </a:p>
          <a:p>
            <a:r>
              <a:rPr lang="en-US" sz="2000" dirty="0" smtClean="0">
                <a:latin typeface="Times New Roman" pitchFamily="18" charset="0"/>
                <a:cs typeface="Times New Roman" pitchFamily="18" charset="0"/>
              </a:rPr>
              <a:t>	It is the port where new request from the client browser is listened. This module also performs blocking of clients from the list given by the user.</a:t>
            </a:r>
          </a:p>
          <a:p>
            <a:pPr lvl="0"/>
            <a:endParaRPr lang="en-US" sz="2000" dirty="0" smtClean="0">
              <a:latin typeface="Times New Roman" pitchFamily="18" charset="0"/>
              <a:cs typeface="Times New Roman" pitchFamily="18" charset="0"/>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5478423"/>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Connection Manager</a:t>
            </a:r>
          </a:p>
          <a:p>
            <a:r>
              <a:rPr lang="en-US" sz="2000" dirty="0" smtClean="0">
                <a:latin typeface="Times New Roman" pitchFamily="18" charset="0"/>
                <a:cs typeface="Times New Roman" pitchFamily="18" charset="0"/>
              </a:rPr>
              <a:t>	</a:t>
            </a:r>
            <a:r>
              <a:rPr lang="en-US" sz="2000" b="1" dirty="0" smtClean="0"/>
              <a:t>	</a:t>
            </a:r>
            <a:r>
              <a:rPr lang="en-US" sz="2000" dirty="0" smtClean="0">
                <a:latin typeface="Times New Roman" pitchFamily="18" charset="0"/>
                <a:cs typeface="Times New Roman" pitchFamily="18" charset="0"/>
              </a:rPr>
              <a:t>It contains the main functionality of the proxy server. It performs the following functions:</a:t>
            </a:r>
          </a:p>
          <a:p>
            <a:pPr lvl="0">
              <a:buFont typeface="Wingdings" pitchFamily="2" charset="2"/>
              <a:buChar char="Ø"/>
            </a:pPr>
            <a:r>
              <a:rPr lang="en-US" sz="2000" dirty="0" smtClean="0">
                <a:latin typeface="Times New Roman" pitchFamily="18" charset="0"/>
                <a:cs typeface="Times New Roman" pitchFamily="18" charset="0"/>
              </a:rPr>
              <a:t>It contains the main functionality of the proxy server. It performs the following functions:</a:t>
            </a:r>
          </a:p>
          <a:p>
            <a:pPr lvl="0">
              <a:lnSpc>
                <a:spcPct val="150000"/>
              </a:lnSpc>
              <a:buFont typeface="Wingdings" pitchFamily="2" charset="2"/>
              <a:buChar char="Ø"/>
            </a:pPr>
            <a:r>
              <a:rPr lang="en-US" sz="2000" dirty="0" smtClean="0">
                <a:latin typeface="Times New Roman" pitchFamily="18" charset="0"/>
                <a:cs typeface="Times New Roman" pitchFamily="18" charset="0"/>
              </a:rPr>
              <a:t>Read request from header of the client.</a:t>
            </a:r>
          </a:p>
          <a:p>
            <a:pPr lvl="0">
              <a:lnSpc>
                <a:spcPct val="150000"/>
              </a:lnSpc>
              <a:buFont typeface="Wingdings" pitchFamily="2" charset="2"/>
              <a:buChar char="Ø"/>
            </a:pPr>
            <a:r>
              <a:rPr lang="en-US" sz="2000" dirty="0" smtClean="0">
                <a:latin typeface="Times New Roman" pitchFamily="18" charset="0"/>
                <a:cs typeface="Times New Roman" pitchFamily="18" charset="0"/>
              </a:rPr>
              <a:t>Parse the URL and determine whether the URL is blocked or not.</a:t>
            </a:r>
          </a:p>
          <a:p>
            <a:pPr lvl="0">
              <a:lnSpc>
                <a:spcPct val="150000"/>
              </a:lnSpc>
              <a:buFont typeface="Wingdings" pitchFamily="2" charset="2"/>
              <a:buChar char="Ø"/>
            </a:pPr>
            <a:r>
              <a:rPr lang="en-US" sz="2000" dirty="0" smtClean="0">
                <a:latin typeface="Times New Roman" pitchFamily="18" charset="0"/>
                <a:cs typeface="Times New Roman" pitchFamily="18" charset="0"/>
              </a:rPr>
              <a:t>Generate connection to the web server.</a:t>
            </a:r>
          </a:p>
          <a:p>
            <a:pPr lvl="0">
              <a:lnSpc>
                <a:spcPct val="150000"/>
              </a:lnSpc>
              <a:buFont typeface="Wingdings" pitchFamily="2" charset="2"/>
              <a:buChar char="Ø"/>
            </a:pPr>
            <a:r>
              <a:rPr lang="en-US" sz="2000" dirty="0" smtClean="0">
                <a:latin typeface="Times New Roman" pitchFamily="18" charset="0"/>
                <a:cs typeface="Times New Roman" pitchFamily="18" charset="0"/>
              </a:rPr>
              <a:t>Read the reply from the web server.</a:t>
            </a:r>
          </a:p>
          <a:p>
            <a:pPr lvl="0">
              <a:buFont typeface="Wingdings" pitchFamily="2" charset="2"/>
              <a:buChar char="Ø"/>
            </a:pPr>
            <a:r>
              <a:rPr lang="en-US" sz="2000" dirty="0" smtClean="0">
                <a:latin typeface="Times New Roman" pitchFamily="18" charset="0"/>
                <a:cs typeface="Times New Roman" pitchFamily="18" charset="0"/>
              </a:rPr>
              <a:t>If no copy of page is found in the cache then download the page from web server else will check its last modified date from the reply header and accordingly will read from the cache or server from the web.</a:t>
            </a:r>
          </a:p>
          <a:p>
            <a:pPr lvl="0">
              <a:buFont typeface="Wingdings" pitchFamily="2" charset="2"/>
              <a:buChar char="Ø"/>
            </a:pPr>
            <a:r>
              <a:rPr lang="en-US" sz="2000" dirty="0" smtClean="0">
                <a:latin typeface="Times New Roman" pitchFamily="18" charset="0"/>
                <a:cs typeface="Times New Roman" pitchFamily="18" charset="0"/>
              </a:rPr>
              <a:t>Then it will also check whether caching is allowed or not and accordingly will cache the page.</a:t>
            </a:r>
          </a:p>
          <a:p>
            <a:pPr>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7078861"/>
          </a:xfrm>
          <a:prstGeom prst="rect">
            <a:avLst/>
          </a:prstGeom>
          <a:noFill/>
        </p:spPr>
        <p:txBody>
          <a:bodyPr wrap="square" rtlCol="0">
            <a:spAutoFit/>
          </a:bodyPr>
          <a:lstStyle/>
          <a:p>
            <a:pPr>
              <a:lnSpc>
                <a:spcPct val="150000"/>
              </a:lnSpc>
            </a:pPr>
            <a:r>
              <a:rPr lang="en-US" sz="2000" b="1" dirty="0" smtClean="0">
                <a:solidFill>
                  <a:srgbClr val="FF0000"/>
                </a:solidFill>
                <a:latin typeface="Times New Roman" pitchFamily="18" charset="0"/>
                <a:cs typeface="Times New Roman" pitchFamily="18" charset="0"/>
              </a:rPr>
              <a:t>Cache Manager</a:t>
            </a:r>
          </a:p>
          <a:p>
            <a:pPr>
              <a:lnSpc>
                <a:spcPct val="150000"/>
              </a:lnSpc>
            </a:pPr>
            <a:r>
              <a:rPr lang="en-US" sz="2000" dirty="0" smtClean="0">
                <a:latin typeface="Times New Roman" pitchFamily="18" charset="0"/>
                <a:cs typeface="Times New Roman" pitchFamily="18" charset="0"/>
              </a:rPr>
              <a:t>	This module is responsible for storing, deleting, clearing and searching of web pages in the cache.</a:t>
            </a:r>
          </a:p>
          <a:p>
            <a:pPr>
              <a:lnSpc>
                <a:spcPct val="150000"/>
              </a:lnSpc>
            </a:pPr>
            <a:r>
              <a:rPr lang="en-US" sz="2000" b="1" dirty="0" smtClean="0">
                <a:solidFill>
                  <a:srgbClr val="FF0000"/>
                </a:solidFill>
                <a:latin typeface="Times New Roman" pitchFamily="18" charset="0"/>
                <a:cs typeface="Times New Roman" pitchFamily="18" charset="0"/>
              </a:rPr>
              <a:t>Log Manager</a:t>
            </a:r>
          </a:p>
          <a:p>
            <a:pPr>
              <a:lnSpc>
                <a:spcPct val="150000"/>
              </a:lnSpc>
            </a:pPr>
            <a:r>
              <a:rPr lang="en-US" sz="2000" dirty="0" smtClean="0">
                <a:latin typeface="Times New Roman" pitchFamily="18" charset="0"/>
                <a:cs typeface="Times New Roman" pitchFamily="18" charset="0"/>
              </a:rPr>
              <a:t>	This module is responsible for viewing, clearing and updating the logs.</a:t>
            </a:r>
          </a:p>
          <a:p>
            <a:pPr>
              <a:lnSpc>
                <a:spcPct val="150000"/>
              </a:lnSpc>
            </a:pPr>
            <a:r>
              <a:rPr lang="en-US" sz="2000" b="1" dirty="0" smtClean="0">
                <a:solidFill>
                  <a:srgbClr val="FF0000"/>
                </a:solidFill>
                <a:latin typeface="Times New Roman" pitchFamily="18" charset="0"/>
                <a:cs typeface="Times New Roman" pitchFamily="18" charset="0"/>
              </a:rPr>
              <a:t>Configuration</a:t>
            </a:r>
          </a:p>
          <a:p>
            <a:pPr>
              <a:lnSpc>
                <a:spcPct val="150000"/>
              </a:lnSpc>
            </a:pPr>
            <a:r>
              <a:rPr lang="en-US" sz="2000" dirty="0" smtClean="0">
                <a:latin typeface="Times New Roman" pitchFamily="18" charset="0"/>
                <a:cs typeface="Times New Roman" pitchFamily="18" charset="0"/>
              </a:rPr>
              <a:t>	This module helps to create configuration settings which in turn let other modules to perform desired configurations such as caching.</a:t>
            </a:r>
          </a:p>
          <a:p>
            <a:pPr algn="ctr"/>
            <a:r>
              <a:rPr lang="en-US" sz="2400" dirty="0" smtClean="0">
                <a:solidFill>
                  <a:srgbClr val="FF0000"/>
                </a:solidFill>
                <a:latin typeface="Times New Roman" pitchFamily="18" charset="0"/>
                <a:cs typeface="Times New Roman" pitchFamily="18" charset="0"/>
              </a:rPr>
              <a:t>Search Engines</a:t>
            </a:r>
            <a:endParaRPr lang="en-US" sz="2400" b="1" dirty="0" smtClean="0">
              <a:solidFill>
                <a:srgbClr val="FF0000"/>
              </a:solidFill>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Introduction</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	Search Engine</a:t>
            </a:r>
            <a:r>
              <a:rPr lang="en-US" sz="2000" dirty="0" smtClean="0">
                <a:latin typeface="Times New Roman" pitchFamily="18" charset="0"/>
                <a:cs typeface="Times New Roman" pitchFamily="18" charset="0"/>
              </a:rPr>
              <a:t> refers to a huge database of internet resources such as web pages, newsgroups, programs, images etc. It helps to locate information on World Wide Web. User can search for any information by passing query in form of keywords or phrase. It then searches for relevant information in its database and return to the user.</a:t>
            </a:r>
          </a:p>
          <a:p>
            <a:pPr>
              <a:lnSpc>
                <a:spcPct val="150000"/>
              </a:lnSpc>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939814"/>
          </a:xfrm>
          <a:prstGeom prst="rect">
            <a:avLst/>
          </a:prstGeom>
          <a:noFill/>
        </p:spPr>
        <p:txBody>
          <a:bodyPr wrap="square" rtlCol="0">
            <a:spAutoFit/>
          </a:bodyPr>
          <a:lstStyle/>
          <a:p>
            <a:pPr algn="just">
              <a:lnSpc>
                <a:spcPct val="150000"/>
              </a:lnSpc>
            </a:pPr>
            <a:r>
              <a:rPr lang="en-US" b="1" dirty="0" smtClean="0"/>
              <a:t>	Search Engine</a:t>
            </a:r>
            <a:r>
              <a:rPr lang="en-US" dirty="0" smtClean="0"/>
              <a:t> refers to a huge database of internet resources such as web pages, newsgroups, programs, images etc. It helps to locate information on World Wide Web. User can search for any information by passing query in form of keywords or phrase. It then searches for relevant information in its database and return to the user.</a:t>
            </a:r>
          </a:p>
          <a:p>
            <a:pPr algn="just">
              <a:lnSpc>
                <a:spcPct val="150000"/>
              </a:lnSpc>
            </a:pPr>
            <a:r>
              <a:rPr lang="en-US" b="1" dirty="0" smtClean="0">
                <a:solidFill>
                  <a:srgbClr val="FF0000"/>
                </a:solidFill>
              </a:rPr>
              <a:t>Search engine</a:t>
            </a:r>
            <a:endParaRPr lang="en-US" dirty="0" smtClean="0">
              <a:solidFill>
                <a:srgbClr val="FF0000"/>
              </a:solidFill>
            </a:endParaRPr>
          </a:p>
          <a:p>
            <a:pPr algn="just">
              <a:lnSpc>
                <a:spcPct val="150000"/>
              </a:lnSpc>
            </a:pPr>
            <a:r>
              <a:rPr lang="en-US" dirty="0" smtClean="0"/>
              <a:t>	A web service that helps you find other web pages, such as Google, Bing, Yahoo, or </a:t>
            </a:r>
            <a:r>
              <a:rPr lang="en-US" dirty="0" err="1" smtClean="0"/>
              <a:t>DuckDuckGo</a:t>
            </a:r>
            <a:r>
              <a:rPr lang="en-US" dirty="0" smtClean="0"/>
              <a:t>. Search engines are normally accessed through a web browser (e.g. you can perform search engine searches directly in the address bar of Firefox, Chrome, etc.) or through a web page (e.g. </a:t>
            </a:r>
            <a:r>
              <a:rPr lang="en-US" dirty="0" smtClean="0">
                <a:hlinkClick r:id="rId2"/>
              </a:rPr>
              <a:t>bing.com</a:t>
            </a:r>
            <a:r>
              <a:rPr lang="en-US" dirty="0" smtClean="0"/>
              <a:t> or </a:t>
            </a:r>
            <a:r>
              <a:rPr lang="en-US" dirty="0" smtClean="0">
                <a:hlinkClick r:id="rId3"/>
              </a:rPr>
              <a:t>duckduckgo.com</a:t>
            </a:r>
            <a:r>
              <a:rPr lang="en-US" dirty="0" smtClean="0"/>
              <a:t>).</a:t>
            </a:r>
          </a:p>
          <a:p>
            <a:pPr algn="just">
              <a:lnSpc>
                <a:spcPct val="150000"/>
              </a:lnSpc>
            </a:pPr>
            <a:endParaRPr lang="en-US" dirty="0" smtClean="0"/>
          </a:p>
          <a:p>
            <a:pPr algn="just">
              <a:lnSpc>
                <a:spcPct val="150000"/>
              </a:lnSpc>
            </a:pPr>
            <a:r>
              <a:rPr lang="en-US" dirty="0" smtClean="0"/>
              <a:t> </a:t>
            </a:r>
          </a:p>
          <a:p>
            <a:endParaRPr lang="en-US" dirty="0"/>
          </a:p>
        </p:txBody>
      </p:sp>
      <p:pic>
        <p:nvPicPr>
          <p:cNvPr id="3" name="Picture 2" descr="internet_technologies_tutorial"/>
          <p:cNvPicPr/>
          <p:nvPr/>
        </p:nvPicPr>
        <p:blipFill>
          <a:blip r:embed="rId4"/>
          <a:srcRect/>
          <a:stretch>
            <a:fillRect/>
          </a:stretch>
        </p:blipFill>
        <p:spPr bwMode="auto">
          <a:xfrm>
            <a:off x="4343400" y="3429000"/>
            <a:ext cx="4495800" cy="3048000"/>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6555641"/>
          </a:xfrm>
          <a:prstGeom prst="rect">
            <a:avLst/>
          </a:prstGeom>
          <a:noFill/>
        </p:spPr>
        <p:txBody>
          <a:bodyPr wrap="square" rtlCol="0">
            <a:spAutoFit/>
          </a:bodyPr>
          <a:lstStyle/>
          <a:p>
            <a:pPr>
              <a:lnSpc>
                <a:spcPct val="150000"/>
              </a:lnSpc>
            </a:pPr>
            <a:r>
              <a:rPr lang="en-US" sz="2000" b="1" dirty="0" smtClean="0">
                <a:solidFill>
                  <a:srgbClr val="FF0000"/>
                </a:solidFill>
                <a:latin typeface="Times New Roman" pitchFamily="18" charset="0"/>
                <a:cs typeface="Times New Roman" pitchFamily="18" charset="0"/>
              </a:rPr>
              <a:t>Search Engine Components</a:t>
            </a:r>
          </a:p>
          <a:p>
            <a:pPr>
              <a:lnSpc>
                <a:spcPct val="150000"/>
              </a:lnSpc>
            </a:pPr>
            <a:r>
              <a:rPr lang="en-US" sz="2000" dirty="0" smtClean="0">
                <a:latin typeface="Times New Roman" pitchFamily="18" charset="0"/>
                <a:cs typeface="Times New Roman" pitchFamily="18" charset="0"/>
              </a:rPr>
              <a:t>Generally there are three basic components of a search engine as listed below:</a:t>
            </a:r>
          </a:p>
          <a:p>
            <a:pPr lvl="4">
              <a:lnSpc>
                <a:spcPct val="150000"/>
              </a:lnSpc>
              <a:buFont typeface="Wingdings" pitchFamily="2" charset="2"/>
              <a:buChar char="Ø"/>
            </a:pPr>
            <a:r>
              <a:rPr lang="en-US" sz="2000" dirty="0" smtClean="0">
                <a:latin typeface="Times New Roman" pitchFamily="18" charset="0"/>
                <a:cs typeface="Times New Roman" pitchFamily="18" charset="0"/>
              </a:rPr>
              <a:t>Web Crawler</a:t>
            </a:r>
          </a:p>
          <a:p>
            <a:pPr lvl="4">
              <a:lnSpc>
                <a:spcPct val="150000"/>
              </a:lnSpc>
              <a:buFont typeface="Wingdings" pitchFamily="2" charset="2"/>
              <a:buChar char="Ø"/>
            </a:pPr>
            <a:r>
              <a:rPr lang="en-US" sz="2000" dirty="0" smtClean="0">
                <a:latin typeface="Times New Roman" pitchFamily="18" charset="0"/>
                <a:cs typeface="Times New Roman" pitchFamily="18" charset="0"/>
              </a:rPr>
              <a:t>Database</a:t>
            </a:r>
          </a:p>
          <a:p>
            <a:pPr lvl="4">
              <a:lnSpc>
                <a:spcPct val="150000"/>
              </a:lnSpc>
              <a:buFont typeface="Wingdings" pitchFamily="2" charset="2"/>
              <a:buChar char="Ø"/>
            </a:pPr>
            <a:r>
              <a:rPr lang="en-US" sz="2000" dirty="0" smtClean="0">
                <a:latin typeface="Times New Roman" pitchFamily="18" charset="0"/>
                <a:cs typeface="Times New Roman" pitchFamily="18" charset="0"/>
              </a:rPr>
              <a:t>Search Interfaces</a:t>
            </a:r>
          </a:p>
          <a:p>
            <a:pPr>
              <a:lnSpc>
                <a:spcPct val="150000"/>
              </a:lnSpc>
            </a:pPr>
            <a:r>
              <a:rPr lang="en-US" sz="2000" b="1" dirty="0" smtClean="0">
                <a:solidFill>
                  <a:srgbClr val="FF0000"/>
                </a:solidFill>
                <a:latin typeface="Times New Roman" pitchFamily="18" charset="0"/>
                <a:cs typeface="Times New Roman" pitchFamily="18" charset="0"/>
              </a:rPr>
              <a:t>Web crawler</a:t>
            </a:r>
          </a:p>
          <a:p>
            <a:r>
              <a:rPr lang="en-US" sz="2000" dirty="0" smtClean="0">
                <a:latin typeface="Times New Roman" pitchFamily="18" charset="0"/>
                <a:cs typeface="Times New Roman" pitchFamily="18" charset="0"/>
              </a:rPr>
              <a:t>	It is also known as </a:t>
            </a:r>
            <a:r>
              <a:rPr lang="en-US" sz="2000" b="1" dirty="0" smtClean="0">
                <a:latin typeface="Times New Roman" pitchFamily="18" charset="0"/>
                <a:cs typeface="Times New Roman" pitchFamily="18" charset="0"/>
              </a:rPr>
              <a:t>spider</a:t>
            </a:r>
            <a:r>
              <a:rPr lang="en-US" sz="2000" dirty="0" smtClean="0">
                <a:latin typeface="Times New Roman" pitchFamily="18" charset="0"/>
                <a:cs typeface="Times New Roman" pitchFamily="18" charset="0"/>
              </a:rPr>
              <a:t> or </a:t>
            </a:r>
            <a:r>
              <a:rPr lang="en-US" sz="2000" b="1" dirty="0" smtClean="0">
                <a:latin typeface="Times New Roman" pitchFamily="18" charset="0"/>
                <a:cs typeface="Times New Roman" pitchFamily="18" charset="0"/>
              </a:rPr>
              <a:t>bots.</a:t>
            </a:r>
            <a:r>
              <a:rPr lang="en-US" sz="2000" dirty="0" smtClean="0">
                <a:latin typeface="Times New Roman" pitchFamily="18" charset="0"/>
                <a:cs typeface="Times New Roman" pitchFamily="18" charset="0"/>
              </a:rPr>
              <a:t> It is a software component that traverses the web to gather information.</a:t>
            </a:r>
          </a:p>
          <a:p>
            <a:pPr>
              <a:lnSpc>
                <a:spcPct val="150000"/>
              </a:lnSpc>
            </a:pPr>
            <a:r>
              <a:rPr lang="en-US" sz="2000" b="1" dirty="0" smtClean="0">
                <a:solidFill>
                  <a:srgbClr val="FF0000"/>
                </a:solidFill>
                <a:latin typeface="Times New Roman" pitchFamily="18" charset="0"/>
                <a:cs typeface="Times New Roman" pitchFamily="18" charset="0"/>
              </a:rPr>
              <a:t>Database</a:t>
            </a:r>
          </a:p>
          <a:p>
            <a:r>
              <a:rPr lang="en-US" sz="2000" dirty="0" smtClean="0">
                <a:latin typeface="Times New Roman" pitchFamily="18" charset="0"/>
                <a:cs typeface="Times New Roman" pitchFamily="18" charset="0"/>
              </a:rPr>
              <a:t>	All the information on the web is stored in database. It consists of huge web resources.</a:t>
            </a:r>
          </a:p>
          <a:p>
            <a:pPr>
              <a:lnSpc>
                <a:spcPct val="150000"/>
              </a:lnSpc>
            </a:pPr>
            <a:r>
              <a:rPr lang="en-US" sz="2000" b="1" dirty="0" smtClean="0">
                <a:solidFill>
                  <a:srgbClr val="FF0000"/>
                </a:solidFill>
                <a:latin typeface="Times New Roman" pitchFamily="18" charset="0"/>
                <a:cs typeface="Times New Roman" pitchFamily="18" charset="0"/>
              </a:rPr>
              <a:t>Search Interfaces</a:t>
            </a:r>
          </a:p>
          <a:p>
            <a:r>
              <a:rPr lang="en-US" sz="2000" dirty="0" smtClean="0">
                <a:latin typeface="Times New Roman" pitchFamily="18" charset="0"/>
                <a:cs typeface="Times New Roman" pitchFamily="18" charset="0"/>
              </a:rPr>
              <a:t>	This component is an interface between user and the database. It helps the user to search through the database.</a:t>
            </a: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6663363"/>
          </a:xfrm>
          <a:prstGeom prst="rect">
            <a:avLst/>
          </a:prstGeom>
          <a:noFill/>
        </p:spPr>
        <p:txBody>
          <a:bodyPr wrap="square" rtlCol="0">
            <a:spAutoFit/>
          </a:bodyPr>
          <a:lstStyle/>
          <a:p>
            <a:pPr algn="just"/>
            <a:r>
              <a:rPr lang="en-US" sz="2000" b="1" dirty="0" smtClean="0">
                <a:solidFill>
                  <a:srgbClr val="FF0000"/>
                </a:solidFill>
                <a:latin typeface="Times New Roman" pitchFamily="18" charset="0"/>
                <a:cs typeface="Times New Roman" pitchFamily="18" charset="0"/>
              </a:rPr>
              <a:t>Search Engine Working</a:t>
            </a:r>
          </a:p>
          <a:p>
            <a:pPr algn="just"/>
            <a:r>
              <a:rPr lang="en-US" sz="2000" dirty="0" smtClean="0">
                <a:latin typeface="Times New Roman" pitchFamily="18" charset="0"/>
                <a:cs typeface="Times New Roman" pitchFamily="18" charset="0"/>
              </a:rPr>
              <a:t>	Web crawler, database and the search interface are the major component of a search engine that actually makes search engine to work. Search engines make use of Boolean expression AND, OR, NOT to restrict and widen the results of a search. Following are the steps that are performed by the search engine:</a:t>
            </a:r>
          </a:p>
          <a:p>
            <a:pPr lvl="0" algn="just">
              <a:lnSpc>
                <a:spcPct val="150000"/>
              </a:lnSpc>
              <a:buFont typeface="Wingdings" pitchFamily="2" charset="2"/>
              <a:buChar char="Ø"/>
            </a:pPr>
            <a:r>
              <a:rPr lang="en-US" sz="2000" dirty="0" smtClean="0">
                <a:latin typeface="Times New Roman" pitchFamily="18" charset="0"/>
                <a:cs typeface="Times New Roman" pitchFamily="18" charset="0"/>
              </a:rPr>
              <a:t>The search engine looks for the keyword in the index for predefined database instead of going directly to the web to search for the keyword.</a:t>
            </a:r>
          </a:p>
          <a:p>
            <a:pPr lvl="0" algn="just">
              <a:lnSpc>
                <a:spcPct val="150000"/>
              </a:lnSpc>
              <a:buFont typeface="Wingdings" pitchFamily="2" charset="2"/>
              <a:buChar char="Ø"/>
            </a:pPr>
            <a:r>
              <a:rPr lang="en-US" sz="2000" dirty="0" smtClean="0">
                <a:latin typeface="Times New Roman" pitchFamily="18" charset="0"/>
                <a:cs typeface="Times New Roman" pitchFamily="18" charset="0"/>
              </a:rPr>
              <a:t>It then uses software to search for the information in the database. This software component is known as web crawler.</a:t>
            </a:r>
          </a:p>
          <a:p>
            <a:pPr lvl="0" algn="just">
              <a:lnSpc>
                <a:spcPct val="150000"/>
              </a:lnSpc>
              <a:buFont typeface="Wingdings" pitchFamily="2" charset="2"/>
              <a:buChar char="Ø"/>
            </a:pPr>
            <a:r>
              <a:rPr lang="en-US" sz="2000" dirty="0" smtClean="0">
                <a:latin typeface="Times New Roman" pitchFamily="18" charset="0"/>
                <a:cs typeface="Times New Roman" pitchFamily="18" charset="0"/>
              </a:rPr>
              <a:t>Once web crawler finds the pages, the search engine then shows the relevant web pages as a result. These retrieved web pages generally include title of page, size of text portion, first several sentences etc.</a:t>
            </a:r>
          </a:p>
          <a:p>
            <a:pPr algn="just"/>
            <a:r>
              <a:rPr lang="en-US" sz="2000" dirty="0" smtClean="0">
                <a:latin typeface="Times New Roman" pitchFamily="18" charset="0"/>
                <a:cs typeface="Times New Roman" pitchFamily="18" charset="0"/>
              </a:rPr>
              <a:t>	These search criteria may vary from one search engine to the other. The retrieved information is ranked according to various factors such as frequency of keywords, relevancy of information, links etc.</a:t>
            </a:r>
          </a:p>
          <a:p>
            <a:pPr lvl="0" algn="just">
              <a:lnSpc>
                <a:spcPct val="150000"/>
              </a:lnSpc>
              <a:buFont typeface="Wingdings" pitchFamily="2" charset="2"/>
              <a:buChar char="Ø"/>
            </a:pPr>
            <a:r>
              <a:rPr lang="en-US" sz="2000" dirty="0" smtClean="0">
                <a:latin typeface="Times New Roman" pitchFamily="18" charset="0"/>
                <a:cs typeface="Times New Roman" pitchFamily="18" charset="0"/>
              </a:rPr>
              <a:t>User can click on any of the search results to open it.</a:t>
            </a:r>
          </a:p>
          <a:p>
            <a:pPr>
              <a:lnSpc>
                <a:spcPct val="150000"/>
              </a:lnSpc>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1908215"/>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Architecture</a:t>
            </a:r>
          </a:p>
          <a:p>
            <a:r>
              <a:rPr lang="en-US" sz="2000" dirty="0" smtClean="0">
                <a:latin typeface="Times New Roman" pitchFamily="18" charset="0"/>
                <a:cs typeface="Times New Roman" pitchFamily="18" charset="0"/>
              </a:rPr>
              <a:t>	The search engine architecture comprises of the three basic layers listed below:</a:t>
            </a:r>
          </a:p>
          <a:p>
            <a:pPr lvl="5">
              <a:buFont typeface="Wingdings" pitchFamily="2" charset="2"/>
              <a:buChar char="Ø"/>
            </a:pPr>
            <a:r>
              <a:rPr lang="en-US" sz="2000" dirty="0" smtClean="0">
                <a:latin typeface="Times New Roman" pitchFamily="18" charset="0"/>
                <a:cs typeface="Times New Roman" pitchFamily="18" charset="0"/>
              </a:rPr>
              <a:t>Content collection and refinement.</a:t>
            </a:r>
          </a:p>
          <a:p>
            <a:pPr lvl="5">
              <a:buFont typeface="Wingdings" pitchFamily="2" charset="2"/>
              <a:buChar char="Ø"/>
            </a:pPr>
            <a:r>
              <a:rPr lang="en-US" sz="2000" dirty="0" smtClean="0">
                <a:latin typeface="Times New Roman" pitchFamily="18" charset="0"/>
                <a:cs typeface="Times New Roman" pitchFamily="18" charset="0"/>
              </a:rPr>
              <a:t>Search core</a:t>
            </a:r>
          </a:p>
          <a:p>
            <a:pPr lvl="5">
              <a:buFont typeface="Wingdings" pitchFamily="2" charset="2"/>
              <a:buChar char="Ø"/>
            </a:pPr>
            <a:r>
              <a:rPr lang="en-US" sz="2000" dirty="0" smtClean="0">
                <a:latin typeface="Times New Roman" pitchFamily="18" charset="0"/>
                <a:cs typeface="Times New Roman" pitchFamily="18" charset="0"/>
              </a:rPr>
              <a:t>User and application interfaces</a:t>
            </a:r>
          </a:p>
          <a:p>
            <a:endParaRPr lang="en-US" dirty="0"/>
          </a:p>
        </p:txBody>
      </p:sp>
      <p:pic>
        <p:nvPicPr>
          <p:cNvPr id="3" name="Picture 2" descr="internet_technologies_tutorial"/>
          <p:cNvPicPr/>
          <p:nvPr/>
        </p:nvPicPr>
        <p:blipFill>
          <a:blip r:embed="rId2"/>
          <a:srcRect/>
          <a:stretch>
            <a:fillRect/>
          </a:stretch>
        </p:blipFill>
        <p:spPr bwMode="auto">
          <a:xfrm>
            <a:off x="1066800" y="2057400"/>
            <a:ext cx="6934200" cy="4038600"/>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786747"/>
          </a:xfrm>
          <a:prstGeom prst="rect">
            <a:avLst/>
          </a:prstGeom>
          <a:no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Search Engine Processing</a:t>
            </a:r>
          </a:p>
          <a:p>
            <a:r>
              <a:rPr lang="en-US" sz="2000" b="1" dirty="0" smtClean="0">
                <a:solidFill>
                  <a:srgbClr val="FF0000"/>
                </a:solidFill>
                <a:latin typeface="Times New Roman" pitchFamily="18" charset="0"/>
                <a:cs typeface="Times New Roman" pitchFamily="18" charset="0"/>
              </a:rPr>
              <a:t>Indexing Process</a:t>
            </a:r>
          </a:p>
          <a:p>
            <a:r>
              <a:rPr lang="en-US" sz="2000" dirty="0" smtClean="0">
                <a:latin typeface="Times New Roman" pitchFamily="18" charset="0"/>
                <a:cs typeface="Times New Roman" pitchFamily="18" charset="0"/>
              </a:rPr>
              <a:t>	Indexing process comprises of the following three tasks:</a:t>
            </a:r>
          </a:p>
          <a:p>
            <a:pPr lvl="5">
              <a:buFont typeface="Wingdings" pitchFamily="2" charset="2"/>
              <a:buChar char="v"/>
            </a:pPr>
            <a:r>
              <a:rPr lang="en-US" sz="2000" dirty="0" smtClean="0">
                <a:latin typeface="Times New Roman" pitchFamily="18" charset="0"/>
                <a:cs typeface="Times New Roman" pitchFamily="18" charset="0"/>
              </a:rPr>
              <a:t>Text acquisition</a:t>
            </a:r>
          </a:p>
          <a:p>
            <a:pPr lvl="5">
              <a:buFont typeface="Wingdings" pitchFamily="2" charset="2"/>
              <a:buChar char="v"/>
            </a:pPr>
            <a:r>
              <a:rPr lang="en-US" sz="2000" dirty="0" smtClean="0">
                <a:latin typeface="Times New Roman" pitchFamily="18" charset="0"/>
                <a:cs typeface="Times New Roman" pitchFamily="18" charset="0"/>
              </a:rPr>
              <a:t>Text transformation</a:t>
            </a:r>
          </a:p>
          <a:p>
            <a:pPr lvl="5">
              <a:buFont typeface="Wingdings" pitchFamily="2" charset="2"/>
              <a:buChar char="v"/>
            </a:pPr>
            <a:r>
              <a:rPr lang="en-US" sz="2000" dirty="0" smtClean="0">
                <a:latin typeface="Times New Roman" pitchFamily="18" charset="0"/>
                <a:cs typeface="Times New Roman" pitchFamily="18" charset="0"/>
              </a:rPr>
              <a:t>Index creation</a:t>
            </a:r>
          </a:p>
          <a:p>
            <a:r>
              <a:rPr lang="en-US" sz="2000" b="1" dirty="0" smtClean="0">
                <a:solidFill>
                  <a:srgbClr val="FF0000"/>
                </a:solidFill>
                <a:latin typeface="Times New Roman" pitchFamily="18" charset="0"/>
                <a:cs typeface="Times New Roman" pitchFamily="18" charset="0"/>
              </a:rPr>
              <a:t>Text acquisition</a:t>
            </a:r>
            <a:endParaRPr lang="en-US" sz="2000" b="1" i="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It identifies and stores documents for indexing.</a:t>
            </a:r>
          </a:p>
          <a:p>
            <a:r>
              <a:rPr lang="en-US" sz="2000" b="1" dirty="0" smtClean="0">
                <a:solidFill>
                  <a:srgbClr val="FF0000"/>
                </a:solidFill>
                <a:latin typeface="Times New Roman" pitchFamily="18" charset="0"/>
                <a:cs typeface="Times New Roman" pitchFamily="18" charset="0"/>
              </a:rPr>
              <a:t>Text Transformation</a:t>
            </a:r>
            <a:endParaRPr lang="en-US" sz="2000" b="1" i="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It transforms document into index terms or features.</a:t>
            </a:r>
          </a:p>
          <a:p>
            <a:r>
              <a:rPr lang="en-US" sz="2000" b="1" dirty="0" smtClean="0">
                <a:solidFill>
                  <a:srgbClr val="FF0000"/>
                </a:solidFill>
                <a:latin typeface="Times New Roman" pitchFamily="18" charset="0"/>
                <a:cs typeface="Times New Roman" pitchFamily="18" charset="0"/>
              </a:rPr>
              <a:t>Index Creation</a:t>
            </a:r>
            <a:endParaRPr lang="en-US" sz="2000" b="1" i="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It takes index terms created by text transformations and create data structures to </a:t>
            </a:r>
            <a:r>
              <a:rPr lang="en-US" sz="2000" dirty="0" err="1" smtClean="0">
                <a:latin typeface="Times New Roman" pitchFamily="18" charset="0"/>
                <a:cs typeface="Times New Roman" pitchFamily="18" charset="0"/>
              </a:rPr>
              <a:t>suport</a:t>
            </a:r>
            <a:r>
              <a:rPr lang="en-US" sz="2000" dirty="0" smtClean="0">
                <a:latin typeface="Times New Roman" pitchFamily="18" charset="0"/>
                <a:cs typeface="Times New Roman" pitchFamily="18" charset="0"/>
              </a:rPr>
              <a:t> fast searching.</a:t>
            </a:r>
          </a:p>
          <a:p>
            <a:pPr algn="ctr"/>
            <a:r>
              <a:rPr lang="en-US" sz="2000" b="1" dirty="0" smtClean="0">
                <a:solidFill>
                  <a:srgbClr val="FF0000"/>
                </a:solidFill>
                <a:latin typeface="Times New Roman" pitchFamily="18" charset="0"/>
                <a:cs typeface="Times New Roman" pitchFamily="18" charset="0"/>
              </a:rPr>
              <a:t>Query Process</a:t>
            </a:r>
          </a:p>
          <a:p>
            <a:r>
              <a:rPr lang="en-US" sz="2000" dirty="0" smtClean="0">
                <a:latin typeface="Times New Roman" pitchFamily="18" charset="0"/>
                <a:cs typeface="Times New Roman" pitchFamily="18" charset="0"/>
              </a:rPr>
              <a:t>	Query process comprises of the following three tasks:</a:t>
            </a:r>
          </a:p>
          <a:p>
            <a:pPr lvl="4">
              <a:buFont typeface="Wingdings" pitchFamily="2" charset="2"/>
              <a:buChar char="v"/>
            </a:pPr>
            <a:r>
              <a:rPr lang="en-US" sz="2000" dirty="0" smtClean="0">
                <a:latin typeface="Times New Roman" pitchFamily="18" charset="0"/>
                <a:cs typeface="Times New Roman" pitchFamily="18" charset="0"/>
              </a:rPr>
              <a:t>User interaction</a:t>
            </a:r>
          </a:p>
          <a:p>
            <a:pPr lvl="4">
              <a:buFont typeface="Wingdings" pitchFamily="2" charset="2"/>
              <a:buChar char="v"/>
            </a:pPr>
            <a:r>
              <a:rPr lang="en-US" sz="2000" dirty="0" smtClean="0">
                <a:latin typeface="Times New Roman" pitchFamily="18" charset="0"/>
                <a:cs typeface="Times New Roman" pitchFamily="18" charset="0"/>
              </a:rPr>
              <a:t>Ranking</a:t>
            </a:r>
          </a:p>
          <a:p>
            <a:pPr lvl="4">
              <a:buFont typeface="Wingdings" pitchFamily="2" charset="2"/>
              <a:buChar char="v"/>
            </a:pPr>
            <a:r>
              <a:rPr lang="en-US" sz="2000" dirty="0" smtClean="0">
                <a:latin typeface="Times New Roman" pitchFamily="18" charset="0"/>
                <a:cs typeface="Times New Roman" pitchFamily="18" charset="0"/>
              </a:rPr>
              <a:t>Evaluation</a:t>
            </a:r>
          </a:p>
          <a:p>
            <a:r>
              <a:rPr lang="en-US" sz="2000" b="1" dirty="0" smtClean="0">
                <a:solidFill>
                  <a:srgbClr val="FF0000"/>
                </a:solidFill>
                <a:latin typeface="Times New Roman" pitchFamily="18" charset="0"/>
                <a:cs typeface="Times New Roman" pitchFamily="18" charset="0"/>
              </a:rPr>
              <a:t>User interaction</a:t>
            </a:r>
            <a:endParaRPr lang="en-US" sz="2000" b="1" i="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It supports creation and refinement of user query and displays the results.</a:t>
            </a:r>
          </a:p>
          <a:p>
            <a:r>
              <a:rPr lang="en-US" sz="2000" b="1" dirty="0" smtClean="0">
                <a:solidFill>
                  <a:srgbClr val="FF0000"/>
                </a:solidFill>
                <a:latin typeface="Times New Roman" pitchFamily="18" charset="0"/>
                <a:cs typeface="Times New Roman" pitchFamily="18" charset="0"/>
              </a:rPr>
              <a:t>Ranking</a:t>
            </a:r>
            <a:endParaRPr lang="en-US" sz="2000" b="1" i="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It uses query and indexes to create ranked list of documents.</a:t>
            </a:r>
          </a:p>
          <a:p>
            <a:endParaRPr lang="en-US" sz="2000" dirty="0" smtClean="0">
              <a:latin typeface="Times New Roman" pitchFamily="18" charset="0"/>
              <a:cs typeface="Times New Roman" pitchFamily="18" charset="0"/>
            </a:endParaRPr>
          </a:p>
          <a:p>
            <a:pPr lvl="4"/>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400657"/>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Evaluation</a:t>
            </a:r>
            <a:endParaRPr lang="en-US" sz="2000" b="1" i="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It monitors and measures the effectiveness and efficiency. It is done offline.</a:t>
            </a:r>
          </a:p>
          <a:p>
            <a:r>
              <a:rPr lang="en-US" sz="2000" b="1" dirty="0" smtClean="0">
                <a:solidFill>
                  <a:srgbClr val="FF0000"/>
                </a:solidFill>
              </a:rPr>
              <a:t>Examples</a:t>
            </a:r>
          </a:p>
          <a:p>
            <a:r>
              <a:rPr lang="en-US" sz="2000" b="1" dirty="0" smtClean="0"/>
              <a:t>Following are the several search engines available today:</a:t>
            </a:r>
          </a:p>
          <a:p>
            <a:endParaRPr lang="en-US" sz="2000" dirty="0" smtClean="0"/>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0" y="1447802"/>
          <a:ext cx="8991600" cy="5335978"/>
        </p:xfrm>
        <a:graphic>
          <a:graphicData uri="http://schemas.openxmlformats.org/drawingml/2006/table">
            <a:tbl>
              <a:tblPr/>
              <a:tblGrid>
                <a:gridCol w="1371600"/>
                <a:gridCol w="7620000"/>
              </a:tblGrid>
              <a:tr h="609598">
                <a:tc>
                  <a:txBody>
                    <a:bodyPr/>
                    <a:lstStyle/>
                    <a:p>
                      <a:pPr marL="0" marR="0" algn="ctr">
                        <a:lnSpc>
                          <a:spcPct val="115000"/>
                        </a:lnSpc>
                        <a:spcBef>
                          <a:spcPts val="0"/>
                        </a:spcBef>
                        <a:spcAft>
                          <a:spcPts val="0"/>
                        </a:spcAft>
                      </a:pPr>
                      <a:r>
                        <a:rPr lang="en-US" sz="1800" b="1" dirty="0">
                          <a:latin typeface="Times New Roman"/>
                          <a:ea typeface="Calibri"/>
                          <a:cs typeface="Latha"/>
                        </a:rPr>
                        <a:t>Search Engine</a:t>
                      </a:r>
                      <a:endParaRPr lang="en-US" sz="1800" dirty="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gn="ctr">
                        <a:lnSpc>
                          <a:spcPct val="115000"/>
                        </a:lnSpc>
                        <a:spcBef>
                          <a:spcPts val="0"/>
                        </a:spcBef>
                        <a:spcAft>
                          <a:spcPts val="0"/>
                        </a:spcAft>
                      </a:pPr>
                      <a:r>
                        <a:rPr lang="en-US" sz="1800" b="1">
                          <a:latin typeface="Times New Roman"/>
                          <a:ea typeface="Calibri"/>
                          <a:cs typeface="Latha"/>
                        </a:rPr>
                        <a:t>Description</a:t>
                      </a:r>
                      <a:endParaRPr lang="en-US" sz="180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r>
              <a:tr h="479084">
                <a:tc>
                  <a:txBody>
                    <a:bodyPr/>
                    <a:lstStyle/>
                    <a:p>
                      <a:pPr marL="0" marR="0">
                        <a:lnSpc>
                          <a:spcPct val="115000"/>
                        </a:lnSpc>
                        <a:spcBef>
                          <a:spcPts val="0"/>
                        </a:spcBef>
                        <a:spcAft>
                          <a:spcPts val="0"/>
                        </a:spcAft>
                      </a:pPr>
                      <a:r>
                        <a:rPr lang="en-US" sz="1800" dirty="0">
                          <a:latin typeface="Times New Roman"/>
                          <a:ea typeface="Calibri"/>
                          <a:cs typeface="Latha"/>
                        </a:rPr>
                        <a:t>Google</a:t>
                      </a:r>
                      <a:endParaRPr lang="en-US" sz="1800" dirty="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Latha"/>
                        </a:rPr>
                        <a:t>It was originally called </a:t>
                      </a:r>
                      <a:r>
                        <a:rPr lang="en-US" sz="1800" b="1" dirty="0" err="1">
                          <a:latin typeface="Times New Roman"/>
                          <a:ea typeface="Calibri"/>
                          <a:cs typeface="Latha"/>
                        </a:rPr>
                        <a:t>BackRub</a:t>
                      </a:r>
                      <a:r>
                        <a:rPr lang="en-US" sz="1800" b="1" dirty="0">
                          <a:latin typeface="Times New Roman"/>
                          <a:ea typeface="Calibri"/>
                          <a:cs typeface="Latha"/>
                        </a:rPr>
                        <a:t>.</a:t>
                      </a:r>
                      <a:r>
                        <a:rPr lang="en-US" sz="1800" dirty="0">
                          <a:latin typeface="Times New Roman"/>
                          <a:ea typeface="Calibri"/>
                          <a:cs typeface="Latha"/>
                        </a:rPr>
                        <a:t> It is the most popular search </a:t>
                      </a:r>
                      <a:r>
                        <a:rPr lang="en-US" sz="1800" dirty="0" smtClean="0">
                          <a:latin typeface="Times New Roman"/>
                          <a:ea typeface="Calibri"/>
                          <a:cs typeface="Latha"/>
                        </a:rPr>
                        <a:t>engine</a:t>
                      </a:r>
                      <a:r>
                        <a:rPr lang="en-US" sz="1800" baseline="0" dirty="0" smtClean="0">
                          <a:latin typeface="Times New Roman"/>
                          <a:ea typeface="Calibri"/>
                          <a:cs typeface="Latha"/>
                        </a:rPr>
                        <a:t> </a:t>
                      </a:r>
                      <a:r>
                        <a:rPr lang="en-US" sz="1800" dirty="0" smtClean="0">
                          <a:latin typeface="Times New Roman"/>
                          <a:ea typeface="Calibri"/>
                          <a:cs typeface="Latha"/>
                        </a:rPr>
                        <a:t>globally</a:t>
                      </a:r>
                      <a:r>
                        <a:rPr lang="en-US" sz="1800" dirty="0">
                          <a:latin typeface="Times New Roman"/>
                          <a:ea typeface="Calibri"/>
                          <a:cs typeface="Latha"/>
                        </a:rPr>
                        <a:t>.</a:t>
                      </a:r>
                      <a:endParaRPr lang="en-US" sz="1800" dirty="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781904">
                <a:tc>
                  <a:txBody>
                    <a:bodyPr/>
                    <a:lstStyle/>
                    <a:p>
                      <a:pPr marL="0" marR="0">
                        <a:lnSpc>
                          <a:spcPct val="115000"/>
                        </a:lnSpc>
                        <a:spcBef>
                          <a:spcPts val="0"/>
                        </a:spcBef>
                        <a:spcAft>
                          <a:spcPts val="0"/>
                        </a:spcAft>
                      </a:pPr>
                      <a:r>
                        <a:rPr lang="en-US" sz="1800">
                          <a:latin typeface="Times New Roman"/>
                          <a:ea typeface="Calibri"/>
                          <a:cs typeface="Latha"/>
                        </a:rPr>
                        <a:t>Bing</a:t>
                      </a:r>
                      <a:endParaRPr lang="en-US" sz="180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Latha"/>
                        </a:rPr>
                        <a:t>It was launched in 2009 by </a:t>
                      </a:r>
                      <a:r>
                        <a:rPr lang="en-US" sz="1800" b="1" dirty="0">
                          <a:latin typeface="Times New Roman"/>
                          <a:ea typeface="Calibri"/>
                          <a:cs typeface="Latha"/>
                        </a:rPr>
                        <a:t>Microsoft.</a:t>
                      </a:r>
                      <a:r>
                        <a:rPr lang="en-US" sz="1800" dirty="0">
                          <a:latin typeface="Times New Roman"/>
                          <a:ea typeface="Calibri"/>
                          <a:cs typeface="Latha"/>
                        </a:rPr>
                        <a:t> It is the latest web-based search engine that also delivers Yahoo’s results.</a:t>
                      </a:r>
                      <a:endParaRPr lang="en-US" sz="1800" dirty="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837837">
                <a:tc>
                  <a:txBody>
                    <a:bodyPr/>
                    <a:lstStyle/>
                    <a:p>
                      <a:pPr marL="0" marR="0">
                        <a:lnSpc>
                          <a:spcPct val="115000"/>
                        </a:lnSpc>
                        <a:spcBef>
                          <a:spcPts val="0"/>
                        </a:spcBef>
                        <a:spcAft>
                          <a:spcPts val="0"/>
                        </a:spcAft>
                      </a:pPr>
                      <a:r>
                        <a:rPr lang="en-US" sz="1800">
                          <a:latin typeface="Times New Roman"/>
                          <a:ea typeface="Calibri"/>
                          <a:cs typeface="Latha"/>
                        </a:rPr>
                        <a:t>Ask</a:t>
                      </a:r>
                      <a:endParaRPr lang="en-US" sz="180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Latha"/>
                        </a:rPr>
                        <a:t>It was launched in 1996 and was originally known as </a:t>
                      </a:r>
                      <a:r>
                        <a:rPr lang="en-US" sz="1800" b="1" dirty="0">
                          <a:latin typeface="Times New Roman"/>
                          <a:ea typeface="Calibri"/>
                          <a:cs typeface="Latha"/>
                        </a:rPr>
                        <a:t>Ask </a:t>
                      </a:r>
                      <a:r>
                        <a:rPr lang="en-US" sz="1800" b="1" dirty="0" err="1">
                          <a:latin typeface="Times New Roman"/>
                          <a:ea typeface="Calibri"/>
                          <a:cs typeface="Latha"/>
                        </a:rPr>
                        <a:t>Jeeves</a:t>
                      </a:r>
                      <a:r>
                        <a:rPr lang="en-US" sz="1800" b="1" dirty="0">
                          <a:latin typeface="Times New Roman"/>
                          <a:ea typeface="Calibri"/>
                          <a:cs typeface="Latha"/>
                        </a:rPr>
                        <a:t>.</a:t>
                      </a:r>
                      <a:r>
                        <a:rPr lang="en-US" sz="1800" dirty="0">
                          <a:latin typeface="Times New Roman"/>
                          <a:ea typeface="Calibri"/>
                          <a:cs typeface="Latha"/>
                        </a:rPr>
                        <a:t> It includes support for match, dictionary, and conversation question.</a:t>
                      </a:r>
                      <a:endParaRPr lang="en-US" sz="1800" dirty="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742459">
                <a:tc>
                  <a:txBody>
                    <a:bodyPr/>
                    <a:lstStyle/>
                    <a:p>
                      <a:pPr marL="0" marR="0">
                        <a:lnSpc>
                          <a:spcPct val="115000"/>
                        </a:lnSpc>
                        <a:spcBef>
                          <a:spcPts val="0"/>
                        </a:spcBef>
                        <a:spcAft>
                          <a:spcPts val="0"/>
                        </a:spcAft>
                      </a:pPr>
                      <a:r>
                        <a:rPr lang="en-US" sz="1800">
                          <a:latin typeface="Times New Roman"/>
                          <a:ea typeface="Calibri"/>
                          <a:cs typeface="Latha"/>
                        </a:rPr>
                        <a:t>AltaVista</a:t>
                      </a:r>
                      <a:endParaRPr lang="en-US" sz="180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Latha"/>
                        </a:rPr>
                        <a:t>It was launched by </a:t>
                      </a:r>
                      <a:r>
                        <a:rPr lang="en-US" sz="1800" b="1" dirty="0">
                          <a:latin typeface="Times New Roman"/>
                          <a:ea typeface="Calibri"/>
                          <a:cs typeface="Latha"/>
                        </a:rPr>
                        <a:t>Digital Equipment Corporation</a:t>
                      </a:r>
                      <a:r>
                        <a:rPr lang="en-US" sz="1800" dirty="0">
                          <a:latin typeface="Times New Roman"/>
                          <a:ea typeface="Calibri"/>
                          <a:cs typeface="Latha"/>
                        </a:rPr>
                        <a:t> in 1995. Since 2003, it is powered by Yahoo technology.</a:t>
                      </a:r>
                      <a:endParaRPr lang="en-US" sz="1800" dirty="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457200">
                <a:tc>
                  <a:txBody>
                    <a:bodyPr/>
                    <a:lstStyle/>
                    <a:p>
                      <a:pPr marL="0" marR="0">
                        <a:lnSpc>
                          <a:spcPct val="115000"/>
                        </a:lnSpc>
                        <a:spcBef>
                          <a:spcPts val="0"/>
                        </a:spcBef>
                        <a:spcAft>
                          <a:spcPts val="0"/>
                        </a:spcAft>
                      </a:pPr>
                      <a:r>
                        <a:rPr lang="en-US" sz="1800">
                          <a:latin typeface="Times New Roman"/>
                          <a:ea typeface="Calibri"/>
                          <a:cs typeface="Latha"/>
                        </a:rPr>
                        <a:t>AOL.Search</a:t>
                      </a:r>
                      <a:endParaRPr lang="en-US" sz="180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Calibri"/>
                          <a:cs typeface="Latha"/>
                        </a:rPr>
                        <a:t>It is powered by Google.</a:t>
                      </a:r>
                      <a:endParaRPr lang="en-US" sz="180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762000">
                <a:tc>
                  <a:txBody>
                    <a:bodyPr/>
                    <a:lstStyle/>
                    <a:p>
                      <a:pPr marL="0" marR="0">
                        <a:lnSpc>
                          <a:spcPct val="115000"/>
                        </a:lnSpc>
                        <a:spcBef>
                          <a:spcPts val="0"/>
                        </a:spcBef>
                        <a:spcAft>
                          <a:spcPts val="0"/>
                        </a:spcAft>
                      </a:pPr>
                      <a:r>
                        <a:rPr lang="en-US" sz="1800">
                          <a:latin typeface="Times New Roman"/>
                          <a:ea typeface="Calibri"/>
                          <a:cs typeface="Latha"/>
                        </a:rPr>
                        <a:t>LYCOS</a:t>
                      </a:r>
                      <a:endParaRPr lang="en-US" sz="180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Latha"/>
                        </a:rPr>
                        <a:t>It is top 5 internet portal and 13th largest online property according to </a:t>
                      </a:r>
                      <a:r>
                        <a:rPr lang="en-US" sz="1800" dirty="0" smtClean="0">
                          <a:latin typeface="Times New Roman"/>
                          <a:ea typeface="Calibri"/>
                          <a:cs typeface="Latha"/>
                        </a:rPr>
                        <a:t>Media</a:t>
                      </a:r>
                      <a:r>
                        <a:rPr lang="en-US" sz="1800" baseline="0" dirty="0" smtClean="0">
                          <a:latin typeface="Times New Roman"/>
                          <a:ea typeface="Calibri"/>
                          <a:cs typeface="Latha"/>
                        </a:rPr>
                        <a:t> </a:t>
                      </a:r>
                      <a:r>
                        <a:rPr lang="en-US" sz="1800" dirty="0" smtClean="0">
                          <a:latin typeface="Times New Roman"/>
                          <a:ea typeface="Calibri"/>
                          <a:cs typeface="Latha"/>
                        </a:rPr>
                        <a:t>Matrix</a:t>
                      </a:r>
                      <a:r>
                        <a:rPr lang="en-US" sz="1800" dirty="0">
                          <a:latin typeface="Times New Roman"/>
                          <a:ea typeface="Calibri"/>
                          <a:cs typeface="Latha"/>
                        </a:rPr>
                        <a:t>.</a:t>
                      </a:r>
                      <a:endParaRPr lang="en-US" sz="1800" dirty="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35380">
                <a:tc>
                  <a:txBody>
                    <a:bodyPr/>
                    <a:lstStyle/>
                    <a:p>
                      <a:pPr marL="0" marR="0">
                        <a:lnSpc>
                          <a:spcPct val="115000"/>
                        </a:lnSpc>
                        <a:spcBef>
                          <a:spcPts val="0"/>
                        </a:spcBef>
                        <a:spcAft>
                          <a:spcPts val="0"/>
                        </a:spcAft>
                      </a:pPr>
                      <a:r>
                        <a:rPr lang="en-US" sz="1800">
                          <a:latin typeface="Times New Roman"/>
                          <a:ea typeface="Calibri"/>
                          <a:cs typeface="Latha"/>
                        </a:rPr>
                        <a:t>Alexa</a:t>
                      </a:r>
                      <a:endParaRPr lang="en-US" sz="180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Latha"/>
                        </a:rPr>
                        <a:t>It is subsidiary of Amazon and used for providing website traffic information.</a:t>
                      </a:r>
                      <a:endParaRPr lang="en-US" sz="1800" dirty="0">
                        <a:latin typeface="Calibri"/>
                        <a:ea typeface="Calibri"/>
                        <a:cs typeface="Latha"/>
                      </a:endParaRPr>
                    </a:p>
                  </a:txBody>
                  <a:tcPr marL="64590" marR="64590" marT="64590" marB="6459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448193"/>
          </a:xfrm>
          <a:prstGeom prst="rect">
            <a:avLst/>
          </a:prstGeom>
          <a:noFill/>
        </p:spPr>
        <p:txBody>
          <a:bodyPr wrap="square" rtlCol="0">
            <a:spAutoFit/>
          </a:bodyPr>
          <a:lstStyle/>
          <a:p>
            <a:pPr algn="ctr"/>
            <a:r>
              <a:rPr lang="en-US" sz="2000" dirty="0" smtClean="0">
                <a:solidFill>
                  <a:srgbClr val="FF0000"/>
                </a:solidFill>
                <a:latin typeface="Times New Roman" pitchFamily="18" charset="0"/>
                <a:cs typeface="Times New Roman" pitchFamily="18" charset="0"/>
              </a:rPr>
              <a:t>Search Engine Optimization</a:t>
            </a:r>
            <a:endParaRPr lang="en-US" sz="2000" b="1" dirty="0" smtClean="0">
              <a:solidFill>
                <a:srgbClr val="FF0000"/>
              </a:solidFill>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What is SEO</a:t>
            </a:r>
            <a:endParaRPr lang="en-US" sz="2000" b="1" dirty="0" smtClean="0">
              <a:solidFill>
                <a:srgbClr val="FF0000"/>
              </a:solidFill>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Search Engine Optimization</a:t>
            </a:r>
            <a:r>
              <a:rPr lang="en-US" sz="2000" dirty="0" smtClean="0">
                <a:latin typeface="Times New Roman" pitchFamily="18" charset="0"/>
                <a:cs typeface="Times New Roman" pitchFamily="18" charset="0"/>
              </a:rPr>
              <a:t> refers to set of activities that are performed to increase number of desirable visitors who come to your site via search engine. These activities may include thing you do to your site itself, such as making changes to your text and HTML code, formatting text or document to communicate directly to the search engine.</a:t>
            </a:r>
          </a:p>
          <a:p>
            <a:r>
              <a:rPr lang="en-US" sz="2000" dirty="0" smtClean="0">
                <a:solidFill>
                  <a:srgbClr val="FF0000"/>
                </a:solidFill>
                <a:latin typeface="Times New Roman" pitchFamily="18" charset="0"/>
                <a:cs typeface="Times New Roman" pitchFamily="18" charset="0"/>
              </a:rPr>
              <a:t>Types of SEO</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SEO can be classified into two types: </a:t>
            </a:r>
            <a:r>
              <a:rPr lang="en-US" sz="2000" b="1" dirty="0" smtClean="0">
                <a:latin typeface="Times New Roman" pitchFamily="18" charset="0"/>
                <a:cs typeface="Times New Roman" pitchFamily="18" charset="0"/>
              </a:rPr>
              <a:t>White Hat SEO</a:t>
            </a:r>
            <a:r>
              <a:rPr lang="en-US" sz="2000" dirty="0" smtClean="0">
                <a:latin typeface="Times New Roman" pitchFamily="18" charset="0"/>
                <a:cs typeface="Times New Roman" pitchFamily="18" charset="0"/>
              </a:rPr>
              <a:t> and </a:t>
            </a:r>
            <a:r>
              <a:rPr lang="en-US" sz="2000" b="1" dirty="0" smtClean="0">
                <a:latin typeface="Times New Roman" pitchFamily="18" charset="0"/>
                <a:cs typeface="Times New Roman" pitchFamily="18" charset="0"/>
              </a:rPr>
              <a:t>Black Hat or </a:t>
            </a:r>
            <a:r>
              <a:rPr lang="en-US" sz="2000" b="1" dirty="0" err="1" smtClean="0">
                <a:latin typeface="Times New Roman" pitchFamily="18" charset="0"/>
                <a:cs typeface="Times New Roman" pitchFamily="18" charset="0"/>
              </a:rPr>
              <a:t>Spamdexing</a:t>
            </a:r>
            <a:endParaRPr lang="en-US" sz="2000" b="1" dirty="0" smtClean="0">
              <a:latin typeface="Times New Roman" pitchFamily="18" charset="0"/>
              <a:cs typeface="Times New Roman" pitchFamily="18" charset="0"/>
            </a:endParaRPr>
          </a:p>
          <a:p>
            <a:r>
              <a:rPr lang="en-US" sz="2000" i="1" dirty="0" smtClean="0">
                <a:solidFill>
                  <a:srgbClr val="FF0000"/>
                </a:solidFill>
                <a:latin typeface="Times New Roman" pitchFamily="18" charset="0"/>
                <a:cs typeface="Times New Roman" pitchFamily="18" charset="0"/>
              </a:rPr>
              <a:t>White Hat SEO</a:t>
            </a:r>
            <a:endParaRPr lang="en-US" sz="2000" b="1" i="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An SEO tactic, technique or method is considered as </a:t>
            </a:r>
            <a:r>
              <a:rPr lang="en-US" sz="2000" b="1" dirty="0" smtClean="0">
                <a:latin typeface="Times New Roman" pitchFamily="18" charset="0"/>
                <a:cs typeface="Times New Roman" pitchFamily="18" charset="0"/>
              </a:rPr>
              <a:t>White Hat</a:t>
            </a:r>
            <a:r>
              <a:rPr lang="en-US" sz="2000" dirty="0" smtClean="0">
                <a:latin typeface="Times New Roman" pitchFamily="18" charset="0"/>
                <a:cs typeface="Times New Roman" pitchFamily="18" charset="0"/>
              </a:rPr>
              <a:t> if it follows the followings</a:t>
            </a:r>
          </a:p>
          <a:p>
            <a:pPr lvl="2">
              <a:buFont typeface="Wingdings" pitchFamily="2" charset="2"/>
              <a:buChar char="v"/>
            </a:pPr>
            <a:r>
              <a:rPr lang="en-US" sz="2000" dirty="0" smtClean="0">
                <a:latin typeface="Times New Roman" pitchFamily="18" charset="0"/>
                <a:cs typeface="Times New Roman" pitchFamily="18" charset="0"/>
              </a:rPr>
              <a:t>If it conforms to the search engine's guidelines.</a:t>
            </a:r>
          </a:p>
          <a:p>
            <a:pPr lvl="2">
              <a:buFont typeface="Wingdings" pitchFamily="2" charset="2"/>
              <a:buChar char="v"/>
            </a:pPr>
            <a:r>
              <a:rPr lang="en-US" sz="2000" dirty="0" smtClean="0">
                <a:latin typeface="Times New Roman" pitchFamily="18" charset="0"/>
                <a:cs typeface="Times New Roman" pitchFamily="18" charset="0"/>
              </a:rPr>
              <a:t>If it does not involves any deception.</a:t>
            </a:r>
          </a:p>
          <a:p>
            <a:pPr lvl="2">
              <a:buFont typeface="Wingdings" pitchFamily="2" charset="2"/>
              <a:buChar char="v"/>
            </a:pPr>
            <a:r>
              <a:rPr lang="en-US" sz="2000" dirty="0" smtClean="0">
                <a:latin typeface="Times New Roman" pitchFamily="18" charset="0"/>
                <a:cs typeface="Times New Roman" pitchFamily="18" charset="0"/>
              </a:rPr>
              <a:t>It ensures that the content a search engine indexes and subsequently ranks is the same content a user will see.</a:t>
            </a:r>
          </a:p>
          <a:p>
            <a:pPr lvl="2">
              <a:buFont typeface="Wingdings" pitchFamily="2" charset="2"/>
              <a:buChar char="v"/>
            </a:pPr>
            <a:r>
              <a:rPr lang="en-US" sz="2000" dirty="0" smtClean="0">
                <a:latin typeface="Times New Roman" pitchFamily="18" charset="0"/>
                <a:cs typeface="Times New Roman" pitchFamily="18" charset="0"/>
              </a:rPr>
              <a:t>It ensures that a Web Page content should have been created for the users and not just for the search engines.</a:t>
            </a:r>
          </a:p>
          <a:p>
            <a:pPr lvl="2">
              <a:buFont typeface="Wingdings" pitchFamily="2" charset="2"/>
              <a:buChar char="v"/>
            </a:pPr>
            <a:r>
              <a:rPr lang="en-US" sz="2000" dirty="0" smtClean="0">
                <a:latin typeface="Times New Roman" pitchFamily="18" charset="0"/>
                <a:cs typeface="Times New Roman" pitchFamily="18" charset="0"/>
              </a:rPr>
              <a:t>It ensures the good quality of the web pages.</a:t>
            </a:r>
          </a:p>
          <a:p>
            <a:pPr lvl="2">
              <a:buFont typeface="Wingdings" pitchFamily="2" charset="2"/>
              <a:buChar char="v"/>
            </a:pPr>
            <a:r>
              <a:rPr lang="en-US" sz="2000" dirty="0" smtClean="0">
                <a:latin typeface="Times New Roman" pitchFamily="18" charset="0"/>
                <a:cs typeface="Times New Roman" pitchFamily="18" charset="0"/>
              </a:rPr>
              <a:t>It ensures the useful content available on the web pages.</a:t>
            </a:r>
          </a:p>
          <a:p>
            <a:endParaRPr lang="en-US" sz="2000" dirty="0" smtClean="0"/>
          </a:p>
          <a:p>
            <a:endParaRPr lang="en-US" sz="2000" dirty="0" smtClean="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6555641"/>
          </a:xfrm>
          <a:prstGeom prst="rect">
            <a:avLst/>
          </a:prstGeom>
          <a:noFill/>
        </p:spPr>
        <p:txBody>
          <a:bodyPr wrap="square" rtlCol="0">
            <a:spAutoFit/>
          </a:bodyPr>
          <a:lstStyle/>
          <a:p>
            <a:pPr>
              <a:lnSpc>
                <a:spcPct val="150000"/>
              </a:lnSpc>
            </a:pPr>
            <a:r>
              <a:rPr lang="en-US" sz="2000" b="1" dirty="0">
                <a:solidFill>
                  <a:srgbClr val="FF0000"/>
                </a:solidFill>
                <a:latin typeface="Times New Roman" pitchFamily="18" charset="0"/>
                <a:cs typeface="Times New Roman" pitchFamily="18" charset="0"/>
              </a:rPr>
              <a:t>Rules</a:t>
            </a:r>
            <a:endParaRPr lang="en-US" sz="2000" dirty="0">
              <a:solidFill>
                <a:srgbClr val="FF0000"/>
              </a:solidFill>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	RIF</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SWRL</a:t>
            </a:r>
            <a:r>
              <a:rPr lang="en-US" sz="2000" dirty="0">
                <a:latin typeface="Times New Roman" pitchFamily="18" charset="0"/>
                <a:cs typeface="Times New Roman" pitchFamily="18" charset="0"/>
              </a:rPr>
              <a:t> offers rules beyond the constructs  </a:t>
            </a:r>
            <a:r>
              <a:rPr lang="en-US" sz="2000" dirty="0" smtClean="0">
                <a:latin typeface="Times New Roman" pitchFamily="18" charset="0"/>
                <a:cs typeface="Times New Roman" pitchFamily="18" charset="0"/>
              </a:rPr>
              <a:t>that </a:t>
            </a:r>
            <a:r>
              <a:rPr lang="en-US" sz="2000" dirty="0">
                <a:latin typeface="Times New Roman" pitchFamily="18" charset="0"/>
                <a:cs typeface="Times New Roman" pitchFamily="18" charset="0"/>
              </a:rPr>
              <a:t>are available from </a:t>
            </a:r>
            <a:r>
              <a:rPr lang="en-US" sz="2000" b="1" dirty="0">
                <a:latin typeface="Times New Roman" pitchFamily="18" charset="0"/>
                <a:cs typeface="Times New Roman" pitchFamily="18" charset="0"/>
              </a:rPr>
              <a:t>RDFs</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OWL.</a:t>
            </a:r>
            <a:r>
              <a:rPr lang="en-US" sz="2000" dirty="0">
                <a:latin typeface="Times New Roman" pitchFamily="18" charset="0"/>
                <a:cs typeface="Times New Roman" pitchFamily="18" charset="0"/>
              </a:rPr>
              <a:t> Simple  </a:t>
            </a:r>
            <a:r>
              <a:rPr lang="en-US" sz="2000" dirty="0" smtClean="0">
                <a:latin typeface="Times New Roman" pitchFamily="18" charset="0"/>
                <a:cs typeface="Times New Roman" pitchFamily="18" charset="0"/>
              </a:rPr>
              <a:t>Protocol </a:t>
            </a:r>
            <a:r>
              <a:rPr lang="en-US" sz="2000" dirty="0">
                <a:latin typeface="Times New Roman" pitchFamily="18" charset="0"/>
                <a:cs typeface="Times New Roman" pitchFamily="18" charset="0"/>
              </a:rPr>
              <a:t>and </a:t>
            </a:r>
            <a:r>
              <a:rPr lang="en-US" sz="2000" b="1" dirty="0">
                <a:latin typeface="Times New Roman" pitchFamily="18" charset="0"/>
                <a:cs typeface="Times New Roman" pitchFamily="18" charset="0"/>
              </a:rPr>
              <a:t>RDF Query Language (SPARQL)</a:t>
            </a:r>
            <a:r>
              <a:rPr lang="en-US" sz="2000" dirty="0">
                <a:latin typeface="Times New Roman" pitchFamily="18" charset="0"/>
                <a:cs typeface="Times New Roman" pitchFamily="18" charset="0"/>
              </a:rPr>
              <a:t> is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SQL </a:t>
            </a:r>
            <a:r>
              <a:rPr lang="en-US" sz="2000" dirty="0">
                <a:latin typeface="Times New Roman" pitchFamily="18" charset="0"/>
                <a:cs typeface="Times New Roman" pitchFamily="18" charset="0"/>
              </a:rPr>
              <a:t>like language used for querying RDF data and OWL </a:t>
            </a:r>
            <a:r>
              <a:rPr lang="en-US" sz="2000" dirty="0" err="1">
                <a:latin typeface="Times New Roman" pitchFamily="18" charset="0"/>
                <a:cs typeface="Times New Roman" pitchFamily="18" charset="0"/>
              </a:rPr>
              <a:t>Ontologies</a:t>
            </a:r>
            <a:r>
              <a:rPr lang="en-US" sz="2000" dirty="0">
                <a:latin typeface="Times New Roman" pitchFamily="18" charset="0"/>
                <a:cs typeface="Times New Roman" pitchFamily="18" charset="0"/>
              </a:rPr>
              <a:t>.</a:t>
            </a:r>
          </a:p>
          <a:p>
            <a:pPr>
              <a:lnSpc>
                <a:spcPct val="150000"/>
              </a:lnSpc>
            </a:pPr>
            <a:r>
              <a:rPr lang="en-US" sz="2000" b="1" dirty="0">
                <a:solidFill>
                  <a:srgbClr val="FF0000"/>
                </a:solidFill>
                <a:latin typeface="Times New Roman" pitchFamily="18" charset="0"/>
                <a:cs typeface="Times New Roman" pitchFamily="18" charset="0"/>
              </a:rPr>
              <a:t>Proof</a:t>
            </a:r>
            <a:endParaRPr lang="en-US" sz="2000" dirty="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All </a:t>
            </a:r>
            <a:r>
              <a:rPr lang="en-US" sz="2000" dirty="0">
                <a:latin typeface="Times New Roman" pitchFamily="18" charset="0"/>
                <a:cs typeface="Times New Roman" pitchFamily="18" charset="0"/>
              </a:rPr>
              <a:t>semantic and rules that are executed at layers below Proof and their result will be </a:t>
            </a:r>
            <a:r>
              <a:rPr lang="en-US" sz="2000" dirty="0" smtClean="0">
                <a:latin typeface="Times New Roman" pitchFamily="18" charset="0"/>
                <a:cs typeface="Times New Roman" pitchFamily="18" charset="0"/>
              </a:rPr>
              <a:t>used </a:t>
            </a:r>
            <a:r>
              <a:rPr lang="en-US" sz="2000" dirty="0">
                <a:latin typeface="Times New Roman" pitchFamily="18" charset="0"/>
                <a:cs typeface="Times New Roman" pitchFamily="18" charset="0"/>
              </a:rPr>
              <a:t>to prove </a:t>
            </a:r>
            <a:r>
              <a:rPr lang="en-US" sz="2000" dirty="0" smtClean="0">
                <a:latin typeface="Times New Roman" pitchFamily="18" charset="0"/>
                <a:cs typeface="Times New Roman" pitchFamily="18" charset="0"/>
              </a:rPr>
              <a:t>deductions.</a:t>
            </a:r>
          </a:p>
          <a:p>
            <a:pPr>
              <a:lnSpc>
                <a:spcPct val="150000"/>
              </a:lnSpc>
            </a:pPr>
            <a:r>
              <a:rPr lang="en-US" sz="2000" b="1" dirty="0" smtClean="0">
                <a:solidFill>
                  <a:srgbClr val="FF0000"/>
                </a:solidFill>
                <a:latin typeface="Times New Roman" pitchFamily="18" charset="0"/>
                <a:cs typeface="Times New Roman" pitchFamily="18" charset="0"/>
              </a:rPr>
              <a:t>Cryptography</a:t>
            </a:r>
            <a:endParaRPr lang="en-US" sz="2000" dirty="0" smtClean="0">
              <a:solidFill>
                <a:srgbClr val="FF0000"/>
              </a:solidFill>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	Cryptography</a:t>
            </a:r>
            <a:r>
              <a:rPr lang="en-US" sz="2000" dirty="0">
                <a:latin typeface="Times New Roman" pitchFamily="18" charset="0"/>
                <a:cs typeface="Times New Roman" pitchFamily="18" charset="0"/>
              </a:rPr>
              <a:t> means such as digital signature for verification of the origin of sources is used.</a:t>
            </a:r>
          </a:p>
          <a:p>
            <a:pPr>
              <a:lnSpc>
                <a:spcPct val="150000"/>
              </a:lnSpc>
            </a:pPr>
            <a:r>
              <a:rPr lang="en-US" sz="2000" b="1" dirty="0">
                <a:solidFill>
                  <a:srgbClr val="FF0000"/>
                </a:solidFill>
                <a:latin typeface="Times New Roman" pitchFamily="18" charset="0"/>
                <a:cs typeface="Times New Roman" pitchFamily="18" charset="0"/>
              </a:rPr>
              <a:t>User Interface and Applications</a:t>
            </a:r>
            <a:endParaRPr lang="en-US" sz="2000" dirty="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On </a:t>
            </a:r>
            <a:r>
              <a:rPr lang="en-US" sz="2000" dirty="0">
                <a:latin typeface="Times New Roman" pitchFamily="18" charset="0"/>
                <a:cs typeface="Times New Roman" pitchFamily="18" charset="0"/>
              </a:rPr>
              <a:t>the top of layer </a:t>
            </a:r>
            <a:r>
              <a:rPr lang="en-US" sz="2000" b="1" dirty="0">
                <a:latin typeface="Times New Roman" pitchFamily="18" charset="0"/>
                <a:cs typeface="Times New Roman" pitchFamily="18" charset="0"/>
              </a:rPr>
              <a:t>User interface and Applications</a:t>
            </a:r>
            <a:r>
              <a:rPr lang="en-US" sz="2000" dirty="0">
                <a:latin typeface="Times New Roman" pitchFamily="18" charset="0"/>
                <a:cs typeface="Times New Roman" pitchFamily="18" charset="0"/>
              </a:rPr>
              <a:t> layer is built for user interaction.</a:t>
            </a:r>
          </a:p>
          <a:p>
            <a:pPr>
              <a:lnSpc>
                <a:spcPct val="150000"/>
              </a:lnSpc>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991600" cy="6401753"/>
          </a:xfrm>
          <a:prstGeom prst="rect">
            <a:avLst/>
          </a:prstGeom>
          <a:noFill/>
        </p:spPr>
        <p:txBody>
          <a:bodyPr wrap="square" rtlCol="0">
            <a:spAutoFit/>
          </a:bodyPr>
          <a:lstStyle/>
          <a:p>
            <a:pPr>
              <a:lnSpc>
                <a:spcPct val="150000"/>
              </a:lnSpc>
            </a:pPr>
            <a:r>
              <a:rPr lang="en-US" sz="2000" dirty="0" smtClean="0">
                <a:latin typeface="Times New Roman" pitchFamily="18" charset="0"/>
                <a:cs typeface="Times New Roman" pitchFamily="18" charset="0"/>
              </a:rPr>
              <a:t>	Always follow a White Hat SEO tactic and don't try to fool your site visitors. Be honest and definitely you will get something more.</a:t>
            </a:r>
          </a:p>
          <a:p>
            <a:pPr>
              <a:lnSpc>
                <a:spcPct val="150000"/>
              </a:lnSpc>
            </a:pPr>
            <a:r>
              <a:rPr lang="en-US" sz="2000" i="1" dirty="0" smtClean="0">
                <a:solidFill>
                  <a:srgbClr val="FF0000"/>
                </a:solidFill>
                <a:latin typeface="Times New Roman" pitchFamily="18" charset="0"/>
                <a:cs typeface="Times New Roman" pitchFamily="18" charset="0"/>
              </a:rPr>
              <a:t>Black Hat or </a:t>
            </a:r>
            <a:r>
              <a:rPr lang="en-US" sz="2000" i="1" dirty="0" err="1" smtClean="0">
                <a:solidFill>
                  <a:srgbClr val="FF0000"/>
                </a:solidFill>
                <a:latin typeface="Times New Roman" pitchFamily="18" charset="0"/>
                <a:cs typeface="Times New Roman" pitchFamily="18" charset="0"/>
              </a:rPr>
              <a:t>Spamdexing</a:t>
            </a:r>
            <a:r>
              <a:rPr lang="en-US" sz="2000" i="1" dirty="0" smtClean="0">
                <a:solidFill>
                  <a:srgbClr val="FF0000"/>
                </a:solidFill>
                <a:latin typeface="Times New Roman" pitchFamily="18" charset="0"/>
                <a:cs typeface="Times New Roman" pitchFamily="18" charset="0"/>
              </a:rPr>
              <a:t>:</a:t>
            </a:r>
            <a:endParaRPr lang="en-US" sz="2000" b="1" i="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An SEO tactic, technique or method is considered as Black Hat or </a:t>
            </a:r>
            <a:r>
              <a:rPr lang="en-US" sz="2000" dirty="0" err="1" smtClean="0">
                <a:latin typeface="Times New Roman" pitchFamily="18" charset="0"/>
                <a:cs typeface="Times New Roman" pitchFamily="18" charset="0"/>
              </a:rPr>
              <a:t>Spamdexing</a:t>
            </a:r>
            <a:r>
              <a:rPr lang="en-US" sz="2000" dirty="0" smtClean="0">
                <a:latin typeface="Times New Roman" pitchFamily="18" charset="0"/>
                <a:cs typeface="Times New Roman" pitchFamily="18" charset="0"/>
              </a:rPr>
              <a:t> if it follows the followings:</a:t>
            </a:r>
          </a:p>
          <a:p>
            <a:pPr lvl="2">
              <a:buFont typeface="Wingdings" pitchFamily="2" charset="2"/>
              <a:buChar char="v"/>
            </a:pPr>
            <a:r>
              <a:rPr lang="en-US" sz="2000" dirty="0" smtClean="0">
                <a:latin typeface="Times New Roman" pitchFamily="18" charset="0"/>
                <a:cs typeface="Times New Roman" pitchFamily="18" charset="0"/>
              </a:rPr>
              <a:t>Try to improve rankings that are disapproved of by the search engines and/or involve deception.</a:t>
            </a:r>
          </a:p>
          <a:p>
            <a:pPr lvl="2">
              <a:buFont typeface="Wingdings" pitchFamily="2" charset="2"/>
              <a:buChar char="v"/>
            </a:pPr>
            <a:r>
              <a:rPr lang="en-US" sz="2000" dirty="0" smtClean="0">
                <a:latin typeface="Times New Roman" pitchFamily="18" charset="0"/>
                <a:cs typeface="Times New Roman" pitchFamily="18" charset="0"/>
              </a:rPr>
              <a:t>Redirecting users from a page that is built for search engines to one that is more human friendly.</a:t>
            </a:r>
          </a:p>
          <a:p>
            <a:pPr lvl="2">
              <a:buFont typeface="Wingdings" pitchFamily="2" charset="2"/>
              <a:buChar char="v"/>
            </a:pPr>
            <a:r>
              <a:rPr lang="en-US" sz="2000" dirty="0" smtClean="0">
                <a:latin typeface="Times New Roman" pitchFamily="18" charset="0"/>
                <a:cs typeface="Times New Roman" pitchFamily="18" charset="0"/>
              </a:rPr>
              <a:t>Redirecting users to a page that was different from the page the search engine ranked.</a:t>
            </a:r>
          </a:p>
          <a:p>
            <a:pPr lvl="2">
              <a:buFont typeface="Wingdings" pitchFamily="2" charset="2"/>
              <a:buChar char="v"/>
            </a:pPr>
            <a:r>
              <a:rPr lang="en-US" sz="2000" dirty="0" smtClean="0">
                <a:latin typeface="Times New Roman" pitchFamily="18" charset="0"/>
                <a:cs typeface="Times New Roman" pitchFamily="18" charset="0"/>
              </a:rPr>
              <a:t>Serving one version of a page to search engine spiders/bots and another version to human visitors. This is called </a:t>
            </a:r>
            <a:r>
              <a:rPr lang="en-US" sz="2000" b="1" dirty="0" smtClean="0">
                <a:latin typeface="Times New Roman" pitchFamily="18" charset="0"/>
                <a:cs typeface="Times New Roman" pitchFamily="18" charset="0"/>
              </a:rPr>
              <a:t>Cloaking SEO</a:t>
            </a:r>
            <a:r>
              <a:rPr lang="en-US" sz="2000" dirty="0" smtClean="0">
                <a:latin typeface="Times New Roman" pitchFamily="18" charset="0"/>
                <a:cs typeface="Times New Roman" pitchFamily="18" charset="0"/>
              </a:rPr>
              <a:t> tactic.</a:t>
            </a:r>
          </a:p>
          <a:p>
            <a:pPr lvl="2">
              <a:buFont typeface="Wingdings" pitchFamily="2" charset="2"/>
              <a:buChar char="v"/>
            </a:pPr>
            <a:r>
              <a:rPr lang="en-US" sz="2000" dirty="0" smtClean="0">
                <a:latin typeface="Times New Roman" pitchFamily="18" charset="0"/>
                <a:cs typeface="Times New Roman" pitchFamily="18" charset="0"/>
              </a:rPr>
              <a:t>Using Hidden or invisible text or with the page background color, using a tiny font size or hiding them within the HTML code such as "no frame" sections.</a:t>
            </a:r>
          </a:p>
          <a:p>
            <a:pPr lvl="2">
              <a:buFont typeface="Wingdings" pitchFamily="2" charset="2"/>
              <a:buChar char="v"/>
            </a:pPr>
            <a:r>
              <a:rPr lang="en-US" sz="2000" dirty="0" smtClean="0">
                <a:latin typeface="Times New Roman" pitchFamily="18" charset="0"/>
                <a:cs typeface="Times New Roman" pitchFamily="18" charset="0"/>
              </a:rPr>
              <a:t>Repeating keywords in the Meta tags, and using keywords that are unrelated to the site's content. This is called </a:t>
            </a:r>
            <a:r>
              <a:rPr lang="en-US" sz="2000" b="1" dirty="0" smtClean="0">
                <a:latin typeface="Times New Roman" pitchFamily="18" charset="0"/>
                <a:cs typeface="Times New Roman" pitchFamily="18" charset="0"/>
              </a:rPr>
              <a:t>Meta tag stuffing.</a:t>
            </a:r>
            <a:endParaRPr lang="en-US" sz="2000" dirty="0" smtClean="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533400"/>
            <a:ext cx="8991599" cy="5770811"/>
          </a:xfrm>
          <a:prstGeom prst="rect">
            <a:avLst/>
          </a:prstGeom>
          <a:noFill/>
        </p:spPr>
        <p:txBody>
          <a:bodyPr wrap="square" rtlCol="0">
            <a:spAutoFit/>
          </a:bodyPr>
          <a:lstStyle/>
          <a:p>
            <a:pPr lvl="2" algn="just">
              <a:lnSpc>
                <a:spcPct val="150000"/>
              </a:lnSpc>
              <a:buFont typeface="Wingdings" pitchFamily="2" charset="2"/>
              <a:buChar char="v"/>
            </a:pPr>
            <a:r>
              <a:rPr lang="en-US" dirty="0" smtClean="0">
                <a:latin typeface="Times New Roman" pitchFamily="18" charset="0"/>
                <a:cs typeface="Times New Roman" pitchFamily="18" charset="0"/>
              </a:rPr>
              <a:t>Calculated placement of keywords within a page to raise the keyword count, variety, and density of the page. This is called </a:t>
            </a:r>
            <a:r>
              <a:rPr lang="en-US" b="1" dirty="0" smtClean="0">
                <a:latin typeface="Times New Roman" pitchFamily="18" charset="0"/>
                <a:cs typeface="Times New Roman" pitchFamily="18" charset="0"/>
              </a:rPr>
              <a:t>Keyword stuffing.</a:t>
            </a:r>
            <a:endParaRPr lang="en-US" dirty="0" smtClean="0">
              <a:latin typeface="Times New Roman" pitchFamily="18" charset="0"/>
              <a:cs typeface="Times New Roman" pitchFamily="18" charset="0"/>
            </a:endParaRPr>
          </a:p>
          <a:p>
            <a:pPr lvl="2" algn="just">
              <a:lnSpc>
                <a:spcPct val="150000"/>
              </a:lnSpc>
              <a:buFont typeface="Wingdings" pitchFamily="2" charset="2"/>
              <a:buChar char="v"/>
            </a:pPr>
            <a:r>
              <a:rPr lang="en-US" dirty="0" smtClean="0">
                <a:latin typeface="Times New Roman" pitchFamily="18" charset="0"/>
                <a:cs typeface="Times New Roman" pitchFamily="18" charset="0"/>
              </a:rPr>
              <a:t>Creating low-quality web pages that contain very little content but are instead stuffed with very similar key words and phrases. These pages are called </a:t>
            </a:r>
            <a:r>
              <a:rPr lang="en-US" b="1" dirty="0" smtClean="0">
                <a:latin typeface="Times New Roman" pitchFamily="18" charset="0"/>
                <a:cs typeface="Times New Roman" pitchFamily="18" charset="0"/>
              </a:rPr>
              <a:t>Doorway</a:t>
            </a:r>
            <a:r>
              <a:rPr lang="en-US" dirty="0" smtClean="0">
                <a:latin typeface="Times New Roman" pitchFamily="18" charset="0"/>
                <a:cs typeface="Times New Roman" pitchFamily="18" charset="0"/>
              </a:rPr>
              <a:t> or </a:t>
            </a:r>
            <a:r>
              <a:rPr lang="en-US" b="1" dirty="0" smtClean="0">
                <a:latin typeface="Times New Roman" pitchFamily="18" charset="0"/>
                <a:cs typeface="Times New Roman" pitchFamily="18" charset="0"/>
              </a:rPr>
              <a:t>Gateway Pages</a:t>
            </a:r>
            <a:endParaRPr lang="en-US" dirty="0" smtClean="0">
              <a:latin typeface="Times New Roman" pitchFamily="18" charset="0"/>
              <a:cs typeface="Times New Roman" pitchFamily="18" charset="0"/>
            </a:endParaRPr>
          </a:p>
          <a:p>
            <a:pPr lvl="2" algn="just">
              <a:lnSpc>
                <a:spcPct val="150000"/>
              </a:lnSpc>
              <a:buFont typeface="Wingdings" pitchFamily="2" charset="2"/>
              <a:buChar char="v"/>
            </a:pPr>
            <a:r>
              <a:rPr lang="en-US" b="1" dirty="0" smtClean="0">
                <a:latin typeface="Times New Roman" pitchFamily="18" charset="0"/>
                <a:cs typeface="Times New Roman" pitchFamily="18" charset="0"/>
              </a:rPr>
              <a:t>Mirror web sites</a:t>
            </a:r>
            <a:r>
              <a:rPr lang="en-US" dirty="0" smtClean="0">
                <a:latin typeface="Times New Roman" pitchFamily="18" charset="0"/>
                <a:cs typeface="Times New Roman" pitchFamily="18" charset="0"/>
              </a:rPr>
              <a:t> by hosting multiple web sites all with conceptually similar content but using different URLs.</a:t>
            </a:r>
          </a:p>
          <a:p>
            <a:pPr lvl="2" algn="just">
              <a:lnSpc>
                <a:spcPct val="150000"/>
              </a:lnSpc>
              <a:buFont typeface="Wingdings" pitchFamily="2" charset="2"/>
              <a:buChar char="v"/>
            </a:pPr>
            <a:r>
              <a:rPr lang="en-US" dirty="0" smtClean="0">
                <a:latin typeface="Times New Roman" pitchFamily="18" charset="0"/>
                <a:cs typeface="Times New Roman" pitchFamily="18" charset="0"/>
              </a:rPr>
              <a:t>Mirror web sites by hosting multiple web sites all with conceptually similar content but using different URLs.</a:t>
            </a:r>
          </a:p>
          <a:p>
            <a:pPr lvl="2" algn="just">
              <a:lnSpc>
                <a:spcPct val="150000"/>
              </a:lnSpc>
              <a:buFont typeface="Wingdings" pitchFamily="2" charset="2"/>
              <a:buChar char="v"/>
            </a:pPr>
            <a:r>
              <a:rPr lang="en-US" dirty="0" smtClean="0">
                <a:latin typeface="Times New Roman" pitchFamily="18" charset="0"/>
                <a:cs typeface="Times New Roman" pitchFamily="18" charset="0"/>
              </a:rPr>
              <a:t>Creating a rogue copy of a popular web site which shows contents similar to the original to a web crawler, but redirects web surfers to unrelated or malicious web sites. This is called </a:t>
            </a:r>
            <a:r>
              <a:rPr lang="en-US" b="1" dirty="0" smtClean="0">
                <a:latin typeface="Times New Roman" pitchFamily="18" charset="0"/>
                <a:cs typeface="Times New Roman" pitchFamily="18" charset="0"/>
              </a:rPr>
              <a:t>Page hijacking.</a:t>
            </a:r>
            <a:endParaRPr lang="en-US" dirty="0" smtClean="0">
              <a:latin typeface="Times New Roman" pitchFamily="18" charset="0"/>
              <a:cs typeface="Times New Roman" pitchFamily="18" charset="0"/>
            </a:endParaRPr>
          </a:p>
          <a:p>
            <a:pPr algn="just">
              <a:lnSpc>
                <a:spcPct val="150000"/>
              </a:lnSpc>
            </a:pP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709529"/>
          </a:xfrm>
          <a:prstGeom prst="rect">
            <a:avLst/>
          </a:prstGeom>
          <a:noFill/>
        </p:spPr>
        <p:txBody>
          <a:bodyPr wrap="square" rtlCol="0">
            <a:spAutoFit/>
          </a:bodyPr>
          <a:lstStyle/>
          <a:p>
            <a:pPr algn="ctr"/>
            <a:r>
              <a:rPr lang="en-US" sz="2000" dirty="0" smtClean="0">
                <a:solidFill>
                  <a:srgbClr val="FF0000"/>
                </a:solidFill>
                <a:latin typeface="Times New Roman" pitchFamily="18" charset="0"/>
                <a:cs typeface="Times New Roman" pitchFamily="18" charset="0"/>
              </a:rPr>
              <a:t>Key Elements to ethical SEO</a:t>
            </a:r>
            <a:endParaRPr lang="en-US" sz="2000" b="1" dirty="0" smtClean="0">
              <a:solidFill>
                <a:srgbClr val="FF0000"/>
              </a:solidFill>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Keyword research</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It allows you to see which keywords users actually employ to find products and services within your chosen market, instead of making guesses at the keywords you believe are the most popular.</a:t>
            </a:r>
          </a:p>
          <a:p>
            <a:pPr>
              <a:lnSpc>
                <a:spcPct val="150000"/>
              </a:lnSpc>
            </a:pPr>
            <a:r>
              <a:rPr lang="en-US" sz="2000" dirty="0" smtClean="0">
                <a:solidFill>
                  <a:srgbClr val="FF0000"/>
                </a:solidFill>
                <a:latin typeface="Times New Roman" pitchFamily="18" charset="0"/>
                <a:cs typeface="Times New Roman" pitchFamily="18" charset="0"/>
              </a:rPr>
              <a:t>Content development</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Content development involves:</a:t>
            </a:r>
          </a:p>
          <a:p>
            <a:pPr lvl="4">
              <a:lnSpc>
                <a:spcPct val="150000"/>
              </a:lnSpc>
              <a:buFont typeface="Wingdings" pitchFamily="2" charset="2"/>
              <a:buChar char="v"/>
            </a:pPr>
            <a:r>
              <a:rPr lang="en-US" sz="2000" dirty="0" smtClean="0">
                <a:latin typeface="Times New Roman" pitchFamily="18" charset="0"/>
                <a:cs typeface="Times New Roman" pitchFamily="18" charset="0"/>
              </a:rPr>
              <a:t>Navigational flow and menu structure</a:t>
            </a:r>
          </a:p>
          <a:p>
            <a:pPr lvl="4">
              <a:lnSpc>
                <a:spcPct val="150000"/>
              </a:lnSpc>
              <a:buFont typeface="Wingdings" pitchFamily="2" charset="2"/>
              <a:buChar char="v"/>
            </a:pPr>
            <a:r>
              <a:rPr lang="en-US" sz="2000" dirty="0" smtClean="0">
                <a:latin typeface="Times New Roman" pitchFamily="18" charset="0"/>
                <a:cs typeface="Times New Roman" pitchFamily="18" charset="0"/>
              </a:rPr>
              <a:t>Site copy or articles</a:t>
            </a:r>
          </a:p>
          <a:p>
            <a:pPr lvl="4">
              <a:lnSpc>
                <a:spcPct val="150000"/>
              </a:lnSpc>
              <a:buFont typeface="Wingdings" pitchFamily="2" charset="2"/>
              <a:buChar char="v"/>
            </a:pPr>
            <a:r>
              <a:rPr lang="en-US" sz="2000" dirty="0" smtClean="0">
                <a:latin typeface="Times New Roman" pitchFamily="18" charset="0"/>
                <a:cs typeface="Times New Roman" pitchFamily="18" charset="0"/>
              </a:rPr>
              <a:t>Headings and sections</a:t>
            </a:r>
          </a:p>
          <a:p>
            <a:pPr>
              <a:lnSpc>
                <a:spcPct val="150000"/>
              </a:lnSpc>
            </a:pPr>
            <a:r>
              <a:rPr lang="en-US" sz="2000" dirty="0" smtClean="0">
                <a:solidFill>
                  <a:srgbClr val="FF0000"/>
                </a:solidFill>
                <a:latin typeface="Times New Roman" pitchFamily="18" charset="0"/>
                <a:cs typeface="Times New Roman" pitchFamily="18" charset="0"/>
              </a:rPr>
              <a:t>Web development</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Web development involves:</a:t>
            </a:r>
          </a:p>
          <a:p>
            <a:pPr lvl="4">
              <a:lnSpc>
                <a:spcPct val="150000"/>
              </a:lnSpc>
              <a:buFont typeface="Wingdings" pitchFamily="2" charset="2"/>
              <a:buChar char="v"/>
            </a:pPr>
            <a:r>
              <a:rPr lang="en-US" sz="2000" dirty="0" smtClean="0">
                <a:latin typeface="Times New Roman" pitchFamily="18" charset="0"/>
                <a:cs typeface="Times New Roman" pitchFamily="18" charset="0"/>
              </a:rPr>
              <a:t>Text-based site development wherever possible.</a:t>
            </a:r>
          </a:p>
          <a:p>
            <a:pPr lvl="4">
              <a:lnSpc>
                <a:spcPct val="150000"/>
              </a:lnSpc>
              <a:buFont typeface="Wingdings" pitchFamily="2" charset="2"/>
              <a:buChar char="v"/>
            </a:pPr>
            <a:r>
              <a:rPr lang="en-US" sz="2000" dirty="0" smtClean="0">
                <a:latin typeface="Times New Roman" pitchFamily="18" charset="0"/>
                <a:cs typeface="Times New Roman" pitchFamily="18" charset="0"/>
              </a:rPr>
              <a:t>Clean and logical site structure.</a:t>
            </a:r>
          </a:p>
          <a:p>
            <a:pPr lvl="4">
              <a:lnSpc>
                <a:spcPct val="150000"/>
              </a:lnSpc>
              <a:buFont typeface="Wingdings" pitchFamily="2" charset="2"/>
              <a:buChar char="v"/>
            </a:pPr>
            <a:r>
              <a:rPr lang="en-US" sz="2000" dirty="0" smtClean="0">
                <a:latin typeface="Times New Roman" pitchFamily="18" charset="0"/>
                <a:cs typeface="Times New Roman" pitchFamily="18" charset="0"/>
              </a:rPr>
              <a:t>Proper markup of key page elements.</a:t>
            </a:r>
          </a:p>
          <a:p>
            <a:pPr>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038641"/>
          </a:xfrm>
          <a:prstGeom prst="rect">
            <a:avLst/>
          </a:prstGeom>
          <a:noFill/>
        </p:spPr>
        <p:txBody>
          <a:bodyPr wrap="square" rtlCol="0">
            <a:spAutoFit/>
          </a:bodyPr>
          <a:lstStyle/>
          <a:p>
            <a:pPr algn="ctr">
              <a:lnSpc>
                <a:spcPct val="150000"/>
              </a:lnSpc>
            </a:pPr>
            <a:r>
              <a:rPr lang="en-US" sz="2000" dirty="0" smtClean="0">
                <a:solidFill>
                  <a:srgbClr val="FF0000"/>
                </a:solidFill>
                <a:latin typeface="Times New Roman" pitchFamily="18" charset="0"/>
                <a:cs typeface="Times New Roman" pitchFamily="18" charset="0"/>
              </a:rPr>
              <a:t>Link Building</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Building links will make up about 60% of your work. There are ways to automate this process using shortcuts, workarounds, and submission services.</a:t>
            </a:r>
          </a:p>
          <a:p>
            <a:pPr>
              <a:lnSpc>
                <a:spcPct val="150000"/>
              </a:lnSpc>
            </a:pPr>
            <a:r>
              <a:rPr lang="en-US" sz="2000" b="1" dirty="0" smtClean="0">
                <a:latin typeface="Times New Roman" pitchFamily="18" charset="0"/>
                <a:cs typeface="Times New Roman" pitchFamily="18" charset="0"/>
              </a:rPr>
              <a:t>	Internal linking</a:t>
            </a:r>
            <a:r>
              <a:rPr lang="en-US" sz="2000" dirty="0" smtClean="0">
                <a:latin typeface="Times New Roman" pitchFamily="18" charset="0"/>
                <a:cs typeface="Times New Roman" pitchFamily="18" charset="0"/>
              </a:rPr>
              <a:t> is also very important. Treat the way you link to your own content same as you would link from an external site.</a:t>
            </a:r>
          </a:p>
          <a:p>
            <a:pPr>
              <a:lnSpc>
                <a:spcPct val="150000"/>
              </a:lnSpc>
            </a:pPr>
            <a:r>
              <a:rPr lang="en-US" sz="2000" dirty="0" smtClean="0">
                <a:solidFill>
                  <a:srgbClr val="FF0000"/>
                </a:solidFill>
                <a:latin typeface="Times New Roman" pitchFamily="18" charset="0"/>
                <a:cs typeface="Times New Roman" pitchFamily="18" charset="0"/>
              </a:rPr>
              <a:t>Webmaster Tools</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	Webmaster dashboard</a:t>
            </a:r>
            <a:r>
              <a:rPr lang="en-US" sz="2000" dirty="0" smtClean="0">
                <a:latin typeface="Times New Roman" pitchFamily="18" charset="0"/>
                <a:cs typeface="Times New Roman" pitchFamily="18" charset="0"/>
              </a:rPr>
              <a:t> is provided by both </a:t>
            </a:r>
            <a:r>
              <a:rPr lang="en-US" sz="2000" b="1" dirty="0" smtClean="0">
                <a:latin typeface="Times New Roman" pitchFamily="18" charset="0"/>
                <a:cs typeface="Times New Roman" pitchFamily="18" charset="0"/>
              </a:rPr>
              <a:t>Google</a:t>
            </a:r>
            <a:r>
              <a:rPr lang="en-US" sz="2000" dirty="0" smtClean="0">
                <a:latin typeface="Times New Roman" pitchFamily="18" charset="0"/>
                <a:cs typeface="Times New Roman" pitchFamily="18" charset="0"/>
              </a:rPr>
              <a:t> and </a:t>
            </a:r>
            <a:r>
              <a:rPr lang="en-US" sz="2000" b="1" dirty="0" smtClean="0">
                <a:latin typeface="Times New Roman" pitchFamily="18" charset="0"/>
                <a:cs typeface="Times New Roman" pitchFamily="18" charset="0"/>
              </a:rPr>
              <a:t>Bing</a:t>
            </a:r>
            <a:r>
              <a:rPr lang="en-US" sz="2000" dirty="0" smtClean="0">
                <a:latin typeface="Times New Roman" pitchFamily="18" charset="0"/>
                <a:cs typeface="Times New Roman" pitchFamily="18" charset="0"/>
              </a:rPr>
              <a:t> that gives insight into activity by the search engine on any site that has been registered and verified via dashboard.</a:t>
            </a:r>
          </a:p>
          <a:p>
            <a:pPr>
              <a:lnSpc>
                <a:spcPct val="150000"/>
              </a:lnSpc>
            </a:pPr>
            <a:r>
              <a:rPr lang="en-US" sz="2000" dirty="0" smtClean="0">
                <a:latin typeface="Times New Roman" pitchFamily="18" charset="0"/>
                <a:cs typeface="Times New Roman" pitchFamily="18" charset="0"/>
              </a:rPr>
              <a:t>	Dashboards offer a number of tools which allow us to understand how the search engine sees your site. These are the only way to</a:t>
            </a:r>
            <a:r>
              <a:rPr lang="en-US" sz="2000" b="1" dirty="0" smtClean="0">
                <a:latin typeface="Times New Roman" pitchFamily="18" charset="0"/>
                <a:cs typeface="Times New Roman" pitchFamily="18" charset="0"/>
              </a:rPr>
              <a:t> identify crawling, indexing,</a:t>
            </a:r>
            <a:r>
              <a:rPr lang="en-US" sz="2000" dirty="0" smtClean="0">
                <a:latin typeface="Times New Roman" pitchFamily="18" charset="0"/>
                <a:cs typeface="Times New Roman" pitchFamily="18" charset="0"/>
              </a:rPr>
              <a:t> and the </a:t>
            </a:r>
            <a:r>
              <a:rPr lang="en-US" sz="2000" b="1" dirty="0" smtClean="0">
                <a:latin typeface="Times New Roman" pitchFamily="18" charset="0"/>
                <a:cs typeface="Times New Roman" pitchFamily="18" charset="0"/>
              </a:rPr>
              <a:t>ranking issue</a:t>
            </a:r>
            <a:r>
              <a:rPr lang="en-US" sz="2000" dirty="0" smtClean="0">
                <a:latin typeface="Times New Roman" pitchFamily="18" charset="0"/>
                <a:cs typeface="Times New Roman" pitchFamily="18" charset="0"/>
              </a:rPr>
              <a:t> with your site.</a:t>
            </a:r>
          </a:p>
          <a:p>
            <a:pPr>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6555641"/>
          </a:xfrm>
          <a:prstGeom prst="rect">
            <a:avLst/>
          </a:prstGeom>
          <a:noFill/>
        </p:spPr>
        <p:txBody>
          <a:bodyPr wrap="square" rtlCol="0">
            <a:spAutoFit/>
          </a:bodyPr>
          <a:lstStyle/>
          <a:p>
            <a:pPr algn="ctr"/>
            <a:r>
              <a:rPr lang="en-US" sz="2000" dirty="0" smtClean="0">
                <a:solidFill>
                  <a:srgbClr val="FF0000"/>
                </a:solidFill>
                <a:latin typeface="Times New Roman" pitchFamily="18" charset="0"/>
                <a:cs typeface="Times New Roman" pitchFamily="18" charset="0"/>
              </a:rPr>
              <a:t>SEO Do’s and </a:t>
            </a:r>
            <a:r>
              <a:rPr lang="en-US" sz="2000" dirty="0" err="1" smtClean="0">
                <a:solidFill>
                  <a:srgbClr val="FF0000"/>
                </a:solidFill>
                <a:latin typeface="Times New Roman" pitchFamily="18" charset="0"/>
                <a:cs typeface="Times New Roman" pitchFamily="18" charset="0"/>
              </a:rPr>
              <a:t>Do’nts</a:t>
            </a:r>
            <a:endParaRPr lang="en-US" sz="2000" b="1" dirty="0" smtClean="0">
              <a:solidFill>
                <a:srgbClr val="FF0000"/>
              </a:solidFill>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DO's</a:t>
            </a: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There are various other tips which can help you to optimize your web site for many Search Engines:</a:t>
            </a:r>
          </a:p>
          <a:p>
            <a:pPr lvl="2">
              <a:lnSpc>
                <a:spcPct val="150000"/>
              </a:lnSpc>
              <a:buFont typeface="Wingdings" pitchFamily="2" charset="2"/>
              <a:buChar char="v"/>
            </a:pPr>
            <a:r>
              <a:rPr lang="en-US" sz="2000" dirty="0" smtClean="0">
                <a:latin typeface="Times New Roman" pitchFamily="18" charset="0"/>
                <a:cs typeface="Times New Roman" pitchFamily="18" charset="0"/>
              </a:rPr>
              <a:t>Create logs of pages and each page should however contain a minimum of about 200 visible words of text to maximize relevance with Google.</a:t>
            </a:r>
          </a:p>
          <a:p>
            <a:pPr lvl="2">
              <a:lnSpc>
                <a:spcPct val="150000"/>
              </a:lnSpc>
              <a:buFont typeface="Wingdings" pitchFamily="2" charset="2"/>
              <a:buChar char="v"/>
            </a:pPr>
            <a:r>
              <a:rPr lang="en-US" sz="2000" dirty="0" smtClean="0">
                <a:latin typeface="Times New Roman" pitchFamily="18" charset="0"/>
                <a:cs typeface="Times New Roman" pitchFamily="18" charset="0"/>
              </a:rPr>
              <a:t>Create a </a:t>
            </a:r>
            <a:r>
              <a:rPr lang="en-US" sz="2000" b="1" dirty="0" smtClean="0">
                <a:latin typeface="Times New Roman" pitchFamily="18" charset="0"/>
                <a:cs typeface="Times New Roman" pitchFamily="18" charset="0"/>
              </a:rPr>
              <a:t>Sitemap, Help, FAQ, About Us, Link to Us, Copyright, Disclaimer,</a:t>
            </a:r>
            <a:r>
              <a:rPr lang="en-US" sz="2000" dirty="0" smtClean="0">
                <a:latin typeface="Times New Roman" pitchFamily="18" charset="0"/>
                <a:cs typeface="Times New Roman" pitchFamily="18" charset="0"/>
              </a:rPr>
              <a:t> and</a:t>
            </a:r>
            <a:r>
              <a:rPr lang="en-US" sz="2000" b="1" dirty="0" smtClean="0">
                <a:latin typeface="Times New Roman" pitchFamily="18" charset="0"/>
                <a:cs typeface="Times New Roman" pitchFamily="18" charset="0"/>
              </a:rPr>
              <a:t> Privacy Policy</a:t>
            </a:r>
            <a:r>
              <a:rPr lang="en-US" sz="2000" dirty="0" smtClean="0">
                <a:latin typeface="Times New Roman" pitchFamily="18" charset="0"/>
                <a:cs typeface="Times New Roman" pitchFamily="18" charset="0"/>
              </a:rPr>
              <a:t> pages on mandatory basis.</a:t>
            </a:r>
          </a:p>
          <a:p>
            <a:pPr lvl="2">
              <a:lnSpc>
                <a:spcPct val="150000"/>
              </a:lnSpc>
              <a:buFont typeface="Wingdings" pitchFamily="2" charset="2"/>
              <a:buChar char="v"/>
            </a:pPr>
            <a:r>
              <a:rPr lang="en-US" sz="2000" dirty="0" smtClean="0">
                <a:latin typeface="Times New Roman" pitchFamily="18" charset="0"/>
                <a:cs typeface="Times New Roman" pitchFamily="18" charset="0"/>
              </a:rPr>
              <a:t>Create a home page link to each and every web page and provide easy navigation through all the pages.</a:t>
            </a:r>
          </a:p>
          <a:p>
            <a:pPr lvl="2">
              <a:lnSpc>
                <a:spcPct val="150000"/>
              </a:lnSpc>
              <a:buFont typeface="Wingdings" pitchFamily="2" charset="2"/>
              <a:buChar char="v"/>
            </a:pPr>
            <a:r>
              <a:rPr lang="en-US" sz="2000" dirty="0" smtClean="0">
                <a:latin typeface="Times New Roman" pitchFamily="18" charset="0"/>
                <a:cs typeface="Times New Roman" pitchFamily="18" charset="0"/>
              </a:rPr>
              <a:t>Pay attention to your dynamic page URLs. Google can crawl and index dynamic pages as long as you don't have more than 2 parameters in the URL.</a:t>
            </a:r>
          </a:p>
          <a:p>
            <a:pPr lvl="2">
              <a:lnSpc>
                <a:spcPct val="150000"/>
              </a:lnSpc>
              <a:buFont typeface="Wingdings" pitchFamily="2" charset="2"/>
              <a:buChar char="v"/>
            </a:pPr>
            <a:r>
              <a:rPr lang="en-US" sz="2000" dirty="0" smtClean="0">
                <a:latin typeface="Times New Roman" pitchFamily="18" charset="0"/>
                <a:cs typeface="Times New Roman" pitchFamily="18" charset="0"/>
              </a:rPr>
              <a:t>Check your complete site for broken links. Broken links will reduce your other pages rank as well.</a:t>
            </a:r>
          </a:p>
          <a:p>
            <a:endParaRPr lang="en-US" sz="2000"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225632" cy="5940088"/>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Do'nts</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Here is the list of </a:t>
            </a:r>
            <a:r>
              <a:rPr lang="en-US" sz="2000" b="1" dirty="0" err="1" smtClean="0">
                <a:latin typeface="Times New Roman" pitchFamily="18" charset="0"/>
                <a:cs typeface="Times New Roman" pitchFamily="18" charset="0"/>
              </a:rPr>
              <a:t>Do'nts</a:t>
            </a:r>
            <a:r>
              <a:rPr lang="en-US" sz="2000" b="1" dirty="0" smtClean="0">
                <a:latin typeface="Times New Roman" pitchFamily="18" charset="0"/>
                <a:cs typeface="Times New Roman" pitchFamily="18" charset="0"/>
              </a:rPr>
              <a:t> that one should keep in mind all the times:</a:t>
            </a:r>
          </a:p>
          <a:p>
            <a:pPr lvl="2">
              <a:buFont typeface="Wingdings" pitchFamily="2" charset="2"/>
              <a:buChar char="v"/>
            </a:pPr>
            <a:r>
              <a:rPr lang="en-US" sz="2000" dirty="0" smtClean="0">
                <a:latin typeface="Times New Roman" pitchFamily="18" charset="0"/>
                <a:cs typeface="Times New Roman" pitchFamily="18" charset="0"/>
              </a:rPr>
              <a:t>Don't keep hidden text on your web pages.</a:t>
            </a:r>
          </a:p>
          <a:p>
            <a:pPr lvl="2">
              <a:buFont typeface="Wingdings" pitchFamily="2" charset="2"/>
              <a:buChar char="v"/>
            </a:pPr>
            <a:r>
              <a:rPr lang="en-US" sz="2000" dirty="0" smtClean="0">
                <a:latin typeface="Times New Roman" pitchFamily="18" charset="0"/>
                <a:cs typeface="Times New Roman" pitchFamily="18" charset="0"/>
              </a:rPr>
              <a:t>Don't create alt image spamming by putting wrong keywords.</a:t>
            </a:r>
          </a:p>
          <a:p>
            <a:pPr lvl="2">
              <a:buFont typeface="Wingdings" pitchFamily="2" charset="2"/>
              <a:buChar char="v"/>
            </a:pPr>
            <a:r>
              <a:rPr lang="en-US" sz="2000" dirty="0" smtClean="0">
                <a:latin typeface="Times New Roman" pitchFamily="18" charset="0"/>
                <a:cs typeface="Times New Roman" pitchFamily="18" charset="0"/>
              </a:rPr>
              <a:t>Don't use Meta tags stuffing.</a:t>
            </a:r>
          </a:p>
          <a:p>
            <a:pPr lvl="2">
              <a:buFont typeface="Wingdings" pitchFamily="2" charset="2"/>
              <a:buChar char="v"/>
            </a:pPr>
            <a:r>
              <a:rPr lang="en-US" sz="2000" dirty="0" smtClean="0">
                <a:latin typeface="Times New Roman" pitchFamily="18" charset="0"/>
                <a:cs typeface="Times New Roman" pitchFamily="18" charset="0"/>
              </a:rPr>
              <a:t>Don't use frames and flash on your site.</a:t>
            </a:r>
          </a:p>
          <a:p>
            <a:pPr lvl="2">
              <a:buFont typeface="Wingdings" pitchFamily="2" charset="2"/>
              <a:buChar char="v"/>
            </a:pPr>
            <a:r>
              <a:rPr lang="en-US" sz="2000" dirty="0" smtClean="0">
                <a:latin typeface="Times New Roman" pitchFamily="18" charset="0"/>
                <a:cs typeface="Times New Roman" pitchFamily="18" charset="0"/>
              </a:rPr>
              <a:t>Don't exchange your links with black listed sites.</a:t>
            </a:r>
          </a:p>
          <a:p>
            <a:pPr lvl="2">
              <a:buFont typeface="Wingdings" pitchFamily="2" charset="2"/>
              <a:buChar char="v"/>
            </a:pPr>
            <a:r>
              <a:rPr lang="en-US" sz="2000" dirty="0" smtClean="0">
                <a:latin typeface="Times New Roman" pitchFamily="18" charset="0"/>
                <a:cs typeface="Times New Roman" pitchFamily="18" charset="0"/>
              </a:rPr>
              <a:t>Don't try to fool your site visitors by using miss spelled keywords.</a:t>
            </a:r>
          </a:p>
          <a:p>
            <a:pPr lvl="2">
              <a:buFont typeface="Wingdings" pitchFamily="2" charset="2"/>
              <a:buChar char="v"/>
            </a:pPr>
            <a:r>
              <a:rPr lang="en-US" sz="2000" dirty="0" smtClean="0">
                <a:latin typeface="Times New Roman" pitchFamily="18" charset="0"/>
                <a:cs typeface="Times New Roman" pitchFamily="18" charset="0"/>
              </a:rPr>
              <a:t>Don't send spam emails to thousand of email IDs.</a:t>
            </a:r>
          </a:p>
          <a:p>
            <a:pPr lvl="2">
              <a:buFont typeface="Wingdings" pitchFamily="2" charset="2"/>
              <a:buChar char="v"/>
            </a:pPr>
            <a:r>
              <a:rPr lang="en-US" sz="2000" dirty="0" smtClean="0">
                <a:latin typeface="Times New Roman" pitchFamily="18" charset="0"/>
                <a:cs typeface="Times New Roman" pitchFamily="18" charset="0"/>
              </a:rPr>
              <a:t>Don't use too much graphics on your site.</a:t>
            </a:r>
          </a:p>
          <a:p>
            <a:pPr lvl="2">
              <a:buFont typeface="Wingdings" pitchFamily="2" charset="2"/>
              <a:buChar char="v"/>
            </a:pPr>
            <a:r>
              <a:rPr lang="en-US" sz="2000" dirty="0" smtClean="0">
                <a:latin typeface="Times New Roman" pitchFamily="18" charset="0"/>
                <a:cs typeface="Times New Roman" pitchFamily="18" charset="0"/>
              </a:rPr>
              <a:t>Don't create too many doorway pages.</a:t>
            </a:r>
          </a:p>
          <a:p>
            <a:pPr lvl="2">
              <a:buFont typeface="Wingdings" pitchFamily="2" charset="2"/>
              <a:buChar char="v"/>
            </a:pPr>
            <a:r>
              <a:rPr lang="en-US" sz="2000" dirty="0" smtClean="0">
                <a:latin typeface="Times New Roman" pitchFamily="18" charset="0"/>
                <a:cs typeface="Times New Roman" pitchFamily="18" charset="0"/>
              </a:rPr>
              <a:t>Don't try to create duplicate content of pages.</a:t>
            </a:r>
          </a:p>
          <a:p>
            <a:pPr lvl="2">
              <a:buFont typeface="Wingdings" pitchFamily="2" charset="2"/>
              <a:buChar char="v"/>
            </a:pPr>
            <a:r>
              <a:rPr lang="en-US" sz="2000" dirty="0" smtClean="0">
                <a:latin typeface="Times New Roman" pitchFamily="18" charset="0"/>
                <a:cs typeface="Times New Roman" pitchFamily="18" charset="0"/>
              </a:rPr>
              <a:t>Don't submit your website many times in a single search engine.</a:t>
            </a:r>
          </a:p>
          <a:p>
            <a:pPr lvl="2">
              <a:buFont typeface="Wingdings" pitchFamily="2" charset="2"/>
              <a:buChar char="v"/>
            </a:pPr>
            <a:r>
              <a:rPr lang="en-US" sz="2000" dirty="0" smtClean="0">
                <a:latin typeface="Times New Roman" pitchFamily="18" charset="0"/>
                <a:cs typeface="Times New Roman" pitchFamily="18" charset="0"/>
              </a:rPr>
              <a:t>Don't use sub-directory depth more than 1-2.</a:t>
            </a:r>
          </a:p>
          <a:p>
            <a:pPr lvl="2">
              <a:buFont typeface="Wingdings" pitchFamily="2" charset="2"/>
              <a:buChar char="v"/>
            </a:pPr>
            <a:r>
              <a:rPr lang="en-US" sz="2000" dirty="0" smtClean="0">
                <a:latin typeface="Times New Roman" pitchFamily="18" charset="0"/>
                <a:cs typeface="Times New Roman" pitchFamily="18" charset="0"/>
              </a:rPr>
              <a:t>Don't create too many dynamic pages. Try to convert them into static pages.</a:t>
            </a:r>
          </a:p>
          <a:p>
            <a:pPr lvl="2">
              <a:buFont typeface="Wingdings" pitchFamily="2" charset="2"/>
              <a:buChar char="v"/>
            </a:pPr>
            <a:r>
              <a:rPr lang="en-US" sz="2000" dirty="0" smtClean="0">
                <a:latin typeface="Times New Roman" pitchFamily="18" charset="0"/>
                <a:cs typeface="Times New Roman" pitchFamily="18" charset="0"/>
              </a:rPr>
              <a:t>Don't bloat your pages with </a:t>
            </a:r>
            <a:r>
              <a:rPr lang="en-US" sz="2000" dirty="0" err="1" smtClean="0">
                <a:latin typeface="Times New Roman" pitchFamily="18" charset="0"/>
                <a:cs typeface="Times New Roman" pitchFamily="18" charset="0"/>
              </a:rPr>
              <a:t>code.Don't</a:t>
            </a:r>
            <a:r>
              <a:rPr lang="en-US" sz="2000" dirty="0" smtClean="0">
                <a:latin typeface="Times New Roman" pitchFamily="18" charset="0"/>
                <a:cs typeface="Times New Roman" pitchFamily="18" charset="0"/>
              </a:rPr>
              <a:t> nest your pages.</a:t>
            </a:r>
          </a:p>
          <a:p>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pPr algn="ctr">
              <a:lnSpc>
                <a:spcPct val="150000"/>
              </a:lnSpc>
            </a:pPr>
            <a:r>
              <a:rPr lang="en-US" sz="2000" b="1" dirty="0">
                <a:solidFill>
                  <a:srgbClr val="FF0000"/>
                </a:solidFill>
                <a:latin typeface="Times New Roman" pitchFamily="18" charset="0"/>
                <a:cs typeface="Times New Roman" pitchFamily="18" charset="0"/>
              </a:rPr>
              <a:t>WWW Operation</a:t>
            </a:r>
            <a:endParaRPr lang="en-US" sz="2000" dirty="0">
              <a:solidFill>
                <a:srgbClr val="FF0000"/>
              </a:solidFill>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	WWW</a:t>
            </a:r>
            <a:r>
              <a:rPr lang="en-US" sz="2000" dirty="0">
                <a:latin typeface="Times New Roman" pitchFamily="18" charset="0"/>
                <a:cs typeface="Times New Roman" pitchFamily="18" charset="0"/>
              </a:rPr>
              <a:t> works on client- server approach. Following steps explains how the web works:</a:t>
            </a:r>
          </a:p>
          <a:p>
            <a:pPr lvl="0"/>
            <a:r>
              <a:rPr lang="en-US" sz="2000" dirty="0" smtClean="0">
                <a:latin typeface="Times New Roman" pitchFamily="18" charset="0"/>
                <a:cs typeface="Times New Roman" pitchFamily="18" charset="0"/>
              </a:rPr>
              <a:t>	User </a:t>
            </a:r>
            <a:r>
              <a:rPr lang="en-US" sz="2000" dirty="0">
                <a:latin typeface="Times New Roman" pitchFamily="18" charset="0"/>
                <a:cs typeface="Times New Roman" pitchFamily="18" charset="0"/>
              </a:rPr>
              <a:t>enters the URL (say, </a:t>
            </a:r>
            <a:r>
              <a:rPr lang="en-US" sz="2000" b="1" dirty="0">
                <a:latin typeface="Times New Roman" pitchFamily="18" charset="0"/>
                <a:cs typeface="Times New Roman" pitchFamily="18" charset="0"/>
              </a:rPr>
              <a:t>http://www.tutorialspoint.com</a:t>
            </a:r>
            <a:r>
              <a:rPr lang="en-US" sz="2000" dirty="0">
                <a:latin typeface="Times New Roman" pitchFamily="18" charset="0"/>
                <a:cs typeface="Times New Roman" pitchFamily="18" charset="0"/>
              </a:rPr>
              <a:t>) of the web page in the  </a:t>
            </a:r>
            <a:r>
              <a:rPr lang="en-US" sz="2000" dirty="0" smtClean="0">
                <a:latin typeface="Times New Roman" pitchFamily="18" charset="0"/>
                <a:cs typeface="Times New Roman" pitchFamily="18" charset="0"/>
              </a:rPr>
              <a:t>Address bar </a:t>
            </a:r>
            <a:r>
              <a:rPr lang="en-US" sz="2000" dirty="0">
                <a:latin typeface="Times New Roman" pitchFamily="18" charset="0"/>
                <a:cs typeface="Times New Roman" pitchFamily="18" charset="0"/>
              </a:rPr>
              <a:t>of web browser</a:t>
            </a:r>
            <a:r>
              <a:rPr lang="en-US" sz="2000" dirty="0" smtClean="0">
                <a:latin typeface="Times New Roman" pitchFamily="18" charset="0"/>
                <a:cs typeface="Times New Roman" pitchFamily="18" charset="0"/>
              </a:rPr>
              <a:t>.</a:t>
            </a:r>
          </a:p>
          <a:p>
            <a:pPr lvl="0"/>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	Then </a:t>
            </a:r>
            <a:r>
              <a:rPr lang="en-US" sz="2000" dirty="0">
                <a:latin typeface="Times New Roman" pitchFamily="18" charset="0"/>
                <a:cs typeface="Times New Roman" pitchFamily="18" charset="0"/>
              </a:rPr>
              <a:t>browser requests the Domain Name Server for the IP address corresponding to </a:t>
            </a:r>
            <a:r>
              <a:rPr lang="en-US" sz="2000" dirty="0" smtClean="0">
                <a:latin typeface="Times New Roman" pitchFamily="18" charset="0"/>
                <a:cs typeface="Times New Roman" pitchFamily="18" charset="0"/>
                <a:hlinkClick r:id="rId2"/>
              </a:rPr>
              <a:t>www.tutorialspoint.com</a:t>
            </a:r>
            <a:r>
              <a:rPr lang="en-US" sz="2000" dirty="0" smtClean="0">
                <a:latin typeface="Times New Roman" pitchFamily="18" charset="0"/>
                <a:cs typeface="Times New Roman" pitchFamily="18" charset="0"/>
              </a:rPr>
              <a:t>. </a:t>
            </a:r>
          </a:p>
          <a:p>
            <a:pPr lvl="0"/>
            <a:endParaRPr lang="en-US" sz="2000" dirty="0" smtClean="0">
              <a:latin typeface="Times New Roman" pitchFamily="18" charset="0"/>
              <a:cs typeface="Times New Roman" pitchFamily="18" charset="0"/>
            </a:endParaRPr>
          </a:p>
          <a:p>
            <a:pPr lvl="0"/>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After </a:t>
            </a:r>
            <a:r>
              <a:rPr lang="en-US" sz="2000" dirty="0">
                <a:latin typeface="Times New Roman" pitchFamily="18" charset="0"/>
                <a:cs typeface="Times New Roman" pitchFamily="18" charset="0"/>
              </a:rPr>
              <a:t>receiving IP address, browser sends the request for web page to the web server </a:t>
            </a:r>
            <a:r>
              <a:rPr lang="en-US" sz="2000" dirty="0" smtClean="0">
                <a:latin typeface="Times New Roman" pitchFamily="18" charset="0"/>
                <a:cs typeface="Times New Roman" pitchFamily="18" charset="0"/>
              </a:rPr>
              <a:t>using HTTP protocol </a:t>
            </a:r>
            <a:r>
              <a:rPr lang="en-US" sz="2000" dirty="0">
                <a:latin typeface="Times New Roman" pitchFamily="18" charset="0"/>
                <a:cs typeface="Times New Roman" pitchFamily="18" charset="0"/>
              </a:rPr>
              <a:t>which specifies the way the browser and web server communicates</a:t>
            </a:r>
            <a:r>
              <a:rPr lang="en-US" sz="2000" dirty="0" smtClean="0">
                <a:latin typeface="Times New Roman" pitchFamily="18" charset="0"/>
                <a:cs typeface="Times New Roman" pitchFamily="18" charset="0"/>
              </a:rPr>
              <a:t>.</a:t>
            </a:r>
          </a:p>
          <a:p>
            <a:pPr lvl="0"/>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	Then </a:t>
            </a:r>
            <a:r>
              <a:rPr lang="en-US" sz="2000" dirty="0">
                <a:latin typeface="Times New Roman" pitchFamily="18" charset="0"/>
                <a:cs typeface="Times New Roman" pitchFamily="18" charset="0"/>
              </a:rPr>
              <a:t>web server receives request using HTTP protocol and checks its search for the  </a:t>
            </a:r>
            <a:r>
              <a:rPr lang="en-US" sz="2000" dirty="0" smtClean="0">
                <a:latin typeface="Times New Roman" pitchFamily="18" charset="0"/>
                <a:cs typeface="Times New Roman" pitchFamily="18" charset="0"/>
              </a:rPr>
              <a:t>requested  web </a:t>
            </a:r>
            <a:r>
              <a:rPr lang="en-US" sz="2000" dirty="0">
                <a:latin typeface="Times New Roman" pitchFamily="18" charset="0"/>
                <a:cs typeface="Times New Roman" pitchFamily="18" charset="0"/>
              </a:rPr>
              <a:t>page. If found it returns it back to the web browser and close the HTTP connection</a:t>
            </a:r>
            <a:r>
              <a:rPr lang="en-US" sz="2000" dirty="0" smtClean="0">
                <a:latin typeface="Times New Roman" pitchFamily="18" charset="0"/>
                <a:cs typeface="Times New Roman" pitchFamily="18" charset="0"/>
              </a:rPr>
              <a:t>.</a:t>
            </a:r>
          </a:p>
          <a:p>
            <a:pPr lvl="0"/>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	Now </a:t>
            </a:r>
            <a:r>
              <a:rPr lang="en-US" sz="2000" dirty="0">
                <a:latin typeface="Times New Roman" pitchFamily="18" charset="0"/>
                <a:cs typeface="Times New Roman" pitchFamily="18" charset="0"/>
              </a:rPr>
              <a:t>the web browser receives the web page, It interprets it and display the contents </a:t>
            </a:r>
            <a:r>
              <a:rPr lang="en-US" sz="2000" dirty="0" smtClean="0">
                <a:latin typeface="Times New Roman" pitchFamily="18" charset="0"/>
                <a:cs typeface="Times New Roman" pitchFamily="18" charset="0"/>
              </a:rPr>
              <a:t>of web </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page </a:t>
            </a:r>
            <a:r>
              <a:rPr lang="en-US" sz="2000" dirty="0">
                <a:latin typeface="Times New Roman" pitchFamily="18" charset="0"/>
                <a:cs typeface="Times New Roman" pitchFamily="18" charset="0"/>
              </a:rPr>
              <a:t>in web browser’s window.</a:t>
            </a:r>
          </a:p>
          <a:p>
            <a:pPr>
              <a:lnSpc>
                <a:spcPct val="150000"/>
              </a:lnSpc>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nternet_technologies_tutorial"/>
          <p:cNvPicPr/>
          <p:nvPr/>
        </p:nvPicPr>
        <p:blipFill>
          <a:blip r:embed="rId2"/>
          <a:srcRect/>
          <a:stretch>
            <a:fillRect/>
          </a:stretch>
        </p:blipFill>
        <p:spPr bwMode="auto">
          <a:xfrm>
            <a:off x="228600" y="0"/>
            <a:ext cx="8001000" cy="3429000"/>
          </a:xfrm>
          <a:prstGeom prst="rect">
            <a:avLst/>
          </a:prstGeom>
          <a:noFill/>
          <a:ln w="9525">
            <a:noFill/>
            <a:miter lim="800000"/>
            <a:headEnd/>
            <a:tailEnd/>
          </a:ln>
        </p:spPr>
      </p:pic>
      <p:sp>
        <p:nvSpPr>
          <p:cNvPr id="4" name="TextBox 3"/>
          <p:cNvSpPr txBox="1"/>
          <p:nvPr/>
        </p:nvSpPr>
        <p:spPr>
          <a:xfrm>
            <a:off x="0" y="3505200"/>
            <a:ext cx="9144001" cy="3631763"/>
          </a:xfrm>
          <a:prstGeom prst="rect">
            <a:avLst/>
          </a:prstGeom>
          <a:noFill/>
        </p:spPr>
        <p:txBody>
          <a:bodyPr wrap="square" rtlCol="0">
            <a:spAutoFit/>
          </a:bodyPr>
          <a:lstStyle/>
          <a:p>
            <a:r>
              <a:rPr lang="en-US" sz="2000" b="1" dirty="0">
                <a:solidFill>
                  <a:srgbClr val="FF0000"/>
                </a:solidFill>
                <a:latin typeface="Times New Roman" pitchFamily="18" charset="0"/>
                <a:cs typeface="Times New Roman" pitchFamily="18" charset="0"/>
              </a:rPr>
              <a:t>Future</a:t>
            </a:r>
            <a:endParaRPr lang="en-US" sz="2000" dirty="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There </a:t>
            </a:r>
            <a:r>
              <a:rPr lang="en-US" sz="2000" dirty="0">
                <a:latin typeface="Times New Roman" pitchFamily="18" charset="0"/>
                <a:cs typeface="Times New Roman" pitchFamily="18" charset="0"/>
              </a:rPr>
              <a:t>had been a rapid development in field of web. It has its impact in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almost </a:t>
            </a:r>
            <a:r>
              <a:rPr lang="en-US" sz="2000" dirty="0">
                <a:latin typeface="Times New Roman" pitchFamily="18" charset="0"/>
                <a:cs typeface="Times New Roman" pitchFamily="18" charset="0"/>
              </a:rPr>
              <a:t>every area such as education, research, technology, commerce, marketing etc. So the </a:t>
            </a:r>
            <a:r>
              <a:rPr lang="en-US" sz="2000" dirty="0" smtClean="0">
                <a:latin typeface="Times New Roman" pitchFamily="18" charset="0"/>
                <a:cs typeface="Times New Roman" pitchFamily="18" charset="0"/>
              </a:rPr>
              <a:t>future </a:t>
            </a:r>
            <a:r>
              <a:rPr lang="en-US" sz="2000" dirty="0">
                <a:latin typeface="Times New Roman" pitchFamily="18" charset="0"/>
                <a:cs typeface="Times New Roman" pitchFamily="18" charset="0"/>
              </a:rPr>
              <a:t>of web is almost </a:t>
            </a:r>
            <a:r>
              <a:rPr lang="en-US" sz="2000" dirty="0" smtClean="0">
                <a:latin typeface="Times New Roman" pitchFamily="18" charset="0"/>
                <a:cs typeface="Times New Roman" pitchFamily="18" charset="0"/>
              </a:rPr>
              <a:t>unpredictable. Apart </a:t>
            </a:r>
            <a:r>
              <a:rPr lang="en-US" sz="2000" dirty="0">
                <a:latin typeface="Times New Roman" pitchFamily="18" charset="0"/>
                <a:cs typeface="Times New Roman" pitchFamily="18" charset="0"/>
              </a:rPr>
              <a:t>from huge development in field of WWW, there are also some technical issues that </a:t>
            </a:r>
            <a:r>
              <a:rPr lang="en-US" sz="2000" dirty="0" smtClean="0">
                <a:latin typeface="Times New Roman" pitchFamily="18" charset="0"/>
                <a:cs typeface="Times New Roman" pitchFamily="18" charset="0"/>
              </a:rPr>
              <a:t>W3 </a:t>
            </a:r>
            <a:r>
              <a:rPr lang="en-US" sz="2000" dirty="0">
                <a:latin typeface="Times New Roman" pitchFamily="18" charset="0"/>
                <a:cs typeface="Times New Roman" pitchFamily="18" charset="0"/>
              </a:rPr>
              <a:t>consortium has to cope up with</a:t>
            </a:r>
            <a:r>
              <a:rPr lang="en-US" sz="2000" dirty="0" smtClean="0">
                <a:latin typeface="Times New Roman" pitchFamily="18" charset="0"/>
                <a:cs typeface="Times New Roman" pitchFamily="18" charset="0"/>
              </a:rPr>
              <a:t>.</a:t>
            </a: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9143999" cy="6817251"/>
          </a:xfrm>
          <a:prstGeom prst="rect">
            <a:avLst/>
          </a:prstGeom>
          <a:noFill/>
        </p:spPr>
        <p:txBody>
          <a:bodyPr wrap="square" rtlCol="0">
            <a:spAutoFit/>
          </a:bodyPr>
          <a:lstStyle/>
          <a:p>
            <a:endParaRPr lang="en-US" sz="2000" b="1" dirty="0" smtClean="0">
              <a:latin typeface="Times New Roman" pitchFamily="18" charset="0"/>
              <a:cs typeface="Times New Roman" pitchFamily="18" charset="0"/>
            </a:endParaRPr>
          </a:p>
          <a:p>
            <a:pPr>
              <a:lnSpc>
                <a:spcPct val="150000"/>
              </a:lnSpc>
            </a:pPr>
            <a:r>
              <a:rPr lang="en-US" sz="2000" b="1" dirty="0" smtClean="0">
                <a:solidFill>
                  <a:srgbClr val="FF0000"/>
                </a:solidFill>
                <a:latin typeface="Times New Roman" pitchFamily="18" charset="0"/>
                <a:cs typeface="Times New Roman" pitchFamily="18" charset="0"/>
              </a:rPr>
              <a:t>User Interface</a:t>
            </a:r>
            <a:endParaRPr lang="en-US" sz="2000"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Work on higher quality presentation of 3-D information is under development. The W3 Consortium is also looking forward to enhance the web to full fill requirements of global communities which would include all regional languages and writing systems.</a:t>
            </a:r>
          </a:p>
          <a:p>
            <a:pPr>
              <a:lnSpc>
                <a:spcPct val="150000"/>
              </a:lnSpc>
            </a:pP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b="1" dirty="0" smtClean="0">
                <a:solidFill>
                  <a:srgbClr val="FF0000"/>
                </a:solidFill>
                <a:latin typeface="Times New Roman" pitchFamily="18" charset="0"/>
                <a:cs typeface="Times New Roman" pitchFamily="18" charset="0"/>
              </a:rPr>
              <a:t>Technology</a:t>
            </a:r>
            <a:endParaRPr lang="en-US" sz="2000" dirty="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Work </a:t>
            </a:r>
            <a:r>
              <a:rPr lang="en-US" sz="2000" dirty="0">
                <a:latin typeface="Times New Roman" pitchFamily="18" charset="0"/>
                <a:cs typeface="Times New Roman" pitchFamily="18" charset="0"/>
              </a:rPr>
              <a:t>on privacy and security is under way. This would include hiding information,  </a:t>
            </a:r>
            <a:r>
              <a:rPr lang="en-US" sz="2000" dirty="0" smtClean="0">
                <a:latin typeface="Times New Roman" pitchFamily="18" charset="0"/>
                <a:cs typeface="Times New Roman" pitchFamily="18" charset="0"/>
              </a:rPr>
              <a:t>accounting</a:t>
            </a:r>
            <a:r>
              <a:rPr lang="en-US" sz="2000" dirty="0">
                <a:latin typeface="Times New Roman" pitchFamily="18" charset="0"/>
                <a:cs typeface="Times New Roman" pitchFamily="18" charset="0"/>
              </a:rPr>
              <a:t>, access control, integrity and risk </a:t>
            </a:r>
            <a:r>
              <a:rPr lang="en-US" sz="2000" dirty="0" smtClean="0">
                <a:latin typeface="Times New Roman" pitchFamily="18" charset="0"/>
                <a:cs typeface="Times New Roman" pitchFamily="18" charset="0"/>
              </a:rPr>
              <a:t>management.</a:t>
            </a:r>
          </a:p>
          <a:p>
            <a:pPr>
              <a:lnSpc>
                <a:spcPct val="150000"/>
              </a:lnSpc>
            </a:pPr>
            <a:r>
              <a:rPr lang="en-US" sz="2000" b="1" dirty="0" smtClean="0">
                <a:solidFill>
                  <a:srgbClr val="FF0000"/>
                </a:solidFill>
                <a:latin typeface="Times New Roman" pitchFamily="18" charset="0"/>
                <a:cs typeface="Times New Roman" pitchFamily="18" charset="0"/>
              </a:rPr>
              <a:t>Architecture</a:t>
            </a:r>
            <a:endParaRPr lang="en-US" sz="2000" dirty="0" smtClean="0">
              <a:solidFill>
                <a:srgbClr val="FF0000"/>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There </a:t>
            </a:r>
            <a:r>
              <a:rPr lang="en-US" sz="2000" dirty="0">
                <a:latin typeface="Times New Roman" pitchFamily="18" charset="0"/>
                <a:cs typeface="Times New Roman" pitchFamily="18" charset="0"/>
              </a:rPr>
              <a:t>has been huge growth in field of web which may lead to overload the internet and </a:t>
            </a:r>
            <a:r>
              <a:rPr lang="en-US" sz="2000" dirty="0" smtClean="0">
                <a:latin typeface="Times New Roman" pitchFamily="18" charset="0"/>
                <a:cs typeface="Times New Roman" pitchFamily="18" charset="0"/>
              </a:rPr>
              <a:t>degrade </a:t>
            </a:r>
            <a:r>
              <a:rPr lang="en-US" sz="2000" dirty="0">
                <a:latin typeface="Times New Roman" pitchFamily="18" charset="0"/>
                <a:cs typeface="Times New Roman" pitchFamily="18" charset="0"/>
              </a:rPr>
              <a:t>its performance. Hence more better protocol are required to be developed.</a:t>
            </a:r>
          </a:p>
          <a:p>
            <a:pPr>
              <a:lnSpc>
                <a:spcPct val="150000"/>
              </a:lnSpc>
            </a:pPr>
            <a:r>
              <a:rPr lang="en-US" sz="2000" dirty="0">
                <a:latin typeface="Times New Roman" pitchFamily="18" charset="0"/>
                <a:cs typeface="Times New Roman" pitchFamily="18" charset="0"/>
              </a:rPr>
              <a:t> </a:t>
            </a:r>
          </a:p>
          <a:p>
            <a:pPr>
              <a:lnSpc>
                <a:spcPct val="150000"/>
              </a:lnSpc>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1117</Words>
  <Application>Microsoft Office PowerPoint</Application>
  <PresentationFormat>On-screen Show (4:3)</PresentationFormat>
  <Paragraphs>566</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Commerce</cp:lastModifiedBy>
  <cp:revision>86</cp:revision>
  <dcterms:created xsi:type="dcterms:W3CDTF">2020-01-16T18:00:18Z</dcterms:created>
  <dcterms:modified xsi:type="dcterms:W3CDTF">2020-01-20T06:54:58Z</dcterms:modified>
</cp:coreProperties>
</file>