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5"/>
  </p:notesMasterIdLst>
  <p:sldIdLst>
    <p:sldId id="256" r:id="rId2"/>
    <p:sldId id="270" r:id="rId3"/>
    <p:sldId id="257" r:id="rId4"/>
    <p:sldId id="259" r:id="rId5"/>
    <p:sldId id="260" r:id="rId6"/>
    <p:sldId id="261" r:id="rId7"/>
    <p:sldId id="262" r:id="rId8"/>
    <p:sldId id="263" r:id="rId9"/>
    <p:sldId id="264" r:id="rId10"/>
    <p:sldId id="265" r:id="rId11"/>
    <p:sldId id="266" r:id="rId12"/>
    <p:sldId id="268" r:id="rId13"/>
    <p:sldId id="269"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4" d="100"/>
          <a:sy n="64" d="100"/>
        </p:scale>
        <p:origin x="-1482"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397E462-26B4-4D89-9110-9F0ED41A5745}" type="datetimeFigureOut">
              <a:rPr lang="en-US" smtClean="0"/>
              <a:pPr/>
              <a:t>6/27/2020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57A4911-A5CA-42A6-8A9A-17F14E57A0D5}"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npic.orst.edu/factsheets/formulations.html" TargetMode="External"/><Relationship Id="rId7" Type="http://schemas.openxmlformats.org/officeDocument/2006/relationships/hyperlink" Target="http://npic.orst.edu/envir/index.html" TargetMode="External"/><Relationship Id="rId2" Type="http://schemas.openxmlformats.org/officeDocument/2006/relationships/slide" Target="../slides/slide8.xml"/><Relationship Id="rId1" Type="http://schemas.openxmlformats.org/officeDocument/2006/relationships/notesMaster" Target="../notesMasters/notesMaster1.xml"/><Relationship Id="rId6" Type="http://schemas.openxmlformats.org/officeDocument/2006/relationships/hyperlink" Target="http://npic.orst.edu/health/pets.html" TargetMode="External"/><Relationship Id="rId5" Type="http://schemas.openxmlformats.org/officeDocument/2006/relationships/hyperlink" Target="http://npic.orst.edu/health/humhealth.html" TargetMode="External"/><Relationship Id="rId4" Type="http://schemas.openxmlformats.org/officeDocument/2006/relationships/hyperlink" Target="http://npic.orst.edu/health/risk.html"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PEST CONTROL</a:t>
            </a:r>
            <a:endParaRPr lang="en-US" dirty="0"/>
          </a:p>
        </p:txBody>
      </p:sp>
      <p:sp>
        <p:nvSpPr>
          <p:cNvPr id="4" name="Slide Number Placeholder 3"/>
          <p:cNvSpPr>
            <a:spLocks noGrp="1"/>
          </p:cNvSpPr>
          <p:nvPr>
            <p:ph type="sldNum" sz="quarter" idx="10"/>
          </p:nvPr>
        </p:nvSpPr>
        <p:spPr/>
        <p:txBody>
          <a:bodyPr/>
          <a:lstStyle/>
          <a:p>
            <a:fld id="{657A4911-A5CA-42A6-8A9A-17F14E57A0D5}" type="slidenum">
              <a:rPr lang="en-US" smtClean="0"/>
              <a:pPr/>
              <a:t>3</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i="0" kern="1200" dirty="0" smtClean="0">
                <a:solidFill>
                  <a:schemeClr val="tx1"/>
                </a:solidFill>
                <a:latin typeface="+mn-lt"/>
                <a:ea typeface="+mn-ea"/>
                <a:cs typeface="+mn-cs"/>
              </a:rPr>
              <a:t>Pest Control Equipment</a:t>
            </a:r>
            <a:endParaRPr lang="en-US" sz="1200" b="0" i="0" kern="1200" dirty="0" smtClean="0">
              <a:solidFill>
                <a:schemeClr val="tx1"/>
              </a:solidFill>
              <a:latin typeface="+mn-lt"/>
              <a:ea typeface="+mn-ea"/>
              <a:cs typeface="+mn-cs"/>
            </a:endParaRPr>
          </a:p>
          <a:p>
            <a:r>
              <a:rPr lang="en-US" sz="1200" b="0" i="0" kern="1200" dirty="0" smtClean="0">
                <a:solidFill>
                  <a:schemeClr val="tx1"/>
                </a:solidFill>
                <a:latin typeface="+mn-lt"/>
                <a:ea typeface="+mn-ea"/>
                <a:cs typeface="+mn-cs"/>
              </a:rPr>
              <a:t>B&amp;G sprayers.</a:t>
            </a:r>
          </a:p>
          <a:p>
            <a:r>
              <a:rPr lang="en-US" sz="1200" b="0" i="0" kern="1200" dirty="0" smtClean="0">
                <a:solidFill>
                  <a:schemeClr val="tx1"/>
                </a:solidFill>
                <a:latin typeface="+mn-lt"/>
                <a:ea typeface="+mn-ea"/>
                <a:cs typeface="+mn-cs"/>
              </a:rPr>
              <a:t>Bee </a:t>
            </a:r>
            <a:r>
              <a:rPr lang="en-US" sz="1200" b="1" i="0" kern="1200" dirty="0" smtClean="0">
                <a:solidFill>
                  <a:schemeClr val="tx1"/>
                </a:solidFill>
                <a:latin typeface="+mn-lt"/>
                <a:ea typeface="+mn-ea"/>
                <a:cs typeface="+mn-cs"/>
              </a:rPr>
              <a:t>Control</a:t>
            </a:r>
            <a:r>
              <a:rPr lang="en-US" sz="1200" b="0" i="0" kern="1200" dirty="0" smtClean="0">
                <a:solidFill>
                  <a:schemeClr val="tx1"/>
                </a:solidFill>
                <a:latin typeface="+mn-lt"/>
                <a:ea typeface="+mn-ea"/>
                <a:cs typeface="+mn-cs"/>
              </a:rPr>
              <a:t>.</a:t>
            </a:r>
          </a:p>
          <a:p>
            <a:r>
              <a:rPr lang="en-US" sz="1200" b="0" i="0" kern="1200" dirty="0" smtClean="0">
                <a:solidFill>
                  <a:schemeClr val="tx1"/>
                </a:solidFill>
                <a:latin typeface="+mn-lt"/>
                <a:ea typeface="+mn-ea"/>
                <a:cs typeface="+mn-cs"/>
              </a:rPr>
              <a:t>Backpack Sprayers.</a:t>
            </a:r>
          </a:p>
          <a:p>
            <a:r>
              <a:rPr lang="en-US" sz="1200" b="0" i="0" kern="1200" dirty="0" smtClean="0">
                <a:solidFill>
                  <a:schemeClr val="tx1"/>
                </a:solidFill>
                <a:latin typeface="+mn-lt"/>
                <a:ea typeface="+mn-ea"/>
                <a:cs typeface="+mn-cs"/>
              </a:rPr>
              <a:t>Dusters.</a:t>
            </a:r>
          </a:p>
          <a:p>
            <a:r>
              <a:rPr lang="en-US" sz="1200" b="1" i="0" kern="1200" dirty="0" smtClean="0">
                <a:solidFill>
                  <a:schemeClr val="tx1"/>
                </a:solidFill>
                <a:latin typeface="+mn-lt"/>
                <a:ea typeface="+mn-ea"/>
                <a:cs typeface="+mn-cs"/>
              </a:rPr>
              <a:t>Pest Control</a:t>
            </a:r>
            <a:r>
              <a:rPr lang="en-US" sz="1200" b="0" i="0" kern="1200" dirty="0" smtClean="0">
                <a:solidFill>
                  <a:schemeClr val="tx1"/>
                </a:solidFill>
                <a:latin typeface="+mn-lt"/>
                <a:ea typeface="+mn-ea"/>
                <a:cs typeface="+mn-cs"/>
              </a:rPr>
              <a:t> Hose Reels.</a:t>
            </a:r>
          </a:p>
          <a:p>
            <a:r>
              <a:rPr lang="en-US" sz="1200" b="1" i="0" kern="1200" dirty="0" smtClean="0">
                <a:solidFill>
                  <a:schemeClr val="tx1"/>
                </a:solidFill>
                <a:latin typeface="+mn-lt"/>
                <a:ea typeface="+mn-ea"/>
                <a:cs typeface="+mn-cs"/>
              </a:rPr>
              <a:t>Pest Control</a:t>
            </a:r>
            <a:r>
              <a:rPr lang="en-US" sz="1200" b="0" i="0" kern="1200" dirty="0" smtClean="0">
                <a:solidFill>
                  <a:schemeClr val="tx1"/>
                </a:solidFill>
                <a:latin typeface="+mn-lt"/>
                <a:ea typeface="+mn-ea"/>
                <a:cs typeface="+mn-cs"/>
              </a:rPr>
              <a:t> Spray Hoses.</a:t>
            </a:r>
          </a:p>
          <a:p>
            <a:r>
              <a:rPr lang="en-US" sz="1200" b="0" i="0" kern="1200" dirty="0" smtClean="0">
                <a:solidFill>
                  <a:schemeClr val="tx1"/>
                </a:solidFill>
                <a:latin typeface="+mn-lt"/>
                <a:ea typeface="+mn-ea"/>
                <a:cs typeface="+mn-cs"/>
              </a:rPr>
              <a:t>Bed Bug Steamers.</a:t>
            </a:r>
          </a:p>
          <a:p>
            <a:r>
              <a:rPr lang="en-US" sz="1200" b="1" i="0" kern="1200" dirty="0" smtClean="0">
                <a:solidFill>
                  <a:schemeClr val="tx1"/>
                </a:solidFill>
                <a:latin typeface="+mn-lt"/>
                <a:ea typeface="+mn-ea"/>
                <a:cs typeface="+mn-cs"/>
              </a:rPr>
              <a:t>Pest Control</a:t>
            </a:r>
            <a:r>
              <a:rPr lang="en-US" sz="1200" b="0" i="0" kern="1200" dirty="0" smtClean="0">
                <a:solidFill>
                  <a:schemeClr val="tx1"/>
                </a:solidFill>
                <a:latin typeface="+mn-lt"/>
                <a:ea typeface="+mn-ea"/>
                <a:cs typeface="+mn-cs"/>
              </a:rPr>
              <a:t> Granulators.</a:t>
            </a:r>
          </a:p>
          <a:p>
            <a:endParaRPr lang="en-US" dirty="0"/>
          </a:p>
        </p:txBody>
      </p:sp>
      <p:sp>
        <p:nvSpPr>
          <p:cNvPr id="4" name="Slide Number Placeholder 3"/>
          <p:cNvSpPr>
            <a:spLocks noGrp="1"/>
          </p:cNvSpPr>
          <p:nvPr>
            <p:ph type="sldNum" sz="quarter" idx="10"/>
          </p:nvPr>
        </p:nvSpPr>
        <p:spPr/>
        <p:txBody>
          <a:bodyPr/>
          <a:lstStyle/>
          <a:p>
            <a:fld id="{657A4911-A5CA-42A6-8A9A-17F14E57A0D5}" type="slidenum">
              <a:rPr lang="en-US" smtClean="0"/>
              <a:pPr/>
              <a:t>12</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THANK</a:t>
            </a:r>
            <a:r>
              <a:rPr lang="en-US" baseline="0" dirty="0" smtClean="0"/>
              <a:t> YOU</a:t>
            </a:r>
            <a:endParaRPr lang="en-US" dirty="0"/>
          </a:p>
        </p:txBody>
      </p:sp>
      <p:sp>
        <p:nvSpPr>
          <p:cNvPr id="4" name="Slide Number Placeholder 3"/>
          <p:cNvSpPr>
            <a:spLocks noGrp="1"/>
          </p:cNvSpPr>
          <p:nvPr>
            <p:ph type="sldNum" sz="quarter" idx="10"/>
          </p:nvPr>
        </p:nvSpPr>
        <p:spPr/>
        <p:txBody>
          <a:bodyPr/>
          <a:lstStyle/>
          <a:p>
            <a:fld id="{657A4911-A5CA-42A6-8A9A-17F14E57A0D5}" type="slidenum">
              <a:rPr lang="en-US" smtClean="0"/>
              <a:pPr/>
              <a:t>13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smtClean="0">
                <a:solidFill>
                  <a:schemeClr val="tx1"/>
                </a:solidFill>
                <a:latin typeface="+mn-lt"/>
                <a:ea typeface="+mn-ea"/>
                <a:cs typeface="+mn-cs"/>
              </a:rPr>
              <a:t>PEST </a:t>
            </a:r>
            <a:r>
              <a:rPr lang="en-US" sz="1200" b="0" i="0" kern="1200" dirty="0" err="1" smtClean="0">
                <a:solidFill>
                  <a:schemeClr val="tx1"/>
                </a:solidFill>
                <a:latin typeface="+mn-lt"/>
                <a:ea typeface="+mn-ea"/>
                <a:cs typeface="+mn-cs"/>
              </a:rPr>
              <a:t>CONTROL:The</a:t>
            </a:r>
            <a:r>
              <a:rPr lang="en-US" sz="1200" b="0" i="0" kern="1200" dirty="0" smtClean="0">
                <a:solidFill>
                  <a:schemeClr val="tx1"/>
                </a:solidFill>
                <a:latin typeface="+mn-lt"/>
                <a:ea typeface="+mn-ea"/>
                <a:cs typeface="+mn-cs"/>
              </a:rPr>
              <a:t> term </a:t>
            </a:r>
            <a:r>
              <a:rPr lang="en-US" sz="1200" b="1" i="0" kern="1200" dirty="0" smtClean="0">
                <a:solidFill>
                  <a:schemeClr val="tx1"/>
                </a:solidFill>
                <a:latin typeface="+mn-lt"/>
                <a:ea typeface="+mn-ea"/>
                <a:cs typeface="+mn-cs"/>
              </a:rPr>
              <a:t>pest control</a:t>
            </a:r>
            <a:r>
              <a:rPr lang="en-US" sz="1200" b="0" i="0" kern="1200" dirty="0" smtClean="0">
                <a:solidFill>
                  <a:schemeClr val="tx1"/>
                </a:solidFill>
                <a:latin typeface="+mn-lt"/>
                <a:ea typeface="+mn-ea"/>
                <a:cs typeface="+mn-cs"/>
              </a:rPr>
              <a:t> refers to the practice of regulating or managing different </a:t>
            </a:r>
            <a:r>
              <a:rPr lang="en-US" sz="1200" b="1" i="0" kern="1200" dirty="0" smtClean="0">
                <a:solidFill>
                  <a:schemeClr val="tx1"/>
                </a:solidFill>
                <a:latin typeface="+mn-lt"/>
                <a:ea typeface="+mn-ea"/>
                <a:cs typeface="+mn-cs"/>
              </a:rPr>
              <a:t>pest</a:t>
            </a:r>
            <a:r>
              <a:rPr lang="en-US" sz="1200" b="0" i="0" kern="1200" dirty="0" smtClean="0">
                <a:solidFill>
                  <a:schemeClr val="tx1"/>
                </a:solidFill>
                <a:latin typeface="+mn-lt"/>
                <a:ea typeface="+mn-ea"/>
                <a:cs typeface="+mn-cs"/>
              </a:rPr>
              <a:t> species that cause great damage to human, animals and plants. There are various </a:t>
            </a:r>
            <a:r>
              <a:rPr lang="en-US" sz="1200" b="1" i="0" kern="1200" dirty="0" smtClean="0">
                <a:solidFill>
                  <a:schemeClr val="tx1"/>
                </a:solidFill>
                <a:latin typeface="+mn-lt"/>
                <a:ea typeface="+mn-ea"/>
                <a:cs typeface="+mn-cs"/>
              </a:rPr>
              <a:t>pest control</a:t>
            </a:r>
            <a:r>
              <a:rPr lang="en-US" sz="1200" b="0" i="0" kern="1200" dirty="0" smtClean="0">
                <a:solidFill>
                  <a:schemeClr val="tx1"/>
                </a:solidFill>
                <a:latin typeface="+mn-lt"/>
                <a:ea typeface="+mn-ea"/>
                <a:cs typeface="+mn-cs"/>
              </a:rPr>
              <a:t> methods that are used to </a:t>
            </a:r>
            <a:r>
              <a:rPr lang="en-US" sz="1200" b="1" i="0" kern="1200" dirty="0" smtClean="0">
                <a:solidFill>
                  <a:schemeClr val="tx1"/>
                </a:solidFill>
                <a:latin typeface="+mn-lt"/>
                <a:ea typeface="+mn-ea"/>
                <a:cs typeface="+mn-cs"/>
              </a:rPr>
              <a:t>control pest</a:t>
            </a:r>
            <a:r>
              <a:rPr lang="en-US" sz="1200" b="0" i="0" kern="1200" dirty="0" smtClean="0">
                <a:solidFill>
                  <a:schemeClr val="tx1"/>
                </a:solidFill>
                <a:latin typeface="+mn-lt"/>
                <a:ea typeface="+mn-ea"/>
                <a:cs typeface="+mn-cs"/>
              </a:rPr>
              <a:t> infestation or keep them at manageable levels.</a:t>
            </a:r>
            <a:endParaRPr lang="en-US" dirty="0"/>
          </a:p>
        </p:txBody>
      </p:sp>
      <p:sp>
        <p:nvSpPr>
          <p:cNvPr id="4" name="Slide Number Placeholder 3"/>
          <p:cNvSpPr>
            <a:spLocks noGrp="1"/>
          </p:cNvSpPr>
          <p:nvPr>
            <p:ph type="sldNum" sz="quarter" idx="10"/>
          </p:nvPr>
        </p:nvSpPr>
        <p:spPr/>
        <p:txBody>
          <a:bodyPr/>
          <a:lstStyle/>
          <a:p>
            <a:fld id="{657A4911-A5CA-42A6-8A9A-17F14E57A0D5}" type="slidenum">
              <a:rPr lang="en-US" smtClean="0"/>
              <a:pPr/>
              <a:t>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i="0" kern="1200" dirty="0" smtClean="0">
                <a:solidFill>
                  <a:schemeClr val="tx1"/>
                </a:solidFill>
                <a:latin typeface="+mn-lt"/>
                <a:ea typeface="+mn-ea"/>
                <a:cs typeface="+mn-cs"/>
              </a:rPr>
              <a:t>IMPORTANCE OF PEST CONTROL:</a:t>
            </a:r>
          </a:p>
          <a:p>
            <a:r>
              <a:rPr lang="en-US" sz="1200" b="1" i="0" kern="1200" dirty="0" smtClean="0">
                <a:solidFill>
                  <a:schemeClr val="tx1"/>
                </a:solidFill>
                <a:latin typeface="+mn-lt"/>
                <a:ea typeface="+mn-ea"/>
                <a:cs typeface="+mn-cs"/>
              </a:rPr>
              <a:t>Pest control is necessary</a:t>
            </a:r>
            <a:r>
              <a:rPr lang="en-US" sz="1200" b="0" i="0" kern="1200" dirty="0" smtClean="0">
                <a:solidFill>
                  <a:schemeClr val="tx1"/>
                </a:solidFill>
                <a:latin typeface="+mn-lt"/>
                <a:ea typeface="+mn-ea"/>
                <a:cs typeface="+mn-cs"/>
              </a:rPr>
              <a:t> because rodents and insects carry diseases, infest your kitchens and bedrooms, and bite you or your pets. The purpose of removing any kind of </a:t>
            </a:r>
            <a:r>
              <a:rPr lang="en-US" sz="1200" b="1" i="0" kern="1200" dirty="0" smtClean="0">
                <a:solidFill>
                  <a:schemeClr val="tx1"/>
                </a:solidFill>
                <a:latin typeface="+mn-lt"/>
                <a:ea typeface="+mn-ea"/>
                <a:cs typeface="+mn-cs"/>
              </a:rPr>
              <a:t>pest</a:t>
            </a:r>
            <a:r>
              <a:rPr lang="en-US" sz="1200" b="0" i="0" kern="1200" dirty="0" smtClean="0">
                <a:solidFill>
                  <a:schemeClr val="tx1"/>
                </a:solidFill>
                <a:latin typeface="+mn-lt"/>
                <a:ea typeface="+mn-ea"/>
                <a:cs typeface="+mn-cs"/>
              </a:rPr>
              <a:t> from your home, garage, or yard is to keep you safe and healthy. For example, rodents can leave feces on or near food they find in your kitchen.</a:t>
            </a:r>
            <a:endParaRPr lang="en-US" dirty="0"/>
          </a:p>
        </p:txBody>
      </p:sp>
      <p:sp>
        <p:nvSpPr>
          <p:cNvPr id="4" name="Slide Number Placeholder 3"/>
          <p:cNvSpPr>
            <a:spLocks noGrp="1"/>
          </p:cNvSpPr>
          <p:nvPr>
            <p:ph type="sldNum" sz="quarter" idx="10"/>
          </p:nvPr>
        </p:nvSpPr>
        <p:spPr/>
        <p:txBody>
          <a:bodyPr/>
          <a:lstStyle/>
          <a:p>
            <a:fld id="{657A4911-A5CA-42A6-8A9A-17F14E57A0D5}" type="slidenum">
              <a:rPr lang="en-US" smtClean="0"/>
              <a:pPr/>
              <a:t>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TYPES OF PESTS:</a:t>
            </a:r>
          </a:p>
          <a:p>
            <a:r>
              <a:rPr lang="en-US" dirty="0" smtClean="0"/>
              <a:t>Ants</a:t>
            </a:r>
          </a:p>
          <a:p>
            <a:r>
              <a:rPr lang="en-US" dirty="0" smtClean="0"/>
              <a:t>Bats</a:t>
            </a:r>
          </a:p>
          <a:p>
            <a:r>
              <a:rPr lang="en-US" dirty="0" smtClean="0"/>
              <a:t>Bed bugs</a:t>
            </a:r>
          </a:p>
          <a:p>
            <a:r>
              <a:rPr lang="en-US" dirty="0" smtClean="0"/>
              <a:t>Bees</a:t>
            </a:r>
          </a:p>
          <a:p>
            <a:r>
              <a:rPr lang="en-US" dirty="0" smtClean="0"/>
              <a:t>Beetles</a:t>
            </a:r>
          </a:p>
          <a:p>
            <a:r>
              <a:rPr lang="en-US" dirty="0" smtClean="0"/>
              <a:t>Flies</a:t>
            </a:r>
          </a:p>
          <a:p>
            <a:r>
              <a:rPr lang="en-US" dirty="0" smtClean="0"/>
              <a:t>Mosquitoes</a:t>
            </a:r>
          </a:p>
          <a:p>
            <a:r>
              <a:rPr lang="en-US" dirty="0" smtClean="0"/>
              <a:t>Roaches</a:t>
            </a:r>
          </a:p>
          <a:p>
            <a:r>
              <a:rPr lang="en-US" dirty="0" smtClean="0"/>
              <a:t>Rodents</a:t>
            </a:r>
          </a:p>
          <a:p>
            <a:r>
              <a:rPr lang="en-US" dirty="0" smtClean="0"/>
              <a:t>Scorpions</a:t>
            </a:r>
          </a:p>
          <a:p>
            <a:r>
              <a:rPr lang="en-US" dirty="0" smtClean="0"/>
              <a:t>Snakes</a:t>
            </a:r>
          </a:p>
          <a:p>
            <a:r>
              <a:rPr lang="en-US" dirty="0" smtClean="0"/>
              <a:t>Spiders</a:t>
            </a:r>
          </a:p>
          <a:p>
            <a:r>
              <a:rPr lang="en-US" dirty="0" smtClean="0"/>
              <a:t>Termites</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657A4911-A5CA-42A6-8A9A-17F14E57A0D5}" type="slidenum">
              <a:rPr lang="en-US" smtClean="0"/>
              <a:pPr/>
              <a:t>6</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TYPES OF PESTICIDES:</a:t>
            </a:r>
          </a:p>
          <a:p>
            <a:r>
              <a:rPr lang="en-US" dirty="0" err="1" smtClean="0"/>
              <a:t>Insectisides</a:t>
            </a:r>
            <a:endParaRPr lang="en-US" dirty="0" smtClean="0"/>
          </a:p>
          <a:p>
            <a:r>
              <a:rPr lang="en-US" dirty="0" smtClean="0"/>
              <a:t>Herbicides</a:t>
            </a:r>
          </a:p>
          <a:p>
            <a:r>
              <a:rPr lang="en-US" dirty="0" smtClean="0"/>
              <a:t>Fungicides</a:t>
            </a:r>
          </a:p>
          <a:p>
            <a:r>
              <a:rPr lang="en-US" dirty="0" smtClean="0"/>
              <a:t>Rodenticides</a:t>
            </a:r>
            <a:endParaRPr lang="en-US" dirty="0"/>
          </a:p>
        </p:txBody>
      </p:sp>
      <p:sp>
        <p:nvSpPr>
          <p:cNvPr id="4" name="Slide Number Placeholder 3"/>
          <p:cNvSpPr>
            <a:spLocks noGrp="1"/>
          </p:cNvSpPr>
          <p:nvPr>
            <p:ph type="sldNum" sz="quarter" idx="10"/>
          </p:nvPr>
        </p:nvSpPr>
        <p:spPr/>
        <p:txBody>
          <a:bodyPr/>
          <a:lstStyle/>
          <a:p>
            <a:fld id="{657A4911-A5CA-42A6-8A9A-17F14E57A0D5}" type="slidenum">
              <a:rPr lang="en-US" smtClean="0"/>
              <a:pPr/>
              <a:t>7</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b="0" i="0" kern="1200" dirty="0" smtClean="0">
              <a:solidFill>
                <a:schemeClr val="tx1"/>
              </a:solidFill>
              <a:latin typeface="+mn-lt"/>
              <a:ea typeface="+mn-ea"/>
              <a:cs typeface="+mn-cs"/>
            </a:endParaRPr>
          </a:p>
          <a:p>
            <a:r>
              <a:rPr lang="en-US" sz="1200" b="0" i="0" kern="1200" dirty="0" smtClean="0">
                <a:solidFill>
                  <a:schemeClr val="tx1"/>
                </a:solidFill>
                <a:latin typeface="+mn-lt"/>
                <a:ea typeface="+mn-ea"/>
                <a:cs typeface="+mn-cs"/>
              </a:rPr>
              <a:t>Insecticides are pesticides that are formulated to kill, harm, repel or mitigate one or more species of insect. Insecticides work in different ways. Some insecticides disrupt the nervous system, whereas others may damage their exoskeletons, repel them or control them by some other means. They can also be packaged in </a:t>
            </a:r>
            <a:r>
              <a:rPr lang="en-US" sz="1200" b="1" i="0" u="none" strike="noStrike" kern="1200" dirty="0" smtClean="0">
                <a:solidFill>
                  <a:schemeClr val="tx1"/>
                </a:solidFill>
                <a:latin typeface="+mn-lt"/>
                <a:ea typeface="+mn-ea"/>
                <a:cs typeface="+mn-cs"/>
                <a:hlinkClick r:id="rId3"/>
              </a:rPr>
              <a:t>various forms</a:t>
            </a:r>
            <a:r>
              <a:rPr lang="en-US" sz="1200" b="0" i="0" kern="1200" dirty="0" smtClean="0">
                <a:solidFill>
                  <a:schemeClr val="tx1"/>
                </a:solidFill>
                <a:latin typeface="+mn-lt"/>
                <a:ea typeface="+mn-ea"/>
                <a:cs typeface="+mn-cs"/>
              </a:rPr>
              <a:t> including sprays, dusts, gels, and baits. Because of these factors, each insecticide can pose a different </a:t>
            </a:r>
            <a:r>
              <a:rPr lang="en-US" sz="1200" b="1" i="0" u="none" strike="noStrike" kern="1200" dirty="0" smtClean="0">
                <a:solidFill>
                  <a:schemeClr val="tx1"/>
                </a:solidFill>
                <a:latin typeface="+mn-lt"/>
                <a:ea typeface="+mn-ea"/>
                <a:cs typeface="+mn-cs"/>
                <a:hlinkClick r:id="rId4"/>
              </a:rPr>
              <a:t>level of risk</a:t>
            </a:r>
            <a:r>
              <a:rPr lang="en-US" sz="1200" b="0" i="0" kern="1200" dirty="0" smtClean="0">
                <a:solidFill>
                  <a:schemeClr val="tx1"/>
                </a:solidFill>
                <a:latin typeface="+mn-lt"/>
                <a:ea typeface="+mn-ea"/>
                <a:cs typeface="+mn-cs"/>
              </a:rPr>
              <a:t> to non-target insects, </a:t>
            </a:r>
            <a:r>
              <a:rPr lang="en-US" sz="1200" b="1" i="0" u="none" strike="noStrike" kern="1200" dirty="0" smtClean="0">
                <a:solidFill>
                  <a:schemeClr val="tx1"/>
                </a:solidFill>
                <a:latin typeface="+mn-lt"/>
                <a:ea typeface="+mn-ea"/>
                <a:cs typeface="+mn-cs"/>
                <a:hlinkClick r:id="rId5"/>
              </a:rPr>
              <a:t>people</a:t>
            </a:r>
            <a:r>
              <a:rPr lang="en-US" sz="1200" b="0" i="0" kern="1200" dirty="0" smtClean="0">
                <a:solidFill>
                  <a:schemeClr val="tx1"/>
                </a:solidFill>
                <a:latin typeface="+mn-lt"/>
                <a:ea typeface="+mn-ea"/>
                <a:cs typeface="+mn-cs"/>
              </a:rPr>
              <a:t>, </a:t>
            </a:r>
            <a:r>
              <a:rPr lang="en-US" sz="1200" b="1" i="0" u="none" strike="noStrike" kern="1200" dirty="0" smtClean="0">
                <a:solidFill>
                  <a:schemeClr val="tx1"/>
                </a:solidFill>
                <a:latin typeface="+mn-lt"/>
                <a:ea typeface="+mn-ea"/>
                <a:cs typeface="+mn-cs"/>
                <a:hlinkClick r:id="rId6"/>
              </a:rPr>
              <a:t>pets</a:t>
            </a:r>
            <a:r>
              <a:rPr lang="en-US" sz="1200" b="0" i="0" kern="1200" dirty="0" smtClean="0">
                <a:solidFill>
                  <a:schemeClr val="tx1"/>
                </a:solidFill>
                <a:latin typeface="+mn-lt"/>
                <a:ea typeface="+mn-ea"/>
                <a:cs typeface="+mn-cs"/>
              </a:rPr>
              <a:t> and the </a:t>
            </a:r>
            <a:r>
              <a:rPr lang="en-US" sz="1200" b="1" i="0" u="none" strike="noStrike" kern="1200" dirty="0" smtClean="0">
                <a:solidFill>
                  <a:schemeClr val="tx1"/>
                </a:solidFill>
                <a:latin typeface="+mn-lt"/>
                <a:ea typeface="+mn-ea"/>
                <a:cs typeface="+mn-cs"/>
                <a:hlinkClick r:id="rId7"/>
              </a:rPr>
              <a:t>environment</a:t>
            </a:r>
            <a:r>
              <a:rPr lang="en-US" sz="1200" b="0" i="0" kern="1200" dirty="0" smtClean="0">
                <a:solidFill>
                  <a:schemeClr val="tx1"/>
                </a:solidFill>
                <a:latin typeface="+mn-lt"/>
                <a:ea typeface="+mn-ea"/>
                <a:cs typeface="+mn-cs"/>
              </a:rPr>
              <a:t>.</a:t>
            </a:r>
          </a:p>
          <a:p>
            <a:r>
              <a:rPr lang="en-US" sz="1200" b="1" i="0" kern="1200" dirty="0" smtClean="0">
                <a:solidFill>
                  <a:schemeClr val="tx1"/>
                </a:solidFill>
                <a:latin typeface="+mn-lt"/>
                <a:ea typeface="+mn-ea"/>
                <a:cs typeface="+mn-cs"/>
              </a:rPr>
              <a:t>Keep these tips in mind:</a:t>
            </a:r>
          </a:p>
          <a:p>
            <a:endParaRPr lang="en-US" dirty="0"/>
          </a:p>
        </p:txBody>
      </p:sp>
      <p:sp>
        <p:nvSpPr>
          <p:cNvPr id="4" name="Slide Number Placeholder 3"/>
          <p:cNvSpPr>
            <a:spLocks noGrp="1"/>
          </p:cNvSpPr>
          <p:nvPr>
            <p:ph type="sldNum" sz="quarter" idx="10"/>
          </p:nvPr>
        </p:nvSpPr>
        <p:spPr/>
        <p:txBody>
          <a:bodyPr/>
          <a:lstStyle/>
          <a:p>
            <a:fld id="{657A4911-A5CA-42A6-8A9A-17F14E57A0D5}" type="slidenum">
              <a:rPr lang="en-US" smtClean="0"/>
              <a:pPr/>
              <a:t>8</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smtClean="0">
                <a:solidFill>
                  <a:schemeClr val="tx1"/>
                </a:solidFill>
                <a:latin typeface="+mn-lt"/>
                <a:ea typeface="+mn-ea"/>
                <a:cs typeface="+mn-cs"/>
              </a:rPr>
              <a:t>A </a:t>
            </a:r>
            <a:r>
              <a:rPr lang="en-US" sz="1200" b="1" i="0" kern="1200" dirty="0" smtClean="0">
                <a:solidFill>
                  <a:schemeClr val="tx1"/>
                </a:solidFill>
                <a:latin typeface="+mn-lt"/>
                <a:ea typeface="+mn-ea"/>
                <a:cs typeface="+mn-cs"/>
              </a:rPr>
              <a:t>herbicide</a:t>
            </a:r>
            <a:r>
              <a:rPr lang="en-US" sz="1200" b="0" i="0" kern="1200" dirty="0" smtClean="0">
                <a:solidFill>
                  <a:schemeClr val="tx1"/>
                </a:solidFill>
                <a:latin typeface="+mn-lt"/>
                <a:ea typeface="+mn-ea"/>
                <a:cs typeface="+mn-cs"/>
              </a:rPr>
              <a:t> is a pesticide used to kill unwanted plants. Selective </a:t>
            </a:r>
            <a:r>
              <a:rPr lang="en-US" sz="1200" b="1" i="0" kern="1200" dirty="0" smtClean="0">
                <a:solidFill>
                  <a:schemeClr val="tx1"/>
                </a:solidFill>
                <a:latin typeface="+mn-lt"/>
                <a:ea typeface="+mn-ea"/>
                <a:cs typeface="+mn-cs"/>
              </a:rPr>
              <a:t>herbicides</a:t>
            </a:r>
            <a:r>
              <a:rPr lang="en-US" sz="1200" b="0" i="0" kern="1200" dirty="0" smtClean="0">
                <a:solidFill>
                  <a:schemeClr val="tx1"/>
                </a:solidFill>
                <a:latin typeface="+mn-lt"/>
                <a:ea typeface="+mn-ea"/>
                <a:cs typeface="+mn-cs"/>
              </a:rPr>
              <a:t> kill certain targets while leaving the desired crop relatively unharmed. Some of these act by interfering with the growth of the weed and are often based on plant hormones.</a:t>
            </a:r>
            <a:endParaRPr lang="en-US" dirty="0"/>
          </a:p>
        </p:txBody>
      </p:sp>
      <p:sp>
        <p:nvSpPr>
          <p:cNvPr id="4" name="Slide Number Placeholder 3"/>
          <p:cNvSpPr>
            <a:spLocks noGrp="1"/>
          </p:cNvSpPr>
          <p:nvPr>
            <p:ph type="sldNum" sz="quarter" idx="10"/>
          </p:nvPr>
        </p:nvSpPr>
        <p:spPr/>
        <p:txBody>
          <a:bodyPr/>
          <a:lstStyle/>
          <a:p>
            <a:fld id="{657A4911-A5CA-42A6-8A9A-17F14E57A0D5}" type="slidenum">
              <a:rPr lang="en-US" smtClean="0"/>
              <a:pPr/>
              <a:t>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i="0" kern="1200" dirty="0" smtClean="0">
                <a:solidFill>
                  <a:schemeClr val="tx1"/>
                </a:solidFill>
                <a:latin typeface="+mn-lt"/>
                <a:ea typeface="+mn-ea"/>
                <a:cs typeface="+mn-cs"/>
              </a:rPr>
              <a:t>Fungicides</a:t>
            </a:r>
            <a:r>
              <a:rPr lang="en-US" sz="1200" b="0" i="0" kern="1200" dirty="0" smtClean="0">
                <a:solidFill>
                  <a:schemeClr val="tx1"/>
                </a:solidFill>
                <a:latin typeface="+mn-lt"/>
                <a:ea typeface="+mn-ea"/>
                <a:cs typeface="+mn-cs"/>
              </a:rPr>
              <a:t> are </a:t>
            </a:r>
            <a:r>
              <a:rPr lang="en-US" sz="1200" b="0" i="0" kern="1200" dirty="0" err="1" smtClean="0">
                <a:solidFill>
                  <a:schemeClr val="tx1"/>
                </a:solidFill>
                <a:latin typeface="+mn-lt"/>
                <a:ea typeface="+mn-ea"/>
                <a:cs typeface="+mn-cs"/>
              </a:rPr>
              <a:t>biocidal</a:t>
            </a:r>
            <a:r>
              <a:rPr lang="en-US" sz="1200" b="0" i="0" kern="1200" dirty="0" smtClean="0">
                <a:solidFill>
                  <a:schemeClr val="tx1"/>
                </a:solidFill>
                <a:latin typeface="+mn-lt"/>
                <a:ea typeface="+mn-ea"/>
                <a:cs typeface="+mn-cs"/>
              </a:rPr>
              <a:t> chemical compounds or biological organisms used to kill parasitic fungi or their spores. A </a:t>
            </a:r>
            <a:r>
              <a:rPr lang="en-US" sz="1200" b="0" i="0" kern="1200" dirty="0" err="1" smtClean="0">
                <a:solidFill>
                  <a:schemeClr val="tx1"/>
                </a:solidFill>
                <a:latin typeface="+mn-lt"/>
                <a:ea typeface="+mn-ea"/>
                <a:cs typeface="+mn-cs"/>
              </a:rPr>
              <a:t>fungistatic</a:t>
            </a:r>
            <a:r>
              <a:rPr lang="en-US" sz="1200" b="0" i="0" kern="1200" dirty="0" smtClean="0">
                <a:solidFill>
                  <a:schemeClr val="tx1"/>
                </a:solidFill>
                <a:latin typeface="+mn-lt"/>
                <a:ea typeface="+mn-ea"/>
                <a:cs typeface="+mn-cs"/>
              </a:rPr>
              <a:t> inhibits their growth. Fungi can cause serious damage in agriculture, resulting in critical losses of yield, quality, and profit.</a:t>
            </a:r>
            <a:endParaRPr lang="en-US" dirty="0"/>
          </a:p>
        </p:txBody>
      </p:sp>
      <p:sp>
        <p:nvSpPr>
          <p:cNvPr id="4" name="Slide Number Placeholder 3"/>
          <p:cNvSpPr>
            <a:spLocks noGrp="1"/>
          </p:cNvSpPr>
          <p:nvPr>
            <p:ph type="sldNum" sz="quarter" idx="10"/>
          </p:nvPr>
        </p:nvSpPr>
        <p:spPr/>
        <p:txBody>
          <a:bodyPr/>
          <a:lstStyle/>
          <a:p>
            <a:fld id="{657A4911-A5CA-42A6-8A9A-17F14E57A0D5}" type="slidenum">
              <a:rPr lang="en-US" smtClean="0"/>
              <a:pPr/>
              <a:t>10</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i="0" kern="1200" dirty="0" smtClean="0">
                <a:solidFill>
                  <a:schemeClr val="tx1"/>
                </a:solidFill>
                <a:latin typeface="+mn-lt"/>
                <a:ea typeface="+mn-ea"/>
                <a:cs typeface="+mn-cs"/>
              </a:rPr>
              <a:t>Rodenticides</a:t>
            </a:r>
            <a:r>
              <a:rPr lang="en-US" sz="1200" b="0" i="0" kern="1200" dirty="0" smtClean="0">
                <a:solidFill>
                  <a:schemeClr val="tx1"/>
                </a:solidFill>
                <a:latin typeface="+mn-lt"/>
                <a:ea typeface="+mn-ea"/>
                <a:cs typeface="+mn-cs"/>
              </a:rPr>
              <a:t> are pesticides that kill rodents. Rodents include not only rats and mice, but also squirrels, woodchucks, chipmunks, porcupines, nutria, and beavers. Although rodents play important roles in nature, they may sometimes require control.</a:t>
            </a:r>
            <a:endParaRPr lang="en-US" dirty="0"/>
          </a:p>
        </p:txBody>
      </p:sp>
      <p:sp>
        <p:nvSpPr>
          <p:cNvPr id="4" name="Slide Number Placeholder 3"/>
          <p:cNvSpPr>
            <a:spLocks noGrp="1"/>
          </p:cNvSpPr>
          <p:nvPr>
            <p:ph type="sldNum" sz="quarter" idx="10"/>
          </p:nvPr>
        </p:nvSpPr>
        <p:spPr/>
        <p:txBody>
          <a:bodyPr/>
          <a:lstStyle/>
          <a:p>
            <a:fld id="{657A4911-A5CA-42A6-8A9A-17F14E57A0D5}" type="slidenum">
              <a:rPr lang="en-US" smtClean="0"/>
              <a:pPr/>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41A48B38-CA9F-48C2-95A7-9EB13070EE74}" type="datetimeFigureOut">
              <a:rPr lang="en-US" smtClean="0"/>
              <a:pPr/>
              <a:t>6/27/2020</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3491CFC1-803E-408B-8745-F475F639BB46}"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1A48B38-CA9F-48C2-95A7-9EB13070EE74}" type="datetimeFigureOut">
              <a:rPr lang="en-US" smtClean="0"/>
              <a:pPr/>
              <a:t>6/27/2020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91CFC1-803E-408B-8745-F475F639BB4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1A48B38-CA9F-48C2-95A7-9EB13070EE74}" type="datetimeFigureOut">
              <a:rPr lang="en-US" smtClean="0"/>
              <a:pPr/>
              <a:t>6/27/2020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91CFC1-803E-408B-8745-F475F639BB4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1A48B38-CA9F-48C2-95A7-9EB13070EE74}" type="datetimeFigureOut">
              <a:rPr lang="en-US" smtClean="0"/>
              <a:pPr/>
              <a:t>6/27/2020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91CFC1-803E-408B-8745-F475F639BB4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41A48B38-CA9F-48C2-95A7-9EB13070EE74}" type="datetimeFigureOut">
              <a:rPr lang="en-US" smtClean="0"/>
              <a:pPr/>
              <a:t>6/27/2020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91CFC1-803E-408B-8745-F475F639BB46}"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41A48B38-CA9F-48C2-95A7-9EB13070EE74}" type="datetimeFigureOut">
              <a:rPr lang="en-US" smtClean="0"/>
              <a:pPr/>
              <a:t>6/27/2020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91CFC1-803E-408B-8745-F475F639BB4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41A48B38-CA9F-48C2-95A7-9EB13070EE74}" type="datetimeFigureOut">
              <a:rPr lang="en-US" smtClean="0"/>
              <a:pPr/>
              <a:t>6/27/2020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491CFC1-803E-408B-8745-F475F639BB4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41A48B38-CA9F-48C2-95A7-9EB13070EE74}" type="datetimeFigureOut">
              <a:rPr lang="en-US" smtClean="0"/>
              <a:pPr/>
              <a:t>6/27/2020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491CFC1-803E-408B-8745-F475F639BB4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1A48B38-CA9F-48C2-95A7-9EB13070EE74}" type="datetimeFigureOut">
              <a:rPr lang="en-US" smtClean="0"/>
              <a:pPr/>
              <a:t>6/27/2020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491CFC1-803E-408B-8745-F475F639BB4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41A48B38-CA9F-48C2-95A7-9EB13070EE74}" type="datetimeFigureOut">
              <a:rPr lang="en-US" smtClean="0"/>
              <a:pPr/>
              <a:t>6/27/2020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91CFC1-803E-408B-8745-F475F639BB4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1A48B38-CA9F-48C2-95A7-9EB13070EE74}" type="datetimeFigureOut">
              <a:rPr lang="en-US" smtClean="0"/>
              <a:pPr/>
              <a:t>6/27/2020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3491CFC1-803E-408B-8745-F475F639BB46}"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41A48B38-CA9F-48C2-95A7-9EB13070EE74}" type="datetimeFigureOut">
              <a:rPr lang="en-US" smtClean="0"/>
              <a:pPr/>
              <a:t>6/27/2020</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3491CFC1-803E-408B-8745-F475F639BB46}"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hyperlink" Target="http://npic.orst.edu/factsheets/formulations.html" TargetMode="External"/><Relationship Id="rId7" Type="http://schemas.openxmlformats.org/officeDocument/2006/relationships/hyperlink" Target="http://npic.orst.edu/envir/index.html"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hyperlink" Target="http://npic.orst.edu/health/pets.html" TargetMode="External"/><Relationship Id="rId5" Type="http://schemas.openxmlformats.org/officeDocument/2006/relationships/hyperlink" Target="http://npic.orst.edu/health/humhealth.html" TargetMode="External"/><Relationship Id="rId4" Type="http://schemas.openxmlformats.org/officeDocument/2006/relationships/hyperlink" Target="http://npic.orst.edu/health/risk.html"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371600"/>
            <a:ext cx="7851648" cy="2514600"/>
          </a:xfrm>
        </p:spPr>
        <p:txBody>
          <a:bodyPr>
            <a:normAutofit/>
          </a:bodyPr>
          <a:lstStyle/>
          <a:p>
            <a:pPr algn="ctr"/>
            <a:r>
              <a:rPr lang="en-US" sz="9600" i="1" dirty="0" smtClean="0">
                <a:solidFill>
                  <a:srgbClr val="C00000"/>
                </a:solidFill>
                <a:effectLst>
                  <a:outerShdw blurRad="38100" dist="38100" dir="2700000" algn="tl">
                    <a:srgbClr val="000000">
                      <a:alpha val="43137"/>
                    </a:srgbClr>
                  </a:outerShdw>
                </a:effectLst>
                <a:latin typeface="Algerian" pitchFamily="82" charset="0"/>
              </a:rPr>
              <a:t>WELCOME</a:t>
            </a:r>
            <a:endParaRPr lang="en-US" sz="9600" i="1" dirty="0">
              <a:solidFill>
                <a:srgbClr val="C00000"/>
              </a:solidFill>
              <a:effectLst>
                <a:outerShdw blurRad="38100" dist="38100" dir="2700000" algn="tl">
                  <a:srgbClr val="000000">
                    <a:alpha val="43137"/>
                  </a:srgbClr>
                </a:outerShdw>
              </a:effectLst>
              <a:latin typeface="Algerian" pitchFamily="82" charset="0"/>
            </a:endParaRPr>
          </a:p>
        </p:txBody>
      </p:sp>
    </p:spTree>
  </p:cSld>
  <p:clrMapOvr>
    <a:masterClrMapping/>
  </p:clrMapOvr>
  <p:transition>
    <p:wedg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1447800"/>
            <a:ext cx="4572000" cy="3862596"/>
          </a:xfrm>
          <a:prstGeom prst="rect">
            <a:avLst/>
          </a:prstGeom>
        </p:spPr>
        <p:txBody>
          <a:bodyPr>
            <a:spAutoFit/>
          </a:bodyPr>
          <a:lstStyle/>
          <a:p>
            <a:r>
              <a:rPr lang="en-US" sz="2800" b="1" dirty="0" smtClean="0">
                <a:solidFill>
                  <a:schemeClr val="accent1">
                    <a:lumMod val="75000"/>
                  </a:schemeClr>
                </a:solidFill>
              </a:rPr>
              <a:t>Fungicides</a:t>
            </a:r>
          </a:p>
          <a:p>
            <a:endParaRPr lang="en-US" sz="2800" b="1" dirty="0" smtClean="0">
              <a:solidFill>
                <a:schemeClr val="accent1">
                  <a:lumMod val="75000"/>
                </a:schemeClr>
              </a:solidFill>
            </a:endParaRPr>
          </a:p>
          <a:p>
            <a:pPr>
              <a:lnSpc>
                <a:spcPct val="150000"/>
              </a:lnSpc>
            </a:pPr>
            <a:r>
              <a:rPr lang="en-US" b="1" dirty="0" smtClean="0"/>
              <a:t>Fungicides</a:t>
            </a:r>
            <a:r>
              <a:rPr lang="en-US" dirty="0" smtClean="0"/>
              <a:t> are </a:t>
            </a:r>
            <a:r>
              <a:rPr lang="en-US" dirty="0" err="1" smtClean="0"/>
              <a:t>biocidal</a:t>
            </a:r>
            <a:r>
              <a:rPr lang="en-US" dirty="0" smtClean="0"/>
              <a:t> chemical compounds or biological organisms used to kill parasitic fungi or their spores. A </a:t>
            </a:r>
            <a:r>
              <a:rPr lang="en-US" dirty="0" err="1" smtClean="0"/>
              <a:t>fungistatic</a:t>
            </a:r>
            <a:r>
              <a:rPr lang="en-US" dirty="0" smtClean="0"/>
              <a:t> inhibits their growth. Fungi can cause serious damage in agriculture, resulting in critical losses of yield, quality, and profit.</a:t>
            </a:r>
            <a:endParaRPr lang="en-US" dirty="0"/>
          </a:p>
        </p:txBody>
      </p:sp>
      <p:pic>
        <p:nvPicPr>
          <p:cNvPr id="3" name="Picture 2" descr="fungi.jpg"/>
          <p:cNvPicPr>
            <a:picLocks noChangeAspect="1"/>
          </p:cNvPicPr>
          <p:nvPr/>
        </p:nvPicPr>
        <p:blipFill>
          <a:blip r:embed="rId3"/>
          <a:stretch>
            <a:fillRect/>
          </a:stretch>
        </p:blipFill>
        <p:spPr>
          <a:xfrm>
            <a:off x="5029200" y="2438400"/>
            <a:ext cx="3810000" cy="3124200"/>
          </a:xfrm>
          <a:prstGeom prst="rect">
            <a:avLst/>
          </a:prstGeom>
          <a:ln w="38100" cap="sq">
            <a:noFill/>
            <a:prstDash val="solid"/>
            <a:miter lim="800000"/>
          </a:ln>
          <a:effectLst>
            <a:outerShdw blurRad="44450" dist="27940" dir="5400000" algn="ctr">
              <a:srgbClr val="000000">
                <a:alpha val="32000"/>
              </a:srgbClr>
            </a:outerShdw>
            <a:reflection blurRad="6350" stA="50000" endA="300" endPos="55500" dist="101600" dir="5400000" sy="-100000" algn="bl" rotWithShape="0"/>
          </a:effectLst>
          <a:scene3d>
            <a:camera prst="orthographicFront">
              <a:rot lat="0" lon="0" rev="0"/>
            </a:camera>
            <a:lightRig rig="balanced" dir="t">
              <a:rot lat="0" lon="0" rev="8700000"/>
            </a:lightRig>
          </a:scene3d>
          <a:sp3d>
            <a:bevelT w="190500" h="38100"/>
          </a:sp3d>
        </p:spPr>
      </p:pic>
    </p:spTree>
  </p:cSld>
  <p:clrMapOvr>
    <a:masterClrMapping/>
  </p:clrMapOvr>
  <p:transition>
    <p:wipe di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1752600"/>
            <a:ext cx="4572000" cy="3604192"/>
          </a:xfrm>
          <a:prstGeom prst="rect">
            <a:avLst/>
          </a:prstGeom>
        </p:spPr>
        <p:txBody>
          <a:bodyPr>
            <a:spAutoFit/>
          </a:bodyPr>
          <a:lstStyle/>
          <a:p>
            <a:pPr>
              <a:lnSpc>
                <a:spcPct val="150000"/>
              </a:lnSpc>
            </a:pPr>
            <a:r>
              <a:rPr lang="en-US" sz="2800" b="1" dirty="0" smtClean="0">
                <a:solidFill>
                  <a:schemeClr val="accent1">
                    <a:lumMod val="75000"/>
                  </a:schemeClr>
                </a:solidFill>
              </a:rPr>
              <a:t>Rodenticides</a:t>
            </a:r>
          </a:p>
          <a:p>
            <a:pPr>
              <a:lnSpc>
                <a:spcPct val="150000"/>
              </a:lnSpc>
            </a:pPr>
            <a:endParaRPr lang="en-US" b="1" dirty="0" smtClean="0"/>
          </a:p>
          <a:p>
            <a:pPr>
              <a:lnSpc>
                <a:spcPct val="150000"/>
              </a:lnSpc>
            </a:pPr>
            <a:r>
              <a:rPr lang="en-US" b="1" dirty="0" smtClean="0"/>
              <a:t>Rodenticides</a:t>
            </a:r>
            <a:r>
              <a:rPr lang="en-US" dirty="0" smtClean="0"/>
              <a:t> are pesticides that kill rodents. Rodents include not only rats and mice, but also squirrels, woodchucks, chipmunks, porcupines, nutria, and beavers. Although rodents play important roles in nature, they may sometimes require control.</a:t>
            </a:r>
            <a:endParaRPr lang="en-US" dirty="0"/>
          </a:p>
        </p:txBody>
      </p:sp>
      <p:pic>
        <p:nvPicPr>
          <p:cNvPr id="3" name="Picture 2" descr="rodent 2.jpg"/>
          <p:cNvPicPr>
            <a:picLocks noChangeAspect="1"/>
          </p:cNvPicPr>
          <p:nvPr/>
        </p:nvPicPr>
        <p:blipFill>
          <a:blip r:embed="rId3"/>
          <a:stretch>
            <a:fillRect/>
          </a:stretch>
        </p:blipFill>
        <p:spPr>
          <a:xfrm>
            <a:off x="4876800" y="1143000"/>
            <a:ext cx="3657600" cy="267919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4" name="Picture 3" descr="rodent.jpg"/>
          <p:cNvPicPr>
            <a:picLocks noChangeAspect="1"/>
          </p:cNvPicPr>
          <p:nvPr/>
        </p:nvPicPr>
        <p:blipFill>
          <a:blip r:embed="rId4"/>
          <a:stretch>
            <a:fillRect/>
          </a:stretch>
        </p:blipFill>
        <p:spPr>
          <a:xfrm>
            <a:off x="5562600" y="3841750"/>
            <a:ext cx="2260676" cy="3016250"/>
          </a:xfrm>
          <a:prstGeom prst="rect">
            <a:avLst/>
          </a:prstGeom>
        </p:spPr>
      </p:pic>
    </p:spTree>
  </p:cSld>
  <p:clrMapOvr>
    <a:masterClrMapping/>
  </p:clrMapOvr>
  <p:transition>
    <p:wipe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43000" y="1524000"/>
            <a:ext cx="4572000" cy="4062651"/>
          </a:xfrm>
          <a:prstGeom prst="rect">
            <a:avLst/>
          </a:prstGeom>
        </p:spPr>
        <p:txBody>
          <a:bodyPr>
            <a:spAutoFit/>
          </a:bodyPr>
          <a:lstStyle/>
          <a:p>
            <a:r>
              <a:rPr lang="en-US" sz="2400" b="1" dirty="0" smtClean="0">
                <a:solidFill>
                  <a:schemeClr val="accent1">
                    <a:lumMod val="75000"/>
                  </a:schemeClr>
                </a:solidFill>
              </a:rPr>
              <a:t>Pest Control Equipment</a:t>
            </a:r>
          </a:p>
          <a:p>
            <a:endParaRPr lang="en-US" dirty="0" smtClean="0"/>
          </a:p>
          <a:p>
            <a:pPr>
              <a:lnSpc>
                <a:spcPct val="150000"/>
              </a:lnSpc>
              <a:buFont typeface="Wingdings" pitchFamily="2" charset="2"/>
              <a:buChar char="Ø"/>
            </a:pPr>
            <a:r>
              <a:rPr lang="en-US" dirty="0" smtClean="0"/>
              <a:t>B&amp;G sprayers.</a:t>
            </a:r>
          </a:p>
          <a:p>
            <a:pPr>
              <a:lnSpc>
                <a:spcPct val="150000"/>
              </a:lnSpc>
              <a:buFont typeface="Wingdings" pitchFamily="2" charset="2"/>
              <a:buChar char="Ø"/>
            </a:pPr>
            <a:r>
              <a:rPr lang="en-US" dirty="0" smtClean="0"/>
              <a:t>Bee Control.</a:t>
            </a:r>
          </a:p>
          <a:p>
            <a:pPr>
              <a:lnSpc>
                <a:spcPct val="150000"/>
              </a:lnSpc>
              <a:buFont typeface="Wingdings" pitchFamily="2" charset="2"/>
              <a:buChar char="Ø"/>
            </a:pPr>
            <a:r>
              <a:rPr lang="en-US" dirty="0" smtClean="0"/>
              <a:t>Backpack Sprayers.</a:t>
            </a:r>
          </a:p>
          <a:p>
            <a:pPr>
              <a:lnSpc>
                <a:spcPct val="150000"/>
              </a:lnSpc>
              <a:buFont typeface="Wingdings" pitchFamily="2" charset="2"/>
              <a:buChar char="Ø"/>
            </a:pPr>
            <a:r>
              <a:rPr lang="en-US" dirty="0" smtClean="0"/>
              <a:t>Dusters.</a:t>
            </a:r>
          </a:p>
          <a:p>
            <a:pPr>
              <a:lnSpc>
                <a:spcPct val="150000"/>
              </a:lnSpc>
              <a:buFont typeface="Wingdings" pitchFamily="2" charset="2"/>
              <a:buChar char="Ø"/>
            </a:pPr>
            <a:r>
              <a:rPr lang="en-US" dirty="0" smtClean="0"/>
              <a:t>Pest Control Hose Reels.</a:t>
            </a:r>
          </a:p>
          <a:p>
            <a:pPr>
              <a:lnSpc>
                <a:spcPct val="150000"/>
              </a:lnSpc>
              <a:buFont typeface="Wingdings" pitchFamily="2" charset="2"/>
              <a:buChar char="Ø"/>
            </a:pPr>
            <a:r>
              <a:rPr lang="en-US" dirty="0" smtClean="0"/>
              <a:t>Pest Control Spray Hoses.</a:t>
            </a:r>
          </a:p>
          <a:p>
            <a:pPr>
              <a:lnSpc>
                <a:spcPct val="150000"/>
              </a:lnSpc>
              <a:buFont typeface="Wingdings" pitchFamily="2" charset="2"/>
              <a:buChar char="Ø"/>
            </a:pPr>
            <a:r>
              <a:rPr lang="en-US" dirty="0" smtClean="0"/>
              <a:t>Bed Bug Steamers.</a:t>
            </a:r>
          </a:p>
          <a:p>
            <a:pPr>
              <a:lnSpc>
                <a:spcPct val="150000"/>
              </a:lnSpc>
              <a:buFont typeface="Wingdings" pitchFamily="2" charset="2"/>
              <a:buChar char="Ø"/>
            </a:pPr>
            <a:r>
              <a:rPr lang="en-US" dirty="0" smtClean="0"/>
              <a:t>Pest Control Granulators.</a:t>
            </a:r>
            <a:endParaRPr lang="en-US" dirty="0"/>
          </a:p>
        </p:txBody>
      </p:sp>
    </p:spTree>
  </p:cSld>
  <p:clrMapOvr>
    <a:masterClrMapping/>
  </p:clrMapOvr>
  <p:transition>
    <p:wipe di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38400" y="2667000"/>
            <a:ext cx="4729179" cy="1107996"/>
          </a:xfrm>
          <a:prstGeom prst="rect">
            <a:avLst/>
          </a:prstGeom>
        </p:spPr>
        <p:txBody>
          <a:bodyPr wrap="none">
            <a:spAutoFit/>
          </a:bodyPr>
          <a:lstStyle/>
          <a:p>
            <a:pPr algn="ctr"/>
            <a:r>
              <a:rPr lang="en-US" sz="6600" b="1" dirty="0" smtClean="0">
                <a:solidFill>
                  <a:srgbClr val="C00000"/>
                </a:solidFill>
                <a:latin typeface="Algerian" pitchFamily="82" charset="0"/>
              </a:rPr>
              <a:t>THANK YOU</a:t>
            </a:r>
            <a:endParaRPr lang="en-US" sz="6600" b="1" dirty="0">
              <a:solidFill>
                <a:srgbClr val="C00000"/>
              </a:solidFill>
              <a:latin typeface="Algerian" pitchFamily="82" charset="0"/>
            </a:endParaRPr>
          </a:p>
        </p:txBody>
      </p:sp>
    </p:spTree>
  </p:cSld>
  <p:clrMapOvr>
    <a:masterClrMapping/>
  </p:clrMapOvr>
  <p:transition>
    <p:wedg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22030" y="1371600"/>
            <a:ext cx="8112370" cy="1828800"/>
          </a:xfrm>
          <a:prstGeom prst="rect">
            <a:avLst/>
          </a:prstGeom>
        </p:spPr>
        <p:txBody>
          <a:bodyP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IN" sz="4100" b="1" i="0" u="none" strike="noStrike" kern="1200" cap="none" spc="0" normalizeH="0" baseline="0" noProof="0" dirty="0" smtClean="0">
                <a:ln>
                  <a:noFill/>
                </a:ln>
                <a:solidFill>
                  <a:srgbClr val="002060"/>
                </a:solidFill>
                <a:effectLst>
                  <a:outerShdw blurRad="31750" dist="25400" dir="5400000" algn="tl" rotWithShape="0">
                    <a:srgbClr val="000000">
                      <a:alpha val="25000"/>
                    </a:srgbClr>
                  </a:outerShdw>
                </a:effectLst>
                <a:uLnTx/>
                <a:uFillTx/>
                <a:latin typeface="Algerian" pitchFamily="82" charset="0"/>
                <a:ea typeface="+mj-ea"/>
                <a:cs typeface="+mj-cs"/>
              </a:rPr>
              <a:t>DEPARTMENT OF NUTRITION AND DIETETICS</a:t>
            </a:r>
            <a:endParaRPr kumimoji="0" lang="en-US" sz="4100" b="1" i="0" u="none" strike="noStrike" kern="1200" cap="none" spc="0" normalizeH="0" baseline="0" noProof="0" dirty="0">
              <a:ln>
                <a:noFill/>
              </a:ln>
              <a:solidFill>
                <a:srgbClr val="002060"/>
              </a:solidFill>
              <a:effectLst>
                <a:outerShdw blurRad="31750" dist="25400" dir="5400000" algn="tl" rotWithShape="0">
                  <a:srgbClr val="000000">
                    <a:alpha val="25000"/>
                  </a:srgbClr>
                </a:outerShdw>
              </a:effectLst>
              <a:uLnTx/>
              <a:uFillTx/>
              <a:latin typeface="Algerian" pitchFamily="82" charset="0"/>
              <a:ea typeface="+mj-ea"/>
              <a:cs typeface="+mj-cs"/>
            </a:endParaRPr>
          </a:p>
        </p:txBody>
      </p:sp>
      <p:sp>
        <p:nvSpPr>
          <p:cNvPr id="3" name="Subtitle 2"/>
          <p:cNvSpPr txBox="1">
            <a:spLocks/>
          </p:cNvSpPr>
          <p:nvPr/>
        </p:nvSpPr>
        <p:spPr>
          <a:xfrm>
            <a:off x="642910" y="3331698"/>
            <a:ext cx="8107060" cy="1752600"/>
          </a:xfrm>
          <a:prstGeom prst="rect">
            <a:avLst/>
          </a:prstGeom>
        </p:spPr>
        <p:txBody>
          <a:bodyPr>
            <a:normAutofit/>
          </a:bodyPr>
          <a:lstStyle/>
          <a:p>
            <a:pPr marL="365760" marR="0" lvl="0" indent="-256032" algn="ctr" defTabSz="914400" rtl="0" eaLnBrk="1" fontAlgn="auto" latinLnBrk="0" hangingPunct="1">
              <a:lnSpc>
                <a:spcPct val="100000"/>
              </a:lnSpc>
              <a:spcBef>
                <a:spcPts val="400"/>
              </a:spcBef>
              <a:spcAft>
                <a:spcPts val="0"/>
              </a:spcAft>
              <a:buClr>
                <a:schemeClr val="accent1"/>
              </a:buClr>
              <a:buSzPct val="68000"/>
              <a:tabLst/>
              <a:defRPr/>
            </a:pPr>
            <a:r>
              <a:rPr kumimoji="0" lang="en-IN" sz="2700" b="1" i="0" u="none" strike="noStrike" kern="1200" cap="none" spc="0" normalizeH="0" baseline="0" noProof="0" dirty="0" smtClean="0">
                <a:ln>
                  <a:noFill/>
                </a:ln>
                <a:solidFill>
                  <a:schemeClr val="tx1"/>
                </a:solidFill>
                <a:effectLst/>
                <a:uLnTx/>
                <a:uFillTx/>
                <a:latin typeface="Bahnschrift Condensed" pitchFamily="34" charset="0"/>
              </a:rPr>
              <a:t>FOOD SERVICE FACILITY</a:t>
            </a:r>
            <a:endParaRPr kumimoji="0" lang="en-IN" sz="2700" b="1" i="0" u="none" strike="noStrike" kern="1200" cap="none" spc="0" normalizeH="0" baseline="0" noProof="0" dirty="0" smtClean="0">
              <a:ln>
                <a:noFill/>
              </a:ln>
              <a:solidFill>
                <a:schemeClr val="tx1"/>
              </a:solidFill>
              <a:effectLst/>
              <a:uLnTx/>
              <a:uFillTx/>
              <a:latin typeface="Bahnschrift Condensed" pitchFamily="34" charset="0"/>
            </a:endParaRPr>
          </a:p>
          <a:p>
            <a:pPr marL="365760" marR="0" lvl="0" indent="-256032" algn="ctr" defTabSz="914400" rtl="0" eaLnBrk="1" fontAlgn="auto" latinLnBrk="0" hangingPunct="1">
              <a:lnSpc>
                <a:spcPct val="100000"/>
              </a:lnSpc>
              <a:spcBef>
                <a:spcPts val="400"/>
              </a:spcBef>
              <a:spcAft>
                <a:spcPts val="0"/>
              </a:spcAft>
              <a:buClr>
                <a:schemeClr val="accent1"/>
              </a:buClr>
              <a:buSzPct val="68000"/>
              <a:tabLst/>
              <a:defRPr/>
            </a:pPr>
            <a:r>
              <a:rPr kumimoji="0" lang="en-IN" sz="2700" b="1" i="0" u="none" strike="noStrike" kern="1200" cap="none" spc="0" normalizeH="0" baseline="0" noProof="0" dirty="0" smtClean="0">
                <a:ln>
                  <a:noFill/>
                </a:ln>
                <a:solidFill>
                  <a:schemeClr val="tx1"/>
                </a:solidFill>
                <a:effectLst/>
                <a:uLnTx/>
                <a:uFillTx/>
                <a:latin typeface="Bahnschrift Condensed" pitchFamily="34" charset="0"/>
              </a:rPr>
              <a:t>II </a:t>
            </a:r>
            <a:r>
              <a:rPr kumimoji="0" lang="en-IN" sz="2700" b="1" i="0" u="none" strike="noStrike" kern="1200" cap="none" spc="0" normalizeH="0" baseline="0" noProof="0" dirty="0" err="1" smtClean="0">
                <a:ln>
                  <a:noFill/>
                </a:ln>
                <a:solidFill>
                  <a:schemeClr val="tx1"/>
                </a:solidFill>
                <a:effectLst/>
                <a:uLnTx/>
                <a:uFillTx/>
                <a:latin typeface="Bahnschrift Condensed" pitchFamily="34" charset="0"/>
              </a:rPr>
              <a:t>M.Sc</a:t>
            </a:r>
            <a:r>
              <a:rPr kumimoji="0" lang="en-IN" sz="2700" b="1" i="0" u="none" strike="noStrike" kern="1200" cap="none" spc="0" normalizeH="0" baseline="0" noProof="0" dirty="0" smtClean="0">
                <a:ln>
                  <a:noFill/>
                </a:ln>
                <a:solidFill>
                  <a:schemeClr val="tx1"/>
                </a:solidFill>
                <a:effectLst/>
                <a:uLnTx/>
                <a:uFillTx/>
                <a:latin typeface="Bahnschrift Condensed" pitchFamily="34" charset="0"/>
              </a:rPr>
              <a:t> FOOD SERVICE MANAGEMENT AND DIETETICS</a:t>
            </a:r>
          </a:p>
          <a:p>
            <a:pPr marL="365760" marR="0" lvl="0" indent="-256032" algn="ctr" defTabSz="914400" rtl="0" eaLnBrk="1" fontAlgn="auto" latinLnBrk="0" hangingPunct="1">
              <a:lnSpc>
                <a:spcPct val="100000"/>
              </a:lnSpc>
              <a:spcBef>
                <a:spcPts val="400"/>
              </a:spcBef>
              <a:spcAft>
                <a:spcPts val="0"/>
              </a:spcAft>
              <a:buClr>
                <a:schemeClr val="accent1"/>
              </a:buClr>
              <a:buSzPct val="68000"/>
              <a:tabLst/>
              <a:defRPr/>
            </a:pPr>
            <a:r>
              <a:rPr kumimoji="0" lang="en-IN" sz="2700" b="1" i="0" u="none" strike="noStrike" kern="1200" cap="none" spc="0" normalizeH="0" baseline="0" noProof="0" dirty="0" smtClean="0">
                <a:ln>
                  <a:noFill/>
                </a:ln>
                <a:solidFill>
                  <a:schemeClr val="tx1"/>
                </a:solidFill>
                <a:effectLst/>
                <a:uLnTx/>
                <a:uFillTx/>
                <a:latin typeface="Bahnschrift Condensed" pitchFamily="34" charset="0"/>
              </a:rPr>
              <a:t>SUBJECT INCHARGE: </a:t>
            </a:r>
            <a:r>
              <a:rPr kumimoji="0" lang="en-IN" sz="2700" b="1" i="0" u="none" strike="noStrike" kern="1200" cap="none" spc="0" normalizeH="0" baseline="0" noProof="0" dirty="0" smtClean="0">
                <a:ln>
                  <a:noFill/>
                </a:ln>
                <a:solidFill>
                  <a:schemeClr val="tx1"/>
                </a:solidFill>
                <a:effectLst/>
                <a:uLnTx/>
                <a:uFillTx/>
                <a:latin typeface="Bahnschrift Condensed" pitchFamily="34" charset="0"/>
              </a:rPr>
              <a:t>V.ANITHA</a:t>
            </a:r>
            <a:endParaRPr kumimoji="0" lang="en-US" sz="2700" b="1" i="0" u="none" strike="noStrike" kern="1200" cap="none" spc="0" normalizeH="0" baseline="0" noProof="0" dirty="0">
              <a:ln>
                <a:noFill/>
              </a:ln>
              <a:solidFill>
                <a:schemeClr val="tx1"/>
              </a:solidFill>
              <a:effectLst/>
              <a:uLnTx/>
              <a:uFillTx/>
              <a:latin typeface="Bahnschrift Condensed"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19200" y="3244334"/>
            <a:ext cx="7617076" cy="923330"/>
          </a:xfrm>
          <a:prstGeom prst="rect">
            <a:avLst/>
          </a:prstGeom>
        </p:spPr>
        <p:txBody>
          <a:bodyPr wrap="square">
            <a:spAutoFit/>
          </a:bodyPr>
          <a:lstStyle/>
          <a:p>
            <a:pPr algn="ctr"/>
            <a:r>
              <a:rPr lang="en-US" sz="5400" b="1" dirty="0" smtClean="0">
                <a:solidFill>
                  <a:schemeClr val="accent1">
                    <a:lumMod val="50000"/>
                  </a:schemeClr>
                </a:solidFill>
                <a:effectLst>
                  <a:outerShdw blurRad="38100" dist="38100" dir="2700000" algn="tl">
                    <a:srgbClr val="000000">
                      <a:alpha val="43137"/>
                    </a:srgbClr>
                  </a:outerShdw>
                </a:effectLst>
              </a:rPr>
              <a:t>PEST CONTROL</a:t>
            </a:r>
            <a:endParaRPr lang="en-US" sz="5400" b="1" dirty="0">
              <a:solidFill>
                <a:schemeClr val="accent1">
                  <a:lumMod val="50000"/>
                </a:schemeClr>
              </a:solidFill>
              <a:effectLst>
                <a:outerShdw blurRad="38100" dist="38100" dir="2700000" algn="tl">
                  <a:srgbClr val="000000">
                    <a:alpha val="43137"/>
                  </a:srgbClr>
                </a:outerShdw>
              </a:effectLst>
            </a:endParaRPr>
          </a:p>
        </p:txBody>
      </p:sp>
    </p:spTree>
  </p:cSld>
  <p:clrMapOvr>
    <a:masterClrMapping/>
  </p:clrMapOvr>
  <p:transition>
    <p:wipe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0" y="2514600"/>
            <a:ext cx="7924800" cy="1891287"/>
          </a:xfrm>
          <a:prstGeom prst="rect">
            <a:avLst/>
          </a:prstGeom>
        </p:spPr>
        <p:txBody>
          <a:bodyPr wrap="square">
            <a:spAutoFit/>
          </a:bodyPr>
          <a:lstStyle/>
          <a:p>
            <a:pPr>
              <a:lnSpc>
                <a:spcPct val="150000"/>
              </a:lnSpc>
            </a:pPr>
            <a:r>
              <a:rPr lang="en-US" sz="2000" dirty="0" smtClean="0"/>
              <a:t>The term </a:t>
            </a:r>
            <a:r>
              <a:rPr lang="en-US" sz="2000" b="1" dirty="0" smtClean="0"/>
              <a:t>pest control</a:t>
            </a:r>
            <a:r>
              <a:rPr lang="en-US" sz="2000" dirty="0" smtClean="0"/>
              <a:t> refers to the practice of regulating or managing different </a:t>
            </a:r>
            <a:r>
              <a:rPr lang="en-US" sz="2000" b="1" dirty="0" smtClean="0"/>
              <a:t>pest</a:t>
            </a:r>
            <a:r>
              <a:rPr lang="en-US" sz="2000" dirty="0" smtClean="0"/>
              <a:t> species that cause great damage to human, animals and plants. There are various </a:t>
            </a:r>
            <a:r>
              <a:rPr lang="en-US" sz="2000" b="1" dirty="0" smtClean="0"/>
              <a:t>pest control</a:t>
            </a:r>
            <a:r>
              <a:rPr lang="en-US" sz="2000" dirty="0" smtClean="0"/>
              <a:t> methods that are used to </a:t>
            </a:r>
            <a:r>
              <a:rPr lang="en-US" sz="2000" b="1" dirty="0" smtClean="0"/>
              <a:t>control pest</a:t>
            </a:r>
            <a:r>
              <a:rPr lang="en-US" sz="2000" dirty="0" smtClean="0"/>
              <a:t> infestation or keep them at manageable levels.</a:t>
            </a:r>
            <a:endParaRPr lang="en-US" sz="2000" dirty="0"/>
          </a:p>
        </p:txBody>
      </p:sp>
      <p:sp>
        <p:nvSpPr>
          <p:cNvPr id="4" name="Rectangle 3"/>
          <p:cNvSpPr/>
          <p:nvPr/>
        </p:nvSpPr>
        <p:spPr>
          <a:xfrm>
            <a:off x="762000" y="1752600"/>
            <a:ext cx="2350900" cy="400110"/>
          </a:xfrm>
          <a:prstGeom prst="rect">
            <a:avLst/>
          </a:prstGeom>
        </p:spPr>
        <p:txBody>
          <a:bodyPr wrap="square">
            <a:spAutoFit/>
          </a:bodyPr>
          <a:lstStyle/>
          <a:p>
            <a:r>
              <a:rPr lang="en-US" sz="2000" b="1" dirty="0" smtClean="0">
                <a:solidFill>
                  <a:srgbClr val="002060"/>
                </a:solidFill>
              </a:rPr>
              <a:t>PEST CONTROL: </a:t>
            </a:r>
            <a:endParaRPr lang="en-US" sz="2000" b="1" dirty="0">
              <a:solidFill>
                <a:srgbClr val="002060"/>
              </a:solidFill>
            </a:endParaRPr>
          </a:p>
        </p:txBody>
      </p:sp>
    </p:spTree>
  </p:cSld>
  <p:clrMapOvr>
    <a:masterClrMapping/>
  </p:clrMapOvr>
  <p:transition>
    <p:wipe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43000" y="2133600"/>
            <a:ext cx="7086600" cy="3323987"/>
          </a:xfrm>
          <a:prstGeom prst="rect">
            <a:avLst/>
          </a:prstGeom>
        </p:spPr>
        <p:txBody>
          <a:bodyPr wrap="square">
            <a:spAutoFit/>
          </a:bodyPr>
          <a:lstStyle/>
          <a:p>
            <a:pPr>
              <a:lnSpc>
                <a:spcPct val="150000"/>
              </a:lnSpc>
            </a:pPr>
            <a:r>
              <a:rPr lang="en-US" sz="2000" b="1" dirty="0" smtClean="0">
                <a:solidFill>
                  <a:srgbClr val="002060"/>
                </a:solidFill>
              </a:rPr>
              <a:t>IMPORTANCE OF PEST CONTROL:</a:t>
            </a:r>
          </a:p>
          <a:p>
            <a:pPr>
              <a:lnSpc>
                <a:spcPct val="150000"/>
              </a:lnSpc>
            </a:pPr>
            <a:r>
              <a:rPr lang="en-US" sz="2000" b="1" dirty="0" smtClean="0"/>
              <a:t>Pest control is necessary</a:t>
            </a:r>
            <a:r>
              <a:rPr lang="en-US" sz="2000" dirty="0" smtClean="0"/>
              <a:t> because rodents and insects carry diseases, infest your kitchens and bedrooms, and bite you or your pets. The purpose of removing any kind of </a:t>
            </a:r>
            <a:r>
              <a:rPr lang="en-US" sz="2000" b="1" dirty="0" smtClean="0"/>
              <a:t>pest</a:t>
            </a:r>
            <a:r>
              <a:rPr lang="en-US" sz="2000" dirty="0" smtClean="0"/>
              <a:t> from your home, garage, or yard is to keep you safe and healthy. For example, rodents can leave feces on or near food they find in your kitchen.</a:t>
            </a:r>
            <a:endParaRPr lang="en-US" sz="2000" dirty="0"/>
          </a:p>
        </p:txBody>
      </p:sp>
    </p:spTree>
  </p:cSld>
  <p:clrMapOvr>
    <a:masterClrMapping/>
  </p:clrMapOvr>
  <p:transition>
    <p:wipe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pt 3.jpg"/>
          <p:cNvPicPr>
            <a:picLocks noChangeAspect="1"/>
          </p:cNvPicPr>
          <p:nvPr/>
        </p:nvPicPr>
        <p:blipFill>
          <a:blip r:embed="rId3"/>
          <a:stretch>
            <a:fillRect/>
          </a:stretch>
        </p:blipFill>
        <p:spPr>
          <a:xfrm>
            <a:off x="3810000" y="2057400"/>
            <a:ext cx="4677535" cy="3321050"/>
          </a:xfrm>
          <a:prstGeom prst="rect">
            <a:avLst/>
          </a:prstGeom>
          <a:ln w="38100" cap="sq">
            <a:solidFill>
              <a:srgbClr val="000000"/>
            </a:solidFill>
            <a:prstDash val="solid"/>
            <a:miter lim="800000"/>
          </a:ln>
          <a:effectLst>
            <a:glow rad="63500">
              <a:schemeClr val="accent1">
                <a:satMod val="175000"/>
                <a:alpha val="40000"/>
              </a:schemeClr>
            </a:glow>
            <a:outerShdw blurRad="50800" dist="38100" dir="2700000" algn="tl" rotWithShape="0">
              <a:srgbClr val="000000">
                <a:alpha val="43000"/>
              </a:srgbClr>
            </a:outerShdw>
          </a:effectLst>
        </p:spPr>
      </p:pic>
      <p:sp>
        <p:nvSpPr>
          <p:cNvPr id="3" name="Rectangle 2"/>
          <p:cNvSpPr/>
          <p:nvPr/>
        </p:nvSpPr>
        <p:spPr>
          <a:xfrm>
            <a:off x="838200" y="990600"/>
            <a:ext cx="2667718" cy="461665"/>
          </a:xfrm>
          <a:prstGeom prst="rect">
            <a:avLst/>
          </a:prstGeom>
        </p:spPr>
        <p:txBody>
          <a:bodyPr wrap="none">
            <a:spAutoFit/>
          </a:bodyPr>
          <a:lstStyle/>
          <a:p>
            <a:r>
              <a:rPr lang="en-US" sz="2400" b="1" dirty="0" smtClean="0">
                <a:solidFill>
                  <a:srgbClr val="002060"/>
                </a:solidFill>
              </a:rPr>
              <a:t>TYPES OF PESTS:</a:t>
            </a:r>
            <a:endParaRPr lang="en-US" sz="2400" b="1" dirty="0">
              <a:solidFill>
                <a:srgbClr val="002060"/>
              </a:solidFill>
            </a:endParaRPr>
          </a:p>
        </p:txBody>
      </p:sp>
      <p:sp>
        <p:nvSpPr>
          <p:cNvPr id="4" name="Rectangle 3"/>
          <p:cNvSpPr/>
          <p:nvPr/>
        </p:nvSpPr>
        <p:spPr>
          <a:xfrm>
            <a:off x="914400" y="1524000"/>
            <a:ext cx="4572000" cy="5016758"/>
          </a:xfrm>
          <a:prstGeom prst="rect">
            <a:avLst/>
          </a:prstGeom>
        </p:spPr>
        <p:txBody>
          <a:bodyPr>
            <a:spAutoFit/>
          </a:bodyPr>
          <a:lstStyle/>
          <a:p>
            <a:pPr>
              <a:buFont typeface="Wingdings" pitchFamily="2" charset="2"/>
              <a:buChar char="v"/>
            </a:pPr>
            <a:endParaRPr lang="en-US" sz="2000" dirty="0" smtClean="0"/>
          </a:p>
          <a:p>
            <a:pPr>
              <a:buFont typeface="Wingdings" pitchFamily="2" charset="2"/>
              <a:buChar char="v"/>
            </a:pPr>
            <a:r>
              <a:rPr lang="en-US" sz="2000" dirty="0" smtClean="0"/>
              <a:t>Ants</a:t>
            </a:r>
          </a:p>
          <a:p>
            <a:pPr>
              <a:buFont typeface="Wingdings" pitchFamily="2" charset="2"/>
              <a:buChar char="v"/>
            </a:pPr>
            <a:r>
              <a:rPr lang="en-US" sz="2000" dirty="0" smtClean="0"/>
              <a:t>Bats</a:t>
            </a:r>
          </a:p>
          <a:p>
            <a:pPr>
              <a:buFont typeface="Wingdings" pitchFamily="2" charset="2"/>
              <a:buChar char="v"/>
            </a:pPr>
            <a:r>
              <a:rPr lang="en-US" sz="2000" dirty="0" smtClean="0"/>
              <a:t>Bed bugs</a:t>
            </a:r>
          </a:p>
          <a:p>
            <a:pPr>
              <a:buFont typeface="Wingdings" pitchFamily="2" charset="2"/>
              <a:buChar char="v"/>
            </a:pPr>
            <a:r>
              <a:rPr lang="en-US" sz="2000" dirty="0" smtClean="0"/>
              <a:t>Bees</a:t>
            </a:r>
          </a:p>
          <a:p>
            <a:pPr>
              <a:buFont typeface="Wingdings" pitchFamily="2" charset="2"/>
              <a:buChar char="v"/>
            </a:pPr>
            <a:r>
              <a:rPr lang="en-US" sz="2000" dirty="0" smtClean="0"/>
              <a:t>Beetles</a:t>
            </a:r>
          </a:p>
          <a:p>
            <a:pPr>
              <a:buFont typeface="Wingdings" pitchFamily="2" charset="2"/>
              <a:buChar char="v"/>
            </a:pPr>
            <a:r>
              <a:rPr lang="en-US" sz="2000" dirty="0" smtClean="0"/>
              <a:t>Flies</a:t>
            </a:r>
          </a:p>
          <a:p>
            <a:pPr>
              <a:buFont typeface="Wingdings" pitchFamily="2" charset="2"/>
              <a:buChar char="v"/>
            </a:pPr>
            <a:r>
              <a:rPr lang="en-US" sz="2000" dirty="0" smtClean="0"/>
              <a:t>Mosquitoes</a:t>
            </a:r>
          </a:p>
          <a:p>
            <a:pPr>
              <a:buFont typeface="Wingdings" pitchFamily="2" charset="2"/>
              <a:buChar char="v"/>
            </a:pPr>
            <a:r>
              <a:rPr lang="en-US" sz="2000" dirty="0" smtClean="0"/>
              <a:t>Roaches</a:t>
            </a:r>
          </a:p>
          <a:p>
            <a:pPr>
              <a:buFont typeface="Wingdings" pitchFamily="2" charset="2"/>
              <a:buChar char="v"/>
            </a:pPr>
            <a:r>
              <a:rPr lang="en-US" sz="2000" dirty="0" smtClean="0"/>
              <a:t>Rodents</a:t>
            </a:r>
          </a:p>
          <a:p>
            <a:pPr>
              <a:buFont typeface="Wingdings" pitchFamily="2" charset="2"/>
              <a:buChar char="v"/>
            </a:pPr>
            <a:r>
              <a:rPr lang="en-US" sz="2000" dirty="0" smtClean="0"/>
              <a:t>Scorpions</a:t>
            </a:r>
          </a:p>
          <a:p>
            <a:pPr>
              <a:buFont typeface="Wingdings" pitchFamily="2" charset="2"/>
              <a:buChar char="v"/>
            </a:pPr>
            <a:r>
              <a:rPr lang="en-US" sz="2000" dirty="0" smtClean="0"/>
              <a:t>Snakes</a:t>
            </a:r>
          </a:p>
          <a:p>
            <a:pPr>
              <a:buFont typeface="Wingdings" pitchFamily="2" charset="2"/>
              <a:buChar char="v"/>
            </a:pPr>
            <a:r>
              <a:rPr lang="en-US" sz="2000" dirty="0" smtClean="0"/>
              <a:t>Spiders</a:t>
            </a:r>
          </a:p>
          <a:p>
            <a:pPr>
              <a:buFont typeface="Wingdings" pitchFamily="2" charset="2"/>
              <a:buChar char="v"/>
            </a:pPr>
            <a:r>
              <a:rPr lang="en-US" sz="2000" dirty="0" smtClean="0"/>
              <a:t>Termites</a:t>
            </a:r>
          </a:p>
          <a:p>
            <a:pPr>
              <a:buFont typeface="Wingdings" pitchFamily="2" charset="2"/>
              <a:buChar char="v"/>
            </a:pPr>
            <a:endParaRPr lang="en-US" sz="2000" dirty="0" smtClean="0"/>
          </a:p>
          <a:p>
            <a:pPr>
              <a:buFont typeface="Wingdings" pitchFamily="2" charset="2"/>
              <a:buChar char="v"/>
            </a:pPr>
            <a:endParaRPr lang="en-US" sz="2000" dirty="0"/>
          </a:p>
        </p:txBody>
      </p:sp>
    </p:spTree>
  </p:cSld>
  <p:clrMapOvr>
    <a:masterClrMapping/>
  </p:clrMapOvr>
  <p:transition>
    <p:wipe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95400" y="1143000"/>
            <a:ext cx="4572000" cy="3200876"/>
          </a:xfrm>
          <a:prstGeom prst="rect">
            <a:avLst/>
          </a:prstGeom>
        </p:spPr>
        <p:txBody>
          <a:bodyPr wrap="square">
            <a:spAutoFit/>
          </a:bodyPr>
          <a:lstStyle/>
          <a:p>
            <a:r>
              <a:rPr lang="en-US" sz="2400" b="1" dirty="0" smtClean="0">
                <a:solidFill>
                  <a:srgbClr val="002060"/>
                </a:solidFill>
              </a:rPr>
              <a:t>TYPES OF PESTICIDES:</a:t>
            </a:r>
          </a:p>
          <a:p>
            <a:endParaRPr lang="en-US" dirty="0" smtClean="0"/>
          </a:p>
          <a:p>
            <a:pPr>
              <a:lnSpc>
                <a:spcPct val="200000"/>
              </a:lnSpc>
              <a:buFont typeface="Wingdings" pitchFamily="2" charset="2"/>
              <a:buChar char="Ø"/>
            </a:pPr>
            <a:r>
              <a:rPr lang="en-US" sz="2000" dirty="0" smtClean="0"/>
              <a:t>Insecticides</a:t>
            </a:r>
          </a:p>
          <a:p>
            <a:pPr>
              <a:lnSpc>
                <a:spcPct val="200000"/>
              </a:lnSpc>
              <a:buFont typeface="Wingdings" pitchFamily="2" charset="2"/>
              <a:buChar char="Ø"/>
            </a:pPr>
            <a:r>
              <a:rPr lang="en-US" sz="2000" dirty="0" smtClean="0"/>
              <a:t>Herbicides</a:t>
            </a:r>
          </a:p>
          <a:p>
            <a:pPr>
              <a:lnSpc>
                <a:spcPct val="200000"/>
              </a:lnSpc>
              <a:buFont typeface="Wingdings" pitchFamily="2" charset="2"/>
              <a:buChar char="Ø"/>
            </a:pPr>
            <a:r>
              <a:rPr lang="en-US" sz="2000" dirty="0" smtClean="0"/>
              <a:t>Fungicides</a:t>
            </a:r>
          </a:p>
          <a:p>
            <a:pPr>
              <a:lnSpc>
                <a:spcPct val="200000"/>
              </a:lnSpc>
              <a:buFont typeface="Wingdings" pitchFamily="2" charset="2"/>
              <a:buChar char="Ø"/>
            </a:pPr>
            <a:r>
              <a:rPr lang="en-US" sz="2000" dirty="0" smtClean="0"/>
              <a:t>Rodenticides</a:t>
            </a:r>
            <a:endParaRPr lang="en-US" sz="2000" dirty="0"/>
          </a:p>
        </p:txBody>
      </p:sp>
    </p:spTree>
  </p:cSld>
  <p:clrMapOvr>
    <a:masterClrMapping/>
  </p:clrMapOvr>
  <p:transition>
    <p:wipe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1219200"/>
            <a:ext cx="4572000" cy="4955203"/>
          </a:xfrm>
          <a:prstGeom prst="rect">
            <a:avLst/>
          </a:prstGeom>
        </p:spPr>
        <p:txBody>
          <a:bodyPr>
            <a:spAutoFit/>
          </a:bodyPr>
          <a:lstStyle/>
          <a:p>
            <a:r>
              <a:rPr lang="en-US" sz="2800" b="1" dirty="0" smtClean="0">
                <a:solidFill>
                  <a:schemeClr val="accent1">
                    <a:lumMod val="75000"/>
                  </a:schemeClr>
                </a:solidFill>
              </a:rPr>
              <a:t>Insecticides</a:t>
            </a:r>
          </a:p>
          <a:p>
            <a:endParaRPr lang="en-US" dirty="0" smtClean="0"/>
          </a:p>
          <a:p>
            <a:r>
              <a:rPr lang="en-US" dirty="0" smtClean="0"/>
              <a:t>Insecticides are pesticides that are formulated to kill, harm, repel or mitigate one or more species of insect. Insecticides work in different ways. Some insecticides disrupt the nervous system, whereas others may damage their exoskeletons, repel them or control them by some other means. They can also be packaged in </a:t>
            </a:r>
            <a:r>
              <a:rPr lang="en-US" b="1" dirty="0" smtClean="0">
                <a:hlinkClick r:id="rId3"/>
              </a:rPr>
              <a:t>various forms</a:t>
            </a:r>
            <a:r>
              <a:rPr lang="en-US" dirty="0" smtClean="0"/>
              <a:t> including sprays, dusts, gels, and baits. Because of these factors, each insecticide can pose a different </a:t>
            </a:r>
            <a:r>
              <a:rPr lang="en-US" b="1" dirty="0" smtClean="0">
                <a:hlinkClick r:id="rId4"/>
              </a:rPr>
              <a:t>level of risk</a:t>
            </a:r>
            <a:r>
              <a:rPr lang="en-US" dirty="0" smtClean="0"/>
              <a:t> to non-target insects, </a:t>
            </a:r>
            <a:r>
              <a:rPr lang="en-US" b="1" dirty="0" smtClean="0">
                <a:hlinkClick r:id="rId5"/>
              </a:rPr>
              <a:t>people</a:t>
            </a:r>
            <a:r>
              <a:rPr lang="en-US" dirty="0" smtClean="0"/>
              <a:t>, </a:t>
            </a:r>
            <a:r>
              <a:rPr lang="en-US" b="1" dirty="0" smtClean="0">
                <a:hlinkClick r:id="rId6"/>
              </a:rPr>
              <a:t>pets</a:t>
            </a:r>
            <a:r>
              <a:rPr lang="en-US" dirty="0" smtClean="0"/>
              <a:t> and the </a:t>
            </a:r>
            <a:r>
              <a:rPr lang="en-US" b="1" dirty="0" smtClean="0">
                <a:hlinkClick r:id="rId7"/>
              </a:rPr>
              <a:t>environment</a:t>
            </a:r>
            <a:r>
              <a:rPr lang="en-US" dirty="0" smtClean="0"/>
              <a:t>.</a:t>
            </a:r>
          </a:p>
          <a:p>
            <a:endParaRPr lang="en-US" b="1" dirty="0" smtClean="0"/>
          </a:p>
          <a:p>
            <a:endParaRPr lang="en-US" dirty="0"/>
          </a:p>
        </p:txBody>
      </p:sp>
      <p:pic>
        <p:nvPicPr>
          <p:cNvPr id="3" name="Picture 2" descr="Insecticides-1200x350.jpg"/>
          <p:cNvPicPr>
            <a:picLocks noChangeAspect="1"/>
          </p:cNvPicPr>
          <p:nvPr/>
        </p:nvPicPr>
        <p:blipFill>
          <a:blip r:embed="rId8"/>
          <a:stretch>
            <a:fillRect/>
          </a:stretch>
        </p:blipFill>
        <p:spPr>
          <a:xfrm>
            <a:off x="5257800" y="2286000"/>
            <a:ext cx="3200400" cy="2286000"/>
          </a:xfrm>
          <a:prstGeom prst="ellipse">
            <a:avLst/>
          </a:prstGeom>
          <a:ln w="63500" cap="rnd">
            <a:solidFill>
              <a:srgbClr val="333333"/>
            </a:solidFill>
          </a:ln>
          <a:effectLst>
            <a:glow rad="101600">
              <a:schemeClr val="accent1">
                <a:satMod val="175000"/>
                <a:alpha val="40000"/>
              </a:schemeClr>
            </a:glow>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ransition>
    <p:wipe di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1600200"/>
            <a:ext cx="4572000" cy="3696525"/>
          </a:xfrm>
          <a:prstGeom prst="rect">
            <a:avLst/>
          </a:prstGeom>
        </p:spPr>
        <p:txBody>
          <a:bodyPr>
            <a:spAutoFit/>
          </a:bodyPr>
          <a:lstStyle/>
          <a:p>
            <a:pPr>
              <a:lnSpc>
                <a:spcPct val="150000"/>
              </a:lnSpc>
            </a:pPr>
            <a:r>
              <a:rPr lang="en-US" sz="3200" dirty="0" smtClean="0">
                <a:solidFill>
                  <a:schemeClr val="accent1">
                    <a:lumMod val="75000"/>
                  </a:schemeClr>
                </a:solidFill>
              </a:rPr>
              <a:t>Herbicides</a:t>
            </a:r>
          </a:p>
          <a:p>
            <a:pPr>
              <a:lnSpc>
                <a:spcPct val="150000"/>
              </a:lnSpc>
            </a:pPr>
            <a:endParaRPr lang="en-US" dirty="0" smtClean="0"/>
          </a:p>
          <a:p>
            <a:pPr>
              <a:lnSpc>
                <a:spcPct val="150000"/>
              </a:lnSpc>
            </a:pPr>
            <a:r>
              <a:rPr lang="en-US" dirty="0" smtClean="0"/>
              <a:t>A </a:t>
            </a:r>
            <a:r>
              <a:rPr lang="en-US" b="1" dirty="0" smtClean="0"/>
              <a:t>herbicide</a:t>
            </a:r>
            <a:r>
              <a:rPr lang="en-US" dirty="0" smtClean="0"/>
              <a:t> is a pesticide used to kill unwanted plants. Selective </a:t>
            </a:r>
            <a:r>
              <a:rPr lang="en-US" b="1" dirty="0" smtClean="0"/>
              <a:t>herbicides</a:t>
            </a:r>
            <a:r>
              <a:rPr lang="en-US" dirty="0" smtClean="0"/>
              <a:t> kill certain targets while leaving the desired crop relatively unharmed. Some of these act by interfering with the growth of the weed and are often based on plant hormones.</a:t>
            </a:r>
            <a:endParaRPr lang="en-US" dirty="0"/>
          </a:p>
        </p:txBody>
      </p:sp>
      <p:pic>
        <p:nvPicPr>
          <p:cNvPr id="3" name="Picture 2" descr="spraying-herbicides.jpg"/>
          <p:cNvPicPr>
            <a:picLocks noChangeAspect="1"/>
          </p:cNvPicPr>
          <p:nvPr/>
        </p:nvPicPr>
        <p:blipFill>
          <a:blip r:embed="rId3"/>
          <a:stretch>
            <a:fillRect/>
          </a:stretch>
        </p:blipFill>
        <p:spPr>
          <a:xfrm>
            <a:off x="5257800" y="3962400"/>
            <a:ext cx="3657600" cy="2514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wipe dir="u"/>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91</TotalTime>
  <Words>255</Words>
  <Application>Microsoft Office PowerPoint</Application>
  <PresentationFormat>On-screen Show (4:3)</PresentationFormat>
  <Paragraphs>104</Paragraphs>
  <Slides>13</Slides>
  <Notes>11</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Flow</vt:lpstr>
      <vt:lpstr>WELCOME</vt:lpstr>
      <vt:lpstr>Slide 2</vt:lpstr>
      <vt:lpstr>Slide 3</vt:lpstr>
      <vt:lpstr>Slide 4</vt:lpstr>
      <vt:lpstr>Slide 5</vt:lpstr>
      <vt:lpstr>Slide 6</vt:lpstr>
      <vt:lpstr>Slide 7</vt:lpstr>
      <vt:lpstr>Slide 8</vt:lpstr>
      <vt:lpstr>Slide 9</vt:lpstr>
      <vt:lpstr>Slide 10</vt:lpstr>
      <vt:lpstr>Slide 11</vt:lpstr>
      <vt:lpstr>Slide 12</vt:lpstr>
      <vt:lpstr>Slide 13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dc:title>
  <dc:creator>LENOVO</dc:creator>
  <cp:lastModifiedBy>ELCOT</cp:lastModifiedBy>
  <cp:revision>11</cp:revision>
  <dcterms:created xsi:type="dcterms:W3CDTF">2020-06-24T14:23:36Z</dcterms:created>
  <dcterms:modified xsi:type="dcterms:W3CDTF">2020-06-27T12:16:39Z</dcterms:modified>
</cp:coreProperties>
</file>