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58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5"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1048586"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7" name="Date Placeholder 15"/>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588" name="Footer Placeholder 1"/>
          <p:cNvSpPr>
            <a:spLocks noGrp="1"/>
          </p:cNvSpPr>
          <p:nvPr>
            <p:ph type="ftr" sz="quarter" idx="11"/>
          </p:nvPr>
        </p:nvSpPr>
        <p:spPr/>
        <p:txBody>
          <a:bodyPr/>
          <a:lstStyle/>
          <a:p>
            <a:endParaRPr lang="en-US"/>
          </a:p>
        </p:txBody>
      </p:sp>
      <p:sp>
        <p:nvSpPr>
          <p:cNvPr id="1048589" name="Slide Number Placeholder 14"/>
          <p:cNvSpPr>
            <a:spLocks noGrp="1"/>
          </p:cNvSpPr>
          <p:nvPr>
            <p:ph type="sldNum" sz="quarter" idx="12"/>
          </p:nvPr>
        </p:nvSpPr>
        <p:spPr>
          <a:xfrm>
            <a:off x="8229600" y="6473952"/>
            <a:ext cx="758952" cy="246888"/>
          </a:xfrm>
        </p:spPr>
        <p:txBody>
          <a:bodyPr/>
          <a:lstStyle/>
          <a:p>
            <a:fld id="{1CA1F744-CFC9-4C20-AE4B-11FD1675BD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kumimoji="0" lang="en-US" smtClean="0"/>
              <a:t>Click to edit Master title style</a:t>
            </a:r>
            <a:endParaRPr kumimoji="0" lang="en-US"/>
          </a:p>
        </p:txBody>
      </p:sp>
      <p:sp>
        <p:nvSpPr>
          <p:cNvPr id="1048631"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32" name="Date Placeholder 3"/>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33" name="Footer Placeholder 4"/>
          <p:cNvSpPr>
            <a:spLocks noGrp="1"/>
          </p:cNvSpPr>
          <p:nvPr>
            <p:ph type="ftr" sz="quarter" idx="11"/>
          </p:nvPr>
        </p:nvSpPr>
        <p:spPr/>
        <p:txBody>
          <a:bodyPr/>
          <a:lstStyle/>
          <a:p>
            <a:endParaRPr lang="en-US"/>
          </a:p>
        </p:txBody>
      </p:sp>
      <p:sp>
        <p:nvSpPr>
          <p:cNvPr id="1048634" name="Slide Number Placeholder 5"/>
          <p:cNvSpPr>
            <a:spLocks noGrp="1"/>
          </p:cNvSpPr>
          <p:nvPr>
            <p:ph type="sldNum" sz="quarter" idx="12"/>
          </p:nvPr>
        </p:nvSpPr>
        <p:spPr/>
        <p:txBody>
          <a:bodyPr/>
          <a:lstStyle/>
          <a:p>
            <a:fld id="{1CA1F744-CFC9-4C20-AE4B-11FD1675BD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48619"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1048620"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1" name="Date Placeholder 3"/>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22" name="Footer Placeholder 4"/>
          <p:cNvSpPr>
            <a:spLocks noGrp="1"/>
          </p:cNvSpPr>
          <p:nvPr>
            <p:ph type="ftr" sz="quarter" idx="11"/>
          </p:nvPr>
        </p:nvSpPr>
        <p:spPr/>
        <p:txBody>
          <a:bodyPr/>
          <a:lstStyle/>
          <a:p>
            <a:endParaRPr lang="en-US"/>
          </a:p>
        </p:txBody>
      </p:sp>
      <p:sp>
        <p:nvSpPr>
          <p:cNvPr id="1048623" name="Slide Number Placeholder 5"/>
          <p:cNvSpPr>
            <a:spLocks noGrp="1"/>
          </p:cNvSpPr>
          <p:nvPr>
            <p:ph type="sldNum" sz="quarter" idx="12"/>
          </p:nvPr>
        </p:nvSpPr>
        <p:spPr/>
        <p:txBody>
          <a:bodyPr/>
          <a:lstStyle/>
          <a:p>
            <a:fld id="{1CA1F744-CFC9-4C20-AE4B-11FD1675BD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2" name="Title 21"/>
          <p:cNvSpPr>
            <a:spLocks noGrp="1"/>
          </p:cNvSpPr>
          <p:nvPr>
            <p:ph type="title"/>
          </p:nvPr>
        </p:nvSpPr>
        <p:spPr/>
        <p:txBody>
          <a:bodyPr/>
          <a:lstStyle/>
          <a:p>
            <a:r>
              <a:rPr kumimoji="0" lang="en-US" smtClean="0"/>
              <a:t>Click to edit Master title style</a:t>
            </a:r>
            <a:endParaRPr kumimoji="0" lang="en-US"/>
          </a:p>
        </p:txBody>
      </p:sp>
      <p:sp>
        <p:nvSpPr>
          <p:cNvPr id="1048593"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594" name="Date Placeholder 24"/>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595" name="Footer Placeholder 18"/>
          <p:cNvSpPr>
            <a:spLocks noGrp="1"/>
          </p:cNvSpPr>
          <p:nvPr>
            <p:ph type="ftr" sz="quarter" idx="11"/>
          </p:nvPr>
        </p:nvSpPr>
        <p:spPr>
          <a:xfrm>
            <a:off x="3581400" y="76200"/>
            <a:ext cx="2895600" cy="288925"/>
          </a:xfrm>
        </p:spPr>
        <p:txBody>
          <a:bodyPr/>
          <a:lstStyle/>
          <a:p>
            <a:endParaRPr lang="en-US"/>
          </a:p>
        </p:txBody>
      </p:sp>
      <p:sp>
        <p:nvSpPr>
          <p:cNvPr id="1048596" name="Slide Number Placeholder 15"/>
          <p:cNvSpPr>
            <a:spLocks noGrp="1"/>
          </p:cNvSpPr>
          <p:nvPr>
            <p:ph type="sldNum" sz="quarter" idx="12"/>
          </p:nvPr>
        </p:nvSpPr>
        <p:spPr>
          <a:xfrm>
            <a:off x="8229600" y="6473952"/>
            <a:ext cx="758952" cy="246888"/>
          </a:xfrm>
        </p:spPr>
        <p:txBody>
          <a:bodyPr/>
          <a:lstStyle/>
          <a:p>
            <a:fld id="{1CA1F744-CFC9-4C20-AE4B-11FD1675BD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1048635"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3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37" name="Date Placeholder 18"/>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38" name="Footer Placeholder 10"/>
          <p:cNvSpPr>
            <a:spLocks noGrp="1"/>
          </p:cNvSpPr>
          <p:nvPr>
            <p:ph type="ftr" sz="quarter" idx="11"/>
          </p:nvPr>
        </p:nvSpPr>
        <p:spPr/>
        <p:txBody>
          <a:bodyPr/>
          <a:lstStyle/>
          <a:p>
            <a:endParaRPr lang="en-US"/>
          </a:p>
        </p:txBody>
      </p:sp>
      <p:sp>
        <p:nvSpPr>
          <p:cNvPr id="1048639" name="Slide Number Placeholder 15"/>
          <p:cNvSpPr>
            <a:spLocks noGrp="1"/>
          </p:cNvSpPr>
          <p:nvPr>
            <p:ph type="sldNum" sz="quarter" idx="12"/>
          </p:nvPr>
        </p:nvSpPr>
        <p:spPr/>
        <p:txBody>
          <a:bodyPr/>
          <a:lstStyle/>
          <a:p>
            <a:fld id="{1CA1F744-CFC9-4C20-AE4B-11FD1675BD56}" type="slidenum">
              <a:rPr lang="en-US" smtClean="0"/>
              <a:pPr/>
              <a:t>‹#›</a:t>
            </a:fld>
            <a:endParaRPr lang="en-US"/>
          </a:p>
        </p:txBody>
      </p:sp>
      <p:sp>
        <p:nvSpPr>
          <p:cNvPr id="1048640" name="Title 7"/>
          <p:cNvSpPr>
            <a:spLocks noGrp="1"/>
          </p:cNvSpPr>
          <p:nvPr>
            <p:ph type="title"/>
          </p:nvPr>
        </p:nvSpPr>
        <p:spPr>
          <a:xfrm>
            <a:off x="180475" y="2947085"/>
            <a:ext cx="8686800" cy="1184825"/>
          </a:xfrm>
        </p:spPr>
        <p:txBody>
          <a:bodyPr rtlCol="0" anchor="t"/>
          <a:lstStyle>
            <a:lvl1pPr algn="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1"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048642"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44" name="Date Placeholder 20"/>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45" name="Footer Placeholder 9"/>
          <p:cNvSpPr>
            <a:spLocks noGrp="1"/>
          </p:cNvSpPr>
          <p:nvPr>
            <p:ph type="ftr" sz="quarter" idx="11"/>
          </p:nvPr>
        </p:nvSpPr>
        <p:spPr/>
        <p:txBody>
          <a:bodyPr/>
          <a:lstStyle/>
          <a:p>
            <a:endParaRPr lang="en-US"/>
          </a:p>
        </p:txBody>
      </p:sp>
      <p:sp>
        <p:nvSpPr>
          <p:cNvPr id="1048646" name="Slide Number Placeholder 30"/>
          <p:cNvSpPr>
            <a:spLocks noGrp="1"/>
          </p:cNvSpPr>
          <p:nvPr>
            <p:ph type="sldNum" sz="quarter" idx="12"/>
          </p:nvPr>
        </p:nvSpPr>
        <p:spPr/>
        <p:txBody>
          <a:bodyPr/>
          <a:lstStyle/>
          <a:p>
            <a:fld id="{1CA1F744-CFC9-4C20-AE4B-11FD1675BD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48647" name="Title 28"/>
          <p:cNvSpPr>
            <a:spLocks noGrp="1"/>
          </p:cNvSpPr>
          <p:nvPr>
            <p:ph type="title"/>
          </p:nvPr>
        </p:nvSpPr>
        <p:spPr>
          <a:xfrm>
            <a:off x="304800" y="5410200"/>
            <a:ext cx="8610600" cy="882650"/>
          </a:xfrm>
        </p:spPr>
        <p:txBody>
          <a:bodyPr anchor="ctr"/>
          <a:lstStyle/>
          <a:p>
            <a:r>
              <a:rPr kumimoji="0" lang="en-US" smtClean="0"/>
              <a:t>Click to edit Master title style</a:t>
            </a:r>
            <a:endParaRPr kumimoji="0" lang="en-US"/>
          </a:p>
        </p:txBody>
      </p:sp>
      <p:sp>
        <p:nvSpPr>
          <p:cNvPr id="1048648"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49"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50"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1"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2" name="Date Placeholder 9"/>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53" name="Footer Placeholder 5"/>
          <p:cNvSpPr>
            <a:spLocks noGrp="1"/>
          </p:cNvSpPr>
          <p:nvPr>
            <p:ph type="ftr" sz="quarter" idx="11"/>
          </p:nvPr>
        </p:nvSpPr>
        <p:spPr/>
        <p:txBody>
          <a:bodyPr/>
          <a:lstStyle/>
          <a:p>
            <a:endParaRPr lang="en-US"/>
          </a:p>
        </p:txBody>
      </p:sp>
      <p:sp>
        <p:nvSpPr>
          <p:cNvPr id="1048654" name="Slide Number Placeholder 6"/>
          <p:cNvSpPr>
            <a:spLocks noGrp="1"/>
          </p:cNvSpPr>
          <p:nvPr>
            <p:ph type="sldNum" sz="quarter" idx="12"/>
          </p:nvPr>
        </p:nvSpPr>
        <p:spPr>
          <a:xfrm>
            <a:off x="8229600" y="6477000"/>
            <a:ext cx="762000" cy="246888"/>
          </a:xfrm>
        </p:spPr>
        <p:txBody>
          <a:bodyPr/>
          <a:lstStyle/>
          <a:p>
            <a:fld id="{1CA1F744-CFC9-4C20-AE4B-11FD1675BD56}" type="slidenum">
              <a:rPr lang="en-US" smtClean="0"/>
              <a:pPr/>
              <a:t>‹#›</a:t>
            </a:fld>
            <a:endParaRPr lang="en-US"/>
          </a:p>
        </p:txBody>
      </p:sp>
      <p:sp>
        <p:nvSpPr>
          <p:cNvPr id="1048655"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5"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048616" name="Date Placeholder 11"/>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17" name="Footer Placeholder 20"/>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1CA1F744-CFC9-4C20-AE4B-11FD1675BD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656" name="Date Placeholder 2"/>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57" name="Footer Placeholder 23"/>
          <p:cNvSpPr>
            <a:spLocks noGrp="1"/>
          </p:cNvSpPr>
          <p:nvPr>
            <p:ph type="ftr" sz="quarter" idx="11"/>
          </p:nvPr>
        </p:nvSpPr>
        <p:spPr/>
        <p:txBody>
          <a:bodyPr/>
          <a:lstStyle/>
          <a:p>
            <a:endParaRPr lang="en-US"/>
          </a:p>
        </p:txBody>
      </p:sp>
      <p:sp>
        <p:nvSpPr>
          <p:cNvPr id="1048658" name="Slide Number Placeholder 6"/>
          <p:cNvSpPr>
            <a:spLocks noGrp="1"/>
          </p:cNvSpPr>
          <p:nvPr>
            <p:ph type="sldNum" sz="quarter" idx="12"/>
          </p:nvPr>
        </p:nvSpPr>
        <p:spPr/>
        <p:txBody>
          <a:bodyPr/>
          <a:lstStyle/>
          <a:p>
            <a:fld id="{1CA1F744-CFC9-4C20-AE4B-11FD1675BD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659"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60"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1048661"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662"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3" name="Date Placeholder 24"/>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64" name="Footer Placeholder 28"/>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1CA1F744-CFC9-4C20-AE4B-11FD1675BD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24"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1048625" name="Date Placeholder 6"/>
          <p:cNvSpPr>
            <a:spLocks noGrp="1"/>
          </p:cNvSpPr>
          <p:nvPr>
            <p:ph type="dt" sz="half" idx="10"/>
          </p:nvPr>
        </p:nvSpPr>
        <p:spPr/>
        <p:txBody>
          <a:bodyPr/>
          <a:lstStyle/>
          <a:p>
            <a:fld id="{AF1E9C9F-F9BC-4A36-B414-82B00F023F89}" type="datetimeFigureOut">
              <a:rPr lang="en-US" smtClean="0"/>
              <a:pPr/>
              <a:t>6/27/2020</a:t>
            </a:fld>
            <a:endParaRPr lang="en-US"/>
          </a:p>
        </p:txBody>
      </p:sp>
      <p:sp>
        <p:nvSpPr>
          <p:cNvPr id="1048626" name="Footer Placeholder 4"/>
          <p:cNvSpPr>
            <a:spLocks noGrp="1"/>
          </p:cNvSpPr>
          <p:nvPr>
            <p:ph type="ftr" sz="quarter" idx="11"/>
          </p:nvPr>
        </p:nvSpPr>
        <p:spPr/>
        <p:txBody>
          <a:bodyPr/>
          <a:lstStyle/>
          <a:p>
            <a:endParaRPr lang="en-US"/>
          </a:p>
        </p:txBody>
      </p:sp>
      <p:sp>
        <p:nvSpPr>
          <p:cNvPr id="1048627" name="Slide Number Placeholder 30"/>
          <p:cNvSpPr>
            <a:spLocks noGrp="1"/>
          </p:cNvSpPr>
          <p:nvPr>
            <p:ph type="sldNum" sz="quarter" idx="12"/>
          </p:nvPr>
        </p:nvSpPr>
        <p:spPr/>
        <p:txBody>
          <a:bodyPr/>
          <a:lstStyle/>
          <a:p>
            <a:fld id="{1CA1F744-CFC9-4C20-AE4B-11FD1675BD56}" type="slidenum">
              <a:rPr lang="en-US" smtClean="0"/>
              <a:pPr/>
              <a:t>‹#›</a:t>
            </a:fld>
            <a:endParaRPr lang="en-US"/>
          </a:p>
        </p:txBody>
      </p:sp>
      <p:sp>
        <p:nvSpPr>
          <p:cNvPr id="1048628"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1048629"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77"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78"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F1E9C9F-F9BC-4A36-B414-82B00F023F89}" type="datetimeFigureOut">
              <a:rPr lang="en-US" smtClean="0"/>
              <a:pPr/>
              <a:t>6/27/2020</a:t>
            </a:fld>
            <a:endParaRPr lang="en-US"/>
          </a:p>
        </p:txBody>
      </p:sp>
      <p:sp>
        <p:nvSpPr>
          <p:cNvPr id="1048579"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1048580"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A1F744-CFC9-4C20-AE4B-11FD1675BD56}" type="slidenum">
              <a:rPr lang="en-US" smtClean="0"/>
              <a:pPr/>
              <a:t>‹#›</a:t>
            </a:fld>
            <a:endParaRPr lang="en-US"/>
          </a:p>
        </p:txBody>
      </p:sp>
      <p:sp>
        <p:nvSpPr>
          <p:cNvPr id="1048581"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1048582"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3"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2030" y="1371600"/>
            <a:ext cx="8112370" cy="18288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100" b="1" i="0"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Algerian" pitchFamily="82" charset="0"/>
                <a:ea typeface="+mj-ea"/>
                <a:cs typeface="+mj-cs"/>
              </a:rPr>
              <a:t>DEPARTMENT OF NUTRITION AND DIETETICS</a:t>
            </a:r>
            <a:endParaRPr kumimoji="0" lang="en-US" sz="4100" b="1" i="0" u="none" strike="noStrike" kern="1200" cap="none" spc="0" normalizeH="0" baseline="0" noProof="0" dirty="0">
              <a:ln>
                <a:noFill/>
              </a:ln>
              <a:solidFill>
                <a:srgbClr val="002060"/>
              </a:solidFill>
              <a:effectLst>
                <a:outerShdw blurRad="31750" dist="25400" dir="5400000" algn="tl" rotWithShape="0">
                  <a:srgbClr val="000000">
                    <a:alpha val="25000"/>
                  </a:srgbClr>
                </a:outerShdw>
              </a:effectLst>
              <a:uLnTx/>
              <a:uFillTx/>
              <a:latin typeface="Algerian" pitchFamily="82" charset="0"/>
              <a:ea typeface="+mj-ea"/>
              <a:cs typeface="+mj-cs"/>
            </a:endParaRPr>
          </a:p>
        </p:txBody>
      </p:sp>
      <p:sp>
        <p:nvSpPr>
          <p:cNvPr id="3" name="Subtitle 2"/>
          <p:cNvSpPr txBox="1">
            <a:spLocks/>
          </p:cNvSpPr>
          <p:nvPr/>
        </p:nvSpPr>
        <p:spPr>
          <a:xfrm>
            <a:off x="642910" y="3331698"/>
            <a:ext cx="8107060" cy="1752600"/>
          </a:xfrm>
          <a:prstGeom prst="rect">
            <a:avLst/>
          </a:prstGeom>
        </p:spPr>
        <p:txBody>
          <a:bodyPr>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FOOD SERVICE FACILITY</a:t>
            </a:r>
            <a:endParaRPr kumimoji="0" lang="en-IN" sz="2700" b="1" i="0" u="none" strike="noStrike" kern="1200" cap="none" spc="0" normalizeH="0" baseline="0" noProof="0" dirty="0" smtClean="0">
              <a:ln>
                <a:noFill/>
              </a:ln>
              <a:solidFill>
                <a:schemeClr val="tx1"/>
              </a:solidFill>
              <a:effectLst/>
              <a:uLnTx/>
              <a:uFillTx/>
              <a:latin typeface="Bahnschrift Condensed" pitchFamily="34" charset="0"/>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II </a:t>
            </a:r>
            <a:r>
              <a:rPr kumimoji="0" lang="en-IN" sz="2700" b="1" i="0" u="none" strike="noStrike" kern="1200" cap="none" spc="0" normalizeH="0" baseline="0" noProof="0" dirty="0" err="1" smtClean="0">
                <a:ln>
                  <a:noFill/>
                </a:ln>
                <a:solidFill>
                  <a:schemeClr val="tx1"/>
                </a:solidFill>
                <a:effectLst/>
                <a:uLnTx/>
                <a:uFillTx/>
                <a:latin typeface="Bahnschrift Condensed" pitchFamily="34" charset="0"/>
              </a:rPr>
              <a:t>M.Sc</a:t>
            </a: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 FOOD SERVICE MANAGEMENT AND DIETETICS</a:t>
            </a: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SUBJECT INCHARGE: </a:t>
            </a:r>
            <a:r>
              <a:rPr kumimoji="0" lang="en-IN" sz="2700" b="1" i="0" u="none" strike="noStrike" kern="1200" cap="none" spc="0" normalizeH="0" baseline="0" noProof="0" dirty="0" smtClean="0">
                <a:ln>
                  <a:noFill/>
                </a:ln>
                <a:solidFill>
                  <a:schemeClr val="tx1"/>
                </a:solidFill>
                <a:effectLst/>
                <a:uLnTx/>
                <a:uFillTx/>
                <a:latin typeface="Bahnschrift Condensed" pitchFamily="34" charset="0"/>
              </a:rPr>
              <a:t>V.ANITHA</a:t>
            </a:r>
            <a:endParaRPr kumimoji="0" lang="en-US" sz="2700" b="1" i="0" u="none" strike="noStrike" kern="1200" cap="none" spc="0" normalizeH="0" baseline="0" noProof="0" dirty="0">
              <a:ln>
                <a:noFill/>
              </a:ln>
              <a:solidFill>
                <a:schemeClr val="tx1"/>
              </a:solidFill>
              <a:effectLst/>
              <a:uLnTx/>
              <a:uFillTx/>
              <a:latin typeface="Bahnschrift Condense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smtClean="0"/>
              <a:t> </a:t>
            </a:r>
            <a:endParaRPr lang="en-US" dirty="0"/>
          </a:p>
        </p:txBody>
      </p:sp>
      <p:sp>
        <p:nvSpPr>
          <p:cNvPr id="1048614" name="Content Placeholder 2"/>
          <p:cNvSpPr>
            <a:spLocks noGrp="1"/>
          </p:cNvSpPr>
          <p:nvPr>
            <p:ph idx="1"/>
          </p:nvPr>
        </p:nvSpPr>
        <p:spPr>
          <a:xfrm>
            <a:off x="304800" y="2819400"/>
            <a:ext cx="8686800" cy="3260725"/>
          </a:xfrm>
        </p:spPr>
        <p:txBody>
          <a:bodyPr>
            <a:normAutofit/>
          </a:bodyPr>
          <a:lstStyle/>
          <a:p>
            <a:pPr algn="ctr">
              <a:buNone/>
            </a:pPr>
            <a:r>
              <a:rPr lang="en-US" sz="4000" dirty="0" smtClean="0">
                <a:latin typeface="Andalus" pitchFamily="18" charset="-78"/>
                <a:cs typeface="Andalus" pitchFamily="18" charset="-78"/>
              </a:rPr>
              <a:t>THANK YOU</a:t>
            </a:r>
            <a:endParaRPr lang="en-US" sz="4000" dirty="0">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dirty="0" smtClean="0">
                <a:latin typeface="Andalus" pitchFamily="18" charset="-78"/>
                <a:cs typeface="Andalus" pitchFamily="18" charset="-78"/>
              </a:rPr>
              <a:t>Role of computer in hospitality</a:t>
            </a:r>
            <a:endParaRPr lang="en-US" dirty="0">
              <a:latin typeface="Andalus" pitchFamily="18" charset="-78"/>
              <a:cs typeface="Andalus" pitchFamily="18" charset="-78"/>
            </a:endParaRPr>
          </a:p>
        </p:txBody>
      </p:sp>
      <p:sp>
        <p:nvSpPr>
          <p:cNvPr id="1048598" name="Content Placeholder 2"/>
          <p:cNvSpPr>
            <a:spLocks noGrp="1"/>
          </p:cNvSpPr>
          <p:nvPr>
            <p:ph idx="1"/>
          </p:nvPr>
        </p:nvSpPr>
        <p:spPr>
          <a:xfrm>
            <a:off x="304800" y="1295400"/>
            <a:ext cx="8686800" cy="5105400"/>
          </a:xfrm>
        </p:spPr>
        <p:txBody>
          <a:bodyPr>
            <a:normAutofit/>
          </a:bodyPr>
          <a:lstStyle/>
          <a:p>
            <a:pPr>
              <a:buFont typeface="Wingdings" pitchFamily="2" charset="2"/>
              <a:buChar char="v"/>
            </a:pPr>
            <a:r>
              <a:rPr lang="en-US" sz="2400" dirty="0" smtClean="0">
                <a:latin typeface="Andalus" pitchFamily="18" charset="-78"/>
                <a:cs typeface="Andalus" pitchFamily="18" charset="-78"/>
              </a:rPr>
              <a:t>Designed for areas of hotel operations like reservation, guests, and inventory management</a:t>
            </a:r>
          </a:p>
          <a:p>
            <a:pPr>
              <a:buFont typeface="Wingdings" pitchFamily="2" charset="2"/>
              <a:buChar char="v"/>
            </a:pPr>
            <a:r>
              <a:rPr lang="en-US" sz="2400" dirty="0" smtClean="0">
                <a:latin typeface="Andalus" pitchFamily="18" charset="-78"/>
                <a:cs typeface="Andalus" pitchFamily="18" charset="-78"/>
              </a:rPr>
              <a:t>Made to simplify the operations</a:t>
            </a:r>
          </a:p>
          <a:p>
            <a:pPr>
              <a:buFont typeface="Wingdings" pitchFamily="2" charset="2"/>
              <a:buChar char="v"/>
            </a:pPr>
            <a:r>
              <a:rPr lang="en-US" sz="2400" dirty="0" smtClean="0">
                <a:latin typeface="Andalus" pitchFamily="18" charset="-78"/>
                <a:cs typeface="Andalus" pitchFamily="18" charset="-78"/>
              </a:rPr>
              <a:t>Applications in the sales, marketing, event management, and catering operations of the hotel</a:t>
            </a:r>
          </a:p>
          <a:p>
            <a:pPr>
              <a:buFont typeface="Wingdings" pitchFamily="2" charset="2"/>
              <a:buChar char="v"/>
            </a:pPr>
            <a:r>
              <a:rPr lang="en-US" sz="2400" dirty="0" smtClean="0">
                <a:latin typeface="Andalus" pitchFamily="18" charset="-78"/>
                <a:cs typeface="Andalus" pitchFamily="18" charset="-78"/>
              </a:rPr>
              <a:t>It is used in all internal departments</a:t>
            </a:r>
          </a:p>
          <a:p>
            <a:pPr>
              <a:buFont typeface="Wingdings" pitchFamily="2" charset="2"/>
              <a:buChar char="v"/>
            </a:pPr>
            <a:r>
              <a:rPr lang="en-US" sz="2400" dirty="0" smtClean="0">
                <a:latin typeface="Andalus" pitchFamily="18" charset="-78"/>
                <a:cs typeface="Andalus" pitchFamily="18" charset="-78"/>
              </a:rPr>
              <a:t>Front desk modules are designed for guests and room management and include reservations</a:t>
            </a:r>
          </a:p>
          <a:p>
            <a:pPr>
              <a:buFont typeface="Wingdings" pitchFamily="2" charset="2"/>
              <a:buChar char="v"/>
            </a:pPr>
            <a:r>
              <a:rPr lang="en-US" sz="2400" dirty="0" smtClean="0">
                <a:latin typeface="Andalus" pitchFamily="18" charset="-78"/>
                <a:cs typeface="Andalus" pitchFamily="18" charset="-78"/>
              </a:rPr>
              <a:t>Back office are designed to manage hotel resources, assets, and inventory</a:t>
            </a:r>
          </a:p>
          <a:p>
            <a:pPr>
              <a:buFont typeface="Wingdings" pitchFamily="2" charset="2"/>
              <a:buChar char="v"/>
            </a:pPr>
            <a:r>
              <a:rPr lang="en-US" sz="2400" dirty="0" smtClean="0">
                <a:latin typeface="Andalus" pitchFamily="18" charset="-78"/>
                <a:cs typeface="Andalus" pitchFamily="18" charset="-78"/>
              </a:rPr>
              <a:t>Food and beverage departments</a:t>
            </a:r>
          </a:p>
          <a:p>
            <a:pPr>
              <a:buFont typeface="Wingdings" pitchFamily="2" charset="2"/>
              <a:buChar char="v"/>
            </a:pPr>
            <a:endParaRPr lang="en-US" sz="2400" dirty="0" smtClean="0">
              <a:latin typeface="Andalus" pitchFamily="18" charset="-78"/>
              <a:cs typeface="Andalus" pitchFamily="18" charset="-78"/>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rmAutofit fontScale="90000"/>
          </a:bodyPr>
          <a:lstStyle/>
          <a:p>
            <a:r>
              <a:rPr lang="en-US" dirty="0" smtClean="0">
                <a:latin typeface="Andalus" pitchFamily="18" charset="-78"/>
                <a:cs typeface="Andalus" pitchFamily="18" charset="-78"/>
              </a:rPr>
              <a:t>Types of computer system used for</a:t>
            </a:r>
            <a:endParaRPr lang="en-US" dirty="0">
              <a:latin typeface="Andalus" pitchFamily="18" charset="-78"/>
              <a:cs typeface="Andalus" pitchFamily="18" charset="-78"/>
            </a:endParaRPr>
          </a:p>
        </p:txBody>
      </p:sp>
      <p:sp>
        <p:nvSpPr>
          <p:cNvPr id="1048600" name="Content Placeholder 2"/>
          <p:cNvSpPr>
            <a:spLocks noGrp="1"/>
          </p:cNvSpPr>
          <p:nvPr>
            <p:ph idx="1"/>
          </p:nvPr>
        </p:nvSpPr>
        <p:spPr/>
        <p:txBody>
          <a:bodyPr/>
          <a:lstStyle/>
          <a:p>
            <a:pPr>
              <a:buNone/>
            </a:pPr>
            <a:r>
              <a:rPr lang="en-US" dirty="0" smtClean="0">
                <a:latin typeface="Andalus" pitchFamily="18" charset="-78"/>
                <a:cs typeface="Andalus" pitchFamily="18" charset="-78"/>
              </a:rPr>
              <a:t>    A)Property Management System(PMS)</a:t>
            </a:r>
            <a:br>
              <a:rPr lang="en-US" dirty="0" smtClean="0">
                <a:latin typeface="Andalus" pitchFamily="18" charset="-78"/>
                <a:cs typeface="Andalus" pitchFamily="18" charset="-78"/>
              </a:rPr>
            </a:br>
            <a:r>
              <a:rPr lang="en-US" dirty="0" smtClean="0">
                <a:latin typeface="Andalus" pitchFamily="18" charset="-78"/>
                <a:cs typeface="Andalus" pitchFamily="18" charset="-78"/>
              </a:rPr>
              <a:t> B)Point of Sale (POS)</a:t>
            </a:r>
            <a:br>
              <a:rPr lang="en-US" dirty="0" smtClean="0">
                <a:latin typeface="Andalus" pitchFamily="18" charset="-78"/>
                <a:cs typeface="Andalus" pitchFamily="18" charset="-78"/>
              </a:rPr>
            </a:br>
            <a:r>
              <a:rPr lang="en-US" dirty="0" smtClean="0">
                <a:latin typeface="Andalus" pitchFamily="18" charset="-78"/>
                <a:cs typeface="Andalus" pitchFamily="18" charset="-78"/>
              </a:rPr>
              <a:t> C)Reservation System in hospitality industry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ctrTitle"/>
          </p:nvPr>
        </p:nvSpPr>
        <p:spPr>
          <a:xfrm>
            <a:off x="533400" y="533400"/>
            <a:ext cx="7851648" cy="762000"/>
          </a:xfrm>
        </p:spPr>
        <p:txBody>
          <a:bodyPr>
            <a:noAutofit/>
          </a:bodyPr>
          <a:lstStyle/>
          <a:p>
            <a:r>
              <a:rPr lang="en-US" dirty="0" smtClean="0">
                <a:latin typeface="Andalus" pitchFamily="18" charset="-78"/>
                <a:cs typeface="Andalus" pitchFamily="18" charset="-78"/>
              </a:rPr>
              <a:t>Property Management System(PMS)</a:t>
            </a:r>
            <a:endParaRPr lang="en-US" dirty="0">
              <a:latin typeface="Andalus" pitchFamily="18" charset="-78"/>
              <a:cs typeface="Andalus" pitchFamily="18" charset="-78"/>
            </a:endParaRPr>
          </a:p>
        </p:txBody>
      </p:sp>
      <p:sp>
        <p:nvSpPr>
          <p:cNvPr id="1048602" name="Subtitle 2"/>
          <p:cNvSpPr>
            <a:spLocks noGrp="1"/>
          </p:cNvSpPr>
          <p:nvPr>
            <p:ph type="subTitle" idx="1"/>
          </p:nvPr>
        </p:nvSpPr>
        <p:spPr>
          <a:xfrm>
            <a:off x="304800" y="1219200"/>
            <a:ext cx="8458200" cy="3761936"/>
          </a:xfrm>
        </p:spPr>
        <p:txBody>
          <a:bodyPr/>
          <a:lstStyle/>
          <a:p>
            <a:r>
              <a:rPr lang="en-US" dirty="0" smtClean="0">
                <a:latin typeface="Andalus" pitchFamily="18" charset="-78"/>
                <a:cs typeface="Andalus" pitchFamily="18" charset="-78"/>
              </a:rPr>
              <a:t>Definition:</a:t>
            </a:r>
          </a:p>
          <a:p>
            <a:r>
              <a:rPr lang="en-US" dirty="0" smtClean="0">
                <a:latin typeface="Andalus" pitchFamily="18" charset="-78"/>
                <a:cs typeface="Andalus" pitchFamily="18" charset="-78"/>
              </a:rPr>
              <a:t>A Hotel property management system (Hotel PMS) is a software that helps hotels efficiently organize, schedule and manage their daily operations. It enables hotels, both small &amp; independent and groups to handle front office workflow including booking, guest check-in &amp; checkout, assigning rooms to guests, delegating housekeeping tasks and billing etc</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normAutofit/>
          </a:bodyPr>
          <a:lstStyle/>
          <a:p>
            <a:r>
              <a:rPr lang="en-US" cap="none" dirty="0" smtClean="0">
                <a:latin typeface="Andalus" pitchFamily="18" charset="-78"/>
                <a:cs typeface="Andalus" pitchFamily="18" charset="-78"/>
              </a:rPr>
              <a:t>FEATURES OF PMS SYSTEM</a:t>
            </a:r>
            <a:endParaRPr lang="en-US" cap="none" dirty="0">
              <a:latin typeface="Andalus" pitchFamily="18" charset="-78"/>
              <a:cs typeface="Andalus" pitchFamily="18" charset="-78"/>
            </a:endParaRPr>
          </a:p>
        </p:txBody>
      </p:sp>
      <p:sp>
        <p:nvSpPr>
          <p:cNvPr id="1048604" name="Content Placeholder 2"/>
          <p:cNvSpPr>
            <a:spLocks noGrp="1"/>
          </p:cNvSpPr>
          <p:nvPr>
            <p:ph idx="1"/>
          </p:nvPr>
        </p:nvSpPr>
        <p:spPr/>
        <p:txBody>
          <a:bodyPr>
            <a:normAutofit/>
          </a:bodyPr>
          <a:lstStyle/>
          <a:p>
            <a:pPr>
              <a:buFont typeface="Wingdings" pitchFamily="2" charset="2"/>
              <a:buChar char="v"/>
            </a:pPr>
            <a:r>
              <a:rPr lang="en-US" sz="2400" dirty="0" smtClean="0">
                <a:latin typeface="Andalus" pitchFamily="18" charset="-78"/>
                <a:cs typeface="Andalus" pitchFamily="18" charset="-78"/>
              </a:rPr>
              <a:t>Reservation</a:t>
            </a:r>
          </a:p>
          <a:p>
            <a:pPr>
              <a:buFont typeface="Wingdings" pitchFamily="2" charset="2"/>
              <a:buChar char="v"/>
            </a:pPr>
            <a:r>
              <a:rPr lang="en-US" sz="2400" dirty="0" smtClean="0">
                <a:latin typeface="Andalus" pitchFamily="18" charset="-78"/>
                <a:cs typeface="Andalus" pitchFamily="18" charset="-78"/>
              </a:rPr>
              <a:t>Front desk operation</a:t>
            </a:r>
          </a:p>
          <a:p>
            <a:pPr>
              <a:buFont typeface="Wingdings" pitchFamily="2" charset="2"/>
              <a:buChar char="v"/>
            </a:pPr>
            <a:r>
              <a:rPr lang="en-US" sz="2400" dirty="0" smtClean="0">
                <a:latin typeface="Andalus" pitchFamily="18" charset="-78"/>
                <a:cs typeface="Andalus" pitchFamily="18" charset="-78"/>
              </a:rPr>
              <a:t>Channel manager</a:t>
            </a:r>
          </a:p>
          <a:p>
            <a:pPr>
              <a:buFont typeface="Wingdings" pitchFamily="2" charset="2"/>
              <a:buChar char="v"/>
            </a:pPr>
            <a:r>
              <a:rPr lang="en-US" sz="2400" dirty="0" smtClean="0">
                <a:latin typeface="Andalus" pitchFamily="18" charset="-78"/>
                <a:cs typeface="Andalus" pitchFamily="18" charset="-78"/>
              </a:rPr>
              <a:t>Revenue management</a:t>
            </a:r>
          </a:p>
          <a:p>
            <a:pPr>
              <a:buFont typeface="Wingdings" pitchFamily="2" charset="2"/>
              <a:buChar char="v"/>
            </a:pPr>
            <a:r>
              <a:rPr lang="en-US" sz="2400" dirty="0" smtClean="0">
                <a:latin typeface="Andalus" pitchFamily="18" charset="-78"/>
                <a:cs typeface="Andalus" pitchFamily="18" charset="-78"/>
              </a:rPr>
              <a:t>Check in/out functionality</a:t>
            </a:r>
          </a:p>
          <a:p>
            <a:pPr>
              <a:buFont typeface="Wingdings" pitchFamily="2" charset="2"/>
              <a:buChar char="v"/>
            </a:pPr>
            <a:r>
              <a:rPr lang="en-US" sz="2400" dirty="0" smtClean="0">
                <a:latin typeface="Andalus" pitchFamily="18" charset="-78"/>
                <a:cs typeface="Andalus" pitchFamily="18" charset="-78"/>
              </a:rPr>
              <a:t>Customer data</a:t>
            </a:r>
          </a:p>
          <a:p>
            <a:pPr>
              <a:buFont typeface="Wingdings" pitchFamily="2" charset="2"/>
              <a:buChar char="v"/>
            </a:pPr>
            <a:r>
              <a:rPr lang="en-US" sz="2400" dirty="0" smtClean="0">
                <a:latin typeface="Andalus" pitchFamily="18" charset="-78"/>
                <a:cs typeface="Andalus" pitchFamily="18" charset="-78"/>
              </a:rPr>
              <a:t>Housekeeping</a:t>
            </a:r>
            <a:endParaRPr lang="en-US" sz="2400" dirty="0">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normAutofit/>
          </a:bodyPr>
          <a:lstStyle/>
          <a:p>
            <a:r>
              <a:rPr lang="en-US" dirty="0" smtClean="0">
                <a:latin typeface="Andalus" pitchFamily="18" charset="-78"/>
                <a:cs typeface="Andalus" pitchFamily="18" charset="-78"/>
              </a:rPr>
              <a:t>POINT OF SALE (POS) SYSTEM</a:t>
            </a:r>
            <a:endParaRPr lang="en-US" dirty="0">
              <a:latin typeface="Andalus" pitchFamily="18" charset="-78"/>
              <a:cs typeface="Andalus" pitchFamily="18" charset="-78"/>
            </a:endParaRPr>
          </a:p>
        </p:txBody>
      </p:sp>
      <p:sp>
        <p:nvSpPr>
          <p:cNvPr id="1048606" name="Content Placeholder 2"/>
          <p:cNvSpPr>
            <a:spLocks noGrp="1"/>
          </p:cNvSpPr>
          <p:nvPr>
            <p:ph idx="1"/>
          </p:nvPr>
        </p:nvSpPr>
        <p:spPr/>
        <p:txBody>
          <a:bodyPr/>
          <a:lstStyle/>
          <a:p>
            <a:pPr>
              <a:buNone/>
            </a:pPr>
            <a:r>
              <a:rPr lang="en-US" sz="2400" dirty="0" smtClean="0">
                <a:latin typeface="Andalus" pitchFamily="18" charset="-78"/>
                <a:cs typeface="Andalus" pitchFamily="18" charset="-78"/>
              </a:rPr>
              <a:t>Definition</a:t>
            </a:r>
          </a:p>
          <a:p>
            <a:pPr>
              <a:buNone/>
            </a:pPr>
            <a:r>
              <a:rPr lang="en-US" sz="2400" dirty="0" smtClean="0">
                <a:latin typeface="Andalus" pitchFamily="18" charset="-78"/>
                <a:cs typeface="Andalus" pitchFamily="18" charset="-78"/>
              </a:rPr>
              <a:t>     A hotel POS or </a:t>
            </a:r>
            <a:r>
              <a:rPr lang="en-US" sz="2400" b="1" dirty="0" smtClean="0">
                <a:latin typeface="Andalus" pitchFamily="18" charset="-78"/>
                <a:cs typeface="Andalus" pitchFamily="18" charset="-78"/>
              </a:rPr>
              <a:t>point of sale</a:t>
            </a:r>
            <a:r>
              <a:rPr lang="en-US" sz="2400" dirty="0" smtClean="0">
                <a:latin typeface="Andalus" pitchFamily="18" charset="-78"/>
                <a:cs typeface="Andalus" pitchFamily="18" charset="-78"/>
              </a:rPr>
              <a:t> is where a customer transaction takes place. For hotels, this includes restaurants, bars and lounges, the spa, the gift shop and every other place a guest can spend money during their stay. A POS system is used to process orders, manage tables, and report on your sales data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dirty="0" smtClean="0">
                <a:latin typeface="Andalus" pitchFamily="18" charset="-78"/>
                <a:cs typeface="Andalus" pitchFamily="18" charset="-78"/>
              </a:rPr>
              <a:t>POINT OF SALE OUTLET</a:t>
            </a:r>
            <a:endParaRPr lang="en-US" dirty="0">
              <a:latin typeface="Andalus" pitchFamily="18" charset="-78"/>
              <a:cs typeface="Andalus" pitchFamily="18" charset="-78"/>
            </a:endParaRPr>
          </a:p>
        </p:txBody>
      </p:sp>
      <p:sp>
        <p:nvSpPr>
          <p:cNvPr id="1048608" name="Content Placeholder 2"/>
          <p:cNvSpPr>
            <a:spLocks noGrp="1"/>
          </p:cNvSpPr>
          <p:nvPr>
            <p:ph idx="1"/>
          </p:nvPr>
        </p:nvSpPr>
        <p:spPr/>
        <p:txBody>
          <a:bodyPr/>
          <a:lstStyle/>
          <a:p>
            <a:pPr>
              <a:buNone/>
            </a:pPr>
            <a:r>
              <a:rPr lang="en-US" sz="2400" dirty="0" smtClean="0">
                <a:latin typeface="Andalus" pitchFamily="18" charset="-78"/>
                <a:cs typeface="Andalus" pitchFamily="18" charset="-78"/>
              </a:rPr>
              <a:t> A POS outlet can be different for different properties. These include but are not limited to the following:</a:t>
            </a:r>
          </a:p>
          <a:p>
            <a:pPr>
              <a:buFont typeface="Wingdings" pitchFamily="2" charset="2"/>
              <a:buChar char="v"/>
            </a:pPr>
            <a:r>
              <a:rPr lang="en-US" sz="2400" dirty="0" smtClean="0">
                <a:latin typeface="Andalus" pitchFamily="18" charset="-78"/>
                <a:cs typeface="Andalus" pitchFamily="18" charset="-78"/>
              </a:rPr>
              <a:t>Restaurants and Bars</a:t>
            </a:r>
          </a:p>
          <a:p>
            <a:pPr>
              <a:buFont typeface="Wingdings" pitchFamily="2" charset="2"/>
              <a:buChar char="v"/>
            </a:pPr>
            <a:r>
              <a:rPr lang="en-US" sz="2400" dirty="0" smtClean="0">
                <a:latin typeface="Andalus" pitchFamily="18" charset="-78"/>
                <a:cs typeface="Andalus" pitchFamily="18" charset="-78"/>
              </a:rPr>
              <a:t>Gift Shops</a:t>
            </a:r>
          </a:p>
          <a:p>
            <a:pPr>
              <a:buFont typeface="Wingdings" pitchFamily="2" charset="2"/>
              <a:buChar char="v"/>
            </a:pPr>
            <a:r>
              <a:rPr lang="en-US" sz="2400" dirty="0" smtClean="0">
                <a:latin typeface="Andalus" pitchFamily="18" charset="-78"/>
                <a:cs typeface="Andalus" pitchFamily="18" charset="-78"/>
              </a:rPr>
              <a:t>Spas, in-house Beauty Salon</a:t>
            </a:r>
          </a:p>
          <a:p>
            <a:pPr>
              <a:buFont typeface="Wingdings" pitchFamily="2" charset="2"/>
              <a:buChar char="v"/>
            </a:pPr>
            <a:r>
              <a:rPr lang="en-US" sz="2400" dirty="0" smtClean="0">
                <a:latin typeface="Andalus" pitchFamily="18" charset="-78"/>
                <a:cs typeface="Andalus" pitchFamily="18" charset="-78"/>
              </a:rPr>
              <a:t>Local tours for Guests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dirty="0" smtClean="0">
                <a:latin typeface="Andalus" pitchFamily="18" charset="-78"/>
                <a:cs typeface="Andalus" pitchFamily="18" charset="-78"/>
              </a:rPr>
              <a:t>Reservation system</a:t>
            </a:r>
            <a:endParaRPr lang="en-US" dirty="0">
              <a:latin typeface="Andalus" pitchFamily="18" charset="-78"/>
              <a:cs typeface="Andalus" pitchFamily="18" charset="-78"/>
            </a:endParaRPr>
          </a:p>
        </p:txBody>
      </p:sp>
      <p:sp>
        <p:nvSpPr>
          <p:cNvPr id="1048610" name="Content Placeholder 2"/>
          <p:cNvSpPr>
            <a:spLocks noGrp="1"/>
          </p:cNvSpPr>
          <p:nvPr>
            <p:ph idx="1"/>
          </p:nvPr>
        </p:nvSpPr>
        <p:spPr/>
        <p:txBody>
          <a:bodyPr>
            <a:normAutofit/>
          </a:bodyPr>
          <a:lstStyle/>
          <a:p>
            <a:pPr>
              <a:buNone/>
            </a:pPr>
            <a:r>
              <a:rPr lang="en-US" sz="2400" dirty="0" smtClean="0">
                <a:latin typeface="Andalus" pitchFamily="18" charset="-78"/>
                <a:cs typeface="Andalus" pitchFamily="18" charset="-78"/>
              </a:rPr>
              <a:t>Definition</a:t>
            </a:r>
          </a:p>
          <a:p>
            <a:pPr>
              <a:buNone/>
            </a:pPr>
            <a:r>
              <a:rPr lang="en-US" sz="2400" dirty="0" smtClean="0">
                <a:latin typeface="Andalus" pitchFamily="18" charset="-78"/>
                <a:cs typeface="Andalus" pitchFamily="18" charset="-78"/>
              </a:rPr>
              <a:t>     A hotel reservation system is a software application that is implemented by hotels to allow guests to create secure online reservations. The hotel reservation system can be synced, not only with your current website, but also with Facebook. This allows guests to reserve rooms in a way that is convenient for them via social media.</a:t>
            </a:r>
            <a:endParaRPr lang="en-US" sz="2400" dirty="0">
              <a:latin typeface="Andalus" pitchFamily="18" charset="-78"/>
              <a:cs typeface="Andalus"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noAutofit/>
          </a:bodyPr>
          <a:lstStyle/>
          <a:p>
            <a:r>
              <a:rPr lang="en-US" dirty="0" smtClean="0">
                <a:latin typeface="Andalus" pitchFamily="18" charset="-78"/>
                <a:cs typeface="Andalus" pitchFamily="18" charset="-78"/>
              </a:rPr>
              <a:t>Benefits of reservation system in hotel </a:t>
            </a:r>
            <a:endParaRPr lang="en-US" dirty="0">
              <a:latin typeface="Andalus" pitchFamily="18" charset="-78"/>
              <a:cs typeface="Andalus" pitchFamily="18" charset="-78"/>
            </a:endParaRPr>
          </a:p>
        </p:txBody>
      </p:sp>
      <p:sp>
        <p:nvSpPr>
          <p:cNvPr id="1048612" name="Content Placeholder 2"/>
          <p:cNvSpPr>
            <a:spLocks noGrp="1"/>
          </p:cNvSpPr>
          <p:nvPr>
            <p:ph idx="1"/>
          </p:nvPr>
        </p:nvSpPr>
        <p:spPr/>
        <p:txBody>
          <a:bodyPr/>
          <a:lstStyle/>
          <a:p>
            <a:pPr>
              <a:buFont typeface="Wingdings" pitchFamily="2" charset="2"/>
              <a:buChar char="v"/>
            </a:pPr>
            <a:r>
              <a:rPr lang="en-US" sz="2400" dirty="0" smtClean="0">
                <a:latin typeface="Andalus" pitchFamily="18" charset="-78"/>
                <a:cs typeface="Andalus" pitchFamily="18" charset="-78"/>
              </a:rPr>
              <a:t>A reservation system saves time and cuts costs.</a:t>
            </a:r>
          </a:p>
          <a:p>
            <a:pPr>
              <a:buFont typeface="Wingdings" pitchFamily="2" charset="2"/>
              <a:buChar char="v"/>
            </a:pPr>
            <a:r>
              <a:rPr lang="en-US" sz="2400" dirty="0" smtClean="0">
                <a:latin typeface="Andalus" pitchFamily="18" charset="-78"/>
                <a:cs typeface="Andalus" pitchFamily="18" charset="-78"/>
              </a:rPr>
              <a:t>It automates the booking process.</a:t>
            </a:r>
          </a:p>
          <a:p>
            <a:pPr>
              <a:buFont typeface="Wingdings" pitchFamily="2" charset="2"/>
              <a:buChar char="v"/>
            </a:pPr>
            <a:r>
              <a:rPr lang="en-US" sz="2400" dirty="0" smtClean="0">
                <a:latin typeface="Andalus" pitchFamily="18" charset="-78"/>
                <a:cs typeface="Andalus" pitchFamily="18" charset="-78"/>
              </a:rPr>
              <a:t>It reduces errors</a:t>
            </a:r>
          </a:p>
          <a:p>
            <a:pPr>
              <a:buFont typeface="Wingdings" pitchFamily="2" charset="2"/>
              <a:buChar char="v"/>
            </a:pPr>
            <a:r>
              <a:rPr lang="en-US" sz="2400" dirty="0" smtClean="0">
                <a:latin typeface="Andalus" pitchFamily="18" charset="-78"/>
                <a:cs typeface="Andalus" pitchFamily="18" charset="-78"/>
              </a:rPr>
              <a:t>A reservation system increases customer satisfaction.</a:t>
            </a:r>
          </a:p>
          <a:p>
            <a:pPr>
              <a:buFont typeface="Wingdings" pitchFamily="2" charset="2"/>
              <a:buChar char="v"/>
            </a:pPr>
            <a:r>
              <a:rPr lang="en-US" sz="2400" dirty="0" smtClean="0">
                <a:latin typeface="Andalus" pitchFamily="18" charset="-78"/>
                <a:cs typeface="Andalus" pitchFamily="18" charset="-78"/>
              </a:rPr>
              <a:t>Simplifies Operations</a:t>
            </a:r>
          </a:p>
          <a:p>
            <a:pPr>
              <a:buFont typeface="Wingdings" pitchFamily="2" charset="2"/>
              <a:buChar char="v"/>
            </a:pPr>
            <a:r>
              <a:rPr lang="en-US" sz="2400" dirty="0" smtClean="0">
                <a:latin typeface="Andalus" pitchFamily="18" charset="-78"/>
                <a:cs typeface="Andalus" pitchFamily="18" charset="-78"/>
              </a:rPr>
              <a:t>Enables Real Time Distribution</a:t>
            </a:r>
          </a:p>
          <a:p>
            <a:pPr>
              <a:buFont typeface="Wingdings" pitchFamily="2" charset="2"/>
              <a:buChar char="v"/>
            </a:pPr>
            <a:r>
              <a:rPr lang="en-US" sz="2400" dirty="0" smtClean="0">
                <a:latin typeface="Andalus" pitchFamily="18" charset="-78"/>
                <a:cs typeface="Andalus" pitchFamily="18" charset="-78"/>
              </a:rPr>
              <a:t>Get to Know Your Customers</a:t>
            </a:r>
          </a:p>
          <a:p>
            <a:pPr>
              <a:buFont typeface="Wingdings" pitchFamily="2" charset="2"/>
              <a:buChar char="v"/>
            </a:pPr>
            <a:r>
              <a:rPr lang="en-US" sz="2400" dirty="0" smtClean="0">
                <a:latin typeface="Andalus" pitchFamily="18" charset="-78"/>
                <a:cs typeface="Andalus" pitchFamily="18" charset="-78"/>
              </a:rPr>
              <a:t>Data safety and indestructible connectivity</a:t>
            </a:r>
          </a:p>
          <a:p>
            <a:pPr>
              <a:buFont typeface="Wingdings" pitchFamily="2" charset="2"/>
              <a:buChar char="v"/>
            </a:pPr>
            <a:r>
              <a:rPr lang="en-US" sz="2400" dirty="0" smtClean="0">
                <a:latin typeface="Andalus" pitchFamily="18" charset="-78"/>
                <a:cs typeface="Andalus" pitchFamily="18" charset="-78"/>
              </a:rPr>
              <a:t>Prevention of Piracy</a:t>
            </a:r>
          </a:p>
          <a:p>
            <a:pPr>
              <a:buFont typeface="Wingdings" pitchFamily="2" charset="2"/>
              <a:buChar char="v"/>
            </a:pPr>
            <a:r>
              <a:rPr lang="en-US" sz="2400" dirty="0" smtClean="0">
                <a:latin typeface="Andalus" pitchFamily="18" charset="-78"/>
                <a:cs typeface="Andalus" pitchFamily="18" charset="-78"/>
              </a:rPr>
              <a:t>Inculcating freshness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362</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Slide 1</vt:lpstr>
      <vt:lpstr>Role of computer in hospitality</vt:lpstr>
      <vt:lpstr>Types of computer system used for</vt:lpstr>
      <vt:lpstr>Property Management System(PMS)</vt:lpstr>
      <vt:lpstr>FEATURES OF PMS SYSTEM</vt:lpstr>
      <vt:lpstr>POINT OF SALE (POS) SYSTEM</vt:lpstr>
      <vt:lpstr>POINT OF SALE OUTLET</vt:lpstr>
      <vt:lpstr>Reservation system</vt:lpstr>
      <vt:lpstr>Benefits of reservation system in hotel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Management System(PMS)</dc:title>
  <dc:creator>ganesh</dc:creator>
  <cp:lastModifiedBy>ELCOT</cp:lastModifiedBy>
  <cp:revision>3</cp:revision>
  <dcterms:created xsi:type="dcterms:W3CDTF">2020-06-23T00:02:36Z</dcterms:created>
  <dcterms:modified xsi:type="dcterms:W3CDTF">2020-06-27T12:16:44Z</dcterms:modified>
</cp:coreProperties>
</file>