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4" r:id="rId9"/>
    <p:sldId id="265" r:id="rId10"/>
    <p:sldId id="266"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6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D3D7D3-3F96-413E-A8D9-558AC12B4852}"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23571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3D7D3-3F96-413E-A8D9-558AC12B4852}"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280380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3D7D3-3F96-413E-A8D9-558AC12B4852}"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209207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3D7D3-3F96-413E-A8D9-558AC12B4852}"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176490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D3D7D3-3F96-413E-A8D9-558AC12B4852}"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4443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D3D7D3-3F96-413E-A8D9-558AC12B4852}" type="datetimeFigureOut">
              <a:rPr lang="en-IN" smtClean="0"/>
              <a:t>27-07-2020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810192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D3D7D3-3F96-413E-A8D9-558AC12B4852}" type="datetimeFigureOut">
              <a:rPr lang="en-IN" smtClean="0"/>
              <a:t>27-07-2020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425063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D3D7D3-3F96-413E-A8D9-558AC12B4852}" type="datetimeFigureOut">
              <a:rPr lang="en-IN" smtClean="0"/>
              <a:t>27-07-2020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275433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3D7D3-3F96-413E-A8D9-558AC12B4852}" type="datetimeFigureOut">
              <a:rPr lang="en-IN" smtClean="0"/>
              <a:t>27-07-2020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394462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D3D7D3-3F96-413E-A8D9-558AC12B4852}" type="datetimeFigureOut">
              <a:rPr lang="en-IN" smtClean="0"/>
              <a:t>27-07-2020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1640975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D3D7D3-3F96-413E-A8D9-558AC12B4852}" type="datetimeFigureOut">
              <a:rPr lang="en-IN" smtClean="0"/>
              <a:t>27-07-2020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AB5B10D-5662-4C22-B058-A5D8B21BF882}" type="slidenum">
              <a:rPr lang="en-IN" smtClean="0"/>
              <a:t>‹#›</a:t>
            </a:fld>
            <a:endParaRPr lang="en-IN"/>
          </a:p>
        </p:txBody>
      </p:sp>
    </p:spTree>
    <p:extLst>
      <p:ext uri="{BB962C8B-B14F-4D97-AF65-F5344CB8AC3E}">
        <p14:creationId xmlns:p14="http://schemas.microsoft.com/office/powerpoint/2010/main" val="108097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3D7D3-3F96-413E-A8D9-558AC12B4852}" type="datetimeFigureOut">
              <a:rPr lang="en-IN" smtClean="0"/>
              <a:t>27-07-2020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5B10D-5662-4C22-B058-A5D8B21BF882}" type="slidenum">
              <a:rPr lang="en-IN" smtClean="0"/>
              <a:t>‹#›</a:t>
            </a:fld>
            <a:endParaRPr lang="en-IN"/>
          </a:p>
        </p:txBody>
      </p:sp>
    </p:spTree>
    <p:extLst>
      <p:ext uri="{BB962C8B-B14F-4D97-AF65-F5344CB8AC3E}">
        <p14:creationId xmlns:p14="http://schemas.microsoft.com/office/powerpoint/2010/main" val="134892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89FB-4B99-4040-91C6-2C771161B5D7}"/>
              </a:ext>
            </a:extLst>
          </p:cNvPr>
          <p:cNvSpPr>
            <a:spLocks noGrp="1"/>
          </p:cNvSpPr>
          <p:nvPr>
            <p:ph type="ctrTitle"/>
          </p:nvPr>
        </p:nvSpPr>
        <p:spPr/>
        <p:txBody>
          <a:bodyPr>
            <a:normAutofit/>
          </a:bodyPr>
          <a:lstStyle/>
          <a:p>
            <a:r>
              <a:rPr lang="en-US" sz="5400" dirty="0">
                <a:latin typeface="Times New Roman" panose="02020603050405020304" pitchFamily="18" charset="0"/>
                <a:cs typeface="Times New Roman" panose="02020603050405020304" pitchFamily="18" charset="0"/>
              </a:rPr>
              <a:t>ENGLISH LANGUAGE TEACHING</a:t>
            </a:r>
            <a:endParaRPr lang="en-IN" sz="54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E1BB7C49-1D36-4048-BB29-CAF9B988F71A}"/>
              </a:ext>
            </a:extLst>
          </p:cNvPr>
          <p:cNvSpPr>
            <a:spLocks noGrp="1"/>
          </p:cNvSpPr>
          <p:nvPr>
            <p:ph type="subTitle" idx="1"/>
          </p:nvPr>
        </p:nvSpPr>
        <p:spPr>
          <a:xfrm>
            <a:off x="1524000" y="3602038"/>
            <a:ext cx="9144000" cy="1288014"/>
          </a:xfrm>
        </p:spPr>
        <p:txBody>
          <a:bodyPr>
            <a:normAutofit lnSpcReduction="10000"/>
          </a:bodyPr>
          <a:lstStyle/>
          <a:p>
            <a:r>
              <a:rPr lang="en-US" dirty="0">
                <a:latin typeface="Times New Roman" panose="02020603050405020304" pitchFamily="18" charset="0"/>
                <a:cs typeface="Times New Roman" panose="02020603050405020304" pitchFamily="18" charset="0"/>
              </a:rPr>
              <a:t>UNIT – 1 </a:t>
            </a:r>
          </a:p>
          <a:p>
            <a:r>
              <a:rPr lang="en-US" dirty="0">
                <a:latin typeface="Times New Roman" panose="02020603050405020304" pitchFamily="18" charset="0"/>
                <a:cs typeface="Times New Roman" panose="02020603050405020304" pitchFamily="18" charset="0"/>
              </a:rPr>
              <a:t>PLACE OF ENGLISH IN INDIA</a:t>
            </a:r>
          </a:p>
          <a:p>
            <a:r>
              <a:rPr lang="en-US"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2E68C3AC-417C-4214-ACE8-2F2E4C5B1CB1}"/>
              </a:ext>
            </a:extLst>
          </p:cNvPr>
          <p:cNvSpPr txBox="1">
            <a:spLocks/>
          </p:cNvSpPr>
          <p:nvPr/>
        </p:nvSpPr>
        <p:spPr>
          <a:xfrm>
            <a:off x="1524000" y="167069"/>
            <a:ext cx="9144000" cy="12509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ARPUTHA COLLEGE OF ARTS AND SCIENCE FOR WOMEN</a:t>
            </a:r>
          </a:p>
          <a:p>
            <a:r>
              <a:rPr lang="en-US" dirty="0">
                <a:latin typeface="Times New Roman" panose="02020603050405020304" pitchFamily="18" charset="0"/>
                <a:cs typeface="Times New Roman" panose="02020603050405020304" pitchFamily="18" charset="0"/>
              </a:rPr>
              <a:t>VAMBAN, ALANGUDI TK, PUDUKKOTTAI DT. – 622 303.</a:t>
            </a:r>
          </a:p>
        </p:txBody>
      </p:sp>
      <p:sp>
        <p:nvSpPr>
          <p:cNvPr id="5" name="Subtitle 2">
            <a:extLst>
              <a:ext uri="{FF2B5EF4-FFF2-40B4-BE49-F238E27FC236}">
                <a16:creationId xmlns:a16="http://schemas.microsoft.com/office/drawing/2014/main" id="{9D78F1CD-AB3D-4313-99B6-71253A58E384}"/>
              </a:ext>
            </a:extLst>
          </p:cNvPr>
          <p:cNvSpPr txBox="1">
            <a:spLocks/>
          </p:cNvSpPr>
          <p:nvPr/>
        </p:nvSpPr>
        <p:spPr>
          <a:xfrm>
            <a:off x="251791" y="4465257"/>
            <a:ext cx="9144000" cy="1655762"/>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Times New Roman" panose="02020603050405020304" pitchFamily="18" charset="0"/>
                <a:cs typeface="Times New Roman" panose="02020603050405020304" pitchFamily="18" charset="0"/>
              </a:rPr>
              <a:t>UG/PG		: UG</a:t>
            </a:r>
          </a:p>
          <a:p>
            <a:pPr algn="l"/>
            <a:r>
              <a:rPr lang="en-US" dirty="0">
                <a:latin typeface="Times New Roman" panose="02020603050405020304" pitchFamily="18" charset="0"/>
                <a:cs typeface="Times New Roman" panose="02020603050405020304" pitchFamily="18" charset="0"/>
              </a:rPr>
              <a:t>SEMESTER		: VI</a:t>
            </a:r>
          </a:p>
          <a:p>
            <a:pPr algn="l"/>
            <a:r>
              <a:rPr lang="en-US" dirty="0">
                <a:latin typeface="Times New Roman" panose="02020603050405020304" pitchFamily="18" charset="0"/>
                <a:cs typeface="Times New Roman" panose="02020603050405020304" pitchFamily="18" charset="0"/>
              </a:rPr>
              <a:t>SUBJECT		: ENGLISH LANGUAGE TEACHING</a:t>
            </a:r>
          </a:p>
          <a:p>
            <a:pPr algn="l"/>
            <a:r>
              <a:rPr lang="en-US" dirty="0">
                <a:latin typeface="Times New Roman" panose="02020603050405020304" pitchFamily="18" charset="0"/>
                <a:cs typeface="Times New Roman" panose="02020603050405020304" pitchFamily="18" charset="0"/>
              </a:rPr>
              <a:t>SUBJECT CODE	: 16ACCEN15</a:t>
            </a:r>
          </a:p>
          <a:p>
            <a:pPr algn="l"/>
            <a:r>
              <a:rPr lang="en-US" dirty="0">
                <a:latin typeface="Times New Roman" panose="02020603050405020304" pitchFamily="18" charset="0"/>
                <a:cs typeface="Times New Roman" panose="02020603050405020304" pitchFamily="18" charset="0"/>
              </a:rPr>
              <a:t>NAME OF THE STAFF	: INNACIMUTHU J</a:t>
            </a:r>
          </a:p>
          <a:p>
            <a:pPr algn="l"/>
            <a:r>
              <a:rPr lang="en-US" dirty="0">
                <a:latin typeface="Times New Roman" panose="02020603050405020304" pitchFamily="18" charset="0"/>
                <a:cs typeface="Times New Roman" panose="02020603050405020304" pitchFamily="18" charset="0"/>
              </a:rPr>
              <a:t>MOBILE NO		: 8098707470</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203622"/>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APPLAUSE.WAV"/>
          </p:stSnd>
        </p:sndAc>
      </p:transition>
    </mc:Choice>
    <mc:Fallback xmlns="">
      <p:transition spd="slow">
        <p:fade/>
        <p:sndAc>
          <p:stSnd>
            <p:snd r:embed="rId3"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43F5-4DDE-4BD1-A50A-D00929DABE08}"/>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ENGLISH AS A LIBRARY LANGUAGE</a:t>
            </a:r>
            <a:endParaRPr lang="en-IN"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CA72482-AC37-4DD1-9A21-4F125503BF99}"/>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Much of world’s richest literature (50% according to the latest United Nations publication) in all branches of knowledge is found in this language.</a:t>
            </a:r>
          </a:p>
          <a:p>
            <a:r>
              <a:rPr lang="en-IN" dirty="0">
                <a:latin typeface="Times New Roman" panose="02020603050405020304" pitchFamily="18" charset="0"/>
                <a:cs typeface="Times New Roman" panose="02020603050405020304" pitchFamily="18" charset="0"/>
              </a:rPr>
              <a:t>English is a rich store house of knowledge. </a:t>
            </a:r>
          </a:p>
          <a:p>
            <a:r>
              <a:rPr lang="en-IN" dirty="0">
                <a:latin typeface="Times New Roman" panose="02020603050405020304" pitchFamily="18" charset="0"/>
                <a:cs typeface="Times New Roman" panose="02020603050405020304" pitchFamily="18" charset="0"/>
              </a:rPr>
              <a:t>It is rightly said, “Whatever the future of English may be in India, one thing is certain.  In India, as in other countries, English will maintain-quite probably increase-its immense usefulness as a library language. </a:t>
            </a:r>
          </a:p>
        </p:txBody>
      </p:sp>
      <p:pic>
        <p:nvPicPr>
          <p:cNvPr id="4" name="Audio 3">
            <a:hlinkClick r:id="" action="ppaction://media"/>
            <a:extLst>
              <a:ext uri="{FF2B5EF4-FFF2-40B4-BE49-F238E27FC236}">
                <a16:creationId xmlns:a16="http://schemas.microsoft.com/office/drawing/2014/main" id="{5E14558F-DED1-4944-BEF4-088DB7C05F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282166"/>
      </p:ext>
    </p:extLst>
  </p:cSld>
  <p:clrMapOvr>
    <a:masterClrMapping/>
  </p:clrMapOvr>
  <mc:AlternateContent xmlns:mc="http://schemas.openxmlformats.org/markup-compatibility/2006" xmlns:p14="http://schemas.microsoft.com/office/powerpoint/2010/main">
    <mc:Choice Requires="p14">
      <p:transition spd="slow" p14:dur="2000" advTm="26202"/>
    </mc:Choice>
    <mc:Fallback xmlns="">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1094-3E09-4AED-82BA-CE0A037FD84C}"/>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ENGLISH AS A SECOND LANGUAGE</a:t>
            </a:r>
            <a:endParaRPr lang="en-IN" sz="28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795FAB3-B622-4EDB-9587-71266F87A534}"/>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"The term '</a:t>
            </a:r>
            <a:r>
              <a:rPr lang="en-IN" b="1" dirty="0">
                <a:latin typeface="Times New Roman" panose="02020603050405020304" pitchFamily="18" charset="0"/>
                <a:cs typeface="Times New Roman" panose="02020603050405020304" pitchFamily="18" charset="0"/>
              </a:rPr>
              <a:t>English as Second Language</a:t>
            </a:r>
            <a:r>
              <a:rPr lang="en-IN" dirty="0">
                <a:latin typeface="Times New Roman" panose="02020603050405020304" pitchFamily="18" charset="0"/>
                <a:cs typeface="Times New Roman" panose="02020603050405020304" pitchFamily="18" charset="0"/>
              </a:rPr>
              <a:t>' (ESL) has traditionally referred to students who come to school speaking languages other than English at home.</a:t>
            </a:r>
          </a:p>
          <a:p>
            <a:r>
              <a:rPr lang="en-IN" dirty="0">
                <a:latin typeface="Times New Roman" panose="02020603050405020304" pitchFamily="18" charset="0"/>
                <a:cs typeface="Times New Roman" panose="02020603050405020304" pitchFamily="18" charset="0"/>
              </a:rPr>
              <a:t>A person’s second language is a language that is not the mother tongue of, but that is used in the area of that person.</a:t>
            </a:r>
          </a:p>
        </p:txBody>
      </p:sp>
      <p:pic>
        <p:nvPicPr>
          <p:cNvPr id="5" name="Audio 4">
            <a:hlinkClick r:id="" action="ppaction://media"/>
            <a:extLst>
              <a:ext uri="{FF2B5EF4-FFF2-40B4-BE49-F238E27FC236}">
                <a16:creationId xmlns:a16="http://schemas.microsoft.com/office/drawing/2014/main" id="{2B412673-EEC5-4AF6-8695-B38154CB34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7613751"/>
      </p:ext>
    </p:extLst>
  </p:cSld>
  <p:clrMapOvr>
    <a:masterClrMapping/>
  </p:clrMapOvr>
  <mc:AlternateContent xmlns:mc="http://schemas.openxmlformats.org/markup-compatibility/2006" xmlns:p14="http://schemas.microsoft.com/office/powerpoint/2010/main">
    <mc:Choice Requires="p14">
      <p:transition spd="slow" p14:dur="2000" advTm="37605"/>
    </mc:Choice>
    <mc:Fallback xmlns="">
      <p:transition spd="slow" advTm="37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498B-BAC7-4825-A534-702EA8E99779}"/>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PLACE OF ENGLISH IN INDIA</a:t>
            </a:r>
            <a:endParaRPr lang="en-IN" sz="28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D397E5C-B2FE-4D1F-A950-38B317C97F47}"/>
              </a:ext>
            </a:extLst>
          </p:cNvPr>
          <p:cNvSpPr>
            <a:spLocks noGrp="1"/>
          </p:cNvSpPr>
          <p:nvPr>
            <p:ph idx="1"/>
          </p:nvPr>
        </p:nvSpPr>
        <p:spPr/>
        <p:txBody>
          <a:bodyPr>
            <a:normAutofit fontScale="92500" lnSpcReduction="20000"/>
          </a:bodyPr>
          <a:lstStyle/>
          <a:p>
            <a:r>
              <a:rPr lang="en-IN" dirty="0">
                <a:latin typeface="Times New Roman" panose="02020603050405020304" pitchFamily="18" charset="0"/>
                <a:cs typeface="Times New Roman" panose="02020603050405020304" pitchFamily="18" charset="0"/>
              </a:rPr>
              <a:t>A subject of debate in school education ever since independence. </a:t>
            </a:r>
          </a:p>
          <a:p>
            <a:r>
              <a:rPr lang="en-IN" dirty="0">
                <a:latin typeface="Times New Roman" panose="02020603050405020304" pitchFamily="18" charset="0"/>
                <a:cs typeface="Times New Roman" panose="02020603050405020304" pitchFamily="18" charset="0"/>
              </a:rPr>
              <a:t>But after independence, in 1963, the parliament declared English as the associate official language of India. </a:t>
            </a:r>
          </a:p>
          <a:p>
            <a:r>
              <a:rPr lang="en-IN" dirty="0">
                <a:latin typeface="Times New Roman" panose="02020603050405020304" pitchFamily="18" charset="0"/>
                <a:cs typeface="Times New Roman" panose="02020603050405020304" pitchFamily="18" charset="0"/>
              </a:rPr>
              <a:t>This is the position till today. </a:t>
            </a:r>
          </a:p>
          <a:p>
            <a:r>
              <a:rPr lang="en-IN" dirty="0">
                <a:latin typeface="Times New Roman" panose="02020603050405020304" pitchFamily="18" charset="0"/>
                <a:cs typeface="Times New Roman" panose="02020603050405020304" pitchFamily="18" charset="0"/>
              </a:rPr>
              <a:t>English plays an important role in India today. </a:t>
            </a:r>
          </a:p>
          <a:p>
            <a:r>
              <a:rPr lang="en-IN" dirty="0">
                <a:latin typeface="Times New Roman" panose="02020603050405020304" pitchFamily="18" charset="0"/>
                <a:cs typeface="Times New Roman" panose="02020603050405020304" pitchFamily="18" charset="0"/>
              </a:rPr>
              <a:t>The influence of English is on the increase rather than on the decrease in India. </a:t>
            </a:r>
          </a:p>
          <a:p>
            <a:r>
              <a:rPr lang="en-IN" dirty="0">
                <a:latin typeface="Times New Roman" panose="02020603050405020304" pitchFamily="18" charset="0"/>
                <a:cs typeface="Times New Roman" panose="02020603050405020304" pitchFamily="18" charset="0"/>
              </a:rPr>
              <a:t>It is the language of the elite class.</a:t>
            </a:r>
          </a:p>
          <a:p>
            <a:r>
              <a:rPr lang="en-IN" dirty="0">
                <a:latin typeface="Times New Roman" panose="02020603050405020304" pitchFamily="18" charset="0"/>
                <a:cs typeface="Times New Roman" panose="02020603050405020304" pitchFamily="18" charset="0"/>
              </a:rPr>
              <a:t>It is the language of research and advancement. It is the language of computer and Internet. </a:t>
            </a:r>
          </a:p>
          <a:p>
            <a:r>
              <a:rPr lang="en-IN" dirty="0">
                <a:latin typeface="Times New Roman" panose="02020603050405020304" pitchFamily="18" charset="0"/>
                <a:cs typeface="Times New Roman" panose="02020603050405020304" pitchFamily="18" charset="0"/>
              </a:rPr>
              <a:t>It is therefore, that English has been retained as Associate National Language. </a:t>
            </a:r>
          </a:p>
        </p:txBody>
      </p:sp>
      <p:pic>
        <p:nvPicPr>
          <p:cNvPr id="10" name="Audio 9">
            <a:hlinkClick r:id="" action="ppaction://media"/>
            <a:extLst>
              <a:ext uri="{FF2B5EF4-FFF2-40B4-BE49-F238E27FC236}">
                <a16:creationId xmlns:a16="http://schemas.microsoft.com/office/drawing/2014/main" id="{4ACD8530-81EA-4001-A207-56ABBFD339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6302629"/>
      </p:ext>
    </p:extLst>
  </p:cSld>
  <p:clrMapOvr>
    <a:masterClrMapping/>
  </p:clrMapOvr>
  <mc:AlternateContent xmlns:mc="http://schemas.openxmlformats.org/markup-compatibility/2006" xmlns:p14="http://schemas.microsoft.com/office/powerpoint/2010/main">
    <mc:Choice Requires="p14">
      <p:transition spd="slow" p14:dur="1400" advClick="0" advTm="72527">
        <p14:ripple/>
      </p:transition>
    </mc:Choice>
    <mc:Fallback xmlns="">
      <p:transition spd="slow" advClick="0" advTm="72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7000"/>
              </a:schemeClr>
            </a:gs>
            <a:gs pos="48000">
              <a:schemeClr val="accent1">
                <a:lumMod val="97000"/>
                <a:lumOff val="3000"/>
              </a:schemeClr>
            </a:gs>
            <a:gs pos="100000">
              <a:schemeClr val="accent1">
                <a:lumMod val="60000"/>
                <a:lumOff val="4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0AF6-26AE-4239-81D8-15BA47F6FB9C}"/>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PLACE OF ENGLISH IN INDIA</a:t>
            </a:r>
            <a:endParaRPr lang="en-I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6BE2649-0125-4605-B752-FFE60FB95524}"/>
              </a:ext>
            </a:extLst>
          </p:cNvPr>
          <p:cNvSpPr>
            <a:spLocks noGrp="1"/>
          </p:cNvSpPr>
          <p:nvPr>
            <p:ph idx="1"/>
          </p:nvPr>
        </p:nvSpPr>
        <p:spPr/>
        <p:txBody>
          <a:bodyPr>
            <a:normAutofit/>
          </a:bodyPr>
          <a:lstStyle/>
          <a:p>
            <a:r>
              <a:rPr lang="en-IN" dirty="0">
                <a:latin typeface="Times New Roman" panose="02020603050405020304" pitchFamily="18" charset="0"/>
                <a:ea typeface="Tahoma" panose="020B0604030504040204" pitchFamily="34" charset="0"/>
                <a:cs typeface="Times New Roman" panose="02020603050405020304" pitchFamily="18" charset="0"/>
              </a:rPr>
              <a:t> It is a view among the citizens that a child’s bright future lays in good knowledge of English. </a:t>
            </a:r>
          </a:p>
          <a:p>
            <a:r>
              <a:rPr lang="en-IN" dirty="0">
                <a:latin typeface="Times New Roman" panose="02020603050405020304" pitchFamily="18" charset="0"/>
                <a:ea typeface="Tahoma" panose="020B0604030504040204" pitchFamily="34" charset="0"/>
                <a:cs typeface="Times New Roman" panose="02020603050405020304" pitchFamily="18" charset="0"/>
              </a:rPr>
              <a:t>An English speaking person is regarded as a scholar and an intelligent person. </a:t>
            </a:r>
          </a:p>
          <a:p>
            <a:r>
              <a:rPr lang="en-IN" dirty="0">
                <a:latin typeface="Times New Roman" panose="02020603050405020304" pitchFamily="18" charset="0"/>
                <a:ea typeface="Tahoma" panose="020B0604030504040204" pitchFamily="34" charset="0"/>
                <a:cs typeface="Times New Roman" panose="02020603050405020304" pitchFamily="18" charset="0"/>
              </a:rPr>
              <a:t>It is accepted as an international language.</a:t>
            </a:r>
          </a:p>
          <a:p>
            <a:r>
              <a:rPr lang="en-IN" dirty="0">
                <a:latin typeface="Times New Roman" panose="02020603050405020304" pitchFamily="18" charset="0"/>
                <a:ea typeface="Tahoma" panose="020B0604030504040204" pitchFamily="34" charset="0"/>
                <a:cs typeface="Times New Roman" panose="02020603050405020304" pitchFamily="18" charset="0"/>
              </a:rPr>
              <a:t> It is seen as a symbol of elegance and smartness. </a:t>
            </a:r>
          </a:p>
          <a:p>
            <a:r>
              <a:rPr lang="en-IN" dirty="0">
                <a:latin typeface="Times New Roman" panose="02020603050405020304" pitchFamily="18" charset="0"/>
                <a:ea typeface="Tahoma" panose="020B0604030504040204" pitchFamily="34" charset="0"/>
                <a:cs typeface="Times New Roman" panose="02020603050405020304" pitchFamily="18" charset="0"/>
              </a:rPr>
              <a:t>English speaking is a sign of status. </a:t>
            </a:r>
          </a:p>
          <a:p>
            <a:r>
              <a:rPr lang="en-IN" dirty="0">
                <a:latin typeface="Times New Roman" panose="02020603050405020304" pitchFamily="18" charset="0"/>
                <a:ea typeface="Tahoma" panose="020B0604030504040204" pitchFamily="34" charset="0"/>
                <a:cs typeface="Times New Roman" panose="02020603050405020304" pitchFamily="18" charset="0"/>
              </a:rPr>
              <a:t>It adds to the personality of a person. Its place in India is momentous.  </a:t>
            </a:r>
          </a:p>
          <a:p>
            <a:endParaRPr lang="en-IN"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AA37FA9-557C-47F9-AE5C-231B0A6529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1637361"/>
      </p:ext>
    </p:extLst>
  </p:cSld>
  <p:clrMapOvr>
    <a:masterClrMapping/>
  </p:clrMapOvr>
  <mc:AlternateContent xmlns:mc="http://schemas.openxmlformats.org/markup-compatibility/2006" xmlns:p14="http://schemas.microsoft.com/office/powerpoint/2010/main">
    <mc:Choice Requires="p14">
      <p:transition spd="slow" p14:dur="1400" advClick="0" advTm="58254">
        <p14:ripple/>
      </p:transition>
    </mc:Choice>
    <mc:Fallback xmlns="">
      <p:transition spd="slow" advClick="0" advTm="58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DEEB4-9408-4DCB-B99A-B407938F7D85}"/>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ENGLISH AS AN INTERNATIONAL LANGUAGE</a:t>
            </a:r>
            <a:endParaRPr lang="en-IN" sz="28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DCC8128-A32E-4E49-8B3D-77D6233A389A}"/>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English as the international language of non-English language speaking peoples and of peoples who speak English only as a foreign language.</a:t>
            </a:r>
          </a:p>
          <a:p>
            <a:r>
              <a:rPr lang="en-IN" dirty="0">
                <a:latin typeface="Times New Roman" panose="02020603050405020304" pitchFamily="18" charset="0"/>
                <a:cs typeface="Times New Roman" panose="02020603050405020304" pitchFamily="18" charset="0"/>
              </a:rPr>
              <a:t>The importance of English as an international language can be judged from the fact that there is no country in the world where a speaker of English cannot be understood. </a:t>
            </a:r>
          </a:p>
          <a:p>
            <a:r>
              <a:rPr lang="en-IN" dirty="0">
                <a:latin typeface="Times New Roman" panose="02020603050405020304" pitchFamily="18" charset="0"/>
                <a:cs typeface="Times New Roman" panose="02020603050405020304" pitchFamily="18" charset="0"/>
              </a:rPr>
              <a:t>It is the language which is spoken by most of the peoples in the world next to the Chinese. </a:t>
            </a:r>
          </a:p>
          <a:p>
            <a:r>
              <a:rPr lang="en-IN" dirty="0">
                <a:latin typeface="Times New Roman" panose="02020603050405020304" pitchFamily="18" charset="0"/>
                <a:cs typeface="Times New Roman" panose="02020603050405020304" pitchFamily="18" charset="0"/>
              </a:rPr>
              <a:t>English is the language of international politics.</a:t>
            </a:r>
          </a:p>
        </p:txBody>
      </p:sp>
      <p:pic>
        <p:nvPicPr>
          <p:cNvPr id="4" name="Audio 3">
            <a:hlinkClick r:id="" action="ppaction://media"/>
            <a:extLst>
              <a:ext uri="{FF2B5EF4-FFF2-40B4-BE49-F238E27FC236}">
                <a16:creationId xmlns:a16="http://schemas.microsoft.com/office/drawing/2014/main" id="{16D7610B-7A8D-4C48-986C-F4C4C82AEB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3698809"/>
      </p:ext>
    </p:extLst>
  </p:cSld>
  <p:clrMapOvr>
    <a:masterClrMapping/>
  </p:clrMapOvr>
  <mc:AlternateContent xmlns:mc="http://schemas.openxmlformats.org/markup-compatibility/2006" xmlns:p14="http://schemas.microsoft.com/office/powerpoint/2010/main">
    <mc:Choice Requires="p14">
      <p:transition spd="slow" p14:dur="1400" advTm="70493">
        <p14:ripple/>
      </p:transition>
    </mc:Choice>
    <mc:Fallback xmlns="">
      <p:transition spd="slow" advTm="70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8A8C-EC9C-4DF6-92AF-CF3E6D0D8B92}"/>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ENGLISH AS AN INTERNATIONAL LANGUAGE</a:t>
            </a:r>
            <a:endParaRPr lang="en-IN" sz="28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F1DD72E-0269-4AC7-B619-F9A62C9F7F84}"/>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It is one of the six official languages of the U.N.O. It is also the link language of the commonwealth. </a:t>
            </a:r>
          </a:p>
          <a:p>
            <a:r>
              <a:rPr lang="en-IN" dirty="0">
                <a:latin typeface="Times New Roman" panose="02020603050405020304" pitchFamily="18" charset="0"/>
                <a:cs typeface="Times New Roman" panose="02020603050405020304" pitchFamily="18" charset="0"/>
              </a:rPr>
              <a:t>It is not only a link language or an international language rather it is the language of cultural give and take.</a:t>
            </a:r>
          </a:p>
          <a:p>
            <a:r>
              <a:rPr lang="en-IN" dirty="0">
                <a:latin typeface="Times New Roman" panose="02020603050405020304" pitchFamily="18" charset="0"/>
                <a:cs typeface="Times New Roman" panose="02020603050405020304" pitchFamily="18" charset="0"/>
              </a:rPr>
              <a:t>Gandhi said, “English is a language of international commerce; it is the language of diplomacy and it contains many a rich treasure; it gives us an introduction to western thoughts and culture”</a:t>
            </a:r>
          </a:p>
        </p:txBody>
      </p:sp>
      <p:pic>
        <p:nvPicPr>
          <p:cNvPr id="5" name="Audio 4">
            <a:hlinkClick r:id="" action="ppaction://media"/>
            <a:extLst>
              <a:ext uri="{FF2B5EF4-FFF2-40B4-BE49-F238E27FC236}">
                <a16:creationId xmlns:a16="http://schemas.microsoft.com/office/drawing/2014/main" id="{F69B4D0C-B2BA-41D1-A0F4-15BD7D30C6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1859873"/>
      </p:ext>
    </p:extLst>
  </p:cSld>
  <p:clrMapOvr>
    <a:masterClrMapping/>
  </p:clrMapOvr>
  <mc:AlternateContent xmlns:mc="http://schemas.openxmlformats.org/markup-compatibility/2006" xmlns:p14="http://schemas.microsoft.com/office/powerpoint/2010/main">
    <mc:Choice Requires="p14">
      <p:transition spd="slow" p14:dur="1400" advTm="34804">
        <p14:ripple/>
      </p:transition>
    </mc:Choice>
    <mc:Fallback xmlns="">
      <p:transition spd="slow" advTm="34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15-53FB-4B90-8380-02D120E7CCE9}"/>
              </a:ext>
            </a:extLst>
          </p:cNvPr>
          <p:cNvSpPr>
            <a:spLocks noGrp="1"/>
          </p:cNvSpPr>
          <p:nvPr>
            <p:ph type="title"/>
          </p:nvPr>
        </p:nvSpPr>
        <p:spPr/>
        <p:txBody>
          <a:bodyPr>
            <a:normAutofit/>
          </a:bodyPr>
          <a:lstStyle/>
          <a:p>
            <a:pPr algn="ctr"/>
            <a:r>
              <a:rPr lang="en-IN" sz="2800" dirty="0">
                <a:solidFill>
                  <a:schemeClr val="bg1"/>
                </a:solidFill>
                <a:latin typeface="Times New Roman" panose="02020603050405020304" pitchFamily="18" charset="0"/>
                <a:cs typeface="Times New Roman" panose="02020603050405020304" pitchFamily="18" charset="0"/>
              </a:rPr>
              <a:t>ENGLISH AS A WINDOW ON THE WORLD</a:t>
            </a:r>
          </a:p>
        </p:txBody>
      </p:sp>
      <p:sp>
        <p:nvSpPr>
          <p:cNvPr id="3" name="Content Placeholder 2">
            <a:extLst>
              <a:ext uri="{FF2B5EF4-FFF2-40B4-BE49-F238E27FC236}">
                <a16:creationId xmlns:a16="http://schemas.microsoft.com/office/drawing/2014/main" id="{A9B4FE76-B742-4D54-A44C-753FC50EBBB5}"/>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Jawaharlal Lal Nehru said, “English is our major window on the world”. </a:t>
            </a:r>
          </a:p>
          <a:p>
            <a:r>
              <a:rPr lang="en-IN" dirty="0">
                <a:latin typeface="Times New Roman" panose="02020603050405020304" pitchFamily="18" charset="0"/>
                <a:cs typeface="Times New Roman" panose="02020603050405020304" pitchFamily="18" charset="0"/>
              </a:rPr>
              <a:t>This means English gives us glimpses of the various developments taking place in the world. </a:t>
            </a:r>
          </a:p>
          <a:p>
            <a:r>
              <a:rPr lang="en-IN" dirty="0">
                <a:latin typeface="Times New Roman" panose="02020603050405020304" pitchFamily="18" charset="0"/>
                <a:cs typeface="Times New Roman" panose="02020603050405020304" pitchFamily="18" charset="0"/>
              </a:rPr>
              <a:t>It provides us distilled essence of modern knowledge in all fields of human activity. </a:t>
            </a:r>
          </a:p>
          <a:p>
            <a:r>
              <a:rPr lang="en-IN" dirty="0">
                <a:latin typeface="Times New Roman" panose="02020603050405020304" pitchFamily="18" charset="0"/>
                <a:cs typeface="Times New Roman" panose="02020603050405020304" pitchFamily="18" charset="0"/>
              </a:rPr>
              <a:t>It is the pipe line for the stream of knowledge. </a:t>
            </a:r>
          </a:p>
          <a:p>
            <a:r>
              <a:rPr lang="en-IN" dirty="0">
                <a:latin typeface="Times New Roman" panose="02020603050405020304" pitchFamily="18" charset="0"/>
                <a:cs typeface="Times New Roman" panose="02020603050405020304" pitchFamily="18" charset="0"/>
              </a:rPr>
              <a:t>"We cannot forget that English is our window to the world and its use cannot be avoided. </a:t>
            </a:r>
          </a:p>
        </p:txBody>
      </p:sp>
      <p:pic>
        <p:nvPicPr>
          <p:cNvPr id="7" name="Audio 6">
            <a:hlinkClick r:id="" action="ppaction://media"/>
            <a:extLst>
              <a:ext uri="{FF2B5EF4-FFF2-40B4-BE49-F238E27FC236}">
                <a16:creationId xmlns:a16="http://schemas.microsoft.com/office/drawing/2014/main" id="{89728CA0-CEC2-44A0-9DE0-834C3783B1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8352472"/>
      </p:ext>
    </p:extLst>
  </p:cSld>
  <p:clrMapOvr>
    <a:masterClrMapping/>
  </p:clrMapOvr>
  <mc:AlternateContent xmlns:mc="http://schemas.openxmlformats.org/markup-compatibility/2006" xmlns:p14="http://schemas.microsoft.com/office/powerpoint/2010/main">
    <mc:Choice Requires="p14">
      <p:transition spd="slow" p14:dur="1400" advTm="55115">
        <p14:ripple/>
      </p:transition>
    </mc:Choice>
    <mc:Fallback xmlns="">
      <p:transition spd="slow" advTm="55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B96F-9055-4622-A906-2212B2DDF950}"/>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ENGLISH AS A LINK LANGUAGE</a:t>
            </a:r>
            <a:endParaRPr lang="en-IN" sz="28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707D9F4-32CD-45FC-97EF-846B411CBC6B}"/>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 English acts as the link-language, because it is easier to find people in every part of country, who know English. </a:t>
            </a:r>
          </a:p>
          <a:p>
            <a:r>
              <a:rPr lang="en-IN" dirty="0">
                <a:latin typeface="Times New Roman" panose="02020603050405020304" pitchFamily="18" charset="0"/>
                <a:cs typeface="Times New Roman" panose="02020603050405020304" pitchFamily="18" charset="0"/>
              </a:rPr>
              <a:t>Therefore, a north Indian traveling in the South can communicate with them, if he knows English. The same cannot be done in Hindi.</a:t>
            </a:r>
          </a:p>
          <a:p>
            <a:r>
              <a:rPr lang="en-IN" dirty="0">
                <a:latin typeface="Times New Roman" panose="02020603050405020304" pitchFamily="18" charset="0"/>
                <a:cs typeface="Times New Roman" panose="02020603050405020304" pitchFamily="18" charset="0"/>
              </a:rPr>
              <a:t> It is used in every walk of life. From a lower to higher society English is spoken, or is a medium of effective communication. </a:t>
            </a:r>
          </a:p>
          <a:p>
            <a:r>
              <a:rPr lang="en-IN" dirty="0">
                <a:latin typeface="Times New Roman" panose="02020603050405020304" pitchFamily="18" charset="0"/>
                <a:cs typeface="Times New Roman" panose="02020603050405020304" pitchFamily="18" charset="0"/>
              </a:rPr>
              <a:t>If we talk about lower class, suppose you had a maid-servant in your house she does not know how to communicate in English but still she pronounced such words as, vacuum cleaner, washing machine, bed sheet, jeans, shirt etc. in English.</a:t>
            </a:r>
          </a:p>
        </p:txBody>
      </p:sp>
      <p:pic>
        <p:nvPicPr>
          <p:cNvPr id="5" name="Audio 4">
            <a:hlinkClick r:id="" action="ppaction://media"/>
            <a:extLst>
              <a:ext uri="{FF2B5EF4-FFF2-40B4-BE49-F238E27FC236}">
                <a16:creationId xmlns:a16="http://schemas.microsoft.com/office/drawing/2014/main" id="{41AF1F27-35D5-4BB4-A1F8-3FC1965365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3906620"/>
      </p:ext>
    </p:extLst>
  </p:cSld>
  <p:clrMapOvr>
    <a:masterClrMapping/>
  </p:clrMapOvr>
  <mc:AlternateContent xmlns:mc="http://schemas.openxmlformats.org/markup-compatibility/2006" xmlns:p14="http://schemas.microsoft.com/office/powerpoint/2010/main">
    <mc:Choice Requires="p14">
      <p:transition spd="slow" p14:dur="2000" advTm="49874"/>
    </mc:Choice>
    <mc:Fallback xmlns="">
      <p:transition spd="slow" advTm="49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C5D1-3F09-4500-8E71-AC8F07BF6651}"/>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ENGLISH AS A LINK LANGUAGE</a:t>
            </a:r>
            <a:endParaRPr lang="en-IN"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CEA436B-4DC5-4014-9424-6C783E20C867}"/>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 No doubt English is a language of aristocrats but even now it becomes a language of illiterate or a rustic people. </a:t>
            </a:r>
          </a:p>
          <a:p>
            <a:r>
              <a:rPr lang="en-IN" dirty="0">
                <a:latin typeface="Times New Roman" panose="02020603050405020304" pitchFamily="18" charset="0"/>
                <a:cs typeface="Times New Roman" panose="02020603050405020304" pitchFamily="18" charset="0"/>
              </a:rPr>
              <a:t>Wherever we go see English is penetrating in our blood and mind.</a:t>
            </a:r>
          </a:p>
        </p:txBody>
      </p:sp>
      <p:pic>
        <p:nvPicPr>
          <p:cNvPr id="6" name="Audio 5">
            <a:hlinkClick r:id="" action="ppaction://media"/>
            <a:extLst>
              <a:ext uri="{FF2B5EF4-FFF2-40B4-BE49-F238E27FC236}">
                <a16:creationId xmlns:a16="http://schemas.microsoft.com/office/drawing/2014/main" id="{2412B90B-4783-4B1A-9EA6-9C4BB69A70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860661"/>
      </p:ext>
    </p:extLst>
  </p:cSld>
  <p:clrMapOvr>
    <a:masterClrMapping/>
  </p:clrMapOvr>
  <mc:AlternateContent xmlns:mc="http://schemas.openxmlformats.org/markup-compatibility/2006" xmlns:p14="http://schemas.microsoft.com/office/powerpoint/2010/main">
    <mc:Choice Requires="p14">
      <p:transition spd="slow" p14:dur="2000" advTm="23092"/>
    </mc:Choice>
    <mc:Fallback xmlns="">
      <p:transition spd="slow" advTm="23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B3277-FF2D-4C31-9308-99F9EEDF6C81}"/>
              </a:ext>
            </a:extLst>
          </p:cNvPr>
          <p:cNvSpPr>
            <a:spLocks noGrp="1"/>
          </p:cNvSpPr>
          <p:nvPr>
            <p:ph type="title"/>
          </p:nvPr>
        </p:nvSpPr>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ENGLISH AS A LIBRARY LANGUAGE</a:t>
            </a:r>
            <a:endParaRPr lang="en-IN" sz="28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670CEAC-F81F-482C-907B-D20B0FECDBF8}"/>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Kothari Commission (1964-66) had recommended English to be used as Library Language. </a:t>
            </a:r>
          </a:p>
          <a:p>
            <a:r>
              <a:rPr lang="en-IN" dirty="0">
                <a:latin typeface="Times New Roman" panose="02020603050405020304" pitchFamily="18" charset="0"/>
                <a:cs typeface="Times New Roman" panose="02020603050405020304" pitchFamily="18" charset="0"/>
              </a:rPr>
              <a:t> To quote from the report of Kothari Education Commission: “In fact, English, as an important ‘library language’ would play a vital role in higher education. No student should be considered as qualified for a degree, in particular, a Master’s degree, unless he has acquired a reasonable proficiency in English.” </a:t>
            </a:r>
          </a:p>
          <a:p>
            <a:r>
              <a:rPr lang="en-IN" dirty="0">
                <a:latin typeface="Times New Roman" panose="02020603050405020304" pitchFamily="18" charset="0"/>
                <a:cs typeface="Times New Roman" panose="02020603050405020304" pitchFamily="18" charset="0"/>
              </a:rPr>
              <a:t>The continued use of English language is desirable as it is the only language “though which maximum knowledge can be imparted to students.” </a:t>
            </a:r>
          </a:p>
        </p:txBody>
      </p:sp>
      <p:pic>
        <p:nvPicPr>
          <p:cNvPr id="4" name="Audio 3">
            <a:hlinkClick r:id="" action="ppaction://media"/>
            <a:extLst>
              <a:ext uri="{FF2B5EF4-FFF2-40B4-BE49-F238E27FC236}">
                <a16:creationId xmlns:a16="http://schemas.microsoft.com/office/drawing/2014/main" id="{3BF0592A-AA1A-4C82-923E-402DBA9CC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4962003"/>
      </p:ext>
    </p:extLst>
  </p:cSld>
  <p:clrMapOvr>
    <a:masterClrMapping/>
  </p:clrMapOvr>
  <mc:AlternateContent xmlns:mc="http://schemas.openxmlformats.org/markup-compatibility/2006" xmlns:p14="http://schemas.microsoft.com/office/powerpoint/2010/main">
    <mc:Choice Requires="p14">
      <p:transition spd="slow" p14:dur="2000" advTm="48918"/>
    </mc:Choice>
    <mc:Fallback xmlns="">
      <p:transition spd="slow" advTm="4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TotalTime>
  <Words>944</Words>
  <Application>Microsoft Office PowerPoint</Application>
  <PresentationFormat>Widescreen</PresentationFormat>
  <Paragraphs>62</Paragraphs>
  <Slides>11</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ENGLISH LANGUAGE TEACHING</vt:lpstr>
      <vt:lpstr>PLACE OF ENGLISH IN INDIA</vt:lpstr>
      <vt:lpstr>PLACE OF ENGLISH IN INDIA</vt:lpstr>
      <vt:lpstr>ENGLISH AS AN INTERNATIONAL LANGUAGE</vt:lpstr>
      <vt:lpstr>ENGLISH AS AN INTERNATIONAL LANGUAGE</vt:lpstr>
      <vt:lpstr>ENGLISH AS A WINDOW ON THE WORLD</vt:lpstr>
      <vt:lpstr>ENGLISH AS A LINK LANGUAGE</vt:lpstr>
      <vt:lpstr>ENGLISH AS A LINK LANGUAGE</vt:lpstr>
      <vt:lpstr>ENGLISH AS A LIBRARY LANGUAGE</vt:lpstr>
      <vt:lpstr>ENGLISH AS A LIBRARY LANGUAGE</vt:lpstr>
      <vt:lpstr>ENGLISH AS A SECOND LANGUAGE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LANGUAGE TEACHING</dc:title>
  <dc:creator>IGNATIOUS JOHN</dc:creator>
  <cp:lastModifiedBy>IGNATIOUS JOHN</cp:lastModifiedBy>
  <cp:revision>50</cp:revision>
  <dcterms:created xsi:type="dcterms:W3CDTF">2020-05-12T11:23:41Z</dcterms:created>
  <dcterms:modified xsi:type="dcterms:W3CDTF">2020-07-27T10:31:12Z</dcterms:modified>
</cp:coreProperties>
</file>