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35"/>
  </p:notesMasterIdLst>
  <p:sldIdLst>
    <p:sldId id="501" r:id="rId2"/>
    <p:sldId id="478" r:id="rId3"/>
    <p:sldId id="479" r:id="rId4"/>
    <p:sldId id="480" r:id="rId5"/>
    <p:sldId id="481" r:id="rId6"/>
    <p:sldId id="482" r:id="rId7"/>
    <p:sldId id="483" r:id="rId8"/>
    <p:sldId id="484" r:id="rId9"/>
    <p:sldId id="485" r:id="rId10"/>
    <p:sldId id="486" r:id="rId11"/>
    <p:sldId id="487" r:id="rId12"/>
    <p:sldId id="488" r:id="rId13"/>
    <p:sldId id="489" r:id="rId14"/>
    <p:sldId id="490" r:id="rId15"/>
    <p:sldId id="491" r:id="rId16"/>
    <p:sldId id="492" r:id="rId17"/>
    <p:sldId id="493" r:id="rId18"/>
    <p:sldId id="494" r:id="rId19"/>
    <p:sldId id="495" r:id="rId20"/>
    <p:sldId id="496" r:id="rId21"/>
    <p:sldId id="497" r:id="rId22"/>
    <p:sldId id="498" r:id="rId23"/>
    <p:sldId id="499" r:id="rId24"/>
    <p:sldId id="502" r:id="rId25"/>
    <p:sldId id="503" r:id="rId26"/>
    <p:sldId id="504" r:id="rId27"/>
    <p:sldId id="505" r:id="rId28"/>
    <p:sldId id="506" r:id="rId29"/>
    <p:sldId id="507" r:id="rId30"/>
    <p:sldId id="508" r:id="rId31"/>
    <p:sldId id="510" r:id="rId32"/>
    <p:sldId id="511" r:id="rId33"/>
    <p:sldId id="50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3" autoAdjust="0"/>
    <p:restoredTop sz="94761"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778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33"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34"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35"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36"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37"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38"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09B6295-E054-46D0-A67D-A3DB5CC265A5}" type="datetimeFigureOut">
              <a:rPr lang="en-US" smtClean="0"/>
              <a:pPr/>
              <a:t>7/14/2020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87A2922-1A69-4A8C-965B-59B7169B2A0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9B6295-E054-46D0-A67D-A3DB5CC265A5}" type="datetimeFigureOut">
              <a:rPr lang="en-US" smtClean="0"/>
              <a:pPr/>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9B6295-E054-46D0-A67D-A3DB5CC265A5}" type="datetimeFigureOut">
              <a:rPr lang="en-US" smtClean="0"/>
              <a:pPr/>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09B6295-E054-46D0-A67D-A3DB5CC265A5}" type="datetimeFigureOut">
              <a:rPr lang="en-US" smtClean="0"/>
              <a:pPr/>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09B6295-E054-46D0-A67D-A3DB5CC265A5}" type="datetimeFigureOut">
              <a:rPr lang="en-US" smtClean="0"/>
              <a:pPr/>
              <a:t>7/14/2020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A2922-1A69-4A8C-965B-59B7169B2A0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9B6295-E054-46D0-A67D-A3DB5CC265A5}" type="datetimeFigureOut">
              <a:rPr lang="en-US" smtClean="0"/>
              <a:pPr/>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09B6295-E054-46D0-A67D-A3DB5CC265A5}" type="datetimeFigureOut">
              <a:rPr lang="en-US" smtClean="0"/>
              <a:pPr/>
              <a:t>7/14/2020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09B6295-E054-46D0-A67D-A3DB5CC265A5}" type="datetimeFigureOut">
              <a:rPr lang="en-US" smtClean="0"/>
              <a:pPr/>
              <a:t>7/14/2020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B6295-E054-46D0-A67D-A3DB5CC265A5}" type="datetimeFigureOut">
              <a:rPr lang="en-US" smtClean="0"/>
              <a:pPr/>
              <a:t>7/14/2020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09B6295-E054-46D0-A67D-A3DB5CC265A5}" type="datetimeFigureOut">
              <a:rPr lang="en-US" smtClean="0"/>
              <a:pPr/>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A2922-1A69-4A8C-965B-59B7169B2A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9B6295-E054-46D0-A67D-A3DB5CC265A5}" type="datetimeFigureOut">
              <a:rPr lang="en-US" smtClean="0"/>
              <a:pPr/>
              <a:t>7/14/2020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87A2922-1A69-4A8C-965B-59B7169B2A0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9B6295-E054-46D0-A67D-A3DB5CC265A5}" type="datetimeFigureOut">
              <a:rPr lang="en-US" smtClean="0"/>
              <a:pPr/>
              <a:t>7/14/2020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87A2922-1A69-4A8C-965B-59B7169B2A0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docs.oracle.com/cd/B14099_19/web.1012/b15901/mapping003.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52"/>
            <a:ext cx="8186766" cy="6331100"/>
          </a:xfrm>
        </p:spPr>
        <p:txBody>
          <a:bodyPr>
            <a:normAutofit fontScale="92500" lnSpcReduction="20000"/>
          </a:bodyPr>
          <a:lstStyle/>
          <a:p>
            <a:pPr>
              <a:lnSpc>
                <a:spcPct val="150000"/>
              </a:lnSpc>
            </a:pPr>
            <a:r>
              <a:rPr lang="en-US" dirty="0" smtClean="0"/>
              <a:t>Name of the Faculty 	: A.ANTONYAMMAL</a:t>
            </a:r>
          </a:p>
          <a:p>
            <a:pPr>
              <a:lnSpc>
                <a:spcPct val="150000"/>
              </a:lnSpc>
            </a:pPr>
            <a:r>
              <a:rPr lang="en-US" dirty="0" err="1" smtClean="0"/>
              <a:t>Instutision</a:t>
            </a:r>
            <a:r>
              <a:rPr lang="en-US" dirty="0" smtClean="0"/>
              <a:t> Name		: </a:t>
            </a:r>
            <a:r>
              <a:rPr lang="en-US" dirty="0" err="1" smtClean="0"/>
              <a:t>Arputha</a:t>
            </a:r>
            <a:r>
              <a:rPr lang="en-US" smtClean="0"/>
              <a:t> college</a:t>
            </a:r>
            <a:r>
              <a:rPr lang="en-US" dirty="0" smtClean="0"/>
              <a:t/>
            </a:r>
            <a:br>
              <a:rPr lang="en-US" dirty="0" smtClean="0"/>
            </a:br>
            <a:r>
              <a:rPr lang="en-US" dirty="0" smtClean="0"/>
              <a:t>Designation   		: Assistant Professor</a:t>
            </a:r>
            <a:br>
              <a:rPr lang="en-US" dirty="0" smtClean="0"/>
            </a:br>
            <a:r>
              <a:rPr lang="en-US" dirty="0" smtClean="0"/>
              <a:t>Department        		: Computer Science</a:t>
            </a:r>
          </a:p>
          <a:p>
            <a:pPr>
              <a:lnSpc>
                <a:spcPct val="150000"/>
              </a:lnSpc>
            </a:pPr>
            <a:r>
              <a:rPr lang="en-US" dirty="0" smtClean="0"/>
              <a:t>Contact Number 		:9489866965</a:t>
            </a:r>
            <a:br>
              <a:rPr lang="en-US" dirty="0" smtClean="0"/>
            </a:br>
            <a:r>
              <a:rPr lang="en-US" dirty="0" err="1" smtClean="0"/>
              <a:t>Programme</a:t>
            </a:r>
            <a:r>
              <a:rPr lang="en-US" dirty="0" smtClean="0"/>
              <a:t>			: </a:t>
            </a:r>
            <a:r>
              <a:rPr lang="en-US" dirty="0" err="1" smtClean="0"/>
              <a:t>B.Sc</a:t>
            </a:r>
            <a:r>
              <a:rPr lang="en-US" dirty="0" smtClean="0"/>
              <a:t> Computer Science</a:t>
            </a:r>
            <a:br>
              <a:rPr lang="en-US" dirty="0" smtClean="0"/>
            </a:br>
            <a:r>
              <a:rPr lang="en-US" dirty="0" smtClean="0"/>
              <a:t>Batch             		:2018-2021 Onwards         </a:t>
            </a:r>
            <a:br>
              <a:rPr lang="en-US" dirty="0" smtClean="0"/>
            </a:br>
            <a:r>
              <a:rPr lang="en-US" dirty="0" smtClean="0"/>
              <a:t>Semester                		: IV</a:t>
            </a:r>
          </a:p>
          <a:p>
            <a:pPr>
              <a:lnSpc>
                <a:spcPct val="150000"/>
              </a:lnSpc>
            </a:pPr>
            <a:r>
              <a:rPr lang="en-US" dirty="0" smtClean="0"/>
              <a:t>Course Code        		:16SCCCS4</a:t>
            </a:r>
            <a:br>
              <a:rPr lang="en-US" dirty="0" smtClean="0"/>
            </a:br>
            <a:r>
              <a:rPr lang="en-US" dirty="0" smtClean="0"/>
              <a:t>Course Title         		: Database Systems</a:t>
            </a:r>
            <a:br>
              <a:rPr lang="en-US" dirty="0" smtClean="0"/>
            </a:br>
            <a:r>
              <a:rPr lang="en-US" dirty="0" smtClean="0"/>
              <a:t>Unit                      		:  IV</a:t>
            </a:r>
            <a:br>
              <a:rPr lang="en-US" dirty="0" smtClean="0"/>
            </a:br>
            <a:r>
              <a:rPr lang="en-US" dirty="0" smtClean="0"/>
              <a:t>Topics Covered    		:Database Design, ER Model</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Title 1"/>
          <p:cNvSpPr>
            <a:spLocks noGrp="1"/>
          </p:cNvSpPr>
          <p:nvPr>
            <p:ph type="title"/>
          </p:nvPr>
        </p:nvSpPr>
        <p:spPr>
          <a:xfrm>
            <a:off x="457200" y="71414"/>
            <a:ext cx="8229600" cy="1143000"/>
          </a:xfrm>
        </p:spPr>
        <p:txBody>
          <a:bodyPr>
            <a:normAutofit/>
          </a:bodyPr>
          <a:lstStyle/>
          <a:p>
            <a:pPr>
              <a:buFont typeface="Wingdings" pitchFamily="2" charset="2"/>
              <a:buChar char="q"/>
            </a:pPr>
            <a:r>
              <a:rPr lang="en-US" sz="3600" b="1" dirty="0" smtClean="0">
                <a:latin typeface="Times New Roman" pitchFamily="18" charset="0"/>
                <a:cs typeface="Times New Roman" pitchFamily="18" charset="0"/>
              </a:rPr>
              <a:t>Derived Attribute</a:t>
            </a:r>
            <a:endParaRPr lang="en-US" sz="3600" b="1" dirty="0">
              <a:latin typeface="Times New Roman" pitchFamily="18" charset="0"/>
              <a:cs typeface="Times New Roman" pitchFamily="18" charset="0"/>
            </a:endParaRPr>
          </a:p>
        </p:txBody>
      </p:sp>
      <p:sp>
        <p:nvSpPr>
          <p:cNvPr id="1048631" name="Content Placeholder 2"/>
          <p:cNvSpPr>
            <a:spLocks noGrp="1"/>
          </p:cNvSpPr>
          <p:nvPr>
            <p:ph idx="1"/>
          </p:nvPr>
        </p:nvSpPr>
        <p:spPr>
          <a:xfrm>
            <a:off x="457200" y="1285860"/>
            <a:ext cx="8229600" cy="4681550"/>
          </a:xfrm>
        </p:spPr>
        <p:txBody>
          <a:bodyPr/>
          <a:lstStyle/>
          <a:p>
            <a:pPr>
              <a:buNone/>
            </a:pPr>
            <a:r>
              <a:rPr lang="en-US" dirty="0" smtClean="0">
                <a:latin typeface="Times New Roman" pitchFamily="18" charset="0"/>
                <a:cs typeface="Times New Roman" pitchFamily="18" charset="0"/>
              </a:rPr>
              <a:t>An attribute that can be derived from other attribute is known as a derived attribute. It can be represented by a dashed ellipse.</a:t>
            </a:r>
          </a:p>
          <a:p>
            <a:pPr>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A person's age changes over time and can be derived from another attribute like Date of birth.</a:t>
            </a:r>
          </a:p>
          <a:p>
            <a:pPr>
              <a:buNone/>
            </a:pPr>
            <a:endParaRPr lang="en-US" dirty="0">
              <a:latin typeface="Times New Roman" pitchFamily="18" charset="0"/>
              <a:cs typeface="Times New Roman" pitchFamily="18" charset="0"/>
            </a:endParaRPr>
          </a:p>
        </p:txBody>
      </p:sp>
      <p:pic>
        <p:nvPicPr>
          <p:cNvPr id="2097160" name="Picture 3" descr="ER 8.PNG"/>
          <p:cNvPicPr>
            <a:picLocks noChangeAspect="1"/>
          </p:cNvPicPr>
          <p:nvPr/>
        </p:nvPicPr>
        <p:blipFill>
          <a:blip r:embed="rId2" cstate="print"/>
          <a:stretch>
            <a:fillRect/>
          </a:stretch>
        </p:blipFill>
        <p:spPr>
          <a:xfrm>
            <a:off x="2771800" y="3645024"/>
            <a:ext cx="4014778" cy="2743583"/>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2" name="Title 1"/>
          <p:cNvSpPr>
            <a:spLocks noGrp="1"/>
          </p:cNvSpPr>
          <p:nvPr>
            <p:ph type="title"/>
          </p:nvPr>
        </p:nvSpPr>
        <p:spPr>
          <a:xfrm>
            <a:off x="1643042" y="704088"/>
            <a:ext cx="6643734" cy="510334"/>
          </a:xfrm>
        </p:spPr>
        <p:txBody>
          <a:bodyPr>
            <a:noAutofit/>
          </a:bodyPr>
          <a:lstStyle/>
          <a:p>
            <a:r>
              <a:rPr lang="en-US" sz="5400" b="1" dirty="0" smtClean="0">
                <a:latin typeface="Times New Roman" pitchFamily="18" charset="0"/>
                <a:cs typeface="Times New Roman" pitchFamily="18" charset="0"/>
              </a:rPr>
              <a:t>Mapping Constraints</a:t>
            </a:r>
            <a:endParaRPr lang="en-US" sz="5400" b="1" dirty="0">
              <a:latin typeface="Times New Roman" pitchFamily="18" charset="0"/>
              <a:cs typeface="Times New Roman" pitchFamily="18" charset="0"/>
            </a:endParaRPr>
          </a:p>
        </p:txBody>
      </p:sp>
      <p:sp>
        <p:nvSpPr>
          <p:cNvPr id="1048633" name="Content Placeholder 2"/>
          <p:cNvSpPr>
            <a:spLocks noGrp="1"/>
          </p:cNvSpPr>
          <p:nvPr>
            <p:ph idx="1"/>
          </p:nvPr>
        </p:nvSpPr>
        <p:spPr>
          <a:xfrm>
            <a:off x="457200" y="1357298"/>
            <a:ext cx="8229600" cy="5214974"/>
          </a:xfrm>
        </p:spPr>
        <p:txBody>
          <a:bodyPr>
            <a:noAutofit/>
          </a:bodyPr>
          <a:lstStyle/>
          <a:p>
            <a:r>
              <a:rPr lang="en-US" dirty="0" smtClean="0">
                <a:latin typeface="Times New Roman" pitchFamily="18" charset="0"/>
                <a:cs typeface="Times New Roman" pitchFamily="18" charset="0"/>
              </a:rPr>
              <a:t>A mapping constraint is a data constraint that expresses the number of entities to which another entity can be related via a relationship set.</a:t>
            </a:r>
          </a:p>
          <a:p>
            <a:r>
              <a:rPr lang="en-US" dirty="0" smtClean="0">
                <a:latin typeface="Times New Roman" pitchFamily="18" charset="0"/>
                <a:cs typeface="Times New Roman" pitchFamily="18" charset="0"/>
              </a:rPr>
              <a:t>It is most useful in describing the relationship sets that involve more than two entity sets.</a:t>
            </a:r>
          </a:p>
          <a:p>
            <a:r>
              <a:rPr lang="en-US" dirty="0" smtClean="0">
                <a:latin typeface="Times New Roman" pitchFamily="18" charset="0"/>
                <a:cs typeface="Times New Roman" pitchFamily="18" charset="0"/>
              </a:rPr>
              <a:t>For binary relationship set R on an entity set A and B, there are four possible mapping cardinalities. These are as follows:</a:t>
            </a:r>
          </a:p>
          <a:p>
            <a:pPr marL="880110" lvl="1" indent="-514350">
              <a:buClr>
                <a:schemeClr val="accent1">
                  <a:lumMod val="75000"/>
                </a:schemeClr>
              </a:buClr>
              <a:buFont typeface="+mj-lt"/>
              <a:buAutoNum type="romanLcPeriod"/>
            </a:pPr>
            <a:r>
              <a:rPr lang="en-US" sz="2400" dirty="0" smtClean="0">
                <a:latin typeface="Times New Roman" pitchFamily="18" charset="0"/>
                <a:cs typeface="Times New Roman" pitchFamily="18" charset="0"/>
              </a:rPr>
              <a:t>One to one (1:1)</a:t>
            </a:r>
          </a:p>
          <a:p>
            <a:pPr marL="880110" lvl="1" indent="-514350">
              <a:buClr>
                <a:schemeClr val="accent1">
                  <a:lumMod val="75000"/>
                </a:schemeClr>
              </a:buClr>
              <a:buFont typeface="+mj-lt"/>
              <a:buAutoNum type="romanLcPeriod"/>
            </a:pPr>
            <a:r>
              <a:rPr lang="en-US" sz="2400" dirty="0" smtClean="0">
                <a:latin typeface="Times New Roman" pitchFamily="18" charset="0"/>
                <a:cs typeface="Times New Roman" pitchFamily="18" charset="0"/>
              </a:rPr>
              <a:t>One to many (1:M)</a:t>
            </a:r>
          </a:p>
          <a:p>
            <a:pPr marL="880110" lvl="1" indent="-514350">
              <a:buClr>
                <a:schemeClr val="accent1">
                  <a:lumMod val="75000"/>
                </a:schemeClr>
              </a:buClr>
              <a:buFont typeface="+mj-lt"/>
              <a:buAutoNum type="romanLcPeriod"/>
            </a:pPr>
            <a:r>
              <a:rPr lang="en-US" sz="2400" dirty="0" smtClean="0">
                <a:latin typeface="Times New Roman" pitchFamily="18" charset="0"/>
                <a:cs typeface="Times New Roman" pitchFamily="18" charset="0"/>
              </a:rPr>
              <a:t>Many to one (M:1)</a:t>
            </a:r>
          </a:p>
          <a:p>
            <a:pPr marL="880110" lvl="1" indent="-514350">
              <a:buClr>
                <a:schemeClr val="accent1">
                  <a:lumMod val="75000"/>
                </a:schemeClr>
              </a:buClr>
              <a:buFont typeface="+mj-lt"/>
              <a:buAutoNum type="romanLcPeriod"/>
            </a:pPr>
            <a:r>
              <a:rPr lang="en-US" sz="2400" dirty="0" smtClean="0">
                <a:latin typeface="Times New Roman" pitchFamily="18" charset="0"/>
                <a:cs typeface="Times New Roman" pitchFamily="18" charset="0"/>
              </a:rPr>
              <a:t>Many to many (M:M)</a:t>
            </a:r>
          </a:p>
          <a:p>
            <a:pPr>
              <a:buNone/>
            </a:pP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
          <p:cNvSpPr>
            <a:spLocks noGrp="1"/>
          </p:cNvSpPr>
          <p:nvPr>
            <p:ph type="title"/>
          </p:nvPr>
        </p:nvSpPr>
        <p:spPr>
          <a:xfrm>
            <a:off x="457200" y="214290"/>
            <a:ext cx="8229600" cy="1143000"/>
          </a:xfrm>
        </p:spPr>
        <p:txBody>
          <a:bodyPr>
            <a:noAutofit/>
          </a:bodyPr>
          <a:lstStyle/>
          <a:p>
            <a:r>
              <a:rPr lang="en-US" sz="3600" b="1" dirty="0" smtClean="0">
                <a:latin typeface="Times New Roman" pitchFamily="18" charset="0"/>
                <a:cs typeface="Times New Roman" pitchFamily="18" charset="0"/>
              </a:rPr>
              <a:t>One-to-one</a:t>
            </a:r>
            <a:endParaRPr lang="en-US" sz="3600" b="1" dirty="0">
              <a:latin typeface="Times New Roman" pitchFamily="18" charset="0"/>
              <a:cs typeface="Times New Roman" pitchFamily="18" charset="0"/>
            </a:endParaRPr>
          </a:p>
        </p:txBody>
      </p:sp>
      <p:sp>
        <p:nvSpPr>
          <p:cNvPr id="1048635"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In one-to-one mapping, an entity in E1 is associated with at most one entity in E2, and an entity in E2 is associated with at most one entity in E1.</a:t>
            </a:r>
            <a:endParaRPr lang="en-US" dirty="0">
              <a:latin typeface="Times New Roman" pitchFamily="18" charset="0"/>
              <a:cs typeface="Times New Roman" pitchFamily="18" charset="0"/>
            </a:endParaRPr>
          </a:p>
        </p:txBody>
      </p:sp>
      <p:pic>
        <p:nvPicPr>
          <p:cNvPr id="2097161" name="Picture 3" descr="ER 9.PNG"/>
          <p:cNvPicPr>
            <a:picLocks noChangeAspect="1"/>
          </p:cNvPicPr>
          <p:nvPr/>
        </p:nvPicPr>
        <p:blipFill>
          <a:blip r:embed="rId2" cstate="print"/>
          <a:stretch>
            <a:fillRect/>
          </a:stretch>
        </p:blipFill>
        <p:spPr>
          <a:xfrm>
            <a:off x="1907704" y="3500438"/>
            <a:ext cx="4752528" cy="228601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85728"/>
            <a:ext cx="8229600" cy="1143000"/>
          </a:xfrm>
        </p:spPr>
        <p:txBody>
          <a:bodyPr>
            <a:noAutofit/>
          </a:bodyPr>
          <a:lstStyle/>
          <a:p>
            <a:r>
              <a:rPr lang="en-US" sz="3600" b="1" dirty="0" smtClean="0">
                <a:latin typeface="Times New Roman" pitchFamily="18" charset="0"/>
                <a:cs typeface="Times New Roman" pitchFamily="18" charset="0"/>
              </a:rPr>
              <a:t>One-to-many</a:t>
            </a:r>
            <a:endParaRPr lang="en-US" sz="3600" b="1" dirty="0">
              <a:latin typeface="Times New Roman" pitchFamily="18" charset="0"/>
              <a:cs typeface="Times New Roman" pitchFamily="18" charset="0"/>
            </a:endParaRPr>
          </a:p>
        </p:txBody>
      </p:sp>
      <p:sp>
        <p:nvSpPr>
          <p:cNvPr id="1048637"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In one-to-many mapping, an entity in E1 is associated with any number of entities in E2, and an entity in E2 is associated with at most one entity in E1.</a:t>
            </a:r>
            <a:endParaRPr lang="en-US" dirty="0">
              <a:latin typeface="Times New Roman" pitchFamily="18" charset="0"/>
              <a:cs typeface="Times New Roman" pitchFamily="18" charset="0"/>
            </a:endParaRPr>
          </a:p>
        </p:txBody>
      </p:sp>
      <p:pic>
        <p:nvPicPr>
          <p:cNvPr id="2097162" name="Picture 3" descr="ER 10.PNG"/>
          <p:cNvPicPr>
            <a:picLocks noChangeAspect="1"/>
          </p:cNvPicPr>
          <p:nvPr/>
        </p:nvPicPr>
        <p:blipFill>
          <a:blip r:embed="rId2" cstate="print"/>
          <a:stretch>
            <a:fillRect/>
          </a:stretch>
        </p:blipFill>
        <p:spPr>
          <a:xfrm>
            <a:off x="1500166" y="3571876"/>
            <a:ext cx="6072230" cy="264320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Title 1"/>
          <p:cNvSpPr>
            <a:spLocks noGrp="1"/>
          </p:cNvSpPr>
          <p:nvPr>
            <p:ph type="title"/>
          </p:nvPr>
        </p:nvSpPr>
        <p:spPr>
          <a:xfrm>
            <a:off x="457200" y="142852"/>
            <a:ext cx="8229600" cy="1143000"/>
          </a:xfrm>
        </p:spPr>
        <p:txBody>
          <a:bodyPr>
            <a:noAutofit/>
          </a:bodyPr>
          <a:lstStyle/>
          <a:p>
            <a:r>
              <a:rPr lang="en-US" sz="3600" b="1" dirty="0" smtClean="0">
                <a:latin typeface="Times New Roman" pitchFamily="18" charset="0"/>
                <a:cs typeface="Times New Roman" pitchFamily="18" charset="0"/>
              </a:rPr>
              <a:t>Many-to-one</a:t>
            </a:r>
            <a:endParaRPr lang="en-US" sz="3600" b="1" dirty="0">
              <a:latin typeface="Times New Roman" pitchFamily="18" charset="0"/>
              <a:cs typeface="Times New Roman" pitchFamily="18" charset="0"/>
            </a:endParaRPr>
          </a:p>
        </p:txBody>
      </p:sp>
      <p:sp>
        <p:nvSpPr>
          <p:cNvPr id="1048639"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In one-to-many mapping, an entity in E1 is associated with at most one entity in E2, and an entity in E2 is associated with any number of entities in E1.</a:t>
            </a:r>
            <a:endParaRPr lang="en-US" dirty="0">
              <a:latin typeface="Times New Roman" pitchFamily="18" charset="0"/>
              <a:cs typeface="Times New Roman" pitchFamily="18" charset="0"/>
            </a:endParaRPr>
          </a:p>
        </p:txBody>
      </p:sp>
      <p:pic>
        <p:nvPicPr>
          <p:cNvPr id="2097163" name="Picture 3" descr="ER 11.PNG"/>
          <p:cNvPicPr>
            <a:picLocks noChangeAspect="1"/>
          </p:cNvPicPr>
          <p:nvPr/>
        </p:nvPicPr>
        <p:blipFill>
          <a:blip r:embed="rId2" cstate="print"/>
          <a:stretch>
            <a:fillRect/>
          </a:stretch>
        </p:blipFill>
        <p:spPr>
          <a:xfrm>
            <a:off x="1403648" y="3714752"/>
            <a:ext cx="5512643" cy="250033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0"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Many-to-many</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sp>
        <p:nvSpPr>
          <p:cNvPr id="1048641"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In many-to-many mapping, an entity in E1 is associated with any number of entities in E2, and an entity in E2 is associated with any number of entities in E1.</a:t>
            </a:r>
            <a:endParaRPr lang="en-US" dirty="0">
              <a:latin typeface="Times New Roman" pitchFamily="18" charset="0"/>
              <a:cs typeface="Times New Roman" pitchFamily="18" charset="0"/>
            </a:endParaRPr>
          </a:p>
        </p:txBody>
      </p:sp>
      <p:pic>
        <p:nvPicPr>
          <p:cNvPr id="2097164" name="Picture 3" descr="ER 12.PNG"/>
          <p:cNvPicPr>
            <a:picLocks noChangeAspect="1"/>
          </p:cNvPicPr>
          <p:nvPr/>
        </p:nvPicPr>
        <p:blipFill>
          <a:blip r:embed="rId2" cstate="print"/>
          <a:stretch>
            <a:fillRect/>
          </a:stretch>
        </p:blipFill>
        <p:spPr>
          <a:xfrm>
            <a:off x="1547664" y="3857628"/>
            <a:ext cx="6096170" cy="2214578"/>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Title 1"/>
          <p:cNvSpPr>
            <a:spLocks noGrp="1"/>
          </p:cNvSpPr>
          <p:nvPr>
            <p:ph type="title"/>
          </p:nvPr>
        </p:nvSpPr>
        <p:spPr>
          <a:xfrm>
            <a:off x="539552" y="188640"/>
            <a:ext cx="7467600" cy="1143000"/>
          </a:xfrm>
        </p:spPr>
        <p:txBody>
          <a:bodyPr>
            <a:noAutofit/>
          </a:bodyPr>
          <a:lstStyle/>
          <a:p>
            <a:r>
              <a:rPr lang="en-US" sz="5400" b="1" dirty="0" smtClean="0">
                <a:latin typeface="Times New Roman" pitchFamily="18" charset="0"/>
                <a:cs typeface="Times New Roman" pitchFamily="18" charset="0"/>
              </a:rPr>
              <a:t>Keys</a:t>
            </a:r>
            <a:endParaRPr lang="en-US" sz="5400" b="1" dirty="0">
              <a:latin typeface="Times New Roman" pitchFamily="18" charset="0"/>
              <a:cs typeface="Times New Roman" pitchFamily="18" charset="0"/>
            </a:endParaRPr>
          </a:p>
        </p:txBody>
      </p:sp>
      <p:sp>
        <p:nvSpPr>
          <p:cNvPr id="1048643" name="Content Placeholder 2"/>
          <p:cNvSpPr>
            <a:spLocks noGrp="1"/>
          </p:cNvSpPr>
          <p:nvPr>
            <p:ph idx="1"/>
          </p:nvPr>
        </p:nvSpPr>
        <p:spPr>
          <a:xfrm>
            <a:off x="467544" y="1628800"/>
            <a:ext cx="7467600" cy="4873752"/>
          </a:xfrm>
        </p:spPr>
        <p:txBody>
          <a:bodyPr/>
          <a:lstStyle/>
          <a:p>
            <a:r>
              <a:rPr lang="en-US" dirty="0" smtClean="0">
                <a:latin typeface="Times New Roman" pitchFamily="18" charset="0"/>
                <a:cs typeface="Times New Roman" pitchFamily="18" charset="0"/>
              </a:rPr>
              <a:t>Keys play an important role in the relational database.</a:t>
            </a:r>
          </a:p>
          <a:p>
            <a:r>
              <a:rPr lang="en-US" dirty="0" smtClean="0">
                <a:latin typeface="Times New Roman" pitchFamily="18" charset="0"/>
                <a:cs typeface="Times New Roman" pitchFamily="18" charset="0"/>
              </a:rPr>
              <a:t>It is used to uniquely identify any record or row of data from the table. It is also used to establish and identify relationships between tables.</a:t>
            </a:r>
          </a:p>
          <a:p>
            <a:pPr>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In Student table, ID is used as a key because it is unique for each student. In PERSON table, passport_number, license_number, SSN are keys since they are unique for each person.</a:t>
            </a:r>
          </a:p>
          <a:p>
            <a:pPr>
              <a:buNone/>
            </a:pP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itle 1"/>
          <p:cNvSpPr>
            <a:spLocks noGrp="1"/>
          </p:cNvSpPr>
          <p:nvPr>
            <p:ph type="title"/>
          </p:nvPr>
        </p:nvSpPr>
        <p:spPr>
          <a:xfrm>
            <a:off x="467544" y="3356992"/>
            <a:ext cx="3168352" cy="706090"/>
          </a:xfrm>
        </p:spPr>
        <p:txBody>
          <a:bodyPr>
            <a:noAutofit/>
          </a:bodyPr>
          <a:lstStyle/>
          <a:p>
            <a:r>
              <a:rPr lang="en-US" sz="3200" b="1" dirty="0" smtClean="0">
                <a:latin typeface="Times New Roman" pitchFamily="18" charset="0"/>
                <a:cs typeface="Times New Roman" pitchFamily="18" charset="0"/>
              </a:rPr>
              <a:t>Types of key:</a:t>
            </a:r>
            <a:endParaRPr lang="en-US" sz="3200" b="1" dirty="0">
              <a:latin typeface="Times New Roman" pitchFamily="18" charset="0"/>
              <a:cs typeface="Times New Roman" pitchFamily="18" charset="0"/>
            </a:endParaRPr>
          </a:p>
        </p:txBody>
      </p:sp>
      <p:pic>
        <p:nvPicPr>
          <p:cNvPr id="2097165" name="Content Placeholder 3" descr="ER 13.PNG"/>
          <p:cNvPicPr>
            <a:picLocks noGrp="1" noChangeAspect="1"/>
          </p:cNvPicPr>
          <p:nvPr>
            <p:ph idx="1"/>
          </p:nvPr>
        </p:nvPicPr>
        <p:blipFill>
          <a:blip r:embed="rId2" cstate="print"/>
          <a:stretch>
            <a:fillRect/>
          </a:stretch>
        </p:blipFill>
        <p:spPr>
          <a:xfrm>
            <a:off x="3491880" y="188640"/>
            <a:ext cx="5125166" cy="3200847"/>
          </a:xfrm>
        </p:spPr>
      </p:pic>
      <p:pic>
        <p:nvPicPr>
          <p:cNvPr id="2097166" name="Picture 4" descr="ER 14.PNG"/>
          <p:cNvPicPr>
            <a:picLocks noChangeAspect="1"/>
          </p:cNvPicPr>
          <p:nvPr/>
        </p:nvPicPr>
        <p:blipFill>
          <a:blip r:embed="rId3" cstate="print"/>
          <a:stretch>
            <a:fillRect/>
          </a:stretch>
        </p:blipFill>
        <p:spPr>
          <a:xfrm>
            <a:off x="2928926" y="3500438"/>
            <a:ext cx="5715040" cy="3140338"/>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1"/>
          <p:cNvSpPr>
            <a:spLocks noGrp="1"/>
          </p:cNvSpPr>
          <p:nvPr>
            <p:ph type="title"/>
          </p:nvPr>
        </p:nvSpPr>
        <p:spPr>
          <a:xfrm>
            <a:off x="457200" y="71414"/>
            <a:ext cx="8229600" cy="1143000"/>
          </a:xfrm>
        </p:spPr>
        <p:txBody>
          <a:bodyPr>
            <a:noAutofit/>
          </a:bodyPr>
          <a:lstStyle/>
          <a:p>
            <a:pPr>
              <a:buFont typeface="Wingdings" pitchFamily="2" charset="2"/>
              <a:buChar char="Ø"/>
            </a:pPr>
            <a:r>
              <a:rPr lang="en-US" sz="36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	Primary key    </a:t>
            </a:r>
            <a:endParaRPr lang="en-US" sz="3600" b="1" dirty="0">
              <a:latin typeface="Times New Roman" pitchFamily="18" charset="0"/>
              <a:cs typeface="Times New Roman" pitchFamily="18" charset="0"/>
            </a:endParaRPr>
          </a:p>
        </p:txBody>
      </p:sp>
      <p:sp>
        <p:nvSpPr>
          <p:cNvPr id="1048646" name="Content Placeholder 2"/>
          <p:cNvSpPr>
            <a:spLocks noGrp="1"/>
          </p:cNvSpPr>
          <p:nvPr>
            <p:ph idx="1"/>
          </p:nvPr>
        </p:nvSpPr>
        <p:spPr>
          <a:xfrm>
            <a:off x="467544" y="1357298"/>
            <a:ext cx="7467600" cy="4873752"/>
          </a:xfrm>
        </p:spPr>
        <p:txBody>
          <a:bodyPr/>
          <a:lstStyle/>
          <a:p>
            <a:pPr>
              <a:buNone/>
            </a:pPr>
            <a:r>
              <a:rPr lang="en-US" dirty="0" smtClean="0">
                <a:latin typeface="Times New Roman" pitchFamily="18" charset="0"/>
                <a:cs typeface="Times New Roman" pitchFamily="18" charset="0"/>
              </a:rPr>
              <a:t>It </a:t>
            </a:r>
            <a:r>
              <a:rPr lang="en-US" dirty="0" smtClean="0">
                <a:latin typeface="Times New Roman" pitchFamily="18" charset="0"/>
                <a:cs typeface="Times New Roman" pitchFamily="18" charset="0"/>
              </a:rPr>
              <a:t>is the first key which is </a:t>
            </a:r>
            <a:r>
              <a:rPr lang="en-US" dirty="0" smtClean="0">
                <a:latin typeface="Times New Roman" pitchFamily="18" charset="0"/>
                <a:cs typeface="Times New Roman" pitchFamily="18" charset="0"/>
              </a:rPr>
              <a:t>used to identify one and only one instance of an entity uniquely. An entity can contain multiple keys as we saw in PERSON table. The key which is most suitable from those lists become a primary key.</a:t>
            </a:r>
            <a:endParaRPr lang="en-US" dirty="0">
              <a:latin typeface="Times New Roman" pitchFamily="18" charset="0"/>
              <a:cs typeface="Times New Roman" pitchFamily="18" charset="0"/>
            </a:endParaRPr>
          </a:p>
        </p:txBody>
      </p:sp>
      <p:pic>
        <p:nvPicPr>
          <p:cNvPr id="2097167" name="Picture 3" descr="ER 15.PNG"/>
          <p:cNvPicPr>
            <a:picLocks noChangeAspect="1"/>
          </p:cNvPicPr>
          <p:nvPr/>
        </p:nvPicPr>
        <p:blipFill>
          <a:blip r:embed="rId2" cstate="print"/>
          <a:stretch>
            <a:fillRect/>
          </a:stretch>
        </p:blipFill>
        <p:spPr>
          <a:xfrm>
            <a:off x="2843808" y="3714752"/>
            <a:ext cx="3744416" cy="278608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Entity Relationship Diagram</a:t>
            </a:r>
            <a:br>
              <a:rPr lang="en-US" sz="3600" b="1" dirty="0" smtClean="0">
                <a:latin typeface="Times New Roman" pitchFamily="18" charset="0"/>
                <a:cs typeface="Times New Roman" pitchFamily="18" charset="0"/>
              </a:rPr>
            </a:br>
            <a:endParaRPr lang="en-US" sz="3600" b="1" dirty="0">
              <a:latin typeface="Times New Roman" pitchFamily="18" charset="0"/>
              <a:cs typeface="Times New Roman" pitchFamily="18" charset="0"/>
            </a:endParaRPr>
          </a:p>
        </p:txBody>
      </p:sp>
      <p:pic>
        <p:nvPicPr>
          <p:cNvPr id="2097168" name="Content Placeholder 7" descr="ER 18.PNG"/>
          <p:cNvPicPr>
            <a:picLocks noGrp="1" noChangeAspect="1"/>
          </p:cNvPicPr>
          <p:nvPr>
            <p:ph idx="1"/>
          </p:nvPr>
        </p:nvPicPr>
        <p:blipFill>
          <a:blip r:embed="rId2" cstate="print"/>
          <a:stretch>
            <a:fillRect/>
          </a:stretch>
        </p:blipFill>
        <p:spPr>
          <a:xfrm>
            <a:off x="611560" y="764704"/>
            <a:ext cx="7467600" cy="2259569"/>
          </a:xfrm>
        </p:spPr>
      </p:pic>
      <p:pic>
        <p:nvPicPr>
          <p:cNvPr id="2097169" name="Picture 9" descr="ER 19.PNG"/>
          <p:cNvPicPr>
            <a:picLocks noChangeAspect="1"/>
          </p:cNvPicPr>
          <p:nvPr/>
        </p:nvPicPr>
        <p:blipFill>
          <a:blip r:embed="rId3" cstate="print"/>
          <a:stretch>
            <a:fillRect/>
          </a:stretch>
        </p:blipFill>
        <p:spPr>
          <a:xfrm>
            <a:off x="467544" y="2996952"/>
            <a:ext cx="7859222" cy="423921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
          <p:cNvSpPr>
            <a:spLocks noGrp="1"/>
          </p:cNvSpPr>
          <p:nvPr>
            <p:ph type="ctrTitle"/>
          </p:nvPr>
        </p:nvSpPr>
        <p:spPr>
          <a:xfrm>
            <a:off x="755576" y="764704"/>
            <a:ext cx="7772400" cy="1828800"/>
          </a:xfrm>
        </p:spPr>
        <p:txBody>
          <a:bodyPr>
            <a:normAutofit/>
          </a:bodyPr>
          <a:lstStyle/>
          <a:p>
            <a:r>
              <a:rPr lang="en-IN" sz="6600" dirty="0" smtClean="0">
                <a:latin typeface="Times New Roman" pitchFamily="18" charset="0"/>
                <a:cs typeface="Times New Roman" pitchFamily="18" charset="0"/>
              </a:rPr>
              <a:t>ER Model In DBS</a:t>
            </a:r>
            <a:endParaRPr lang="en-US" sz="66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What is an Entity Relationship Diagram (ERD)?</a:t>
            </a:r>
            <a:endParaRPr lang="en-US" b="1" dirty="0">
              <a:latin typeface="Times New Roman" pitchFamily="18" charset="0"/>
              <a:cs typeface="Times New Roman" pitchFamily="18" charset="0"/>
            </a:endParaRPr>
          </a:p>
        </p:txBody>
      </p:sp>
      <p:sp>
        <p:nvSpPr>
          <p:cNvPr id="1048649" name="Content Placeholder 2"/>
          <p:cNvSpPr>
            <a:spLocks noGrp="1"/>
          </p:cNvSpPr>
          <p:nvPr>
            <p:ph idx="1"/>
          </p:nvPr>
        </p:nvSpPr>
        <p:spPr/>
        <p:txBody>
          <a:bodyPr>
            <a:normAutofit/>
          </a:bodyPr>
          <a:lstStyle/>
          <a:p>
            <a:pPr>
              <a:buNone/>
            </a:pPr>
            <a:r>
              <a:rPr lang="en-US" dirty="0" smtClean="0">
                <a:latin typeface="Times New Roman" pitchFamily="18" charset="0"/>
                <a:cs typeface="Times New Roman" pitchFamily="18" charset="0"/>
              </a:rPr>
              <a:t>An entity relationship diagram (ERD) shows the relationships of entity sets stored in a database. An entity in this context is an object, a component of data. An entity set is a collection of similar entities. These entities can have attributes that define its properties.</a:t>
            </a:r>
          </a:p>
          <a:p>
            <a:pPr>
              <a:buNone/>
            </a:pPr>
            <a:endParaRPr/>
          </a:p>
          <a:p>
            <a:pPr>
              <a:buNone/>
            </a:pPr>
            <a:r>
              <a:rPr lang="en-US" dirty="0" smtClean="0">
                <a:latin typeface="Times New Roman" pitchFamily="18" charset="0"/>
                <a:cs typeface="Times New Roman" pitchFamily="18" charset="0"/>
              </a:rPr>
              <a:t>By defining the entities, their attributes, and showing the relationships between them, an ER diagram illustrates the logical structure of databases.</a:t>
            </a:r>
          </a:p>
          <a:p>
            <a:pPr>
              <a:buNone/>
            </a:pPr>
            <a:r>
              <a:rPr lang="en-US" dirty="0" smtClean="0">
                <a:latin typeface="Times New Roman" pitchFamily="18" charset="0"/>
                <a:cs typeface="Times New Roman" pitchFamily="18" charset="0"/>
              </a:rPr>
              <a:t>ER diagrams are used to sketch out the design of a database.</a:t>
            </a:r>
          </a:p>
          <a:p>
            <a:pPr>
              <a:buNone/>
            </a:pPr>
            <a:endParaRPr lang="en-US"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Title 1"/>
          <p:cNvSpPr>
            <a:spLocks noGrp="1"/>
          </p:cNvSpPr>
          <p:nvPr>
            <p:ph type="title"/>
          </p:nvPr>
        </p:nvSpPr>
        <p:spPr>
          <a:xfrm>
            <a:off x="457200" y="428604"/>
            <a:ext cx="8229600" cy="724648"/>
          </a:xfrm>
        </p:spPr>
        <p:txBody>
          <a:bodyPr>
            <a:normAutofit/>
          </a:bodyPr>
          <a:lstStyle/>
          <a:p>
            <a:r>
              <a:rPr lang="en-IN" sz="3600" b="1" dirty="0" smtClean="0">
                <a:latin typeface="Times New Roman" pitchFamily="18" charset="0"/>
                <a:cs typeface="Times New Roman" pitchFamily="18" charset="0"/>
              </a:rPr>
              <a:t>Weak entity sets</a:t>
            </a:r>
            <a:endParaRPr lang="en-US" sz="3600" b="1" dirty="0">
              <a:latin typeface="Times New Roman" pitchFamily="18" charset="0"/>
              <a:cs typeface="Times New Roman" pitchFamily="18" charset="0"/>
            </a:endParaRPr>
          </a:p>
        </p:txBody>
      </p:sp>
      <p:sp>
        <p:nvSpPr>
          <p:cNvPr id="1048651" name="Content Placeholder 2"/>
          <p:cNvSpPr>
            <a:spLocks noGrp="1"/>
          </p:cNvSpPr>
          <p:nvPr>
            <p:ph idx="1"/>
          </p:nvPr>
        </p:nvSpPr>
        <p:spPr>
          <a:xfrm>
            <a:off x="457200" y="1428736"/>
            <a:ext cx="8229600" cy="4389120"/>
          </a:xfrm>
        </p:spPr>
        <p:txBody>
          <a:bodyPr/>
          <a:lstStyle/>
          <a:p>
            <a:pPr>
              <a:buNone/>
            </a:pPr>
            <a:r>
              <a:rPr lang="en-US" dirty="0" smtClean="0">
                <a:latin typeface="Times New Roman" pitchFamily="18" charset="0"/>
                <a:cs typeface="Times New Roman" pitchFamily="18" charset="0"/>
              </a:rPr>
              <a:t>A </a:t>
            </a:r>
            <a:r>
              <a:rPr lang="en-US" b="1" dirty="0" smtClean="0">
                <a:latin typeface="Times New Roman" pitchFamily="18" charset="0"/>
                <a:cs typeface="Times New Roman" pitchFamily="18" charset="0"/>
              </a:rPr>
              <a:t>weak entity set</a:t>
            </a:r>
            <a:r>
              <a:rPr lang="en-US" dirty="0" smtClean="0">
                <a:latin typeface="Times New Roman" pitchFamily="18" charset="0"/>
                <a:cs typeface="Times New Roman" pitchFamily="18" charset="0"/>
              </a:rPr>
              <a:t> is an </a:t>
            </a:r>
            <a:r>
              <a:rPr lang="en-US" b="1" dirty="0" smtClean="0">
                <a:latin typeface="Times New Roman" pitchFamily="18" charset="0"/>
                <a:cs typeface="Times New Roman" pitchFamily="18" charset="0"/>
              </a:rPr>
              <a:t>entity set</a:t>
            </a:r>
            <a:r>
              <a:rPr lang="en-US" dirty="0" smtClean="0">
                <a:latin typeface="Times New Roman" pitchFamily="18" charset="0"/>
                <a:cs typeface="Times New Roman" pitchFamily="18" charset="0"/>
              </a:rPr>
              <a:t> that does not contain sufficient attributes to uniquely identify its </a:t>
            </a:r>
            <a:r>
              <a:rPr lang="en-US" b="1" dirty="0" smtClean="0">
                <a:latin typeface="Times New Roman" pitchFamily="18" charset="0"/>
                <a:cs typeface="Times New Roman" pitchFamily="18" charset="0"/>
              </a:rPr>
              <a:t>entities</a:t>
            </a:r>
            <a:r>
              <a:rPr lang="en-US" dirty="0" smtClean="0">
                <a:latin typeface="Times New Roman" pitchFamily="18" charset="0"/>
                <a:cs typeface="Times New Roman" pitchFamily="18" charset="0"/>
              </a:rPr>
              <a:t>. In other words, a primary key does not exist for a </a:t>
            </a:r>
            <a:r>
              <a:rPr lang="en-US" b="1" dirty="0" smtClean="0">
                <a:latin typeface="Times New Roman" pitchFamily="18" charset="0"/>
                <a:cs typeface="Times New Roman" pitchFamily="18" charset="0"/>
              </a:rPr>
              <a:t>weak entity set</a:t>
            </a:r>
            <a:r>
              <a:rPr lang="en-US" dirty="0" smtClean="0">
                <a:latin typeface="Times New Roman" pitchFamily="18" charset="0"/>
                <a:cs typeface="Times New Roman" pitchFamily="18" charset="0"/>
              </a:rPr>
              <a:t>. However, it contains a partial key called as a discriminator. Discriminator can identify a group of </a:t>
            </a:r>
            <a:r>
              <a:rPr lang="en-US" b="1" dirty="0" smtClean="0">
                <a:latin typeface="Times New Roman" pitchFamily="18" charset="0"/>
                <a:cs typeface="Times New Roman" pitchFamily="18" charset="0"/>
              </a:rPr>
              <a:t>entities</a:t>
            </a:r>
            <a:r>
              <a:rPr lang="en-US" dirty="0" smtClean="0">
                <a:latin typeface="Times New Roman" pitchFamily="18" charset="0"/>
                <a:cs typeface="Times New Roman" pitchFamily="18" charset="0"/>
              </a:rPr>
              <a:t> from the </a:t>
            </a:r>
            <a:r>
              <a:rPr lang="en-US" b="1" dirty="0" smtClean="0">
                <a:latin typeface="Times New Roman" pitchFamily="18" charset="0"/>
                <a:cs typeface="Times New Roman" pitchFamily="18" charset="0"/>
              </a:rPr>
              <a:t>entity set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pic>
        <p:nvPicPr>
          <p:cNvPr id="2097170" name="Picture 3" descr="ER 20.PNG"/>
          <p:cNvPicPr>
            <a:picLocks noChangeAspect="1"/>
          </p:cNvPicPr>
          <p:nvPr/>
        </p:nvPicPr>
        <p:blipFill>
          <a:blip r:embed="rId2" cstate="print"/>
          <a:stretch>
            <a:fillRect/>
          </a:stretch>
        </p:blipFill>
        <p:spPr>
          <a:xfrm>
            <a:off x="1115616" y="4143380"/>
            <a:ext cx="6792273" cy="2357454"/>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Title 1"/>
          <p:cNvSpPr>
            <a:spLocks noGrp="1"/>
          </p:cNvSpPr>
          <p:nvPr>
            <p:ph type="title"/>
          </p:nvPr>
        </p:nvSpPr>
        <p:spPr>
          <a:xfrm>
            <a:off x="457200" y="-71462"/>
            <a:ext cx="8229600" cy="1143000"/>
          </a:xfrm>
        </p:spPr>
        <p:txBody>
          <a:bodyPr>
            <a:noAutofit/>
          </a:bodyPr>
          <a:lstStyle/>
          <a:p>
            <a:r>
              <a:rPr lang="en-US" sz="3600" b="1" dirty="0" smtClean="0">
                <a:latin typeface="Times New Roman" pitchFamily="18" charset="0"/>
                <a:cs typeface="Times New Roman" pitchFamily="18" charset="0"/>
              </a:rPr>
              <a:t>Extended E-R Features – Specialization </a:t>
            </a:r>
            <a:endParaRPr lang="en-US" sz="3600" b="1" dirty="0">
              <a:latin typeface="Times New Roman" pitchFamily="18" charset="0"/>
              <a:cs typeface="Times New Roman" pitchFamily="18" charset="0"/>
            </a:endParaRPr>
          </a:p>
        </p:txBody>
      </p:sp>
      <p:sp>
        <p:nvSpPr>
          <p:cNvPr id="1048653" name="Content Placeholder 2"/>
          <p:cNvSpPr>
            <a:spLocks noGrp="1"/>
          </p:cNvSpPr>
          <p:nvPr>
            <p:ph idx="1"/>
          </p:nvPr>
        </p:nvSpPr>
        <p:spPr>
          <a:xfrm>
            <a:off x="457200" y="1357298"/>
            <a:ext cx="8229600" cy="5214974"/>
          </a:xfrm>
        </p:spPr>
        <p:txBody>
          <a:bodyPr>
            <a:noAutofit/>
          </a:bodyPr>
          <a:lstStyle/>
          <a:p>
            <a:r>
              <a:rPr lang="en-US" sz="1600" dirty="0" smtClean="0">
                <a:latin typeface="Times New Roman" pitchFamily="18" charset="0"/>
                <a:cs typeface="Times New Roman" pitchFamily="18" charset="0"/>
              </a:rPr>
              <a:t>An entity set may include </a:t>
            </a:r>
            <a:r>
              <a:rPr lang="en-US" sz="1600" b="1" dirty="0" smtClean="0">
                <a:latin typeface="Times New Roman" pitchFamily="18" charset="0"/>
                <a:cs typeface="Times New Roman" pitchFamily="18" charset="0"/>
              </a:rPr>
              <a:t>sub-groupings of entities</a:t>
            </a:r>
            <a:r>
              <a:rPr lang="en-US" sz="1600" dirty="0" smtClean="0">
                <a:latin typeface="Times New Roman" pitchFamily="18" charset="0"/>
                <a:cs typeface="Times New Roman" pitchFamily="18" charset="0"/>
              </a:rPr>
              <a:t> that are distinct in some way from other entities in the set. For instance, a subset of entities within an entity set may have attributes that are not shared by all the entities in the entity set</a:t>
            </a:r>
            <a:r>
              <a:rPr lang="en-US" sz="1600"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As an example, the entity set person may be further classified as one of the following: </a:t>
            </a:r>
            <a:r>
              <a:rPr lang="en-US" sz="1600" i="1" dirty="0" smtClean="0">
                <a:latin typeface="Times New Roman" pitchFamily="18" charset="0"/>
                <a:cs typeface="Times New Roman" pitchFamily="18" charset="0"/>
              </a:rPr>
              <a:t>employee, student</a:t>
            </a:r>
            <a:r>
              <a:rPr lang="en-US" sz="1600"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Each of these person types is described by a set of attributes that includes </a:t>
            </a:r>
            <a:r>
              <a:rPr lang="en-US" sz="1600" b="1" dirty="0" smtClean="0">
                <a:latin typeface="Times New Roman" pitchFamily="18" charset="0"/>
                <a:cs typeface="Times New Roman" pitchFamily="18" charset="0"/>
              </a:rPr>
              <a:t>all the attributes of entity set person plus possibly additional attributes</a:t>
            </a:r>
            <a:r>
              <a:rPr lang="en-US" sz="1600"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The process of designating sub-groupings within an entity set is called </a:t>
            </a:r>
            <a:r>
              <a:rPr lang="en-US" sz="1600" b="1" dirty="0" smtClean="0">
                <a:latin typeface="Times New Roman" pitchFamily="18" charset="0"/>
                <a:cs typeface="Times New Roman" pitchFamily="18" charset="0"/>
              </a:rPr>
              <a:t>specialization</a:t>
            </a:r>
            <a:r>
              <a:rPr lang="en-US" sz="1600"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For example, :</a:t>
            </a:r>
            <a:r>
              <a:rPr lang="en-US" sz="1600" dirty="0" smtClean="0">
                <a:latin typeface="Times New Roman" pitchFamily="18" charset="0"/>
                <a:cs typeface="Times New Roman" pitchFamily="18" charset="0"/>
              </a:rPr>
              <a:t> A university divides students into two categories: graduate and undergraduate. Graduate students have an </a:t>
            </a:r>
            <a:r>
              <a:rPr lang="en-US" sz="1600" dirty="0" err="1" smtClean="0">
                <a:latin typeface="Times New Roman" pitchFamily="18" charset="0"/>
                <a:cs typeface="Times New Roman" pitchFamily="18" charset="0"/>
              </a:rPr>
              <a:t>ofﬁce</a:t>
            </a:r>
            <a:r>
              <a:rPr lang="en-US" sz="1600" dirty="0" smtClean="0">
                <a:latin typeface="Times New Roman" pitchFamily="18" charset="0"/>
                <a:cs typeface="Times New Roman" pitchFamily="18" charset="0"/>
              </a:rPr>
              <a:t> assigned to them. Undergraduate students are assigned to a residential college. Each of these student types is described by a set of attributes that includes all the attributes of the entity set student plus additional attributes.</a:t>
            </a:r>
          </a:p>
          <a:p>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An entity set may be specialized by </a:t>
            </a:r>
            <a:r>
              <a:rPr lang="en-US" sz="1600" b="1" dirty="0" smtClean="0">
                <a:latin typeface="Times New Roman" pitchFamily="18" charset="0"/>
                <a:cs typeface="Times New Roman" pitchFamily="18" charset="0"/>
              </a:rPr>
              <a:t>more than one distinguishing feature</a:t>
            </a:r>
            <a:r>
              <a:rPr lang="en-US" sz="1600" dirty="0" smtClean="0">
                <a:latin typeface="Times New Roman" pitchFamily="18" charset="0"/>
                <a:cs typeface="Times New Roman" pitchFamily="18" charset="0"/>
              </a:rPr>
              <a:t>. A distinguishing feature among employee entities is the job the employee performs.</a:t>
            </a:r>
            <a:br>
              <a:rPr lang="en-US" sz="1600" dirty="0" smtClean="0">
                <a:latin typeface="Times New Roman" pitchFamily="18" charset="0"/>
                <a:cs typeface="Times New Roman" pitchFamily="18" charset="0"/>
              </a:rPr>
            </a:br>
            <a:endParaRPr lang="en-US" sz="16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Content Placeholder 2"/>
          <p:cNvSpPr>
            <a:spLocks noGrp="1"/>
          </p:cNvSpPr>
          <p:nvPr>
            <p:ph idx="1"/>
          </p:nvPr>
        </p:nvSpPr>
        <p:spPr>
          <a:xfrm>
            <a:off x="457200" y="332656"/>
            <a:ext cx="8043890" cy="6141296"/>
          </a:xfrm>
        </p:spPr>
        <p:txBody>
          <a:bodyPr>
            <a:normAutofit fontScale="86250"/>
          </a:bodyPr>
          <a:lstStyle/>
          <a:p>
            <a:endParaRPr lang="en-US" sz="1600" dirty="0" smtClean="0">
              <a:latin typeface="Times New Roman" pitchFamily="18" charset="0"/>
              <a:cs typeface="Times New Roman" pitchFamily="18" charset="0"/>
            </a:endParaRPr>
          </a:p>
          <a:p>
            <a:r>
              <a:rPr lang="en-US" sz="1900" dirty="0" smtClean="0">
                <a:latin typeface="Times New Roman" pitchFamily="18" charset="0"/>
                <a:cs typeface="Times New Roman" pitchFamily="18" charset="0"/>
              </a:rPr>
              <a:t>In terms of an E-R diagram, specialization is depicted by a hollow arrow-head pointing from the specialized entity to the other entity. This relationship is the </a:t>
            </a:r>
            <a:r>
              <a:rPr lang="en-US" sz="1900" b="1" dirty="0" smtClean="0">
                <a:latin typeface="Times New Roman" pitchFamily="18" charset="0"/>
                <a:cs typeface="Times New Roman" pitchFamily="18" charset="0"/>
              </a:rPr>
              <a:t>ISA relationship</a:t>
            </a:r>
            <a:r>
              <a:rPr lang="en-US" sz="1900" dirty="0" smtClean="0">
                <a:latin typeface="Times New Roman" pitchFamily="18" charset="0"/>
                <a:cs typeface="Times New Roman" pitchFamily="18" charset="0"/>
              </a:rPr>
              <a:t>, which stands for “is a” and represents, for example, </a:t>
            </a:r>
            <a:r>
              <a:rPr lang="en-US" sz="1900" b="1" dirty="0" smtClean="0">
                <a:latin typeface="Times New Roman" pitchFamily="18" charset="0"/>
                <a:cs typeface="Times New Roman" pitchFamily="18" charset="0"/>
              </a:rPr>
              <a:t>that an instructor “is a” employee</a:t>
            </a:r>
            <a:r>
              <a:rPr lang="en-US" sz="1900" dirty="0" smtClean="0">
                <a:latin typeface="Times New Roman" pitchFamily="18" charset="0"/>
                <a:cs typeface="Times New Roman" pitchFamily="18" charset="0"/>
              </a:rPr>
              <a:t>.</a:t>
            </a:r>
          </a:p>
          <a:p>
            <a:r>
              <a:rPr lang="en-US" sz="1900" dirty="0" smtClean="0">
                <a:latin typeface="Times New Roman" pitchFamily="18" charset="0"/>
                <a:cs typeface="Times New Roman" pitchFamily="18" charset="0"/>
              </a:rPr>
              <a:t/>
            </a:r>
            <a:br>
              <a:rPr lang="en-US" sz="1900" dirty="0" smtClean="0">
                <a:latin typeface="Times New Roman" pitchFamily="18" charset="0"/>
                <a:cs typeface="Times New Roman" pitchFamily="18" charset="0"/>
              </a:rPr>
            </a:br>
            <a:r>
              <a:rPr lang="en-US" sz="1900" b="1" dirty="0" smtClean="0">
                <a:latin typeface="Times New Roman" pitchFamily="18" charset="0"/>
                <a:cs typeface="Times New Roman" pitchFamily="18" charset="0"/>
              </a:rPr>
              <a:t> overlapping specialization : </a:t>
            </a:r>
            <a:r>
              <a:rPr lang="en-US" sz="1900" dirty="0" smtClean="0">
                <a:latin typeface="Times New Roman" pitchFamily="18" charset="0"/>
                <a:cs typeface="Times New Roman" pitchFamily="18" charset="0"/>
              </a:rPr>
              <a:t>An entity may belong to multiple specialized entity sets.</a:t>
            </a:r>
          </a:p>
          <a:p>
            <a:pPr>
              <a:buSzPct val="104000"/>
              <a:buNone/>
            </a:pPr>
            <a:r>
              <a:rPr lang="en-US" sz="1900" b="1" dirty="0" smtClean="0">
                <a:latin typeface="Times New Roman" pitchFamily="18" charset="0"/>
                <a:cs typeface="Times New Roman" pitchFamily="18" charset="0"/>
              </a:rPr>
              <a:t>              disjoint specialization : </a:t>
            </a:r>
            <a:r>
              <a:rPr lang="en-US" sz="1900" dirty="0" smtClean="0">
                <a:latin typeface="Times New Roman" pitchFamily="18" charset="0"/>
                <a:cs typeface="Times New Roman" pitchFamily="18" charset="0"/>
              </a:rPr>
              <a:t>An entity may belong to at most one specialized entity sets.</a:t>
            </a:r>
          </a:p>
          <a:p>
            <a:pPr>
              <a:buNone/>
            </a:pPr>
            <a:r>
              <a:rPr lang="en-US" sz="1900" dirty="0" smtClean="0">
                <a:latin typeface="Times New Roman" pitchFamily="18" charset="0"/>
                <a:cs typeface="Times New Roman" pitchFamily="18" charset="0"/>
              </a:rPr>
              <a:t> </a:t>
            </a:r>
          </a:p>
          <a:p>
            <a:r>
              <a:rPr lang="en-US" sz="1900" dirty="0" smtClean="0">
                <a:latin typeface="Times New Roman" pitchFamily="18" charset="0"/>
                <a:cs typeface="Times New Roman" pitchFamily="18" charset="0"/>
              </a:rPr>
              <a:t>For an </a:t>
            </a:r>
            <a:r>
              <a:rPr lang="en-US" sz="1900" b="1" dirty="0" smtClean="0">
                <a:latin typeface="Times New Roman" pitchFamily="18" charset="0"/>
                <a:cs typeface="Times New Roman" pitchFamily="18" charset="0"/>
              </a:rPr>
              <a:t>overlapping specialization</a:t>
            </a:r>
          </a:p>
          <a:p>
            <a:pPr>
              <a:buNone/>
            </a:pPr>
            <a:r>
              <a:rPr lang="en-US" sz="1900" dirty="0" smtClean="0">
                <a:latin typeface="Times New Roman" pitchFamily="18" charset="0"/>
                <a:cs typeface="Times New Roman" pitchFamily="18" charset="0"/>
              </a:rPr>
              <a:t>      (as is the case for student and employee</a:t>
            </a:r>
          </a:p>
          <a:p>
            <a:pPr>
              <a:buNone/>
            </a:pPr>
            <a:r>
              <a:rPr lang="en-US" sz="1900" dirty="0" smtClean="0">
                <a:latin typeface="Times New Roman" pitchFamily="18" charset="0"/>
                <a:cs typeface="Times New Roman" pitchFamily="18" charset="0"/>
              </a:rPr>
              <a:t>      as specializations of person), </a:t>
            </a:r>
            <a:r>
              <a:rPr lang="en-US" sz="1900" b="1" dirty="0" smtClean="0">
                <a:latin typeface="Times New Roman" pitchFamily="18" charset="0"/>
                <a:cs typeface="Times New Roman" pitchFamily="18" charset="0"/>
              </a:rPr>
              <a:t>two separate </a:t>
            </a:r>
          </a:p>
          <a:p>
            <a:pPr>
              <a:buNone/>
            </a:pPr>
            <a:r>
              <a:rPr lang="en-US" sz="1900" b="1" dirty="0" smtClean="0">
                <a:latin typeface="Times New Roman" pitchFamily="18" charset="0"/>
                <a:cs typeface="Times New Roman" pitchFamily="18" charset="0"/>
              </a:rPr>
              <a:t>      arrows</a:t>
            </a:r>
            <a:r>
              <a:rPr lang="en-US" sz="1900" dirty="0" smtClean="0">
                <a:latin typeface="Times New Roman" pitchFamily="18" charset="0"/>
                <a:cs typeface="Times New Roman" pitchFamily="18" charset="0"/>
              </a:rPr>
              <a:t> are used. For a </a:t>
            </a:r>
            <a:r>
              <a:rPr lang="en-US" sz="1900" b="1" dirty="0" smtClean="0">
                <a:latin typeface="Times New Roman" pitchFamily="18" charset="0"/>
                <a:cs typeface="Times New Roman" pitchFamily="18" charset="0"/>
              </a:rPr>
              <a:t>disjoint specialization</a:t>
            </a:r>
            <a:r>
              <a:rPr lang="en-US" sz="1900" dirty="0" smtClean="0">
                <a:latin typeface="Times New Roman" pitchFamily="18" charset="0"/>
                <a:cs typeface="Times New Roman" pitchFamily="18" charset="0"/>
              </a:rPr>
              <a:t> </a:t>
            </a:r>
          </a:p>
          <a:p>
            <a:pPr>
              <a:buNone/>
            </a:pPr>
            <a:r>
              <a:rPr lang="en-US" sz="1900" dirty="0" smtClean="0">
                <a:latin typeface="Times New Roman" pitchFamily="18" charset="0"/>
                <a:cs typeface="Times New Roman" pitchFamily="18" charset="0"/>
              </a:rPr>
              <a:t>      (as is the case for instructor and secretary </a:t>
            </a:r>
          </a:p>
          <a:p>
            <a:pPr>
              <a:buNone/>
            </a:pPr>
            <a:r>
              <a:rPr lang="en-US" sz="1900" dirty="0" smtClean="0">
                <a:latin typeface="Times New Roman" pitchFamily="18" charset="0"/>
                <a:cs typeface="Times New Roman" pitchFamily="18" charset="0"/>
              </a:rPr>
              <a:t>       as specializations of employee), </a:t>
            </a:r>
            <a:r>
              <a:rPr lang="en-US" sz="1900" b="1" dirty="0" smtClean="0">
                <a:latin typeface="Times New Roman" pitchFamily="18" charset="0"/>
                <a:cs typeface="Times New Roman" pitchFamily="18" charset="0"/>
              </a:rPr>
              <a:t>a single </a:t>
            </a:r>
          </a:p>
          <a:p>
            <a:pPr>
              <a:buNone/>
            </a:pPr>
            <a:r>
              <a:rPr lang="en-US" sz="1900" b="1" dirty="0" smtClean="0">
                <a:latin typeface="Times New Roman" pitchFamily="18" charset="0"/>
                <a:cs typeface="Times New Roman" pitchFamily="18" charset="0"/>
              </a:rPr>
              <a:t>     arrow</a:t>
            </a:r>
            <a:r>
              <a:rPr lang="en-US" sz="1900" dirty="0" smtClean="0">
                <a:latin typeface="Times New Roman" pitchFamily="18" charset="0"/>
                <a:cs typeface="Times New Roman" pitchFamily="18" charset="0"/>
              </a:rPr>
              <a:t> is used.</a:t>
            </a:r>
          </a:p>
          <a:p>
            <a:pPr>
              <a:buNone/>
            </a:pPr>
            <a:endParaRPr lang="en-US" sz="1900" dirty="0" smtClean="0">
              <a:latin typeface="Times New Roman" pitchFamily="18" charset="0"/>
              <a:cs typeface="Times New Roman" pitchFamily="18" charset="0"/>
            </a:endParaRPr>
          </a:p>
          <a:p>
            <a:pPr>
              <a:buFont typeface="Arial" pitchFamily="34" charset="0"/>
              <a:buChar char="•"/>
            </a:pPr>
            <a:r>
              <a:rPr lang="en-US" sz="1900" dirty="0" smtClean="0">
                <a:latin typeface="Times New Roman" pitchFamily="18" charset="0"/>
                <a:cs typeface="Times New Roman" pitchFamily="18" charset="0"/>
              </a:rPr>
              <a:t>The specialization relationship may also be </a:t>
            </a:r>
          </a:p>
          <a:p>
            <a:pPr>
              <a:buNone/>
            </a:pPr>
            <a:r>
              <a:rPr lang="en-US" sz="1900" dirty="0" smtClean="0">
                <a:latin typeface="Times New Roman" pitchFamily="18" charset="0"/>
                <a:cs typeface="Times New Roman" pitchFamily="18" charset="0"/>
              </a:rPr>
              <a:t>       referred to as a </a:t>
            </a:r>
            <a:r>
              <a:rPr lang="en-US" sz="1900" b="1" dirty="0" smtClean="0">
                <a:latin typeface="Times New Roman" pitchFamily="18" charset="0"/>
                <a:cs typeface="Times New Roman" pitchFamily="18" charset="0"/>
              </a:rPr>
              <a:t>super class - subclass</a:t>
            </a:r>
            <a:r>
              <a:rPr lang="en-US" sz="1900" dirty="0" smtClean="0">
                <a:latin typeface="Times New Roman" pitchFamily="18" charset="0"/>
                <a:cs typeface="Times New Roman" pitchFamily="18" charset="0"/>
              </a:rPr>
              <a:t> relationship.</a:t>
            </a:r>
          </a:p>
          <a:p>
            <a:pPr lvl="1"/>
            <a:endParaRPr lang="en-US" sz="19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endParaRPr lang="en-US" sz="1600" dirty="0">
              <a:latin typeface="Times New Roman" pitchFamily="18" charset="0"/>
              <a:cs typeface="Times New Roman" pitchFamily="18" charset="0"/>
            </a:endParaRPr>
          </a:p>
        </p:txBody>
      </p:sp>
      <p:pic>
        <p:nvPicPr>
          <p:cNvPr id="2097171" name="Picture 3" descr="ER 21.PNG"/>
          <p:cNvPicPr>
            <a:picLocks noChangeAspect="1"/>
          </p:cNvPicPr>
          <p:nvPr/>
        </p:nvPicPr>
        <p:blipFill>
          <a:blip r:embed="rId2" cstate="print"/>
          <a:stretch>
            <a:fillRect/>
          </a:stretch>
        </p:blipFill>
        <p:spPr>
          <a:xfrm>
            <a:off x="5286380" y="2643182"/>
            <a:ext cx="3286148" cy="3561904"/>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noAutofit/>
          </a:bodyPr>
          <a:lstStyle/>
          <a:p>
            <a:pPr algn="ctr"/>
            <a:r>
              <a:rPr lang="en-US" sz="3600" b="1" dirty="0" smtClean="0">
                <a:latin typeface="Times New Roman" pitchFamily="18" charset="0"/>
                <a:cs typeface="Times New Roman" pitchFamily="18" charset="0"/>
              </a:rPr>
              <a:t>Extended E-R </a:t>
            </a:r>
            <a:r>
              <a:rPr lang="en-US" sz="3600" b="1" dirty="0" smtClean="0">
                <a:latin typeface="Times New Roman" pitchFamily="18" charset="0"/>
                <a:cs typeface="Times New Roman" pitchFamily="18" charset="0"/>
              </a:rPr>
              <a:t>Features- Generalization</a:t>
            </a:r>
            <a:endParaRPr lang="en-IN" sz="3200" dirty="0"/>
          </a:p>
        </p:txBody>
      </p:sp>
      <p:sp>
        <p:nvSpPr>
          <p:cNvPr id="3" name="Content Placeholder 2"/>
          <p:cNvSpPr>
            <a:spLocks noGrp="1"/>
          </p:cNvSpPr>
          <p:nvPr>
            <p:ph idx="1"/>
          </p:nvPr>
        </p:nvSpPr>
        <p:spPr>
          <a:xfrm>
            <a:off x="457200" y="1357298"/>
            <a:ext cx="8229600" cy="4967302"/>
          </a:xfrm>
        </p:spPr>
        <p:txBody>
          <a:bodyPr>
            <a:normAutofit/>
          </a:bodyPr>
          <a:lstStyle/>
          <a:p>
            <a:r>
              <a:rPr lang="en-IN" sz="1800" dirty="0" smtClean="0">
                <a:latin typeface="Times New Roman" pitchFamily="18" charset="0"/>
                <a:cs typeface="Times New Roman" pitchFamily="18" charset="0"/>
              </a:rPr>
              <a:t>Generalization is the process of extracting common properties from a set of entities and create a generalized entity from it. It is a bottom-up approach in which two or more entities can be generalized to a higher level entity if they have some attributes in common. For Example, STUDENT and FACULTY can be generalized to a higher level entity called PERSON as shown in Figure 1. In this case, common attributes like P_NAME, P_ADD become part of higher entity (PERSON) and specialized attributes like S_FEE become part of specialized entity (STUDENT</a:t>
            </a:r>
            <a:r>
              <a:rPr lang="en-IN" sz="1800" dirty="0" smtClean="0">
                <a:latin typeface="Times New Roman" pitchFamily="18" charset="0"/>
                <a:cs typeface="Times New Roman" pitchFamily="18" charset="0"/>
              </a:rPr>
              <a:t>).</a:t>
            </a:r>
          </a:p>
          <a:p>
            <a:r>
              <a:rPr lang="en-IN" sz="2000" dirty="0" smtClean="0">
                <a:latin typeface="Times New Roman" pitchFamily="18" charset="0"/>
                <a:cs typeface="Times New Roman" pitchFamily="18" charset="0"/>
              </a:rPr>
              <a:t/>
            </a:r>
            <a:br>
              <a:rPr lang="en-IN" sz="2000" dirty="0" smtClean="0">
                <a:latin typeface="Times New Roman" pitchFamily="18" charset="0"/>
                <a:cs typeface="Times New Roman" pitchFamily="18" charset="0"/>
              </a:rPr>
            </a:br>
            <a:endParaRPr lang="en-IN" sz="2000" dirty="0">
              <a:latin typeface="Times New Roman" pitchFamily="18" charset="0"/>
              <a:cs typeface="Times New Roman" pitchFamily="18" charset="0"/>
            </a:endParaRPr>
          </a:p>
        </p:txBody>
      </p:sp>
      <p:pic>
        <p:nvPicPr>
          <p:cNvPr id="4" name="Picture 3" descr="generalization.png"/>
          <p:cNvPicPr>
            <a:picLocks noChangeAspect="1"/>
          </p:cNvPicPr>
          <p:nvPr/>
        </p:nvPicPr>
        <p:blipFill>
          <a:blip r:embed="rId2"/>
          <a:stretch>
            <a:fillRect/>
          </a:stretch>
        </p:blipFill>
        <p:spPr>
          <a:xfrm>
            <a:off x="1928794" y="3500462"/>
            <a:ext cx="6319863" cy="335756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428604"/>
            <a:ext cx="8229600" cy="5895996"/>
          </a:xfrm>
        </p:spPr>
        <p:txBody>
          <a:bodyPr>
            <a:normAutofit/>
          </a:bodyPr>
          <a:lstStyle/>
          <a:p>
            <a:endParaRPr lang="en-IN" b="1" dirty="0" smtClean="0"/>
          </a:p>
          <a:p>
            <a:r>
              <a:rPr lang="en-IN" b="1" dirty="0" smtClean="0"/>
              <a:t>Attribute  inheritance</a:t>
            </a:r>
            <a:endParaRPr lang="en-IN" b="1" dirty="0" smtClean="0"/>
          </a:p>
          <a:p>
            <a:pPr algn="just"/>
            <a:r>
              <a:rPr lang="en-IN" sz="1600" dirty="0" smtClean="0">
                <a:latin typeface="Times New Roman" pitchFamily="18" charset="0"/>
                <a:cs typeface="Times New Roman" pitchFamily="18" charset="0"/>
              </a:rPr>
              <a:t>Inheritance enables you to share attributes between objects such that a subclass inherits attributes from its parent class. </a:t>
            </a:r>
            <a:r>
              <a:rPr lang="en-IN" sz="1600" dirty="0" smtClean="0">
                <a:latin typeface="Times New Roman" pitchFamily="18" charset="0"/>
                <a:cs typeface="Times New Roman" pitchFamily="18" charset="0"/>
              </a:rPr>
              <a:t>Oracle AS Top Link </a:t>
            </a:r>
            <a:r>
              <a:rPr lang="en-IN" sz="1600" dirty="0" smtClean="0">
                <a:latin typeface="Times New Roman" pitchFamily="18" charset="0"/>
                <a:cs typeface="Times New Roman" pitchFamily="18" charset="0"/>
              </a:rPr>
              <a:t>provides several methods to preserve inheritance relationships, and enables you to override mappings that are specified in a </a:t>
            </a:r>
            <a:r>
              <a:rPr lang="en-IN" sz="1600" dirty="0" smtClean="0">
                <a:latin typeface="Times New Roman" pitchFamily="18" charset="0"/>
                <a:cs typeface="Times New Roman" pitchFamily="18" charset="0"/>
              </a:rPr>
              <a:t>super class, </a:t>
            </a:r>
            <a:r>
              <a:rPr lang="en-IN" sz="1600" dirty="0" smtClean="0">
                <a:latin typeface="Times New Roman" pitchFamily="18" charset="0"/>
                <a:cs typeface="Times New Roman" pitchFamily="18" charset="0"/>
              </a:rPr>
              <a:t>or to map attributes that are not mapped in the </a:t>
            </a:r>
            <a:r>
              <a:rPr lang="en-IN" sz="1600" dirty="0" smtClean="0">
                <a:latin typeface="Times New Roman" pitchFamily="18" charset="0"/>
                <a:cs typeface="Times New Roman" pitchFamily="18" charset="0"/>
              </a:rPr>
              <a:t>super class. </a:t>
            </a:r>
            <a:r>
              <a:rPr lang="en-IN" sz="1600" dirty="0" smtClean="0">
                <a:latin typeface="Times New Roman" pitchFamily="18" charset="0"/>
                <a:cs typeface="Times New Roman" pitchFamily="18" charset="0"/>
              </a:rPr>
              <a:t>Subclasses must include the same database field (or fields) as the parent class for their primary key (although the primary key can have different names in these two tables). As a result, when you are mapping relationships to a subclass stored in a separate table, the subclass table must include the parent table primary key, even if the subclass primary key differs from the parent primary key</a:t>
            </a:r>
            <a:r>
              <a:rPr lang="en-IN" sz="2100" dirty="0" smtClean="0">
                <a:latin typeface="Times New Roman" pitchFamily="18" charset="0"/>
                <a:cs typeface="Times New Roman" pitchFamily="18" charset="0"/>
              </a:rPr>
              <a:t>.</a:t>
            </a:r>
          </a:p>
          <a:p>
            <a:r>
              <a:rPr lang="en-IN" sz="2200" b="1" dirty="0" smtClean="0">
                <a:effectLst>
                  <a:outerShdw blurRad="38100" dist="38100" dir="2700000" algn="tl">
                    <a:srgbClr val="000000">
                      <a:alpha val="43137"/>
                    </a:srgbClr>
                  </a:outerShdw>
                </a:effectLst>
                <a:latin typeface="Times New Roman" pitchFamily="18" charset="0"/>
                <a:cs typeface="Times New Roman" pitchFamily="18" charset="0"/>
                <a:hlinkClick r:id="rId2"/>
              </a:rPr>
              <a:t>Understanding </a:t>
            </a:r>
            <a:r>
              <a:rPr lang="en-IN" sz="2200" b="1" dirty="0" smtClean="0">
                <a:effectLst>
                  <a:outerShdw blurRad="38100" dist="38100" dir="2700000" algn="tl">
                    <a:srgbClr val="000000">
                      <a:alpha val="43137"/>
                    </a:srgbClr>
                  </a:outerShdw>
                </a:effectLst>
                <a:latin typeface="Times New Roman" pitchFamily="18" charset="0"/>
                <a:cs typeface="Times New Roman" pitchFamily="18" charset="0"/>
                <a:hlinkClick r:id="rId2"/>
              </a:rPr>
              <a:t>Object Inheritance</a:t>
            </a:r>
            <a:endParaRPr lang="en-IN" sz="22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IN" sz="2200" b="1" dirty="0" smtClean="0">
                <a:effectLst>
                  <a:outerShdw blurRad="38100" dist="38100" dir="2700000" algn="tl">
                    <a:srgbClr val="000000">
                      <a:alpha val="43137"/>
                    </a:srgbClr>
                  </a:outerShdw>
                </a:effectLst>
                <a:latin typeface="Times New Roman" pitchFamily="18" charset="0"/>
                <a:cs typeface="Times New Roman" pitchFamily="18" charset="0"/>
                <a:hlinkClick r:id="rId2"/>
              </a:rPr>
              <a:t>Representing Inheritance in the Database</a:t>
            </a:r>
            <a:endParaRPr lang="en-IN" sz="22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IN" sz="2200" b="1" dirty="0" smtClean="0">
                <a:effectLst>
                  <a:outerShdw blurRad="38100" dist="38100" dir="2700000" algn="tl">
                    <a:srgbClr val="000000">
                      <a:alpha val="43137"/>
                    </a:srgbClr>
                  </a:outerShdw>
                </a:effectLst>
                <a:latin typeface="Times New Roman" pitchFamily="18" charset="0"/>
                <a:cs typeface="Times New Roman" pitchFamily="18" charset="0"/>
                <a:hlinkClick r:id="rId2"/>
              </a:rPr>
              <a:t>Class Types</a:t>
            </a:r>
            <a:endParaRPr lang="en-IN" sz="22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IN" sz="2200" b="1" dirty="0" smtClean="0">
                <a:effectLst>
                  <a:outerShdw blurRad="38100" dist="38100" dir="2700000" algn="tl">
                    <a:srgbClr val="000000">
                      <a:alpha val="43137"/>
                    </a:srgbClr>
                  </a:outerShdw>
                </a:effectLst>
                <a:latin typeface="Times New Roman" pitchFamily="18" charset="0"/>
                <a:cs typeface="Times New Roman" pitchFamily="18" charset="0"/>
                <a:hlinkClick r:id="rId2"/>
              </a:rPr>
              <a:t>Class Indicators</a:t>
            </a:r>
            <a:endParaRPr lang="en-IN" sz="22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IN" sz="2200" b="1" dirty="0" smtClean="0">
                <a:effectLst>
                  <a:outerShdw blurRad="38100" dist="38100" dir="2700000" algn="tl">
                    <a:srgbClr val="000000">
                      <a:alpha val="43137"/>
                    </a:srgbClr>
                  </a:outerShdw>
                </a:effectLst>
                <a:latin typeface="Times New Roman" pitchFamily="18" charset="0"/>
                <a:cs typeface="Times New Roman" pitchFamily="18" charset="0"/>
                <a:hlinkClick r:id="rId2"/>
              </a:rPr>
              <a:t>Class Extraction Methods</a:t>
            </a:r>
            <a:endParaRPr lang="en-IN" sz="22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IN" sz="2200" b="1" dirty="0" smtClean="0">
                <a:effectLst>
                  <a:outerShdw blurRad="38100" dist="38100" dir="2700000" algn="tl">
                    <a:srgbClr val="000000">
                      <a:alpha val="43137"/>
                    </a:srgbClr>
                  </a:outerShdw>
                </a:effectLst>
                <a:latin typeface="Times New Roman" pitchFamily="18" charset="0"/>
                <a:cs typeface="Times New Roman" pitchFamily="18" charset="0"/>
                <a:hlinkClick r:id="rId2"/>
              </a:rPr>
              <a:t>Entity Bean Inheritance Restrictions</a:t>
            </a:r>
            <a:endParaRPr lang="en-IN" sz="22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500042"/>
            <a:ext cx="8229600" cy="5929354"/>
          </a:xfrm>
        </p:spPr>
        <p:txBody>
          <a:bodyPr>
            <a:normAutofit/>
          </a:bodyPr>
          <a:lstStyle/>
          <a:p>
            <a:pPr>
              <a:buFont typeface="Wingdings" pitchFamily="2" charset="2"/>
              <a:buChar char="Ø"/>
            </a:pPr>
            <a:r>
              <a:rPr lang="en-US" sz="3200" b="1" dirty="0" smtClean="0"/>
              <a:t> Aggregation</a:t>
            </a:r>
          </a:p>
          <a:p>
            <a:pPr>
              <a:buNone/>
            </a:pPr>
            <a:endParaRPr lang="en-IN" sz="3200" b="1" dirty="0"/>
          </a:p>
        </p:txBody>
      </p:sp>
      <p:sp>
        <p:nvSpPr>
          <p:cNvPr id="4" name="Rectangle 3"/>
          <p:cNvSpPr/>
          <p:nvPr/>
        </p:nvSpPr>
        <p:spPr>
          <a:xfrm>
            <a:off x="357158" y="1214423"/>
            <a:ext cx="8072494" cy="2154436"/>
          </a:xfrm>
          <a:prstGeom prst="rect">
            <a:avLst/>
          </a:prstGeom>
        </p:spPr>
        <p:txBody>
          <a:bodyPr wrap="square">
            <a:spAutoFit/>
          </a:bodyPr>
          <a:lstStyle/>
          <a:p>
            <a:pPr algn="just"/>
            <a:r>
              <a:rPr lang="en-IN" sz="2000" b="1" dirty="0" smtClean="0">
                <a:latin typeface="Times New Roman" pitchFamily="18" charset="0"/>
                <a:cs typeface="Times New Roman" pitchFamily="18" charset="0"/>
              </a:rPr>
              <a:t>Aggregation</a:t>
            </a:r>
            <a:r>
              <a:rPr lang="en-IN" sz="2000" dirty="0" smtClean="0">
                <a:latin typeface="Times New Roman" pitchFamily="18" charset="0"/>
                <a:cs typeface="Times New Roman" pitchFamily="18" charset="0"/>
              </a:rPr>
              <a:t> is a process in which a single entity alone is not able to make sense in a relationship so the relationship of two entities acts as one entity. I know it sounds confusing but don’t worry the example we will take, will clear all the doubts.</a:t>
            </a:r>
          </a:p>
          <a:p>
            <a:r>
              <a:rPr lang="en-IN" b="1" dirty="0" err="1" smtClean="0"/>
              <a:t>Aggregration</a:t>
            </a:r>
            <a:r>
              <a:rPr lang="en-IN" b="1" dirty="0" smtClean="0"/>
              <a:t> Example</a:t>
            </a:r>
          </a:p>
          <a:p>
            <a:r>
              <a:rPr lang="en-IN" dirty="0" smtClean="0"/>
              <a:t/>
            </a:r>
            <a:br>
              <a:rPr lang="en-IN" dirty="0" smtClean="0"/>
            </a:br>
            <a:endParaRPr lang="en-IN" dirty="0"/>
          </a:p>
        </p:txBody>
      </p:sp>
      <p:pic>
        <p:nvPicPr>
          <p:cNvPr id="5" name="Picture 4" descr="DBMS_Aggregration.png"/>
          <p:cNvPicPr>
            <a:picLocks noChangeAspect="1"/>
          </p:cNvPicPr>
          <p:nvPr/>
        </p:nvPicPr>
        <p:blipFill>
          <a:blip r:embed="rId2"/>
          <a:stretch>
            <a:fillRect/>
          </a:stretch>
        </p:blipFill>
        <p:spPr>
          <a:xfrm>
            <a:off x="1714480" y="2786058"/>
            <a:ext cx="6929486" cy="3857652"/>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857232"/>
            <a:ext cx="8472518" cy="6286544"/>
          </a:xfrm>
        </p:spPr>
        <p:txBody>
          <a:bodyPr>
            <a:normAutofit/>
          </a:bodyPr>
          <a:lstStyle/>
          <a:p>
            <a:pPr algn="just"/>
            <a:r>
              <a:rPr lang="en-IN" sz="3200" dirty="0" smtClean="0">
                <a:latin typeface="Times New Roman" pitchFamily="18" charset="0"/>
                <a:cs typeface="Times New Roman" pitchFamily="18" charset="0"/>
              </a:rPr>
              <a:t>In real world, we know that a manager not only manages the employee working under them but he has to manage the project as well. In such scenario if entity “Manager” makes a “manages” relationship with either “Employee” or “Project” entity alone then it will not make any sense because he has to manage both. In these cases the relationship of two entities acts as one entity. In our example, the relationship “Works-On” between “Employee” &amp; “Project” acts as one entity that has a relationship “Manages” with the entity “Manager”.</a:t>
            </a:r>
            <a:endParaRPr lang="en-IN" sz="32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fontScale="90000"/>
          </a:bodyPr>
          <a:lstStyle/>
          <a:p>
            <a:r>
              <a:rPr lang="en-US" dirty="0" smtClean="0"/>
              <a:t/>
            </a:r>
            <a:br>
              <a:rPr lang="en-US" dirty="0" smtClean="0"/>
            </a:br>
            <a:r>
              <a:rPr lang="en-IN" dirty="0" smtClean="0"/>
              <a:t/>
            </a:r>
            <a:br>
              <a:rPr lang="en-IN" dirty="0" smtClean="0"/>
            </a:br>
            <a:endParaRPr lang="en-IN" dirty="0"/>
          </a:p>
        </p:txBody>
      </p:sp>
      <p:sp>
        <p:nvSpPr>
          <p:cNvPr id="3" name="Content Placeholder 2"/>
          <p:cNvSpPr>
            <a:spLocks noGrp="1"/>
          </p:cNvSpPr>
          <p:nvPr>
            <p:ph idx="1"/>
          </p:nvPr>
        </p:nvSpPr>
        <p:spPr>
          <a:xfrm>
            <a:off x="428596" y="857232"/>
            <a:ext cx="8372476" cy="5786478"/>
          </a:xfrm>
        </p:spPr>
        <p:txBody>
          <a:bodyPr>
            <a:normAutofit/>
          </a:bodyPr>
          <a:lstStyle/>
          <a:p>
            <a:pPr algn="just"/>
            <a:r>
              <a:rPr lang="en-US" sz="2800" b="1" dirty="0" smtClean="0">
                <a:latin typeface="Times New Roman" pitchFamily="18" charset="0"/>
                <a:cs typeface="Times New Roman" pitchFamily="18" charset="0"/>
              </a:rPr>
              <a:t>DATA BASE DESIGN</a:t>
            </a:r>
            <a:endParaRPr lang="en-IN" sz="1600" b="1" dirty="0" smtClean="0">
              <a:latin typeface="Times New Roman" pitchFamily="18" charset="0"/>
              <a:cs typeface="Times New Roman" pitchFamily="18" charset="0"/>
            </a:endParaRPr>
          </a:p>
          <a:p>
            <a:pPr algn="just"/>
            <a:endParaRPr lang="en-IN" sz="16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Database </a:t>
            </a:r>
            <a:r>
              <a:rPr lang="en-IN" sz="2000" dirty="0" smtClean="0">
                <a:latin typeface="Times New Roman" pitchFamily="18" charset="0"/>
                <a:cs typeface="Times New Roman" pitchFamily="18" charset="0"/>
              </a:rPr>
              <a:t>Design The process of designing the general structure of the database: </a:t>
            </a:r>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User requirements – interaction with domain experts to carry out the specification of user requirements </a:t>
            </a:r>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Conceptual design – Translate the requirements into a conceptual schema Functional Requirements: user defines the kinds of operations that will be performed on data. Review of the schema to meet functional requirements </a:t>
            </a:r>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Logical Design – </a:t>
            </a:r>
            <a:endParaRPr lang="en-IN" sz="2000" dirty="0" smtClean="0">
              <a:latin typeface="Times New Roman" pitchFamily="18" charset="0"/>
              <a:cs typeface="Times New Roman" pitchFamily="18" charset="0"/>
            </a:endParaRPr>
          </a:p>
          <a:p>
            <a:pPr lvl="1" algn="just"/>
            <a:r>
              <a:rPr lang="en-IN" sz="1800" dirty="0" smtClean="0">
                <a:latin typeface="Times New Roman" pitchFamily="18" charset="0"/>
                <a:cs typeface="Times New Roman" pitchFamily="18" charset="0"/>
              </a:rPr>
              <a:t>What </a:t>
            </a:r>
            <a:r>
              <a:rPr lang="en-IN" sz="1800" dirty="0" smtClean="0">
                <a:latin typeface="Times New Roman" pitchFamily="18" charset="0"/>
                <a:cs typeface="Times New Roman" pitchFamily="18" charset="0"/>
              </a:rPr>
              <a:t>attributes should we record in the database? </a:t>
            </a:r>
            <a:endParaRPr lang="en-IN" sz="1800" dirty="0" smtClean="0">
              <a:latin typeface="Times New Roman" pitchFamily="18" charset="0"/>
              <a:cs typeface="Times New Roman" pitchFamily="18" charset="0"/>
            </a:endParaRPr>
          </a:p>
          <a:p>
            <a:pPr lvl="1" algn="just"/>
            <a:r>
              <a:rPr lang="en-IN" sz="1800" dirty="0" smtClean="0">
                <a:latin typeface="Times New Roman" pitchFamily="18" charset="0"/>
                <a:cs typeface="Times New Roman" pitchFamily="18" charset="0"/>
              </a:rPr>
              <a:t>What </a:t>
            </a:r>
            <a:r>
              <a:rPr lang="en-IN" sz="1800" dirty="0" smtClean="0">
                <a:latin typeface="Times New Roman" pitchFamily="18" charset="0"/>
                <a:cs typeface="Times New Roman" pitchFamily="18" charset="0"/>
              </a:rPr>
              <a:t>relation schemas should we have and how should the attributes be distributed among the various relation schemas? </a:t>
            </a:r>
            <a:endParaRPr lang="en-IN" sz="1800" dirty="0" smtClean="0">
              <a:latin typeface="Times New Roman" pitchFamily="18" charset="0"/>
              <a:cs typeface="Times New Roman" pitchFamily="18" charset="0"/>
            </a:endParaRPr>
          </a:p>
          <a:p>
            <a:pPr lvl="1" algn="just"/>
            <a:r>
              <a:rPr lang="en-IN" sz="1800" dirty="0" smtClean="0">
                <a:latin typeface="Times New Roman" pitchFamily="18" charset="0"/>
                <a:cs typeface="Times New Roman" pitchFamily="18" charset="0"/>
              </a:rPr>
              <a:t>Deciding </a:t>
            </a:r>
            <a:r>
              <a:rPr lang="en-IN" sz="1800" dirty="0" smtClean="0">
                <a:latin typeface="Times New Roman" pitchFamily="18" charset="0"/>
                <a:cs typeface="Times New Roman" pitchFamily="18" charset="0"/>
              </a:rPr>
              <a:t>on the database schema. Database design requires that we find a “good” collection of relation schemas (no unnecessary redundancy, retrieve information easily) The most common approach is to use “functional dependencies” </a:t>
            </a:r>
            <a:endParaRPr lang="en-IN" sz="18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Physical Design – Deciding on the physical layout of the database</a:t>
            </a:r>
            <a:endParaRPr lang="en-IN"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614" y="71414"/>
            <a:ext cx="9015386" cy="1071570"/>
          </a:xfrm>
        </p:spPr>
        <p:txBody>
          <a:bodyPr>
            <a:normAutofit/>
          </a:bodyPr>
          <a:lstStyle/>
          <a:p>
            <a:r>
              <a:rPr lang="en-IN" sz="1800" dirty="0" smtClean="0"/>
              <a:t>     </a:t>
            </a:r>
            <a:r>
              <a:rPr lang="en-IN" sz="3600" dirty="0" smtClean="0">
                <a:latin typeface="Times New Roman" pitchFamily="18" charset="0"/>
                <a:cs typeface="Times New Roman" pitchFamily="18" charset="0"/>
              </a:rPr>
              <a:t>Data </a:t>
            </a:r>
            <a:r>
              <a:rPr lang="en-IN" sz="3600" dirty="0" smtClean="0">
                <a:latin typeface="Times New Roman" pitchFamily="18" charset="0"/>
                <a:cs typeface="Times New Roman" pitchFamily="18" charset="0"/>
              </a:rPr>
              <a:t>Base Design for Banking Enterprise</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214282" y="1428736"/>
            <a:ext cx="8472518" cy="5143536"/>
          </a:xfrm>
        </p:spPr>
        <p:txBody>
          <a:bodyPr>
            <a:noAutofit/>
          </a:bodyPr>
          <a:lstStyle/>
          <a:p>
            <a:pPr algn="just"/>
            <a:r>
              <a:rPr lang="en-IN" sz="2000" dirty="0" smtClean="0">
                <a:latin typeface="Times New Roman" pitchFamily="18" charset="0"/>
                <a:cs typeface="Times New Roman" pitchFamily="18" charset="0"/>
              </a:rPr>
              <a:t>Major </a:t>
            </a:r>
            <a:r>
              <a:rPr lang="en-IN" sz="2000" dirty="0" smtClean="0">
                <a:latin typeface="Times New Roman" pitchFamily="18" charset="0"/>
                <a:cs typeface="Times New Roman" pitchFamily="18" charset="0"/>
              </a:rPr>
              <a:t>characteristics</a:t>
            </a:r>
          </a:p>
          <a:p>
            <a:pPr algn="just"/>
            <a:r>
              <a:rPr lang="en-IN" sz="2000" dirty="0" smtClean="0">
                <a:latin typeface="Times New Roman" pitchFamily="18" charset="0"/>
                <a:cs typeface="Times New Roman" pitchFamily="18" charset="0"/>
              </a:rPr>
              <a:t>The </a:t>
            </a:r>
            <a:r>
              <a:rPr lang="en-IN" sz="2000" dirty="0" smtClean="0">
                <a:latin typeface="Times New Roman" pitchFamily="18" charset="0"/>
                <a:cs typeface="Times New Roman" pitchFamily="18" charset="0"/>
              </a:rPr>
              <a:t>bank is organised into branches. Each branch is located in a particular city and is identified by a unique name. The bank monitors the assets of each branch. </a:t>
            </a:r>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Bank </a:t>
            </a:r>
            <a:r>
              <a:rPr lang="en-IN" sz="2000" dirty="0" smtClean="0">
                <a:latin typeface="Times New Roman" pitchFamily="18" charset="0"/>
                <a:cs typeface="Times New Roman" pitchFamily="18" charset="0"/>
              </a:rPr>
              <a:t>customers are identified by their </a:t>
            </a:r>
            <a:r>
              <a:rPr lang="en-IN" sz="2000" dirty="0" err="1" smtClean="0">
                <a:latin typeface="Times New Roman" pitchFamily="18" charset="0"/>
                <a:cs typeface="Times New Roman" pitchFamily="18" charset="0"/>
              </a:rPr>
              <a:t>customer_id</a:t>
            </a:r>
            <a:r>
              <a:rPr lang="en-IN" sz="2000" dirty="0" smtClean="0">
                <a:latin typeface="Times New Roman" pitchFamily="18" charset="0"/>
                <a:cs typeface="Times New Roman" pitchFamily="18" charset="0"/>
              </a:rPr>
              <a:t> value. The bank stores each customer’s name, and the street and the city where the customer lives. Customers may have accounts and can take out loans. A customer may be associated with a particular banker; who may act as a loan officer or personal banker for that customer. </a:t>
            </a:r>
          </a:p>
          <a:p>
            <a:pPr algn="just"/>
            <a:r>
              <a:rPr lang="en-IN" sz="2000" dirty="0" smtClean="0">
                <a:latin typeface="Times New Roman" pitchFamily="18" charset="0"/>
                <a:cs typeface="Times New Roman" pitchFamily="18" charset="0"/>
              </a:rPr>
              <a:t>The </a:t>
            </a:r>
            <a:r>
              <a:rPr lang="en-IN" sz="2000" dirty="0" smtClean="0">
                <a:latin typeface="Times New Roman" pitchFamily="18" charset="0"/>
                <a:cs typeface="Times New Roman" pitchFamily="18" charset="0"/>
              </a:rPr>
              <a:t>bank offers two types of accounts: savings and checking accounts. Accounts can be held by more than one customer, and a customer can have more than one account. Each account is assigned a unique account number. The bank </a:t>
            </a:r>
            <a:r>
              <a:rPr lang="en-IN" sz="2000" dirty="0" smtClean="0">
                <a:latin typeface="Times New Roman" pitchFamily="18" charset="0"/>
                <a:cs typeface="Times New Roman" pitchFamily="18" charset="0"/>
              </a:rPr>
              <a:t>maintains </a:t>
            </a:r>
            <a:r>
              <a:rPr lang="en-IN" sz="2000" dirty="0" smtClean="0">
                <a:latin typeface="Times New Roman" pitchFamily="18" charset="0"/>
                <a:cs typeface="Times New Roman" pitchFamily="18" charset="0"/>
              </a:rPr>
              <a:t>a record of each account’s balance and the most recent date on which the account was accessed by each customer holding the account. In addition each savings account has an interest rate, and overdrafts are recorded for each checking </a:t>
            </a:r>
            <a:r>
              <a:rPr lang="en-IN" sz="2000" dirty="0" smtClean="0">
                <a:latin typeface="Times New Roman" pitchFamily="18" charset="0"/>
                <a:cs typeface="Times New Roman" pitchFamily="18" charset="0"/>
              </a:rPr>
              <a:t>account.</a:t>
            </a:r>
            <a:endParaRPr lang="en-IN"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Title 1"/>
          <p:cNvSpPr>
            <a:spLocks noGrp="1"/>
          </p:cNvSpPr>
          <p:nvPr>
            <p:ph type="title"/>
          </p:nvPr>
        </p:nvSpPr>
        <p:spPr>
          <a:xfrm>
            <a:off x="1643042" y="704088"/>
            <a:ext cx="4714908" cy="581772"/>
          </a:xfrm>
        </p:spPr>
        <p:txBody>
          <a:bodyPr>
            <a:noAutofit/>
          </a:bodyPr>
          <a:lstStyle/>
          <a:p>
            <a:r>
              <a:rPr lang="en-US" sz="5400" b="1" dirty="0" smtClean="0">
                <a:latin typeface="Times New Roman" pitchFamily="18" charset="0"/>
                <a:cs typeface="Times New Roman" pitchFamily="18" charset="0"/>
              </a:rPr>
              <a:t/>
            </a:r>
            <a:br>
              <a:rPr lang="en-US" sz="5400" b="1" dirty="0" smtClean="0">
                <a:latin typeface="Times New Roman" pitchFamily="18" charset="0"/>
                <a:cs typeface="Times New Roman" pitchFamily="18" charset="0"/>
              </a:rPr>
            </a:br>
            <a:r>
              <a:rPr lang="en-US" sz="5400" b="1" dirty="0" smtClean="0">
                <a:latin typeface="Times New Roman" pitchFamily="18" charset="0"/>
                <a:cs typeface="Times New Roman" pitchFamily="18" charset="0"/>
              </a:rPr>
              <a:t> ER model</a:t>
            </a:r>
            <a:endParaRPr lang="en-US" sz="5400" b="1" dirty="0">
              <a:latin typeface="Times New Roman" pitchFamily="18" charset="0"/>
              <a:cs typeface="Times New Roman" pitchFamily="18" charset="0"/>
            </a:endParaRPr>
          </a:p>
        </p:txBody>
      </p:sp>
      <p:sp>
        <p:nvSpPr>
          <p:cNvPr id="1048618" name="Content Placeholder 2"/>
          <p:cNvSpPr>
            <a:spLocks noGrp="1"/>
          </p:cNvSpPr>
          <p:nvPr>
            <p:ph idx="1"/>
          </p:nvPr>
        </p:nvSpPr>
        <p:spPr>
          <a:xfrm>
            <a:off x="457200" y="1357298"/>
            <a:ext cx="8229600" cy="4967302"/>
          </a:xfrm>
        </p:spPr>
        <p:txBody>
          <a:bodyPr>
            <a:noAutofit/>
          </a:bodyPr>
          <a:lstStyle/>
          <a:p>
            <a:pPr algn="just"/>
            <a:r>
              <a:rPr lang="en-US" dirty="0" smtClean="0">
                <a:latin typeface="Times New Roman" pitchFamily="18" charset="0"/>
                <a:cs typeface="Times New Roman" pitchFamily="18" charset="0"/>
              </a:rPr>
              <a:t>ER model stands for an Entity-Relationship model. It is a high-level data model. This model is used to define the data elements and relationship for a specified system.</a:t>
            </a:r>
          </a:p>
          <a:p>
            <a:pPr algn="just"/>
            <a:r>
              <a:rPr lang="en-US" dirty="0" smtClean="0">
                <a:latin typeface="Times New Roman" pitchFamily="18" charset="0"/>
                <a:cs typeface="Times New Roman" pitchFamily="18" charset="0"/>
              </a:rPr>
              <a:t>It develops a conceptual design for the database. It also develops a very simple and easy to design view of data.</a:t>
            </a:r>
          </a:p>
          <a:p>
            <a:pPr algn="just"/>
            <a:r>
              <a:rPr lang="en-US" dirty="0" smtClean="0">
                <a:latin typeface="Times New Roman" pitchFamily="18" charset="0"/>
                <a:cs typeface="Times New Roman" pitchFamily="18" charset="0"/>
              </a:rPr>
              <a:t>In ER modeling, the database structure is portrayed as a diagram called an entity-relationship diagram.</a:t>
            </a:r>
          </a:p>
          <a:p>
            <a:pPr algn="just">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Suppose we design a school database. In this database, the student will be an entity with attributes like address, name, id, age, etc. The address can be another entity with attributes like city, street name, pin code, etc and there will be a relationship between them.</a:t>
            </a:r>
          </a:p>
          <a:p>
            <a:endParaRPr lang="en-US"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143000"/>
          </a:xfrm>
        </p:spPr>
        <p:txBody>
          <a:bodyPr/>
          <a:lstStyle/>
          <a:p>
            <a:r>
              <a:rPr lang="en-IN" dirty="0" smtClean="0"/>
              <a:t>Banking Enterprise</a:t>
            </a:r>
            <a:endParaRPr lang="en-IN" dirty="0"/>
          </a:p>
        </p:txBody>
      </p:sp>
      <p:sp>
        <p:nvSpPr>
          <p:cNvPr id="3" name="Content Placeholder 2"/>
          <p:cNvSpPr>
            <a:spLocks noGrp="1"/>
          </p:cNvSpPr>
          <p:nvPr>
            <p:ph idx="1"/>
          </p:nvPr>
        </p:nvSpPr>
        <p:spPr>
          <a:xfrm>
            <a:off x="457200" y="1214422"/>
            <a:ext cx="8229600" cy="5429288"/>
          </a:xfrm>
        </p:spPr>
        <p:txBody>
          <a:bodyPr>
            <a:normAutofit lnSpcReduction="10000"/>
          </a:bodyPr>
          <a:lstStyle/>
          <a:p>
            <a:pPr algn="just"/>
            <a:r>
              <a:rPr lang="en-IN" sz="2000" dirty="0" smtClean="0">
                <a:latin typeface="Times New Roman" pitchFamily="18" charset="0"/>
                <a:cs typeface="Times New Roman" pitchFamily="18" charset="0"/>
              </a:rPr>
              <a:t>The bank provides its customers with loans. A loan originates at a particular branch and can be held by one or more customers. A loan is identified by unique loan number. For each loan, the bank keeps track of loan amount and the loan payments. Although a loan-payment number does not uniquely identify a particular payment among those for all the bank’s loans, a payment number does identify a particular payment for a specific loan. The date and the amount are recorded for each payment. </a:t>
            </a:r>
            <a:endParaRPr lang="en-IN" sz="2000" dirty="0" smtClean="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Bank employees are identified by their </a:t>
            </a:r>
            <a:r>
              <a:rPr lang="en-IN" sz="2000" dirty="0" err="1" smtClean="0">
                <a:latin typeface="Times New Roman" pitchFamily="18" charset="0"/>
                <a:cs typeface="Times New Roman" pitchFamily="18" charset="0"/>
              </a:rPr>
              <a:t>employee_id</a:t>
            </a:r>
            <a:r>
              <a:rPr lang="en-IN" sz="2000" dirty="0" smtClean="0">
                <a:latin typeface="Times New Roman" pitchFamily="18" charset="0"/>
                <a:cs typeface="Times New Roman" pitchFamily="18" charset="0"/>
              </a:rPr>
              <a:t> values. The bank administration stores the name and telephone number of each employee, the names of the employee’s dependents, and the </a:t>
            </a:r>
            <a:r>
              <a:rPr lang="en-IN" sz="2000" dirty="0" err="1" smtClean="0">
                <a:latin typeface="Times New Roman" pitchFamily="18" charset="0"/>
                <a:cs typeface="Times New Roman" pitchFamily="18" charset="0"/>
              </a:rPr>
              <a:t>employee_id</a:t>
            </a:r>
            <a:r>
              <a:rPr lang="en-IN" sz="2000" dirty="0" smtClean="0">
                <a:latin typeface="Times New Roman" pitchFamily="18" charset="0"/>
                <a:cs typeface="Times New Roman" pitchFamily="18" charset="0"/>
              </a:rPr>
              <a:t> number of the employee’s manager. The bank also keeps track of the employee’s start date and, thus, length of employment. </a:t>
            </a:r>
            <a:endParaRPr lang="en-IN" sz="2000" dirty="0" smtClean="0">
              <a:latin typeface="Times New Roman" pitchFamily="18" charset="0"/>
              <a:cs typeface="Times New Roman" pitchFamily="18" charset="0"/>
            </a:endParaRPr>
          </a:p>
          <a:p>
            <a:pPr algn="just"/>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To </a:t>
            </a:r>
            <a:r>
              <a:rPr lang="en-IN" sz="2000" dirty="0" smtClean="0">
                <a:latin typeface="Times New Roman" pitchFamily="18" charset="0"/>
                <a:cs typeface="Times New Roman" pitchFamily="18" charset="0"/>
              </a:rPr>
              <a:t>keep the example small, we do not keep track of deposits and withdrawals from savings and checking accounts, just as it keeps track of payments to loan accounts</a:t>
            </a:r>
            <a:r>
              <a:rPr lang="en-IN" sz="1600" dirty="0" smtClean="0">
                <a:latin typeface="Times New Roman" pitchFamily="18" charset="0"/>
                <a:cs typeface="Times New Roman" pitchFamily="18" charset="0"/>
              </a:rPr>
              <a:t>. </a:t>
            </a:r>
            <a:endParaRPr lang="en-IN" sz="16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4"/>
            <a:ext cx="8429684" cy="714372"/>
          </a:xfrm>
        </p:spPr>
        <p:txBody>
          <a:bodyPr>
            <a:normAutofit/>
          </a:bodyPr>
          <a:lstStyle/>
          <a:p>
            <a:pPr algn="ctr"/>
            <a:r>
              <a:rPr lang="pt-BR" sz="3600" dirty="0" smtClean="0">
                <a:latin typeface="Times New Roman" pitchFamily="18" charset="0"/>
                <a:cs typeface="Times New Roman" pitchFamily="18" charset="0"/>
              </a:rPr>
              <a:t>E-R Diagram for a Banking Enterprise</a:t>
            </a:r>
            <a:endParaRPr lang="en-IN" sz="36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966788" y="1000109"/>
            <a:ext cx="7210425" cy="5500726"/>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510334"/>
          </a:xfrm>
        </p:spPr>
        <p:txBody>
          <a:bodyPr>
            <a:normAutofit fontScale="90000"/>
          </a:bodyPr>
          <a:lstStyle/>
          <a:p>
            <a:pPr algn="ctr"/>
            <a:r>
              <a:rPr lang="en-US" dirty="0" smtClean="0"/>
              <a:t> </a:t>
            </a:r>
            <a:r>
              <a:rPr lang="en-IN" dirty="0" smtClean="0"/>
              <a:t/>
            </a:r>
            <a:br>
              <a:rPr lang="en-IN" dirty="0" smtClean="0"/>
            </a:br>
            <a:r>
              <a:rPr lang="en-IN" sz="3100" b="1" dirty="0" smtClean="0">
                <a:latin typeface="Times New Roman" pitchFamily="18" charset="0"/>
                <a:cs typeface="Times New Roman" pitchFamily="18" charset="0"/>
              </a:rPr>
              <a:t>Summary of Symbols Used in E-R Notation </a:t>
            </a:r>
            <a:endParaRPr lang="en-IN" sz="31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714349" y="1071546"/>
            <a:ext cx="7572428" cy="5214974"/>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Title 1"/>
          <p:cNvSpPr>
            <a:spLocks noGrp="1"/>
          </p:cNvSpPr>
          <p:nvPr>
            <p:ph type="title"/>
          </p:nvPr>
        </p:nvSpPr>
        <p:spPr>
          <a:xfrm>
            <a:off x="2267744" y="2276872"/>
            <a:ext cx="4767808" cy="1143000"/>
          </a:xfrm>
        </p:spPr>
        <p:txBody>
          <a:bodyPr>
            <a:noAutofit/>
          </a:bodyPr>
          <a:lstStyle/>
          <a:p>
            <a:r>
              <a:rPr lang="en-IN" sz="6000" dirty="0" smtClean="0">
                <a:latin typeface="Times New Roman" pitchFamily="18" charset="0"/>
                <a:cs typeface="Times New Roman" pitchFamily="18" charset="0"/>
              </a:rPr>
              <a:t>Thank You</a:t>
            </a:r>
            <a:endParaRPr lang="en-US" sz="6000" dirty="0">
              <a:latin typeface="Times New Roman" pitchFamily="18" charset="0"/>
              <a:cs typeface="Times New Roman" pitchFamily="18" charset="0"/>
            </a:endParaRPr>
          </a:p>
        </p:txBody>
      </p:sp>
      <p:sp>
        <p:nvSpPr>
          <p:cNvPr id="1048657" name="Content Placeholder 2"/>
          <p:cNvSpPr>
            <a:spLocks noGrp="1"/>
          </p:cNvSpPr>
          <p:nvPr>
            <p:ph idx="1"/>
          </p:nvPr>
        </p:nvSpPr>
        <p:spPr>
          <a:xfrm>
            <a:off x="457200" y="6428232"/>
            <a:ext cx="7467600" cy="45719"/>
          </a:xfrm>
        </p:spPr>
        <p:txBody>
          <a:bodyPr>
            <a:normAutofit fontScale="25000" lnSpcReduction="20000"/>
          </a:bodyPr>
          <a:lstStyle/>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Title 1"/>
          <p:cNvSpPr>
            <a:spLocks noGrp="1"/>
          </p:cNvSpPr>
          <p:nvPr>
            <p:ph type="title"/>
          </p:nvPr>
        </p:nvSpPr>
        <p:spPr>
          <a:xfrm>
            <a:off x="4860032" y="5517232"/>
            <a:ext cx="3240360" cy="648072"/>
          </a:xfrm>
        </p:spPr>
        <p:txBody>
          <a:bodyPr>
            <a:normAutofit fontScale="90000"/>
          </a:bodyPr>
          <a:lstStyle/>
          <a:p>
            <a:r>
              <a:rPr lang="en-US" sz="2000" dirty="0" smtClean="0">
                <a:latin typeface="Times New Roman" pitchFamily="18" charset="0"/>
                <a:cs typeface="Times New Roman" pitchFamily="18" charset="0"/>
              </a:rPr>
              <a:t>Component of ER Diagram</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pic>
        <p:nvPicPr>
          <p:cNvPr id="2097153" name="Content Placeholder 3" descr="ER 1.PNG"/>
          <p:cNvPicPr>
            <a:picLocks noGrp="1" noChangeAspect="1"/>
          </p:cNvPicPr>
          <p:nvPr>
            <p:ph idx="1"/>
          </p:nvPr>
        </p:nvPicPr>
        <p:blipFill>
          <a:blip r:embed="rId2" cstate="print"/>
          <a:stretch>
            <a:fillRect/>
          </a:stretch>
        </p:blipFill>
        <p:spPr>
          <a:xfrm>
            <a:off x="179512" y="836712"/>
            <a:ext cx="4590126" cy="3528392"/>
          </a:xfrm>
        </p:spPr>
      </p:pic>
      <p:pic>
        <p:nvPicPr>
          <p:cNvPr id="2097154" name="Picture 4" descr="ER 2.PNG"/>
          <p:cNvPicPr>
            <a:picLocks noChangeAspect="1"/>
          </p:cNvPicPr>
          <p:nvPr/>
        </p:nvPicPr>
        <p:blipFill>
          <a:blip r:embed="rId3" cstate="print"/>
          <a:stretch>
            <a:fillRect/>
          </a:stretch>
        </p:blipFill>
        <p:spPr>
          <a:xfrm>
            <a:off x="4644008" y="1844824"/>
            <a:ext cx="4105970" cy="363969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Title 1"/>
          <p:cNvSpPr>
            <a:spLocks noGrp="1"/>
          </p:cNvSpPr>
          <p:nvPr>
            <p:ph type="title"/>
          </p:nvPr>
        </p:nvSpPr>
        <p:spPr>
          <a:xfrm>
            <a:off x="457200" y="642918"/>
            <a:ext cx="7467600" cy="1071570"/>
          </a:xfrm>
        </p:spPr>
        <p:txBody>
          <a:bodyPr>
            <a:normAutofit/>
          </a:bodyPr>
          <a:lstStyle/>
          <a:p>
            <a:pPr marL="1028700" indent="-1028700">
              <a:buFont typeface="Wingdings" pitchFamily="2" charset="2"/>
              <a:buChar char="Ø"/>
            </a:pPr>
            <a:r>
              <a:rPr lang="en-US" sz="5400" b="1" dirty="0" smtClean="0">
                <a:latin typeface="Times New Roman" pitchFamily="18" charset="0"/>
                <a:cs typeface="Times New Roman" pitchFamily="18" charset="0"/>
              </a:rPr>
              <a:t>Entity:</a:t>
            </a:r>
            <a:endParaRPr lang="en-US" sz="5400" b="1" dirty="0">
              <a:latin typeface="Times New Roman" pitchFamily="18" charset="0"/>
              <a:cs typeface="Times New Roman" pitchFamily="18" charset="0"/>
            </a:endParaRPr>
          </a:p>
        </p:txBody>
      </p:sp>
      <p:sp>
        <p:nvSpPr>
          <p:cNvPr id="1048621" name="Content Placeholder 2"/>
          <p:cNvSpPr>
            <a:spLocks noGrp="1"/>
          </p:cNvSpPr>
          <p:nvPr>
            <p:ph idx="1"/>
          </p:nvPr>
        </p:nvSpPr>
        <p:spPr>
          <a:xfrm>
            <a:off x="683568" y="1628800"/>
            <a:ext cx="7467600" cy="4657728"/>
          </a:xfrm>
        </p:spPr>
        <p:txBody>
          <a:bodyPr/>
          <a:lstStyle/>
          <a:p>
            <a:pPr>
              <a:buNone/>
            </a:pPr>
            <a:endParaRPr lang="en-US" sz="2800" dirty="0" smtClean="0"/>
          </a:p>
          <a:p>
            <a:pPr algn="just"/>
            <a:r>
              <a:rPr lang="en-US" dirty="0" smtClean="0">
                <a:latin typeface="Times New Roman" pitchFamily="18" charset="0"/>
                <a:cs typeface="Times New Roman" pitchFamily="18" charset="0"/>
              </a:rPr>
              <a:t>An entity may be any object, class, person or place. In the ER diagram, an entity can be represented as rectangles.</a:t>
            </a:r>
          </a:p>
          <a:p>
            <a:pPr algn="just"/>
            <a:r>
              <a:rPr lang="en-US" dirty="0" smtClean="0">
                <a:latin typeface="Times New Roman" pitchFamily="18" charset="0"/>
                <a:cs typeface="Times New Roman" pitchFamily="18" charset="0"/>
              </a:rPr>
              <a:t>Consider an organization as an example- manager, product, employee, department etc. can be taken as an entity.</a:t>
            </a:r>
          </a:p>
          <a:p>
            <a:pPr>
              <a:buNone/>
            </a:pPr>
            <a:endParaRPr lang="en-US" dirty="0"/>
          </a:p>
        </p:txBody>
      </p:sp>
      <p:pic>
        <p:nvPicPr>
          <p:cNvPr id="2097155" name="Picture 3" descr="ER 3.PNG"/>
          <p:cNvPicPr>
            <a:picLocks noChangeAspect="1"/>
          </p:cNvPicPr>
          <p:nvPr/>
        </p:nvPicPr>
        <p:blipFill>
          <a:blip r:embed="rId2" cstate="print"/>
          <a:stretch>
            <a:fillRect/>
          </a:stretch>
        </p:blipFill>
        <p:spPr>
          <a:xfrm>
            <a:off x="1000100" y="5286388"/>
            <a:ext cx="7238373" cy="115212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Title 1"/>
          <p:cNvSpPr>
            <a:spLocks noGrp="1"/>
          </p:cNvSpPr>
          <p:nvPr>
            <p:ph type="title"/>
          </p:nvPr>
        </p:nvSpPr>
        <p:spPr>
          <a:xfrm>
            <a:off x="500034" y="357166"/>
            <a:ext cx="7467600" cy="1143000"/>
          </a:xfrm>
        </p:spPr>
        <p:txBody>
          <a:bodyPr>
            <a:noAutofit/>
          </a:bodyPr>
          <a:lstStyle/>
          <a:p>
            <a:r>
              <a:rPr lang="en-US" sz="5400" b="1" dirty="0" smtClean="0">
                <a:latin typeface="Times New Roman" pitchFamily="18" charset="0"/>
                <a:cs typeface="Times New Roman" pitchFamily="18" charset="0"/>
              </a:rPr>
              <a:t>2. Attribute</a:t>
            </a:r>
            <a:endParaRPr lang="en-US" sz="5400" b="1" dirty="0">
              <a:latin typeface="Times New Roman" pitchFamily="18" charset="0"/>
              <a:cs typeface="Times New Roman" pitchFamily="18" charset="0"/>
            </a:endParaRPr>
          </a:p>
        </p:txBody>
      </p:sp>
      <p:sp>
        <p:nvSpPr>
          <p:cNvPr id="1048623" name="Content Placeholder 2"/>
          <p:cNvSpPr>
            <a:spLocks noGrp="1"/>
          </p:cNvSpPr>
          <p:nvPr>
            <p:ph idx="1"/>
          </p:nvPr>
        </p:nvSpPr>
        <p:spPr/>
        <p:txBody>
          <a:bodyPr/>
          <a:lstStyle/>
          <a:p>
            <a:pPr algn="just">
              <a:buNone/>
            </a:pPr>
            <a:r>
              <a:rPr lang="en-US" dirty="0" smtClean="0">
                <a:latin typeface="Times New Roman" pitchFamily="18" charset="0"/>
                <a:cs typeface="Times New Roman" pitchFamily="18" charset="0"/>
              </a:rPr>
              <a:t>The attribute is used to describe the property of an entity. Eclipse is used to represent an attribute.</a:t>
            </a:r>
          </a:p>
          <a:p>
            <a:pPr algn="just">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id, age, contact number, name, etc. can be attributes of a student.</a:t>
            </a:r>
          </a:p>
          <a:p>
            <a:pPr>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2097156" name="Picture 3" descr="ER 4.PNG"/>
          <p:cNvPicPr>
            <a:picLocks noChangeAspect="1"/>
          </p:cNvPicPr>
          <p:nvPr/>
        </p:nvPicPr>
        <p:blipFill>
          <a:blip r:embed="rId2" cstate="print"/>
          <a:stretch>
            <a:fillRect/>
          </a:stretch>
        </p:blipFill>
        <p:spPr>
          <a:xfrm>
            <a:off x="2195736" y="3284984"/>
            <a:ext cx="3762900" cy="283884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4" name="Title 1"/>
          <p:cNvSpPr>
            <a:spLocks noGrp="1"/>
          </p:cNvSpPr>
          <p:nvPr>
            <p:ph type="title"/>
          </p:nvPr>
        </p:nvSpPr>
        <p:spPr>
          <a:xfrm>
            <a:off x="457200" y="71414"/>
            <a:ext cx="8229600" cy="1143000"/>
          </a:xfrm>
        </p:spPr>
        <p:txBody>
          <a:bodyPr>
            <a:normAutofit/>
          </a:bodyPr>
          <a:lstStyle/>
          <a:p>
            <a:pPr>
              <a:buFont typeface="Wingdings" pitchFamily="2" charset="2"/>
              <a:buChar char="q"/>
            </a:pPr>
            <a:r>
              <a:rPr lang="en-US" sz="3600" b="1" dirty="0" smtClean="0">
                <a:latin typeface="Times New Roman" pitchFamily="18" charset="0"/>
                <a:cs typeface="Times New Roman" pitchFamily="18" charset="0"/>
              </a:rPr>
              <a:t> Key Attribute</a:t>
            </a:r>
            <a:endParaRPr lang="en-US" sz="3600" dirty="0">
              <a:latin typeface="Times New Roman" pitchFamily="18" charset="0"/>
              <a:cs typeface="Times New Roman" pitchFamily="18" charset="0"/>
            </a:endParaRPr>
          </a:p>
        </p:txBody>
      </p:sp>
      <p:sp>
        <p:nvSpPr>
          <p:cNvPr id="1048625" name="Content Placeholder 2"/>
          <p:cNvSpPr>
            <a:spLocks noGrp="1"/>
          </p:cNvSpPr>
          <p:nvPr>
            <p:ph idx="1"/>
          </p:nvPr>
        </p:nvSpPr>
        <p:spPr>
          <a:xfrm>
            <a:off x="457200" y="1714488"/>
            <a:ext cx="8229600" cy="4389120"/>
          </a:xfrm>
        </p:spPr>
        <p:txBody>
          <a:bodyPr/>
          <a:lstStyle/>
          <a:p>
            <a:pPr>
              <a:buNone/>
            </a:pPr>
            <a:r>
              <a:rPr lang="en-US" dirty="0" smtClean="0">
                <a:latin typeface="Times New Roman" pitchFamily="18" charset="0"/>
                <a:cs typeface="Times New Roman" pitchFamily="18" charset="0"/>
              </a:rPr>
              <a:t>The key attribute is used to represent the main characteristics of an entity. It represents a primary key. The key attribute is represented by an ellipse with the text underlined.</a:t>
            </a:r>
          </a:p>
          <a:p>
            <a:pPr>
              <a:buNone/>
            </a:pPr>
            <a:r>
              <a:rPr lang="en-US" dirty="0" smtClean="0"/>
              <a:t/>
            </a:r>
            <a:br>
              <a:rPr lang="en-US" dirty="0" smtClean="0"/>
            </a:br>
            <a:endParaRPr lang="en-US" dirty="0"/>
          </a:p>
        </p:txBody>
      </p:sp>
      <p:pic>
        <p:nvPicPr>
          <p:cNvPr id="2097157" name="Picture 3" descr="ER 5.PNG"/>
          <p:cNvPicPr>
            <a:picLocks noChangeAspect="1"/>
          </p:cNvPicPr>
          <p:nvPr/>
        </p:nvPicPr>
        <p:blipFill>
          <a:blip r:embed="rId2" cstate="print"/>
          <a:stretch>
            <a:fillRect/>
          </a:stretch>
        </p:blipFill>
        <p:spPr>
          <a:xfrm>
            <a:off x="2051720" y="3429000"/>
            <a:ext cx="4663420" cy="307183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Title 1"/>
          <p:cNvSpPr>
            <a:spLocks noGrp="1"/>
          </p:cNvSpPr>
          <p:nvPr>
            <p:ph type="title"/>
          </p:nvPr>
        </p:nvSpPr>
        <p:spPr>
          <a:xfrm>
            <a:off x="457200" y="142852"/>
            <a:ext cx="8229600" cy="1143000"/>
          </a:xfrm>
        </p:spPr>
        <p:txBody>
          <a:bodyPr>
            <a:normAutofit/>
          </a:bodyPr>
          <a:lstStyle/>
          <a:p>
            <a:pPr>
              <a:buFont typeface="Wingdings" pitchFamily="2" charset="2"/>
              <a:buChar char="q"/>
            </a:pPr>
            <a:r>
              <a:rPr lang="en-US" sz="3600" b="1" dirty="0" smtClean="0">
                <a:latin typeface="Times New Roman" pitchFamily="18" charset="0"/>
                <a:cs typeface="Times New Roman" pitchFamily="18" charset="0"/>
              </a:rPr>
              <a:t>Composite Attribute</a:t>
            </a:r>
            <a:endParaRPr lang="en-US" sz="3600" b="1" dirty="0">
              <a:latin typeface="Times New Roman" pitchFamily="18" charset="0"/>
              <a:cs typeface="Times New Roman" pitchFamily="18" charset="0"/>
            </a:endParaRPr>
          </a:p>
        </p:txBody>
      </p:sp>
      <p:sp>
        <p:nvSpPr>
          <p:cNvPr id="1048627" name="Content Placeholder 2"/>
          <p:cNvSpPr>
            <a:spLocks noGrp="1"/>
          </p:cNvSpPr>
          <p:nvPr>
            <p:ph idx="1"/>
          </p:nvPr>
        </p:nvSpPr>
        <p:spPr>
          <a:xfrm>
            <a:off x="457200" y="1714488"/>
            <a:ext cx="8229600" cy="4610112"/>
          </a:xfrm>
        </p:spPr>
        <p:txBody>
          <a:bodyPr/>
          <a:lstStyle/>
          <a:p>
            <a:pPr>
              <a:buNone/>
            </a:pPr>
            <a:r>
              <a:rPr lang="en-US" dirty="0" smtClean="0">
                <a:latin typeface="Times New Roman" pitchFamily="18" charset="0"/>
                <a:cs typeface="Times New Roman" pitchFamily="18" charset="0"/>
              </a:rPr>
              <a:t>An attribute that composed of many other attributes is known as a composite attribute. The composite attribute is represented by an ellipse, and those ellipses are connected with an ellipse.</a:t>
            </a:r>
            <a:endParaRPr lang="en-US" dirty="0">
              <a:latin typeface="Times New Roman" pitchFamily="18" charset="0"/>
              <a:cs typeface="Times New Roman" pitchFamily="18" charset="0"/>
            </a:endParaRPr>
          </a:p>
        </p:txBody>
      </p:sp>
      <p:pic>
        <p:nvPicPr>
          <p:cNvPr id="2097158" name="Picture 3" descr="ER 6.PNG"/>
          <p:cNvPicPr>
            <a:picLocks noChangeAspect="1"/>
          </p:cNvPicPr>
          <p:nvPr/>
        </p:nvPicPr>
        <p:blipFill>
          <a:blip r:embed="rId2" cstate="print"/>
          <a:stretch>
            <a:fillRect/>
          </a:stretch>
        </p:blipFill>
        <p:spPr>
          <a:xfrm>
            <a:off x="1475656" y="3500438"/>
            <a:ext cx="6311054" cy="28575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8" name="Title 1"/>
          <p:cNvSpPr>
            <a:spLocks noGrp="1"/>
          </p:cNvSpPr>
          <p:nvPr>
            <p:ph type="title"/>
          </p:nvPr>
        </p:nvSpPr>
        <p:spPr>
          <a:xfrm>
            <a:off x="457200" y="142852"/>
            <a:ext cx="8229600" cy="1143000"/>
          </a:xfrm>
        </p:spPr>
        <p:txBody>
          <a:bodyPr>
            <a:normAutofit/>
          </a:bodyPr>
          <a:lstStyle/>
          <a:p>
            <a:pPr>
              <a:buFont typeface="Wingdings" pitchFamily="2" charset="2"/>
              <a:buChar char="q"/>
            </a:pPr>
            <a:r>
              <a:rPr lang="en-US" sz="3600" b="1" dirty="0" smtClean="0">
                <a:latin typeface="Times New Roman" pitchFamily="18" charset="0"/>
                <a:cs typeface="Times New Roman" pitchFamily="18" charset="0"/>
              </a:rPr>
              <a:t>Multivalued Attribute</a:t>
            </a:r>
            <a:endParaRPr lang="en-US" sz="3600" dirty="0">
              <a:latin typeface="Times New Roman" pitchFamily="18" charset="0"/>
              <a:cs typeface="Times New Roman" pitchFamily="18" charset="0"/>
            </a:endParaRPr>
          </a:p>
        </p:txBody>
      </p:sp>
      <p:sp>
        <p:nvSpPr>
          <p:cNvPr id="1048629" name="Content Placeholder 2"/>
          <p:cNvSpPr>
            <a:spLocks noGrp="1"/>
          </p:cNvSpPr>
          <p:nvPr>
            <p:ph idx="1"/>
          </p:nvPr>
        </p:nvSpPr>
        <p:spPr>
          <a:xfrm>
            <a:off x="457200" y="1571612"/>
            <a:ext cx="8229600" cy="4389120"/>
          </a:xfrm>
        </p:spPr>
        <p:txBody>
          <a:bodyPr/>
          <a:lstStyle/>
          <a:p>
            <a:pPr>
              <a:buNone/>
            </a:pPr>
            <a:r>
              <a:rPr lang="en-US" dirty="0" smtClean="0">
                <a:latin typeface="Times New Roman" pitchFamily="18" charset="0"/>
                <a:cs typeface="Times New Roman" pitchFamily="18" charset="0"/>
              </a:rPr>
              <a:t>An attribute can have more than one value. These attributes are known as a </a:t>
            </a:r>
            <a:r>
              <a:rPr lang="en-US" dirty="0" err="1" smtClean="0">
                <a:latin typeface="Times New Roman" pitchFamily="18" charset="0"/>
                <a:cs typeface="Times New Roman" pitchFamily="18" charset="0"/>
              </a:rPr>
              <a:t>multivalued</a:t>
            </a:r>
            <a:r>
              <a:rPr lang="en-US" dirty="0" smtClean="0">
                <a:latin typeface="Times New Roman" pitchFamily="18" charset="0"/>
                <a:cs typeface="Times New Roman" pitchFamily="18" charset="0"/>
              </a:rPr>
              <a:t> attribute. The double oval is used to represent </a:t>
            </a:r>
            <a:r>
              <a:rPr lang="en-US" dirty="0" err="1" smtClean="0">
                <a:latin typeface="Times New Roman" pitchFamily="18" charset="0"/>
                <a:cs typeface="Times New Roman" pitchFamily="18" charset="0"/>
              </a:rPr>
              <a:t>multivalued</a:t>
            </a:r>
            <a:r>
              <a:rPr lang="en-US" dirty="0" smtClean="0">
                <a:latin typeface="Times New Roman" pitchFamily="18" charset="0"/>
                <a:cs typeface="Times New Roman" pitchFamily="18" charset="0"/>
              </a:rPr>
              <a:t> attribute.</a:t>
            </a:r>
          </a:p>
          <a:p>
            <a:pPr>
              <a:buNone/>
            </a:pPr>
            <a:r>
              <a:rPr lang="en-US" b="1" dirty="0" smtClean="0">
                <a:latin typeface="Times New Roman" pitchFamily="18" charset="0"/>
                <a:cs typeface="Times New Roman" pitchFamily="18" charset="0"/>
              </a:rPr>
              <a:t>For example,</a:t>
            </a:r>
            <a:r>
              <a:rPr lang="en-US" dirty="0" smtClean="0">
                <a:latin typeface="Times New Roman" pitchFamily="18" charset="0"/>
                <a:cs typeface="Times New Roman" pitchFamily="18" charset="0"/>
              </a:rPr>
              <a:t> a student can have more than one phone number.</a:t>
            </a:r>
          </a:p>
          <a:p>
            <a:pPr>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2097159" name="Picture 3" descr="ER 7.PNG"/>
          <p:cNvPicPr>
            <a:picLocks noChangeAspect="1"/>
          </p:cNvPicPr>
          <p:nvPr/>
        </p:nvPicPr>
        <p:blipFill>
          <a:blip r:embed="rId2" cstate="print"/>
          <a:stretch>
            <a:fillRect/>
          </a:stretch>
        </p:blipFill>
        <p:spPr>
          <a:xfrm>
            <a:off x="2195736" y="4000504"/>
            <a:ext cx="4464496" cy="2034959"/>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158</TotalTime>
  <Words>1671</Words>
  <Application>Microsoft Office PowerPoint</Application>
  <PresentationFormat>On-screen Show (4:3)</PresentationFormat>
  <Paragraphs>128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Flow</vt:lpstr>
      <vt:lpstr>Slide 1</vt:lpstr>
      <vt:lpstr>ER Model In DBS</vt:lpstr>
      <vt:lpstr>  ER model</vt:lpstr>
      <vt:lpstr>Component of ER Diagram </vt:lpstr>
      <vt:lpstr>Entity:</vt:lpstr>
      <vt:lpstr>2. Attribute</vt:lpstr>
      <vt:lpstr> Key Attribute</vt:lpstr>
      <vt:lpstr>Composite Attribute</vt:lpstr>
      <vt:lpstr>Multivalued Attribute</vt:lpstr>
      <vt:lpstr>Derived Attribute</vt:lpstr>
      <vt:lpstr>Mapping Constraints</vt:lpstr>
      <vt:lpstr>One-to-one</vt:lpstr>
      <vt:lpstr>One-to-many</vt:lpstr>
      <vt:lpstr>Many-to-one</vt:lpstr>
      <vt:lpstr>Many-to-many </vt:lpstr>
      <vt:lpstr>Keys</vt:lpstr>
      <vt:lpstr>Types of key:</vt:lpstr>
      <vt:lpstr>  Primary key    </vt:lpstr>
      <vt:lpstr>Entity Relationship Diagram </vt:lpstr>
      <vt:lpstr>What is an Entity Relationship Diagram (ERD)?</vt:lpstr>
      <vt:lpstr>Weak entity sets</vt:lpstr>
      <vt:lpstr>Extended E-R Features – Specialization </vt:lpstr>
      <vt:lpstr>Slide 23</vt:lpstr>
      <vt:lpstr>Extended E-R Features- Generalization</vt:lpstr>
      <vt:lpstr>Slide 25</vt:lpstr>
      <vt:lpstr>Slide 26</vt:lpstr>
      <vt:lpstr>Slide 27</vt:lpstr>
      <vt:lpstr>  </vt:lpstr>
      <vt:lpstr>     Data Base Design for Banking Enterprise</vt:lpstr>
      <vt:lpstr>Banking Enterprise</vt:lpstr>
      <vt:lpstr>E-R Diagram for a Banking Enterprise</vt:lpstr>
      <vt:lpstr>  Summary of Symbols Used in E-R Notation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 Model In DBMS</dc:title>
  <dc:creator>pradeeba mukesh</dc:creator>
  <cp:lastModifiedBy>Lenovo</cp:lastModifiedBy>
  <cp:revision>18</cp:revision>
  <dcterms:created xsi:type="dcterms:W3CDTF">2020-05-02T09:24:09Z</dcterms:created>
  <dcterms:modified xsi:type="dcterms:W3CDTF">2020-07-14T08:45:48Z</dcterms:modified>
</cp:coreProperties>
</file>