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306" r:id="rId2"/>
    <p:sldId id="305" r:id="rId3"/>
    <p:sldId id="303" r:id="rId4"/>
    <p:sldId id="258" r:id="rId5"/>
    <p:sldId id="259" r:id="rId6"/>
    <p:sldId id="260" r:id="rId7"/>
    <p:sldId id="261" r:id="rId8"/>
    <p:sldId id="262" r:id="rId9"/>
    <p:sldId id="263" r:id="rId10"/>
    <p:sldId id="282" r:id="rId11"/>
    <p:sldId id="264" r:id="rId12"/>
    <p:sldId id="283" r:id="rId13"/>
    <p:sldId id="265" r:id="rId14"/>
    <p:sldId id="266" r:id="rId15"/>
    <p:sldId id="267" r:id="rId16"/>
    <p:sldId id="285" r:id="rId17"/>
    <p:sldId id="269" r:id="rId18"/>
    <p:sldId id="280" r:id="rId19"/>
    <p:sldId id="271" r:id="rId20"/>
    <p:sldId id="272" r:id="rId21"/>
    <p:sldId id="273" r:id="rId22"/>
    <p:sldId id="274" r:id="rId23"/>
    <p:sldId id="279" r:id="rId24"/>
    <p:sldId id="281" r:id="rId25"/>
    <p:sldId id="277" r:id="rId26"/>
    <p:sldId id="278" r:id="rId27"/>
    <p:sldId id="284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4" r:id="rId36"/>
    <p:sldId id="293" r:id="rId37"/>
    <p:sldId id="295" r:id="rId38"/>
    <p:sldId id="296" r:id="rId39"/>
    <p:sldId id="297" r:id="rId40"/>
    <p:sldId id="298" r:id="rId41"/>
    <p:sldId id="300" r:id="rId42"/>
    <p:sldId id="299" r:id="rId43"/>
    <p:sldId id="301" r:id="rId44"/>
    <p:sldId id="302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938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A0586-C117-4F14-A92F-96C8C7B1F38F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6FFE5-AFE5-4FB8-9C2B-704AEC0AE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F0D2-3572-4BB7-9E32-F626D6FB15A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DCD9-BC25-452C-82B7-D2EBB8BFAC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F0D2-3572-4BB7-9E32-F626D6FB15A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DCD9-BC25-452C-82B7-D2EBB8BFAC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F0D2-3572-4BB7-9E32-F626D6FB15A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DCD9-BC25-452C-82B7-D2EBB8BFAC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F0D2-3572-4BB7-9E32-F626D6FB15A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DCD9-BC25-452C-82B7-D2EBB8BFAC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F0D2-3572-4BB7-9E32-F626D6FB15A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DCD9-BC25-452C-82B7-D2EBB8BFAC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F0D2-3572-4BB7-9E32-F626D6FB15A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DCD9-BC25-452C-82B7-D2EBB8BFAC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F0D2-3572-4BB7-9E32-F626D6FB15A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DCD9-BC25-452C-82B7-D2EBB8BFAC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F0D2-3572-4BB7-9E32-F626D6FB15A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DCD9-BC25-452C-82B7-D2EBB8BFAC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F0D2-3572-4BB7-9E32-F626D6FB15A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DCD9-BC25-452C-82B7-D2EBB8BFAC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F0D2-3572-4BB7-9E32-F626D6FB15A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DCD9-BC25-452C-82B7-D2EBB8BFAC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F0D2-3572-4BB7-9E32-F626D6FB15A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DCD9-BC25-452C-82B7-D2EBB8BFAC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BF0D2-3572-4BB7-9E32-F626D6FB15A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DDCD9-BC25-452C-82B7-D2EBB8BFAC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GANESAR COLLEGE OF ARTS AND SCIENCE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MELAISIVAPURI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DEPARTMENT OF COMPUTER SCIENCE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143000"/>
            <a:ext cx="7620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/>
              <a:t>Categorized the algorithms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smtClean="0"/>
              <a:t>Retrieve or </a:t>
            </a:r>
            <a:r>
              <a:rPr lang="en-US" sz="3200" dirty="0" err="1" smtClean="0"/>
              <a:t>nonmutating</a:t>
            </a:r>
            <a:r>
              <a:rPr lang="en-US" sz="3200" dirty="0" smtClean="0"/>
              <a:t> algorithms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smtClean="0"/>
              <a:t>Mutating algorithms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smtClean="0"/>
              <a:t>Set algorithms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smtClean="0"/>
              <a:t>Relational algorithms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smtClean="0"/>
              <a:t>Sorting algorithms</a:t>
            </a:r>
          </a:p>
          <a:p>
            <a:pPr>
              <a:buNone/>
            </a:pPr>
            <a:r>
              <a:rPr lang="en-US" sz="2800" dirty="0" smtClean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Access the container elements</a:t>
            </a:r>
          </a:p>
          <a:p>
            <a:r>
              <a:rPr lang="en-US" dirty="0" smtClean="0"/>
              <a:t>Traverse from one element to another</a:t>
            </a:r>
          </a:p>
          <a:p>
            <a:r>
              <a:rPr lang="en-US" dirty="0" smtClean="0"/>
              <a:t>A process known as iterating through the container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dirty="0" err="1" smtClean="0"/>
              <a:t>Iterators</a:t>
            </a:r>
            <a:r>
              <a:rPr lang="en-US" b="1" dirty="0" smtClean="0"/>
              <a:t> function:</a:t>
            </a:r>
          </a:p>
          <a:p>
            <a:pPr>
              <a:buNone/>
            </a:pPr>
            <a:r>
              <a:rPr lang="en-US" sz="2800" b="1" dirty="0" smtClean="0"/>
              <a:t> Input </a:t>
            </a:r>
            <a:r>
              <a:rPr lang="en-US" sz="2800" b="1" dirty="0" err="1" smtClean="0"/>
              <a:t>iterators</a:t>
            </a:r>
            <a:endParaRPr lang="en-US" sz="2800" b="1" dirty="0" smtClean="0"/>
          </a:p>
          <a:p>
            <a:pPr>
              <a:buNone/>
            </a:pPr>
            <a:r>
              <a:rPr lang="en-US" sz="3600" dirty="0" smtClean="0"/>
              <a:t>     -</a:t>
            </a:r>
            <a:r>
              <a:rPr lang="en-US" dirty="0" smtClean="0"/>
              <a:t>simplest and is used mostly in single-pass algorithms.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685800"/>
            <a:ext cx="78486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/>
              <a:t> </a:t>
            </a:r>
            <a:r>
              <a:rPr lang="en-US" sz="2800" b="1" dirty="0" smtClean="0"/>
              <a:t>output </a:t>
            </a:r>
            <a:r>
              <a:rPr lang="en-US" sz="2800" b="1" dirty="0" err="1" smtClean="0"/>
              <a:t>iterators</a:t>
            </a:r>
            <a:r>
              <a:rPr lang="en-US" sz="2800" b="1" dirty="0" smtClean="0"/>
              <a:t> </a:t>
            </a:r>
            <a:endParaRPr lang="en-US" sz="3200" b="1" dirty="0" smtClean="0"/>
          </a:p>
          <a:p>
            <a:pPr>
              <a:buNone/>
            </a:pPr>
            <a:r>
              <a:rPr lang="en-US" sz="3200" dirty="0" smtClean="0"/>
              <a:t>     -same as input </a:t>
            </a:r>
            <a:r>
              <a:rPr lang="en-US" sz="3200" dirty="0" err="1" smtClean="0"/>
              <a:t>iterators</a:t>
            </a:r>
            <a:r>
              <a:rPr lang="en-US" sz="3200" dirty="0" smtClean="0"/>
              <a:t> but not used for traversing.</a:t>
            </a:r>
          </a:p>
          <a:p>
            <a:pPr>
              <a:buNone/>
            </a:pPr>
            <a:r>
              <a:rPr lang="en-US" sz="2800" b="1" dirty="0" smtClean="0"/>
              <a:t>Forward </a:t>
            </a:r>
            <a:r>
              <a:rPr lang="en-US" sz="2800" b="1" dirty="0" err="1" smtClean="0"/>
              <a:t>iterators</a:t>
            </a:r>
            <a:endParaRPr lang="en-US" sz="3200" b="1" dirty="0" smtClean="0"/>
          </a:p>
          <a:p>
            <a:pPr>
              <a:buNone/>
            </a:pPr>
            <a:r>
              <a:rPr lang="en-US" sz="3200" dirty="0" smtClean="0"/>
              <a:t>      -can be used only in forward direction, one        step at a time.</a:t>
            </a:r>
          </a:p>
          <a:p>
            <a:pPr>
              <a:buNone/>
            </a:pPr>
            <a:r>
              <a:rPr lang="en-US" sz="2800" b="1" dirty="0" smtClean="0"/>
              <a:t>Bidirectional </a:t>
            </a:r>
            <a:r>
              <a:rPr lang="en-US" sz="2800" b="1" dirty="0" err="1" smtClean="0"/>
              <a:t>iterators</a:t>
            </a:r>
            <a:endParaRPr lang="en-US" sz="3200" b="1" dirty="0" smtClean="0"/>
          </a:p>
          <a:p>
            <a:pPr>
              <a:buNone/>
            </a:pPr>
            <a:r>
              <a:rPr lang="en-US" sz="3200" dirty="0" smtClean="0"/>
              <a:t>       -these </a:t>
            </a:r>
            <a:r>
              <a:rPr lang="en-US" sz="3200" dirty="0" err="1" smtClean="0"/>
              <a:t>iterators</a:t>
            </a:r>
            <a:r>
              <a:rPr lang="en-US" sz="3200" dirty="0" smtClean="0"/>
              <a:t> can move in both directions.</a:t>
            </a:r>
          </a:p>
          <a:p>
            <a:pPr>
              <a:buNone/>
            </a:pPr>
            <a:r>
              <a:rPr lang="en-US" sz="2800" b="1" dirty="0" smtClean="0"/>
              <a:t>Random access </a:t>
            </a:r>
            <a:r>
              <a:rPr lang="en-US" sz="2800" b="1" dirty="0" err="1" smtClean="0"/>
              <a:t>itertors</a:t>
            </a:r>
            <a:r>
              <a:rPr lang="en-US" sz="2800" b="1" dirty="0" smtClean="0"/>
              <a:t>   </a:t>
            </a:r>
            <a:endParaRPr lang="en-US" sz="3200" b="1" dirty="0" smtClean="0"/>
          </a:p>
          <a:p>
            <a:pPr>
              <a:buNone/>
            </a:pPr>
            <a:r>
              <a:rPr lang="en-US" sz="3200" dirty="0" smtClean="0"/>
              <a:t>         -same as pointers . Can be used to any           element randomly.</a:t>
            </a:r>
            <a:endParaRPr 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of container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Three types of containers are supported in the</a:t>
            </a:r>
          </a:p>
          <a:p>
            <a:pPr>
              <a:buNone/>
            </a:pPr>
            <a:r>
              <a:rPr lang="en-US" dirty="0" smtClean="0"/>
              <a:t>STL,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800" dirty="0" smtClean="0"/>
              <a:t>-</a:t>
            </a:r>
            <a:r>
              <a:rPr lang="en-US" sz="3800" b="1" dirty="0" smtClean="0"/>
              <a:t>Vectors</a:t>
            </a:r>
          </a:p>
          <a:p>
            <a:r>
              <a:rPr lang="en-US" sz="3000" dirty="0" smtClean="0"/>
              <a:t>change its size dynamically</a:t>
            </a:r>
          </a:p>
          <a:p>
            <a:r>
              <a:rPr lang="en-US" sz="3000" dirty="0" smtClean="0"/>
              <a:t> supports random access</a:t>
            </a:r>
          </a:p>
          <a:p>
            <a:r>
              <a:rPr lang="en-US" sz="3000" dirty="0" smtClean="0"/>
              <a:t>Number of constructors for </a:t>
            </a:r>
            <a:r>
              <a:rPr lang="en-US" sz="3000" dirty="0" err="1" smtClean="0"/>
              <a:t>creaating</a:t>
            </a:r>
            <a:r>
              <a:rPr lang="en-US" sz="3000" dirty="0" smtClean="0"/>
              <a:t> Vector </a:t>
            </a:r>
            <a:r>
              <a:rPr lang="en-US" sz="3000" dirty="0" err="1" smtClean="0"/>
              <a:t>oobjects</a:t>
            </a:r>
            <a:r>
              <a:rPr lang="en-US" sz="3000" dirty="0" smtClean="0"/>
              <a:t>,</a:t>
            </a:r>
          </a:p>
          <a:p>
            <a:pPr>
              <a:buNone/>
            </a:pPr>
            <a:r>
              <a:rPr lang="en-US" sz="3000" dirty="0" smtClean="0"/>
              <a:t>             vector&lt;</a:t>
            </a:r>
            <a:r>
              <a:rPr lang="en-US" sz="3000" dirty="0" err="1" smtClean="0"/>
              <a:t>int</a:t>
            </a:r>
            <a:r>
              <a:rPr lang="en-US" sz="3000" dirty="0" smtClean="0"/>
              <a:t>&gt; v1;                //zero-length </a:t>
            </a:r>
            <a:r>
              <a:rPr lang="en-US" sz="3000" dirty="0" err="1" smtClean="0"/>
              <a:t>int</a:t>
            </a:r>
            <a:r>
              <a:rPr lang="en-US" sz="3000" dirty="0" smtClean="0"/>
              <a:t> vector</a:t>
            </a:r>
          </a:p>
          <a:p>
            <a:pPr>
              <a:buNone/>
            </a:pPr>
            <a:r>
              <a:rPr lang="en-US" sz="3000" dirty="0" smtClean="0"/>
              <a:t>             vector&lt;double&gt; v2;         //10-element double vector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 </a:t>
            </a:r>
            <a:br>
              <a:rPr lang="en-US" dirty="0" smtClean="0"/>
            </a:br>
            <a:r>
              <a:rPr lang="en-US" sz="4900" dirty="0" smtClean="0"/>
              <a:t>-</a:t>
            </a:r>
            <a:r>
              <a:rPr lang="en-US" sz="3600" b="1" dirty="0" smtClean="0"/>
              <a:t>lists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399"/>
            <a:ext cx="8229600" cy="4572001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b="1" dirty="0" smtClean="0"/>
          </a:p>
          <a:p>
            <a:pPr>
              <a:lnSpc>
                <a:spcPct val="120000"/>
              </a:lnSpc>
            </a:pPr>
            <a:r>
              <a:rPr lang="en-US" sz="10400" dirty="0" smtClean="0"/>
              <a:t>It is a another container is popularly used  </a:t>
            </a:r>
          </a:p>
          <a:p>
            <a:pPr>
              <a:lnSpc>
                <a:spcPct val="120000"/>
              </a:lnSpc>
            </a:pPr>
            <a:r>
              <a:rPr lang="en-US" sz="10400" dirty="0" smtClean="0"/>
              <a:t>List can be accessed sequentially only </a:t>
            </a:r>
          </a:p>
          <a:p>
            <a:pPr>
              <a:lnSpc>
                <a:spcPct val="120000"/>
              </a:lnSpc>
            </a:pPr>
            <a:r>
              <a:rPr lang="en-US" sz="10400" dirty="0" smtClean="0"/>
              <a:t>Bidirectional </a:t>
            </a:r>
            <a:r>
              <a:rPr lang="en-US" sz="10400" dirty="0" err="1" smtClean="0"/>
              <a:t>iterators</a:t>
            </a:r>
            <a:r>
              <a:rPr lang="en-US" sz="10400" dirty="0" smtClean="0"/>
              <a:t> are used for accessing list elements </a:t>
            </a:r>
          </a:p>
          <a:p>
            <a:pPr>
              <a:lnSpc>
                <a:spcPct val="120000"/>
              </a:lnSpc>
            </a:pPr>
            <a:r>
              <a:rPr lang="en-US" sz="10400" dirty="0" smtClean="0"/>
              <a:t>Any algorithm that requires input, output, forward, or bidirectional </a:t>
            </a:r>
            <a:r>
              <a:rPr lang="en-US" sz="10400" dirty="0" err="1" smtClean="0"/>
              <a:t>iterators</a:t>
            </a:r>
            <a:r>
              <a:rPr lang="en-US" sz="10400" dirty="0" smtClean="0"/>
              <a:t> can operate  on  a list </a:t>
            </a:r>
          </a:p>
          <a:p>
            <a:pPr>
              <a:lnSpc>
                <a:spcPct val="120000"/>
              </a:lnSpc>
              <a:buNone/>
            </a:pPr>
            <a:r>
              <a:rPr lang="en-US" sz="10400" dirty="0" smtClean="0"/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en-US" sz="10400" dirty="0" smtClean="0"/>
              <a:t>The objects of list can be initialized with other list objects,</a:t>
            </a:r>
          </a:p>
          <a:p>
            <a:pPr>
              <a:lnSpc>
                <a:spcPct val="120000"/>
              </a:lnSpc>
              <a:buNone/>
            </a:pPr>
            <a:r>
              <a:rPr lang="en-US" sz="10400" dirty="0" smtClean="0"/>
              <a:t>           list A = list1;</a:t>
            </a:r>
          </a:p>
          <a:p>
            <a:pPr>
              <a:lnSpc>
                <a:spcPct val="120000"/>
              </a:lnSpc>
              <a:buNone/>
            </a:pPr>
            <a:r>
              <a:rPr lang="en-US" sz="10400" dirty="0" smtClean="0"/>
              <a:t>           list B =list2;</a:t>
            </a:r>
          </a:p>
          <a:p>
            <a:pPr>
              <a:lnSpc>
                <a:spcPct val="120000"/>
              </a:lnSpc>
              <a:buNone/>
            </a:pPr>
            <a:r>
              <a:rPr lang="en-US" sz="10400" dirty="0" smtClean="0"/>
              <a:t>The statement,</a:t>
            </a:r>
          </a:p>
          <a:p>
            <a:pPr>
              <a:lnSpc>
                <a:spcPct val="120000"/>
              </a:lnSpc>
              <a:buNone/>
            </a:pPr>
            <a:r>
              <a:rPr lang="en-US" sz="10400" dirty="0" smtClean="0"/>
              <a:t>            list1.merge(list2);</a:t>
            </a:r>
          </a:p>
          <a:p>
            <a:pPr>
              <a:buNone/>
            </a:pPr>
            <a:endParaRPr lang="en-US" sz="7000" dirty="0" smtClean="0"/>
          </a:p>
          <a:p>
            <a:pPr>
              <a:buNone/>
            </a:pPr>
            <a:endParaRPr lang="en-US" sz="7000" dirty="0" smtClean="0"/>
          </a:p>
          <a:p>
            <a:pPr>
              <a:buNone/>
            </a:pPr>
            <a:r>
              <a:rPr lang="en-US" sz="7000" b="1" dirty="0" smtClean="0"/>
              <a:t> </a:t>
            </a:r>
          </a:p>
          <a:p>
            <a:pPr>
              <a:buNone/>
            </a:pPr>
            <a:r>
              <a:rPr lang="en-US" dirty="0" smtClean="0"/>
              <a:t>    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-</a:t>
            </a:r>
            <a:r>
              <a:rPr lang="en-US" sz="3200" b="1" dirty="0" smtClean="0"/>
              <a:t>Maps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382000" cy="6096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 smtClean="0"/>
              <a:t>A map is a sequence of (key , value) pairs</a:t>
            </a:r>
          </a:p>
          <a:p>
            <a:r>
              <a:rPr lang="en-US" sz="2800" dirty="0" smtClean="0"/>
              <a:t>Where a single value is associated with each unique key </a:t>
            </a:r>
          </a:p>
          <a:p>
            <a:r>
              <a:rPr lang="en-US" sz="2800" dirty="0" smtClean="0"/>
              <a:t>Retrieval of values is based on the key and is very fast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</a:t>
            </a:r>
          </a:p>
          <a:p>
            <a:pPr>
              <a:buNone/>
            </a:pPr>
            <a:r>
              <a:rPr lang="en-US" sz="2800" dirty="0" smtClean="0"/>
              <a:t>                                                           </a:t>
            </a:r>
          </a:p>
          <a:p>
            <a:pPr>
              <a:buNone/>
            </a:pPr>
            <a:r>
              <a:rPr lang="en-US" sz="2800" dirty="0" smtClean="0"/>
              <a:t>                    :                                                    :</a:t>
            </a:r>
          </a:p>
        </p:txBody>
      </p:sp>
      <p:sp>
        <p:nvSpPr>
          <p:cNvPr id="5" name="Oval 4"/>
          <p:cNvSpPr/>
          <p:nvPr/>
        </p:nvSpPr>
        <p:spPr>
          <a:xfrm>
            <a:off x="990600" y="3124200"/>
            <a:ext cx="2209800" cy="533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Key 1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914400" y="4191000"/>
            <a:ext cx="2286000" cy="533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Key 2 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flipV="1">
            <a:off x="3657600" y="3352800"/>
            <a:ext cx="1143000" cy="2286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581400" y="4343400"/>
            <a:ext cx="1219200" cy="2286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334000" y="3124200"/>
            <a:ext cx="2286000" cy="609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Value 1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5334000" y="4114800"/>
            <a:ext cx="2362200" cy="533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Value 2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914400" y="5334000"/>
            <a:ext cx="2209800" cy="533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Key N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 flipV="1">
            <a:off x="3657600" y="5562600"/>
            <a:ext cx="1207008" cy="3048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5410200" y="5334000"/>
            <a:ext cx="2286000" cy="609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Value N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MANIPULATING STRINGS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Introduction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A string is a sequence of character</a:t>
            </a:r>
          </a:p>
          <a:p>
            <a:r>
              <a:rPr lang="en-US" sz="3000" dirty="0" smtClean="0"/>
              <a:t>C++ does not support a built – in string type</a:t>
            </a:r>
          </a:p>
          <a:p>
            <a:r>
              <a:rPr lang="en-US" sz="3000" dirty="0" smtClean="0"/>
              <a:t>The strings are called C-strings or C-style strings.</a:t>
            </a:r>
          </a:p>
          <a:p>
            <a:r>
              <a:rPr lang="en-US" sz="3000" dirty="0" smtClean="0"/>
              <a:t>ANSI standard </a:t>
            </a:r>
            <a:r>
              <a:rPr lang="en-US" sz="3000" dirty="0" err="1" smtClean="0"/>
              <a:t>c++</a:t>
            </a:r>
            <a:r>
              <a:rPr lang="en-US" sz="3000" dirty="0" smtClean="0"/>
              <a:t> now provides a new class called </a:t>
            </a:r>
            <a:r>
              <a:rPr lang="en-US" sz="3000" b="1" dirty="0" smtClean="0"/>
              <a:t>string .</a:t>
            </a:r>
          </a:p>
          <a:p>
            <a:r>
              <a:rPr lang="en-US" sz="3000" dirty="0" smtClean="0"/>
              <a:t>The string class is very large and includes many constructors, member functions, and operators. Follow,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762000"/>
            <a:ext cx="82296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3000" dirty="0" smtClean="0"/>
              <a:t>Creating string objects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3000" dirty="0" smtClean="0"/>
              <a:t>Reading string object from keyboard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3000" dirty="0" smtClean="0"/>
              <a:t>Displaying string objects  to the screen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3000" dirty="0" smtClean="0"/>
              <a:t>Finding a substring from a string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3000" dirty="0" smtClean="0"/>
              <a:t>Modifying string objects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3000" dirty="0" smtClean="0"/>
              <a:t>Comparing string objects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3000" dirty="0" smtClean="0"/>
              <a:t>Adding string objects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3000" dirty="0" smtClean="0"/>
              <a:t>Accessing characters in a string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3000" dirty="0" smtClean="0"/>
              <a:t>Obtaining the size of strings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3000" dirty="0" smtClean="0"/>
              <a:t>Many other operations   </a:t>
            </a:r>
            <a:endParaRPr lang="en-US" sz="3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458200" cy="9144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/>
              <a:t>String</a:t>
            </a:r>
            <a:r>
              <a:rPr lang="en-US" sz="3200" b="1" dirty="0" smtClean="0"/>
              <a:t> </a:t>
            </a:r>
            <a:r>
              <a:rPr lang="en-US" sz="2800" b="1" dirty="0" smtClean="0"/>
              <a:t>constructor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382000" cy="4983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String();                                       -for creating an empty string     </a:t>
            </a:r>
          </a:p>
          <a:p>
            <a:pPr>
              <a:buNone/>
            </a:pPr>
            <a:r>
              <a:rPr lang="en-US" sz="2400" dirty="0" smtClean="0"/>
              <a:t>String(const chat*</a:t>
            </a:r>
            <a:r>
              <a:rPr lang="en-US" sz="2400" dirty="0" err="1" smtClean="0"/>
              <a:t>str</a:t>
            </a:r>
            <a:r>
              <a:rPr lang="en-US" sz="2400" dirty="0" smtClean="0"/>
              <a:t>);              -for creating a string object from a </a:t>
            </a:r>
          </a:p>
          <a:p>
            <a:pPr>
              <a:buNone/>
            </a:pPr>
            <a:r>
              <a:rPr lang="en-US" sz="2400" dirty="0" smtClean="0"/>
              <a:t>                                                         null-terminated string                       </a:t>
            </a:r>
          </a:p>
          <a:p>
            <a:pPr>
              <a:buNone/>
            </a:pPr>
            <a:r>
              <a:rPr lang="en-US" sz="2400" dirty="0" smtClean="0"/>
              <a:t>String(const string &amp; </a:t>
            </a:r>
            <a:r>
              <a:rPr lang="en-US" sz="2400" dirty="0" err="1" smtClean="0"/>
              <a:t>str</a:t>
            </a:r>
            <a:r>
              <a:rPr lang="en-US" sz="2400" dirty="0" smtClean="0"/>
              <a:t>);          -for creating a string object from                                    </a:t>
            </a:r>
          </a:p>
          <a:p>
            <a:pPr>
              <a:buNone/>
            </a:pPr>
            <a:r>
              <a:rPr lang="en-US" sz="2400" dirty="0" smtClean="0"/>
              <a:t>                                                          </a:t>
            </a:r>
            <a:r>
              <a:rPr lang="en-US" sz="2400" dirty="0" err="1" smtClean="0"/>
              <a:t>sother</a:t>
            </a:r>
            <a:r>
              <a:rPr lang="en-US" sz="2400" dirty="0" smtClean="0"/>
              <a:t> string object 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800" b="1" dirty="0" smtClean="0"/>
              <a:t>Important function of string class </a:t>
            </a:r>
          </a:p>
          <a:p>
            <a:pPr>
              <a:buNone/>
            </a:pPr>
            <a:r>
              <a:rPr lang="en-US" sz="2400" dirty="0" smtClean="0"/>
              <a:t>assign()                 assigns a partial string </a:t>
            </a:r>
          </a:p>
          <a:p>
            <a:pPr>
              <a:buNone/>
            </a:pPr>
            <a:r>
              <a:rPr lang="en-US" sz="2400" dirty="0" smtClean="0"/>
              <a:t>Begin()                  returns a reference to the start of a string </a:t>
            </a:r>
          </a:p>
          <a:p>
            <a:pPr>
              <a:buNone/>
            </a:pPr>
            <a:r>
              <a:rPr lang="en-US" sz="2400" dirty="0" smtClean="0"/>
              <a:t>End()                     returns a reference to the end of a string </a:t>
            </a:r>
          </a:p>
          <a:p>
            <a:pPr>
              <a:buNone/>
            </a:pPr>
            <a:r>
              <a:rPr lang="en-US" sz="2400" dirty="0" smtClean="0"/>
              <a:t>Erase()                  removes characters as specified </a:t>
            </a:r>
          </a:p>
          <a:p>
            <a:pPr>
              <a:buNone/>
            </a:pPr>
            <a:r>
              <a:rPr lang="en-US" sz="2400" dirty="0" smtClean="0"/>
              <a:t>Insert()                 inserts characters at as specified location </a:t>
            </a:r>
          </a:p>
          <a:p>
            <a:pPr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PROGRAMMING IN C++ 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UNIT - V</a:t>
            </a:r>
            <a:endParaRPr lang="en-US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Operators for string objects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Operator      meaning </a:t>
            </a:r>
          </a:p>
          <a:p>
            <a:pPr algn="just"/>
            <a:r>
              <a:rPr lang="en-US" dirty="0" smtClean="0"/>
              <a:t>=                assignment </a:t>
            </a:r>
          </a:p>
          <a:p>
            <a:pPr algn="just"/>
            <a:r>
              <a:rPr lang="en-US" dirty="0" smtClean="0"/>
              <a:t>+                concatenation</a:t>
            </a:r>
          </a:p>
          <a:p>
            <a:pPr algn="just"/>
            <a:r>
              <a:rPr lang="en-US" dirty="0" smtClean="0"/>
              <a:t>+=              concatenation assignment</a:t>
            </a:r>
          </a:p>
          <a:p>
            <a:pPr algn="just"/>
            <a:r>
              <a:rPr lang="en-US" dirty="0" smtClean="0"/>
              <a:t>==              equality</a:t>
            </a:r>
          </a:p>
          <a:p>
            <a:pPr algn="just"/>
            <a:r>
              <a:rPr lang="en-US" dirty="0" smtClean="0"/>
              <a:t>!=               inequality </a:t>
            </a:r>
          </a:p>
          <a:p>
            <a:pPr algn="just"/>
            <a:r>
              <a:rPr lang="en-US" dirty="0" smtClean="0"/>
              <a:t>&lt;                less than </a:t>
            </a:r>
          </a:p>
          <a:p>
            <a:pPr algn="just"/>
            <a:r>
              <a:rPr lang="en-US" dirty="0" smtClean="0"/>
              <a:t>&lt;=              less than or equal</a:t>
            </a:r>
          </a:p>
          <a:p>
            <a:pPr algn="just"/>
            <a:r>
              <a:rPr lang="en-US" dirty="0" smtClean="0"/>
              <a:t>&lt;&lt;              output</a:t>
            </a:r>
          </a:p>
          <a:p>
            <a:pPr algn="just"/>
            <a:r>
              <a:rPr lang="en-US" dirty="0" smtClean="0"/>
              <a:t>&gt;&gt;              input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7159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Creating (string) objects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058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/>
              <a:t>We can creating string objects in a number of ways as         illustrated below :       </a:t>
            </a:r>
          </a:p>
          <a:p>
            <a:r>
              <a:rPr lang="en-US" sz="2400" dirty="0" smtClean="0"/>
              <a:t>String s1;                     // using constructor with no argument </a:t>
            </a:r>
          </a:p>
          <a:p>
            <a:r>
              <a:rPr lang="en-US" sz="2400" dirty="0" smtClean="0"/>
              <a:t>String s2 (“xyz”) ;      // using one –argument constructor </a:t>
            </a:r>
          </a:p>
          <a:p>
            <a:r>
              <a:rPr lang="en-US" sz="2400" dirty="0" smtClean="0"/>
              <a:t>S1 =s2 ;                       // assigning string objects</a:t>
            </a:r>
          </a:p>
          <a:p>
            <a:r>
              <a:rPr lang="en-US" sz="2400" dirty="0" smtClean="0"/>
              <a:t>G3 = “</a:t>
            </a:r>
            <a:r>
              <a:rPr lang="en-US" sz="2400" dirty="0" err="1" smtClean="0"/>
              <a:t>abc</a:t>
            </a:r>
            <a:r>
              <a:rPr lang="en-US" sz="2400" dirty="0" smtClean="0"/>
              <a:t>” + s2         // concatenating strings </a:t>
            </a:r>
          </a:p>
          <a:p>
            <a:r>
              <a:rPr lang="en-US" sz="2400" dirty="0" err="1" smtClean="0"/>
              <a:t>Cin</a:t>
            </a:r>
            <a:r>
              <a:rPr lang="en-US" sz="2400" dirty="0" smtClean="0"/>
              <a:t> &gt;&gt; g1 ;                  // reading through keyboard (one word)</a:t>
            </a:r>
          </a:p>
          <a:p>
            <a:r>
              <a:rPr lang="en-US" sz="2400" dirty="0" err="1" smtClean="0"/>
              <a:t>Getline</a:t>
            </a:r>
            <a:r>
              <a:rPr lang="en-US" sz="2400" dirty="0" smtClean="0"/>
              <a:t> (</a:t>
            </a:r>
            <a:r>
              <a:rPr lang="en-US" sz="2400" dirty="0" err="1" smtClean="0"/>
              <a:t>cin</a:t>
            </a:r>
            <a:r>
              <a:rPr lang="en-US" sz="2400" dirty="0" smtClean="0"/>
              <a:t>, s1);       // reading through keyboard a line of                                   </a:t>
            </a:r>
          </a:p>
          <a:p>
            <a:pPr>
              <a:buNone/>
            </a:pPr>
            <a:r>
              <a:rPr lang="en-US" sz="2400" dirty="0" smtClean="0"/>
              <a:t>                                              text</a:t>
            </a:r>
          </a:p>
          <a:p>
            <a:pPr>
              <a:buNone/>
            </a:pPr>
            <a:r>
              <a:rPr lang="en-US" sz="2400" dirty="0" smtClean="0"/>
              <a:t>Overloaded +operator concatenates two string objects .</a:t>
            </a:r>
          </a:p>
          <a:p>
            <a:pPr>
              <a:buNone/>
            </a:pPr>
            <a:r>
              <a:rPr lang="en-US" sz="2400" dirty="0" smtClean="0"/>
              <a:t>Examples :</a:t>
            </a:r>
          </a:p>
          <a:p>
            <a:pPr>
              <a:buNone/>
            </a:pPr>
            <a:r>
              <a:rPr lang="en-US" sz="2400" dirty="0" smtClean="0"/>
              <a:t> s3 += s1;              //s3 = s3 + s1 </a:t>
            </a:r>
          </a:p>
          <a:p>
            <a:pPr>
              <a:buNone/>
            </a:pPr>
            <a:r>
              <a:rPr lang="en-US" sz="2400" dirty="0" smtClean="0"/>
              <a:t>S3 += “</a:t>
            </a:r>
            <a:r>
              <a:rPr lang="en-US" sz="2400" dirty="0" err="1" smtClean="0"/>
              <a:t>abc</a:t>
            </a:r>
            <a:r>
              <a:rPr lang="en-US" sz="2400" dirty="0" smtClean="0"/>
              <a:t>” ;       // s3 =s3 + “ </a:t>
            </a:r>
            <a:r>
              <a:rPr lang="en-US" sz="2400" dirty="0" err="1" smtClean="0"/>
              <a:t>abc</a:t>
            </a:r>
            <a:r>
              <a:rPr lang="en-US" sz="2400" dirty="0" smtClean="0"/>
              <a:t>”    </a:t>
            </a:r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MANIPULATING STRING OBJECTS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33400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buNone/>
            </a:pPr>
            <a:r>
              <a:rPr lang="en-US" sz="2400" dirty="0" smtClean="0"/>
              <a:t>We can modify contents of string objects in several ways, using       </a:t>
            </a:r>
          </a:p>
          <a:p>
            <a:pPr>
              <a:lnSpc>
                <a:spcPct val="110000"/>
              </a:lnSpc>
              <a:buNone/>
            </a:pPr>
            <a:r>
              <a:rPr lang="en-US" sz="2400" dirty="0" smtClean="0"/>
              <a:t>the member functions</a:t>
            </a:r>
            <a:r>
              <a:rPr lang="en-US" sz="2800" dirty="0" smtClean="0"/>
              <a:t> </a:t>
            </a:r>
            <a:r>
              <a:rPr lang="en-US" sz="2400" dirty="0" smtClean="0"/>
              <a:t>such as insert(),replace(),erase(), and </a:t>
            </a:r>
          </a:p>
          <a:p>
            <a:pPr>
              <a:lnSpc>
                <a:spcPct val="110000"/>
              </a:lnSpc>
              <a:buNone/>
            </a:pPr>
            <a:r>
              <a:rPr lang="en-US" sz="2400" dirty="0" smtClean="0"/>
              <a:t>append().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Example program :</a:t>
            </a:r>
          </a:p>
          <a:p>
            <a:pPr>
              <a:buNone/>
            </a:pPr>
            <a:r>
              <a:rPr lang="en-US" sz="2400" dirty="0" smtClean="0"/>
              <a:t>#include &lt;</a:t>
            </a:r>
            <a:r>
              <a:rPr lang="en-US" sz="2400" dirty="0" err="1" smtClean="0"/>
              <a:t>iostream.h</a:t>
            </a:r>
            <a:r>
              <a:rPr lang="en-US" sz="2400" dirty="0" smtClean="0"/>
              <a:t>&gt;</a:t>
            </a:r>
          </a:p>
          <a:p>
            <a:pPr>
              <a:buNone/>
            </a:pPr>
            <a:r>
              <a:rPr lang="en-US" sz="2400" dirty="0" smtClean="0"/>
              <a:t>#include &lt;string&gt;</a:t>
            </a:r>
          </a:p>
          <a:p>
            <a:pPr>
              <a:buNone/>
            </a:pPr>
            <a:r>
              <a:rPr lang="en-US" sz="2400" dirty="0" smtClean="0"/>
              <a:t>using namespace std;</a:t>
            </a:r>
          </a:p>
          <a:p>
            <a:pPr>
              <a:buNone/>
            </a:pPr>
            <a:r>
              <a:rPr lang="en-US" sz="2400" dirty="0" smtClean="0"/>
              <a:t>Void main()</a:t>
            </a:r>
          </a:p>
          <a:p>
            <a:pPr>
              <a:buNone/>
            </a:pPr>
            <a:r>
              <a:rPr lang="en-US" sz="2400" dirty="0" smtClean="0"/>
              <a:t>{</a:t>
            </a:r>
          </a:p>
          <a:p>
            <a:pPr>
              <a:buNone/>
            </a:pPr>
            <a:r>
              <a:rPr lang="en-US" sz="2400" dirty="0" smtClean="0"/>
              <a:t>String s1(“1234”);</a:t>
            </a:r>
          </a:p>
          <a:p>
            <a:pPr>
              <a:buNone/>
            </a:pPr>
            <a:r>
              <a:rPr lang="en-US" sz="2400" dirty="0" smtClean="0"/>
              <a:t>String s2(“</a:t>
            </a:r>
            <a:r>
              <a:rPr lang="en-US" sz="2400" dirty="0" err="1" smtClean="0"/>
              <a:t>abcd</a:t>
            </a:r>
            <a:r>
              <a:rPr lang="en-US" sz="2400" dirty="0" smtClean="0"/>
              <a:t>”);</a:t>
            </a:r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762000"/>
            <a:ext cx="7467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err="1" smtClean="0"/>
              <a:t>cout</a:t>
            </a:r>
            <a:r>
              <a:rPr lang="en-US" sz="2400" dirty="0" smtClean="0"/>
              <a:t> &lt;&lt; “original strings are: \n”</a:t>
            </a:r>
          </a:p>
          <a:p>
            <a:pPr>
              <a:buNone/>
            </a:pPr>
            <a:r>
              <a:rPr lang="en-US" sz="2400" dirty="0" err="1" smtClean="0"/>
              <a:t>cout</a:t>
            </a:r>
            <a:r>
              <a:rPr lang="en-US" sz="2400" dirty="0" smtClean="0"/>
              <a:t> &lt;&lt; “S1: “ &lt;&lt; s1 &lt;&lt; \n”;</a:t>
            </a:r>
          </a:p>
          <a:p>
            <a:pPr>
              <a:buNone/>
            </a:pPr>
            <a:r>
              <a:rPr lang="en-US" sz="2400" dirty="0" err="1" smtClean="0"/>
              <a:t>cout</a:t>
            </a:r>
            <a:r>
              <a:rPr lang="en-US" sz="2400" dirty="0" smtClean="0"/>
              <a:t> &lt;&lt; “S2: “ &lt;&lt; s2 &lt;&lt; \n\n”;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// inserting a string in to another</a:t>
            </a:r>
          </a:p>
          <a:p>
            <a:pPr>
              <a:buNone/>
            </a:pPr>
            <a:r>
              <a:rPr lang="en-US" sz="2400" dirty="0" err="1" smtClean="0"/>
              <a:t>cout</a:t>
            </a:r>
            <a:r>
              <a:rPr lang="en-US" sz="2400" dirty="0" smtClean="0"/>
              <a:t> &lt;&lt; “place S2 inside s1 \n”;</a:t>
            </a:r>
          </a:p>
          <a:p>
            <a:pPr>
              <a:buNone/>
            </a:pPr>
            <a:r>
              <a:rPr lang="en-US" sz="2400" dirty="0" smtClean="0"/>
              <a:t>s1.insert(3,s2);</a:t>
            </a:r>
          </a:p>
          <a:p>
            <a:pPr>
              <a:buNone/>
            </a:pPr>
            <a:r>
              <a:rPr lang="en-US" sz="2400" dirty="0" err="1" smtClean="0"/>
              <a:t>Cout</a:t>
            </a:r>
            <a:r>
              <a:rPr lang="en-US" sz="2400" dirty="0" smtClean="0"/>
              <a:t> &lt;&lt; modified S1: “ &lt;&lt; s1 &lt;&lt; “ \n\n”;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// removing characters in a string</a:t>
            </a:r>
          </a:p>
          <a:p>
            <a:pPr>
              <a:buNone/>
            </a:pPr>
            <a:r>
              <a:rPr lang="en-US" sz="2400" dirty="0" err="1" smtClean="0"/>
              <a:t>Cout</a:t>
            </a:r>
            <a:r>
              <a:rPr lang="en-US" sz="2400" dirty="0" smtClean="0"/>
              <a:t> &lt;&lt; “ remove 4 characters from S2 \n”;</a:t>
            </a:r>
          </a:p>
          <a:p>
            <a:pPr>
              <a:buNone/>
            </a:pPr>
            <a:r>
              <a:rPr lang="en-US" sz="2400" dirty="0" smtClean="0"/>
              <a:t>s1.erase(3,4);</a:t>
            </a:r>
          </a:p>
          <a:p>
            <a:pPr>
              <a:buNone/>
            </a:pPr>
            <a:r>
              <a:rPr lang="en-US" sz="2400" dirty="0" err="1" smtClean="0"/>
              <a:t>cout</a:t>
            </a:r>
            <a:r>
              <a:rPr lang="en-US" sz="2400" dirty="0" smtClean="0"/>
              <a:t> &lt;&lt; “ Now S1 : “ &lt;&lt; “\n\n”;</a:t>
            </a:r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09601"/>
            <a:ext cx="7772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err="1" smtClean="0"/>
              <a:t>getch</a:t>
            </a:r>
            <a:r>
              <a:rPr lang="en-US" sz="2400" dirty="0" smtClean="0"/>
              <a:t>(); </a:t>
            </a:r>
          </a:p>
          <a:p>
            <a:pPr>
              <a:buNone/>
            </a:pPr>
            <a:r>
              <a:rPr lang="en-US" sz="2400" dirty="0" smtClean="0"/>
              <a:t>}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u="sng" dirty="0" smtClean="0"/>
              <a:t>Output:</a:t>
            </a:r>
          </a:p>
          <a:p>
            <a:pPr>
              <a:buNone/>
            </a:pPr>
            <a:r>
              <a:rPr lang="en-US" sz="2400" dirty="0" smtClean="0"/>
              <a:t>Original strings</a:t>
            </a:r>
          </a:p>
          <a:p>
            <a:pPr>
              <a:buNone/>
            </a:pPr>
            <a:r>
              <a:rPr lang="en-US" sz="2400" dirty="0" smtClean="0"/>
              <a:t>S1: 1234</a:t>
            </a:r>
          </a:p>
          <a:p>
            <a:pPr>
              <a:buNone/>
            </a:pPr>
            <a:r>
              <a:rPr lang="en-US" sz="2400" dirty="0" smtClean="0"/>
              <a:t>S2: </a:t>
            </a:r>
            <a:r>
              <a:rPr lang="en-US" sz="2400" dirty="0" err="1" smtClean="0"/>
              <a:t>abcd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Place S2 inside S1</a:t>
            </a:r>
          </a:p>
          <a:p>
            <a:pPr>
              <a:buNone/>
            </a:pPr>
            <a:r>
              <a:rPr lang="en-US" sz="2400" dirty="0" smtClean="0"/>
              <a:t>Modified S1:  123abcd4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Remove 4 characters from S1 </a:t>
            </a:r>
          </a:p>
          <a:p>
            <a:pPr>
              <a:buNone/>
            </a:pPr>
            <a:r>
              <a:rPr lang="en-US" sz="2400" dirty="0" smtClean="0"/>
              <a:t>Now s1  : 1234 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/>
              <a:t>Relational  operations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A number of operators that can be used on strings are defined for string objects 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Examples the operator =and + for creating objects 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Compare() function can also be used for this strings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4100" b="1" dirty="0" smtClean="0"/>
              <a:t>String characteristics </a:t>
            </a:r>
          </a:p>
          <a:p>
            <a:r>
              <a:rPr lang="en-US" dirty="0" smtClean="0"/>
              <a:t>Characteristics of strings such as size , length , capacity , etc.</a:t>
            </a:r>
          </a:p>
          <a:p>
            <a:r>
              <a:rPr lang="en-US" dirty="0" smtClean="0"/>
              <a:t>The size or length denotes the number of elements currently  stored in a given strings.</a:t>
            </a:r>
          </a:p>
          <a:p>
            <a:r>
              <a:rPr lang="en-US" dirty="0" smtClean="0"/>
              <a:t>Another characteristic is the maximum size which is the largest possible size of  a string object.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comparing and swapping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The string supports two functions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Comparing </a:t>
            </a:r>
          </a:p>
          <a:p>
            <a:pPr>
              <a:buNone/>
            </a:pPr>
            <a:r>
              <a:rPr lang="en-US" dirty="0" smtClean="0"/>
              <a:t>              - used for to compare either two strings or portions of two strings 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Swapping </a:t>
            </a:r>
          </a:p>
          <a:p>
            <a:pPr>
              <a:buNone/>
            </a:pPr>
            <a:r>
              <a:rPr lang="en-US" dirty="0" smtClean="0"/>
              <a:t>              - used for swapping the contents of two string objects.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OBJECT ORIENTED SYSTEM DEVELOPMENT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Introduction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Software engineers have been trying various tools, methods, and procedures to control the process of software development in order to build high quality software with improved productivity. </a:t>
            </a:r>
          </a:p>
          <a:p>
            <a:r>
              <a:rPr lang="en-US" dirty="0" smtClean="0"/>
              <a:t>The methods provide “how to s” for building the software while the tools provide automated or semi-automated support for the methods. </a:t>
            </a:r>
          </a:p>
          <a:p>
            <a:r>
              <a:rPr lang="en-US" dirty="0" smtClean="0"/>
              <a:t>They are used in all the stages of software development process, namely, planning, analysis, design, development and maintenance. 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Software development components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development </a:t>
            </a:r>
          </a:p>
          <a:p>
            <a:r>
              <a:rPr lang="en-US" dirty="0" smtClean="0"/>
              <a:t>Procedures</a:t>
            </a:r>
          </a:p>
          <a:p>
            <a:r>
              <a:rPr lang="en-US" dirty="0" smtClean="0"/>
              <a:t>Methods</a:t>
            </a:r>
          </a:p>
          <a:p>
            <a:r>
              <a:rPr lang="en-US" dirty="0" smtClean="0"/>
              <a:t>Tools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STANDARD TEMPLATE LIBRARY</a:t>
            </a:r>
            <a:endParaRPr lang="en-US" sz="36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0"/>
            <a:ext cx="7239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A successful system must: </a:t>
            </a:r>
          </a:p>
          <a:p>
            <a:endParaRPr lang="en-US" sz="2800" dirty="0" smtClean="0"/>
          </a:p>
          <a:p>
            <a:r>
              <a:rPr lang="en-US" sz="2800" dirty="0" smtClean="0"/>
              <a:t>1. satisfy the user requirements, </a:t>
            </a:r>
          </a:p>
          <a:p>
            <a:r>
              <a:rPr lang="en-US" sz="2800" dirty="0" smtClean="0"/>
              <a:t>2. be easy to understand by the users and operators, </a:t>
            </a:r>
          </a:p>
          <a:p>
            <a:r>
              <a:rPr lang="en-US" sz="2800" dirty="0" smtClean="0"/>
              <a:t>3. be easy to operate, </a:t>
            </a:r>
          </a:p>
          <a:p>
            <a:r>
              <a:rPr lang="en-US" sz="2800" dirty="0" smtClean="0"/>
              <a:t>4. have a good user interface, </a:t>
            </a:r>
          </a:p>
          <a:p>
            <a:r>
              <a:rPr lang="en-US" sz="2800" dirty="0" smtClean="0"/>
              <a:t>5. be easy to modify, </a:t>
            </a:r>
          </a:p>
          <a:p>
            <a:r>
              <a:rPr lang="en-US" sz="2800" dirty="0" smtClean="0"/>
              <a:t>6. be expandable, </a:t>
            </a:r>
          </a:p>
          <a:p>
            <a:r>
              <a:rPr lang="en-US" sz="2800" dirty="0" smtClean="0"/>
              <a:t>7. have adequate security controls against misuse of data, </a:t>
            </a:r>
          </a:p>
          <a:p>
            <a:r>
              <a:rPr lang="en-US" sz="2800" dirty="0" smtClean="0"/>
              <a:t>8. handle the errors and exceptions satisfactorily, and </a:t>
            </a:r>
          </a:p>
          <a:p>
            <a:endParaRPr lang="en-US" sz="2400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Procedure-Oriented Paradigms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876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dirty="0" smtClean="0"/>
              <a:t>    Software development is usually characterized by a 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/>
              <a:t>series of stages depicting the various asks involved in the 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/>
              <a:t>development process.</a:t>
            </a:r>
          </a:p>
          <a:p>
            <a:r>
              <a:rPr lang="en-US" sz="2800" i="1" dirty="0" smtClean="0"/>
              <a:t>Problem Definition: </a:t>
            </a:r>
          </a:p>
          <a:p>
            <a:pPr>
              <a:buNone/>
            </a:pPr>
            <a:r>
              <a:rPr lang="en-US" sz="2800" i="1" dirty="0" smtClean="0"/>
              <a:t>       -This activity requires a precise definition of the problem in user terms. </a:t>
            </a:r>
          </a:p>
          <a:p>
            <a:pPr>
              <a:buNone/>
            </a:pPr>
            <a:r>
              <a:rPr lang="en-US" sz="2800" i="1" dirty="0" smtClean="0"/>
              <a:t>       -A clear statement of the problem is crucial to the success of the software. </a:t>
            </a:r>
          </a:p>
          <a:p>
            <a:pPr>
              <a:buNone/>
            </a:pPr>
            <a:r>
              <a:rPr lang="en-US" sz="2800" i="1" dirty="0" smtClean="0"/>
              <a:t>       -It helps not only the development but also the user to understand the problem better.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304801"/>
            <a:ext cx="75438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/>
              <a:t>Analysis:</a:t>
            </a:r>
          </a:p>
          <a:p>
            <a:pPr>
              <a:buNone/>
            </a:pPr>
            <a:r>
              <a:rPr lang="en-US" sz="2800" i="1" dirty="0" smtClean="0"/>
              <a:t>        -This covers a detailed study of the requirements of both the user and the software.</a:t>
            </a:r>
          </a:p>
          <a:p>
            <a:pPr>
              <a:buNone/>
            </a:pPr>
            <a:endParaRPr lang="en-US" sz="2800" i="1" dirty="0" smtClean="0"/>
          </a:p>
          <a:p>
            <a:r>
              <a:rPr lang="en-US" sz="2800" i="1" dirty="0" smtClean="0"/>
              <a:t>Design:</a:t>
            </a:r>
          </a:p>
          <a:p>
            <a:r>
              <a:rPr lang="en-US" sz="2800" i="1" dirty="0" smtClean="0"/>
              <a:t>        -The design phase deals with various concepts of system design such as data structure, software architecture, and algorithms. </a:t>
            </a:r>
          </a:p>
          <a:p>
            <a:r>
              <a:rPr lang="en-US" sz="2800" i="1" dirty="0" smtClean="0"/>
              <a:t>         -This phase translates the requirements into a representation of the software. </a:t>
            </a:r>
          </a:p>
          <a:p>
            <a:endParaRPr lang="en-US" sz="2800" i="1" dirty="0" smtClean="0"/>
          </a:p>
          <a:p>
            <a:r>
              <a:rPr lang="en-US" sz="2800" i="1" dirty="0" smtClean="0"/>
              <a:t>Coding: </a:t>
            </a:r>
          </a:p>
          <a:p>
            <a:r>
              <a:rPr lang="en-US" sz="2800" i="1" dirty="0" smtClean="0"/>
              <a:t>         -coding refers to the translation of the design into machine-readable form. </a:t>
            </a:r>
          </a:p>
          <a:p>
            <a:r>
              <a:rPr lang="en-US" sz="2800" i="1" dirty="0" smtClean="0"/>
              <a:t>          -its reliability.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762000"/>
            <a:ext cx="8763000" cy="5257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i="1" dirty="0" smtClean="0"/>
              <a:t>Testing: </a:t>
            </a:r>
          </a:p>
          <a:p>
            <a:r>
              <a:rPr lang="en-US" sz="3000" i="1" dirty="0" smtClean="0"/>
              <a:t>       -once the code is written, it should be tested rigorously for correctness of the code and results..           </a:t>
            </a:r>
          </a:p>
          <a:p>
            <a:r>
              <a:rPr lang="en-US" sz="3000" i="1" dirty="0" smtClean="0"/>
              <a:t>        -It requires a detailed plan as to what, when and how to test. </a:t>
            </a:r>
          </a:p>
          <a:p>
            <a:endParaRPr lang="en-US" sz="3000" i="1" dirty="0" smtClean="0"/>
          </a:p>
          <a:p>
            <a:r>
              <a:rPr lang="en-US" sz="3000" i="1" dirty="0" smtClean="0"/>
              <a:t>Maintenance: </a:t>
            </a:r>
          </a:p>
          <a:p>
            <a:r>
              <a:rPr lang="en-US" sz="3000" i="1" dirty="0" smtClean="0"/>
              <a:t>        -This may occur due to a change in the user’s requirement, a change in the operating environment, or an error in the software that has been fixed during the testing. </a:t>
            </a:r>
            <a:endParaRPr lang="en-US" sz="3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Procedure-Oriented Development Tools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i="1" dirty="0" smtClean="0"/>
              <a:t>System flowcharts: </a:t>
            </a:r>
          </a:p>
          <a:p>
            <a:pPr>
              <a:buNone/>
            </a:pPr>
            <a:r>
              <a:rPr lang="en-US" sz="2800" i="1" dirty="0" smtClean="0"/>
              <a:t>          A graphical representation of the important inputs, outputs, and data flow. </a:t>
            </a:r>
          </a:p>
          <a:p>
            <a:r>
              <a:rPr lang="en-US" sz="2800" i="1" dirty="0" smtClean="0"/>
              <a:t>Program flowcharts: </a:t>
            </a:r>
          </a:p>
          <a:p>
            <a:pPr>
              <a:buNone/>
            </a:pPr>
            <a:r>
              <a:rPr lang="en-US" sz="2800" i="1" dirty="0" smtClean="0"/>
              <a:t>            A graphical representation of program logic. </a:t>
            </a:r>
          </a:p>
          <a:p>
            <a:r>
              <a:rPr lang="en-US" sz="2800" i="1" dirty="0" smtClean="0"/>
              <a:t>Play script: </a:t>
            </a:r>
          </a:p>
          <a:p>
            <a:pPr>
              <a:buNone/>
            </a:pPr>
            <a:r>
              <a:rPr lang="en-US" sz="2800" i="1" dirty="0" smtClean="0"/>
              <a:t>            A narrative description of executing </a:t>
            </a:r>
          </a:p>
          <a:p>
            <a:r>
              <a:rPr lang="en-US" sz="2800" i="1" dirty="0" smtClean="0"/>
              <a:t>Layout forms: </a:t>
            </a:r>
          </a:p>
          <a:p>
            <a:pPr>
              <a:buNone/>
            </a:pPr>
            <a:r>
              <a:rPr lang="en-US" sz="2800" i="1" dirty="0" smtClean="0"/>
              <a:t>             A format designed for putting the input data or displaying results. </a:t>
            </a:r>
          </a:p>
          <a:p>
            <a:endParaRPr lang="en-US" sz="2800" i="1" dirty="0" smtClean="0"/>
          </a:p>
          <a:p>
            <a:pPr>
              <a:buNone/>
            </a:pPr>
            <a:r>
              <a:rPr lang="en-US" sz="1600" i="1" dirty="0" smtClean="0"/>
              <a:t>. </a:t>
            </a:r>
            <a:endParaRPr lang="en-US" sz="16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457200"/>
            <a:ext cx="7620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i="1" dirty="0" smtClean="0"/>
              <a:t>Data flow diagrams: </a:t>
            </a:r>
          </a:p>
          <a:p>
            <a:r>
              <a:rPr lang="en-US" sz="2800" i="1" dirty="0" smtClean="0"/>
              <a:t>     The flow of data between various components of a system. </a:t>
            </a:r>
          </a:p>
          <a:p>
            <a:endParaRPr lang="en-US" sz="2800" i="1" dirty="0" smtClean="0"/>
          </a:p>
          <a:p>
            <a:pPr>
              <a:buFont typeface="Arial" pitchFamily="34" charset="0"/>
              <a:buChar char="•"/>
            </a:pPr>
            <a:r>
              <a:rPr lang="en-US" sz="2800" i="1" dirty="0" smtClean="0"/>
              <a:t>Decision table: </a:t>
            </a:r>
          </a:p>
          <a:p>
            <a:r>
              <a:rPr lang="en-US" sz="2800" i="1" dirty="0" smtClean="0"/>
              <a:t>      A table of configurations for defining a problem and the actions to be taken. </a:t>
            </a:r>
          </a:p>
          <a:p>
            <a:endParaRPr lang="en-US" sz="2800" i="1" dirty="0" smtClean="0"/>
          </a:p>
          <a:p>
            <a:pPr>
              <a:buFont typeface="Arial" pitchFamily="34" charset="0"/>
              <a:buChar char="•"/>
            </a:pPr>
            <a:r>
              <a:rPr lang="en-US" sz="2800" i="1" dirty="0" smtClean="0"/>
              <a:t>Grid charts: </a:t>
            </a:r>
          </a:p>
          <a:p>
            <a:pPr>
              <a:buNone/>
            </a:pPr>
            <a:r>
              <a:rPr lang="en-US" sz="2800" i="1" dirty="0" smtClean="0"/>
              <a:t>            A chart showing the relationship between different modules of a system.</a:t>
            </a:r>
            <a:endParaRPr lang="en-US" sz="2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Object-Oriented Paradigm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system can be viewed as a collection of </a:t>
            </a:r>
            <a:r>
              <a:rPr lang="en-US" i="1" dirty="0" smtClean="0"/>
              <a:t>entities that interact together to accomplish certain objectives. </a:t>
            </a:r>
          </a:p>
          <a:p>
            <a:r>
              <a:rPr lang="en-US" i="1" dirty="0" smtClean="0"/>
              <a:t>Entities may represent physical objects such as equipment and people, and abstract concepts such as data files and functions. </a:t>
            </a:r>
          </a:p>
          <a:p>
            <a:r>
              <a:rPr lang="en-US" i="1" dirty="0" smtClean="0"/>
              <a:t>In object oriented analysis, the entities are called objects.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85800"/>
            <a:ext cx="8382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</a:p>
          <a:p>
            <a:r>
              <a:rPr lang="en-US" sz="2600" b="1" dirty="0" smtClean="0"/>
              <a:t>Object oriented software development functions</a:t>
            </a:r>
          </a:p>
          <a:p>
            <a:pPr>
              <a:buFont typeface="Arial" pitchFamily="34" charset="0"/>
              <a:buChar char="•"/>
            </a:pPr>
            <a:r>
              <a:rPr lang="en-US" sz="2800" i="1" dirty="0" smtClean="0"/>
              <a:t>    Object-oriented analysis (OOA) refers to the methods of specifying requirements of the software in the terms of real-world objects, their behavior, and their interactions. </a:t>
            </a:r>
          </a:p>
          <a:p>
            <a:pPr>
              <a:buFont typeface="Arial" pitchFamily="34" charset="0"/>
              <a:buChar char="•"/>
            </a:pPr>
            <a:r>
              <a:rPr lang="en-US" sz="2800" i="1" dirty="0" smtClean="0"/>
              <a:t>   Object-oriented design (OOD), on the other hand, turns the software requirements into specifications for objects and derives class hierarchies from which the objects can be created.  </a:t>
            </a:r>
          </a:p>
          <a:p>
            <a:pPr>
              <a:buFont typeface="Arial" pitchFamily="34" charset="0"/>
              <a:buChar char="•"/>
            </a:pPr>
            <a:r>
              <a:rPr lang="en-US" sz="2800" i="1" dirty="0" smtClean="0"/>
              <a:t>   object-oriented programming (OOP) refers to the implementation of the </a:t>
            </a:r>
          </a:p>
          <a:p>
            <a:endParaRPr lang="en-US" sz="2800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Object-Oriented Notation and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458200" cy="4678363"/>
          </a:xfrm>
        </p:spPr>
        <p:txBody>
          <a:bodyPr/>
          <a:lstStyle/>
          <a:p>
            <a:r>
              <a:rPr lang="en-US" dirty="0" smtClean="0"/>
              <a:t>Graphical notations are an essential part of any design and development process, and object-oriented design is no exception. </a:t>
            </a:r>
          </a:p>
          <a:p>
            <a:r>
              <a:rPr lang="en-US" dirty="0" smtClean="0"/>
              <a:t>We need notations to represent classes, objects, subclasses, and their inter-relationships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09600"/>
            <a:ext cx="8153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/>
              <a:t>some of the commonly used notations to represent the following: </a:t>
            </a:r>
          </a:p>
          <a:p>
            <a:endParaRPr lang="en-US" sz="2600" dirty="0" smtClean="0"/>
          </a:p>
          <a:p>
            <a:r>
              <a:rPr lang="en-US" sz="2600" dirty="0" smtClean="0"/>
              <a:t>1. Classes and objects. </a:t>
            </a:r>
          </a:p>
          <a:p>
            <a:r>
              <a:rPr lang="en-US" sz="2600" dirty="0" smtClean="0"/>
              <a:t>2. Instances of objects. </a:t>
            </a:r>
          </a:p>
          <a:p>
            <a:r>
              <a:rPr lang="en-US" sz="2600" dirty="0" smtClean="0"/>
              <a:t>3. Message communication between and objects. </a:t>
            </a:r>
          </a:p>
          <a:p>
            <a:r>
              <a:rPr lang="en-US" sz="2600" dirty="0" smtClean="0"/>
              <a:t>4. Inheritance relationship. </a:t>
            </a:r>
          </a:p>
          <a:p>
            <a:r>
              <a:rPr lang="en-US" sz="2600" dirty="0" smtClean="0"/>
              <a:t>5. Classification relationship. </a:t>
            </a:r>
          </a:p>
          <a:p>
            <a:r>
              <a:rPr lang="en-US" sz="2600" dirty="0" smtClean="0"/>
              <a:t>6. Composition relationship. </a:t>
            </a:r>
          </a:p>
          <a:p>
            <a:r>
              <a:rPr lang="en-US" sz="2600" dirty="0" smtClean="0"/>
              <a:t>7. Hierarchical chart. </a:t>
            </a:r>
          </a:p>
          <a:p>
            <a:r>
              <a:rPr lang="en-US" sz="2600" dirty="0" smtClean="0"/>
              <a:t>8. Client-Server relationship. </a:t>
            </a:r>
          </a:p>
          <a:p>
            <a:r>
              <a:rPr lang="en-US" sz="2600" dirty="0" smtClean="0"/>
              <a:t>9. Process layering.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+mj-lt"/>
                <a:cs typeface="Times New Roman" pitchFamily="18" charset="0"/>
              </a:rPr>
              <a:t>STL stands for standard template library.</a:t>
            </a:r>
          </a:p>
          <a:p>
            <a:pPr algn="just"/>
            <a:r>
              <a:rPr lang="en-US" sz="2800" dirty="0" smtClean="0">
                <a:latin typeface="+mj-lt"/>
                <a:cs typeface="Times New Roman" pitchFamily="18" charset="0"/>
              </a:rPr>
              <a:t>Collection of these generic classes and functions is called STL.</a:t>
            </a:r>
          </a:p>
          <a:p>
            <a:pPr algn="just"/>
            <a:r>
              <a:rPr lang="en-US" sz="2800" dirty="0" smtClean="0">
                <a:latin typeface="+mj-lt"/>
                <a:cs typeface="Times New Roman" pitchFamily="18" charset="0"/>
              </a:rPr>
              <a:t>Large and complex</a:t>
            </a:r>
          </a:p>
          <a:p>
            <a:pPr algn="just"/>
            <a:r>
              <a:rPr lang="en-US" sz="2800" dirty="0" smtClean="0">
                <a:latin typeface="+mj-lt"/>
                <a:cs typeface="Times New Roman" pitchFamily="18" charset="0"/>
              </a:rPr>
              <a:t>Using STL can save considerable time and effort and lead to high quality programs</a:t>
            </a:r>
          </a:p>
          <a:p>
            <a:pPr algn="just"/>
            <a:r>
              <a:rPr lang="en-US" sz="2800" dirty="0">
                <a:latin typeface="+mj-lt"/>
                <a:cs typeface="Times New Roman" pitchFamily="18" charset="0"/>
              </a:rPr>
              <a:t>n</a:t>
            </a:r>
            <a:r>
              <a:rPr lang="en-US" sz="2800" dirty="0" smtClean="0">
                <a:latin typeface="+mj-lt"/>
                <a:cs typeface="Times New Roman" pitchFamily="18" charset="0"/>
              </a:rPr>
              <a:t>amespace directive</a:t>
            </a:r>
          </a:p>
          <a:p>
            <a:pPr algn="just">
              <a:buNone/>
            </a:pPr>
            <a:r>
              <a:rPr lang="en-US" sz="2800" dirty="0" smtClean="0">
                <a:latin typeface="+mj-lt"/>
                <a:cs typeface="Times New Roman" pitchFamily="18" charset="0"/>
              </a:rPr>
              <a:t>          ex :-   using namespace std;</a:t>
            </a:r>
          </a:p>
          <a:p>
            <a:pPr algn="just">
              <a:buNone/>
            </a:pP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76600" y="1676400"/>
            <a:ext cx="1905000" cy="1447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276600" y="2667000"/>
            <a:ext cx="1905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276600" y="2133600"/>
            <a:ext cx="1905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276600" y="4495800"/>
            <a:ext cx="1905000" cy="1600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276600" y="4953000"/>
            <a:ext cx="1905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76600" y="5638800"/>
            <a:ext cx="1905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" idx="2"/>
            <a:endCxn id="11" idx="0"/>
          </p:cNvCxnSpPr>
          <p:nvPr/>
        </p:nvCxnSpPr>
        <p:spPr>
          <a:xfrm rot="5400000">
            <a:off x="3543300" y="38100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Inheritance relationship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019800" y="1981200"/>
            <a:ext cx="1752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Base class</a:t>
            </a:r>
            <a:endParaRPr lang="en-US" sz="2400" dirty="0"/>
          </a:p>
        </p:txBody>
      </p:sp>
      <p:sp>
        <p:nvSpPr>
          <p:cNvPr id="28" name="Rectangle 27"/>
          <p:cNvSpPr/>
          <p:nvPr/>
        </p:nvSpPr>
        <p:spPr>
          <a:xfrm>
            <a:off x="6248400" y="4953000"/>
            <a:ext cx="198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Derived class</a:t>
            </a:r>
            <a:endParaRPr lang="en-US" sz="24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– server relationship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52600" y="2133600"/>
            <a:ext cx="1981200" cy="2590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91200" y="2209800"/>
            <a:ext cx="1981200" cy="2514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752600" y="2743200"/>
            <a:ext cx="1981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752600" y="4114800"/>
            <a:ext cx="2057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791200" y="2667000"/>
            <a:ext cx="1981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791200" y="3962400"/>
            <a:ext cx="2057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33800" y="2743200"/>
            <a:ext cx="20574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057400" y="5257800"/>
            <a:ext cx="137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Server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6172200" y="5105400"/>
            <a:ext cx="121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client</a:t>
            </a:r>
            <a:endParaRPr lang="en-US" sz="24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Object–Oriented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 Object-oriented analysis provides us with simple, yet powerful, mechanism for identifying objects.</a:t>
            </a:r>
          </a:p>
          <a:p>
            <a:r>
              <a:rPr lang="en-US" dirty="0" smtClean="0"/>
              <a:t>The object-oriented analysis (OOA) approach consists of the following steps: </a:t>
            </a:r>
          </a:p>
          <a:p>
            <a:pPr lvl="1">
              <a:buNone/>
            </a:pPr>
            <a:r>
              <a:rPr lang="en-US" sz="3100" dirty="0" smtClean="0"/>
              <a:t>1. Understanding the problem. </a:t>
            </a:r>
          </a:p>
          <a:p>
            <a:pPr lvl="1">
              <a:buNone/>
            </a:pPr>
            <a:r>
              <a:rPr lang="en-US" sz="3100" dirty="0" smtClean="0"/>
              <a:t>2. Drawing the specification of requirement of the user and the software. </a:t>
            </a:r>
          </a:p>
          <a:p>
            <a:pPr lvl="1">
              <a:buNone/>
            </a:pPr>
            <a:r>
              <a:rPr lang="en-US" sz="3100" dirty="0" smtClean="0"/>
              <a:t>3. Identifying the objects and their attributes. </a:t>
            </a:r>
          </a:p>
          <a:p>
            <a:pPr lvl="1">
              <a:buNone/>
            </a:pPr>
            <a:r>
              <a:rPr lang="en-US" sz="3100" dirty="0" smtClean="0"/>
              <a:t>4. Identifying the services that each object is expected to provide (interface). </a:t>
            </a:r>
          </a:p>
          <a:p>
            <a:pPr lvl="1">
              <a:buNone/>
            </a:pPr>
            <a:r>
              <a:rPr lang="en-US" sz="3100" dirty="0" smtClean="0"/>
              <a:t>5. Establishing inter-connections (collaborations) between the objects.</a:t>
            </a:r>
            <a:endParaRPr lang="en-US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Object-Oriented Design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is concerned with a mapping of objects in the problem space into objects in the solution space, and creating an overall structure and computational models of the system. </a:t>
            </a:r>
          </a:p>
          <a:p>
            <a:r>
              <a:rPr lang="en-US" dirty="0" smtClean="0"/>
              <a:t>The object oriented design (OOD) approach may involve the following steps: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0"/>
            <a:ext cx="79248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1.Review of objects created in the analysis phase.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2. Specification of class dependencies.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3. Organization of class hierarchies.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4. Design of classes.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5. Design of member functions.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6. Design of driver program.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 </a:t>
            </a:r>
          </a:p>
          <a:p>
            <a:pPr>
              <a:lnSpc>
                <a:spcPct val="150000"/>
              </a:lnSpc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Components of STL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STL has three components,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 Containers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-hold  data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 Algorithms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-manipulating data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 Iterators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- access data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CONTAINERS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Container is an object that actually stores data</a:t>
            </a:r>
          </a:p>
          <a:p>
            <a:r>
              <a:rPr lang="en-US" dirty="0" smtClean="0"/>
              <a:t>It is a way data is organized in memory</a:t>
            </a:r>
          </a:p>
          <a:p>
            <a:r>
              <a:rPr lang="en-US" dirty="0" smtClean="0"/>
              <a:t>Hold the difference types of data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Container has grouped into three categories: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sz="3300" dirty="0" smtClean="0"/>
              <a:t>Sequence containers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store elements in a linear sequence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three types of sequence containers,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- vector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- list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- </a:t>
            </a:r>
            <a:r>
              <a:rPr lang="en-US" dirty="0" err="1" smtClean="0"/>
              <a:t>Dequeue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>
              <a:buFont typeface="Wingdings" pitchFamily="2" charset="2"/>
              <a:buChar char="ü"/>
            </a:pPr>
            <a:r>
              <a:rPr lang="en-US" sz="3200" dirty="0" smtClean="0"/>
              <a:t>Associative containers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was designed to support direct access to elements using keys.</a:t>
            </a:r>
          </a:p>
          <a:p>
            <a:r>
              <a:rPr lang="en-US" dirty="0" smtClean="0"/>
              <a:t>Not sequential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Four types of </a:t>
            </a:r>
            <a:r>
              <a:rPr lang="en-US" dirty="0"/>
              <a:t>A</a:t>
            </a:r>
            <a:r>
              <a:rPr lang="en-US" dirty="0" smtClean="0"/>
              <a:t>ssociative containers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-set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-</a:t>
            </a:r>
            <a:r>
              <a:rPr lang="en-US" dirty="0" err="1" smtClean="0"/>
              <a:t>multiset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-map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-</a:t>
            </a:r>
            <a:r>
              <a:rPr lang="en-US" dirty="0" err="1" smtClean="0"/>
              <a:t>multimap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buFont typeface="Wingdings" pitchFamily="2" charset="2"/>
              <a:buChar char="ü"/>
            </a:pPr>
            <a:r>
              <a:rPr lang="en-US" sz="3200" dirty="0" smtClean="0"/>
              <a:t>Derived containers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STL has provide three types of derived containers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-stack</a:t>
            </a:r>
          </a:p>
          <a:p>
            <a:pPr>
              <a:buNone/>
            </a:pPr>
            <a:r>
              <a:rPr lang="en-US" dirty="0" smtClean="0"/>
              <a:t>              -queue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-priority _queue</a:t>
            </a:r>
          </a:p>
          <a:p>
            <a:pPr>
              <a:buNone/>
            </a:pPr>
            <a:r>
              <a:rPr lang="en-US" dirty="0" smtClean="0"/>
              <a:t>  Two member </a:t>
            </a:r>
            <a:r>
              <a:rPr lang="en-US" dirty="0" err="1" smtClean="0"/>
              <a:t>fuctions</a:t>
            </a:r>
            <a:r>
              <a:rPr lang="en-US" dirty="0" smtClean="0"/>
              <a:t> are used pop() and push() for  implementing deleting  inserting operations.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It is a procedure</a:t>
            </a:r>
          </a:p>
          <a:p>
            <a:r>
              <a:rPr lang="en-US" dirty="0" smtClean="0"/>
              <a:t>Used to process</a:t>
            </a:r>
            <a:r>
              <a:rPr lang="en-US" dirty="0"/>
              <a:t> </a:t>
            </a:r>
            <a:r>
              <a:rPr lang="en-US" dirty="0" smtClean="0"/>
              <a:t>the data contained in the containers.</a:t>
            </a:r>
          </a:p>
          <a:p>
            <a:r>
              <a:rPr lang="en-US" dirty="0" smtClean="0"/>
              <a:t>Such as initializing, searching, copying, sorting, and merging.</a:t>
            </a:r>
          </a:p>
          <a:p>
            <a:r>
              <a:rPr lang="en-US" dirty="0" smtClean="0"/>
              <a:t>Using algorithms, programmers can save a lot of time and effort</a:t>
            </a:r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2121</Words>
  <Application>Microsoft Office PowerPoint</Application>
  <PresentationFormat>On-screen Show (4:3)</PresentationFormat>
  <Paragraphs>344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GANESAR COLLEGE OF ARTS AND SCIENCE MELAISIVAPURI  DEPARTMENT OF COMPUTER SCIENCE</vt:lpstr>
      <vt:lpstr>PROGRAMMING IN C++   UNIT - V</vt:lpstr>
      <vt:lpstr>STANDARD TEMPLATE LIBRARY</vt:lpstr>
      <vt:lpstr>Introduction</vt:lpstr>
      <vt:lpstr>Components of STL</vt:lpstr>
      <vt:lpstr>CONTAINERS</vt:lpstr>
      <vt:lpstr>Associative containers </vt:lpstr>
      <vt:lpstr>Derived containers</vt:lpstr>
      <vt:lpstr>Algorithms</vt:lpstr>
      <vt:lpstr>Slide 10</vt:lpstr>
      <vt:lpstr>Iterators</vt:lpstr>
      <vt:lpstr>Slide 12</vt:lpstr>
      <vt:lpstr>Application of container classes</vt:lpstr>
      <vt:lpstr>  -lists </vt:lpstr>
      <vt:lpstr>-Maps </vt:lpstr>
      <vt:lpstr>MANIPULATING STRINGS</vt:lpstr>
      <vt:lpstr>Introduction</vt:lpstr>
      <vt:lpstr>Slide 18</vt:lpstr>
      <vt:lpstr>String constructor </vt:lpstr>
      <vt:lpstr>Operators for string objects </vt:lpstr>
      <vt:lpstr>Creating (string) objects </vt:lpstr>
      <vt:lpstr>MANIPULATING STRING OBJECTS</vt:lpstr>
      <vt:lpstr>Slide 23</vt:lpstr>
      <vt:lpstr>Slide 24</vt:lpstr>
      <vt:lpstr>Relational  operations</vt:lpstr>
      <vt:lpstr>comparing and swapping</vt:lpstr>
      <vt:lpstr>OBJECT ORIENTED SYSTEM DEVELOPMENT</vt:lpstr>
      <vt:lpstr>Introduction </vt:lpstr>
      <vt:lpstr>Software development components </vt:lpstr>
      <vt:lpstr>Slide 30</vt:lpstr>
      <vt:lpstr>Procedure-Oriented Paradigms</vt:lpstr>
      <vt:lpstr>Slide 32</vt:lpstr>
      <vt:lpstr>Slide 33</vt:lpstr>
      <vt:lpstr>Procedure-Oriented Development Tools </vt:lpstr>
      <vt:lpstr>Slide 35</vt:lpstr>
      <vt:lpstr>Object-Oriented Paradigm </vt:lpstr>
      <vt:lpstr>Slide 37</vt:lpstr>
      <vt:lpstr>Object-Oriented Notation and Graphs</vt:lpstr>
      <vt:lpstr>Slide 39</vt:lpstr>
      <vt:lpstr>Inheritance relationship</vt:lpstr>
      <vt:lpstr>Client – server relationship</vt:lpstr>
      <vt:lpstr>Object–Oriented Analysis </vt:lpstr>
      <vt:lpstr>Object-Oriented Design </vt:lpstr>
      <vt:lpstr>Slide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gas</cp:lastModifiedBy>
  <cp:revision>102</cp:revision>
  <dcterms:created xsi:type="dcterms:W3CDTF">2020-05-17T05:33:14Z</dcterms:created>
  <dcterms:modified xsi:type="dcterms:W3CDTF">2020-05-19T22:32:55Z</dcterms:modified>
</cp:coreProperties>
</file>