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 id="2147483708" r:id="rId4"/>
  </p:sldMasterIdLst>
  <p:notesMasterIdLst>
    <p:notesMasterId r:id="rId20"/>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7A1CBD-F804-4553-9892-CC147DE8F4DF}" type="datetimeFigureOut">
              <a:rPr lang="en-US" smtClean="0"/>
              <a:pPr/>
              <a:t>5/21/2020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345780-2F87-4CD6-8C63-C27B7B70B90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345780-2F87-4CD6-8C63-C27B7B70B90B}"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A2C7182-EC4D-449C-8ABE-3B2E59D00ACA}" type="datetimeFigureOut">
              <a:rPr lang="en-US" smtClean="0"/>
              <a:pPr/>
              <a:t>5/21/2020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005CB62-CBBB-472A-8F2F-6C8C8D35F4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005CB62-CBBB-472A-8F2F-6C8C8D35F49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A2C7182-EC4D-449C-8ABE-3B2E59D00ACA}" type="datetimeFigureOut">
              <a:rPr lang="en-US" smtClean="0"/>
              <a:pPr/>
              <a:t>5/21/2020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005CB62-CBBB-472A-8F2F-6C8C8D35F49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005CB62-CBBB-472A-8F2F-6C8C8D35F49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005CB62-CBBB-472A-8F2F-6C8C8D35F49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005CB62-CBBB-472A-8F2F-6C8C8D35F49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A2C7182-EC4D-449C-8ABE-3B2E59D00ACA}" type="datetimeFigureOut">
              <a:rPr lang="en-US" smtClean="0"/>
              <a:pPr/>
              <a:t>5/21/2020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005CB62-CBBB-472A-8F2F-6C8C8D35F497}"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005CB62-CBBB-472A-8F2F-6C8C8D35F497}"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A2C7182-EC4D-449C-8ABE-3B2E59D00ACA}" type="datetimeFigureOut">
              <a:rPr lang="en-US" smtClean="0"/>
              <a:pPr/>
              <a:t>5/21/2020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005CB62-CBBB-472A-8F2F-6C8C8D35F497}"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5CB62-CBBB-472A-8F2F-6C8C8D35F497}"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A2C7182-EC4D-449C-8ABE-3B2E59D00ACA}" type="datetimeFigureOut">
              <a:rPr lang="en-US" smtClean="0"/>
              <a:pPr/>
              <a:t>5/21/2020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005CB62-CBBB-472A-8F2F-6C8C8D35F497}"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2C7182-EC4D-449C-8ABE-3B2E59D00ACA}" type="datetimeFigureOut">
              <a:rPr lang="en-US" smtClean="0"/>
              <a:pPr/>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005CB62-CBBB-472A-8F2F-6C8C8D35F497}"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A2C7182-EC4D-449C-8ABE-3B2E59D00ACA}" type="datetimeFigureOut">
              <a:rPr lang="en-US" smtClean="0"/>
              <a:pPr/>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005CB62-CBBB-472A-8F2F-6C8C8D35F4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005CB62-CBBB-472A-8F2F-6C8C8D35F497}"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005CB62-CBBB-472A-8F2F-6C8C8D35F497}"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5CB62-CBBB-472A-8F2F-6C8C8D35F49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005CB62-CBBB-472A-8F2F-6C8C8D35F497}"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A2C7182-EC4D-449C-8ABE-3B2E59D00ACA}" type="datetimeFigureOut">
              <a:rPr lang="en-US" smtClean="0"/>
              <a:pPr/>
              <a:t>5/21/2020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005CB62-CBBB-472A-8F2F-6C8C8D35F497}"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005CB62-CBBB-472A-8F2F-6C8C8D35F49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005CB62-CBBB-472A-8F2F-6C8C8D35F49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005CB62-CBBB-472A-8F2F-6C8C8D35F49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A2C7182-EC4D-449C-8ABE-3B2E59D00ACA}" type="datetimeFigureOut">
              <a:rPr lang="en-US" smtClean="0"/>
              <a:pPr/>
              <a:t>5/21/2020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005CB62-CBBB-472A-8F2F-6C8C8D35F4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A2C7182-EC4D-449C-8ABE-3B2E59D00ACA}" type="datetimeFigureOut">
              <a:rPr lang="en-US" smtClean="0"/>
              <a:pPr/>
              <a:t>5/21/2020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005CB62-CBBB-472A-8F2F-6C8C8D35F497}"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A2C7182-EC4D-449C-8ABE-3B2E59D00ACA}" type="datetimeFigureOut">
              <a:rPr lang="en-US" smtClean="0"/>
              <a:pPr/>
              <a:t>5/21/2020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005CB62-CBBB-472A-8F2F-6C8C8D35F4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A2C7182-EC4D-449C-8ABE-3B2E59D00ACA}" type="datetimeFigureOut">
              <a:rPr lang="en-US" smtClean="0"/>
              <a:pPr/>
              <a:t>5/21/2020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005CB62-CBBB-472A-8F2F-6C8C8D35F4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A2C7182-EC4D-449C-8ABE-3B2E59D00ACA}" type="datetimeFigureOut">
              <a:rPr lang="en-US" smtClean="0"/>
              <a:pPr/>
              <a:t>5/21/2020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005CB62-CBBB-472A-8F2F-6C8C8D35F497}"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A2C7182-EC4D-449C-8ABE-3B2E59D00ACA}" type="datetimeFigureOut">
              <a:rPr lang="en-US" smtClean="0"/>
              <a:pPr/>
              <a:t>5/21/2020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005CB62-CBBB-472A-8F2F-6C8C8D35F4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838200"/>
            <a:ext cx="6705600" cy="3046988"/>
          </a:xfrm>
          <a:prstGeom prst="rect">
            <a:avLst/>
          </a:prstGeom>
        </p:spPr>
        <p:txBody>
          <a:bodyPr wrap="square">
            <a:spAutoFit/>
          </a:bodyPr>
          <a:lstStyle/>
          <a:p>
            <a:pPr marL="514350" indent="-514350" algn="just">
              <a:buFont typeface="+mj-lt"/>
              <a:buAutoNum type="arabicPeriod"/>
            </a:pPr>
            <a:r>
              <a:rPr lang="en-US" sz="2400" dirty="0" smtClean="0">
                <a:solidFill>
                  <a:schemeClr val="tx1"/>
                </a:solidFill>
                <a:latin typeface="Times New Roman" pitchFamily="18" charset="0"/>
                <a:cs typeface="Times New Roman" pitchFamily="18" charset="0"/>
              </a:rPr>
              <a:t>Name of the staff      : </a:t>
            </a:r>
            <a:r>
              <a:rPr lang="en-US" sz="2400" dirty="0" err="1" smtClean="0">
                <a:solidFill>
                  <a:schemeClr val="tx1"/>
                </a:solidFill>
                <a:latin typeface="Times New Roman" pitchFamily="18" charset="0"/>
                <a:cs typeface="Times New Roman" pitchFamily="18" charset="0"/>
              </a:rPr>
              <a:t>Dr.A.Krithika</a:t>
            </a:r>
            <a:endParaRPr lang="en-US" sz="2400" dirty="0" smtClean="0">
              <a:solidFill>
                <a:schemeClr val="tx1"/>
              </a:solidFill>
              <a:latin typeface="Times New Roman" pitchFamily="18" charset="0"/>
              <a:cs typeface="Times New Roman" pitchFamily="18" charset="0"/>
            </a:endParaRPr>
          </a:p>
          <a:p>
            <a:pPr marL="514350" indent="-514350" algn="just">
              <a:buFont typeface="+mj-lt"/>
              <a:buAutoNum type="arabicPeriod"/>
            </a:pPr>
            <a:r>
              <a:rPr lang="en-US" sz="2400" dirty="0" smtClean="0">
                <a:solidFill>
                  <a:schemeClr val="tx1"/>
                </a:solidFill>
                <a:latin typeface="Times New Roman" pitchFamily="18" charset="0"/>
                <a:cs typeface="Times New Roman" pitchFamily="18" charset="0"/>
              </a:rPr>
              <a:t>Designation               : Assistant professor</a:t>
            </a:r>
          </a:p>
          <a:p>
            <a:pPr marL="514350" indent="-514350" algn="just">
              <a:buFont typeface="+mj-lt"/>
              <a:buAutoNum type="arabicPeriod"/>
            </a:pPr>
            <a:r>
              <a:rPr lang="en-US" sz="2400" dirty="0" smtClean="0">
                <a:solidFill>
                  <a:schemeClr val="tx1"/>
                </a:solidFill>
                <a:latin typeface="Times New Roman" pitchFamily="18" charset="0"/>
                <a:cs typeface="Times New Roman" pitchFamily="18" charset="0"/>
              </a:rPr>
              <a:t>Name of the college: </a:t>
            </a:r>
            <a:r>
              <a:rPr lang="en-US" sz="2400" dirty="0" err="1" smtClean="0">
                <a:solidFill>
                  <a:schemeClr val="tx1"/>
                </a:solidFill>
                <a:latin typeface="Times New Roman" pitchFamily="18" charset="0"/>
                <a:cs typeface="Times New Roman" pitchFamily="18" charset="0"/>
              </a:rPr>
              <a:t>Aiman</a:t>
            </a:r>
            <a:r>
              <a:rPr lang="en-US" sz="2400" dirty="0" smtClean="0">
                <a:solidFill>
                  <a:schemeClr val="tx1"/>
                </a:solidFill>
                <a:latin typeface="Times New Roman" pitchFamily="18" charset="0"/>
                <a:cs typeface="Times New Roman" pitchFamily="18" charset="0"/>
              </a:rPr>
              <a:t> College of Arts &amp;                              Science for women</a:t>
            </a:r>
          </a:p>
          <a:p>
            <a:pPr marL="514350" indent="-514350" algn="just">
              <a:buFont typeface="+mj-lt"/>
              <a:buAutoNum type="arabicPeriod"/>
            </a:pPr>
            <a:r>
              <a:rPr lang="en-US" sz="2400" dirty="0" smtClean="0">
                <a:solidFill>
                  <a:schemeClr val="tx1"/>
                </a:solidFill>
                <a:latin typeface="Times New Roman" pitchFamily="18" charset="0"/>
                <a:cs typeface="Times New Roman" pitchFamily="18" charset="0"/>
              </a:rPr>
              <a:t>Semester                    : IV</a:t>
            </a:r>
          </a:p>
          <a:p>
            <a:pPr marL="514350" indent="-514350" algn="just">
              <a:buFont typeface="+mj-lt"/>
              <a:buAutoNum type="arabicPeriod"/>
            </a:pPr>
            <a:r>
              <a:rPr lang="en-US" sz="2400" dirty="0" smtClean="0">
                <a:solidFill>
                  <a:schemeClr val="tx1"/>
                </a:solidFill>
                <a:latin typeface="Times New Roman" pitchFamily="18" charset="0"/>
                <a:cs typeface="Times New Roman" pitchFamily="18" charset="0"/>
              </a:rPr>
              <a:t>Subject Title  	      : Production Management</a:t>
            </a:r>
          </a:p>
          <a:p>
            <a:pPr marL="514350" indent="-514350" algn="just">
              <a:buFont typeface="+mj-lt"/>
              <a:buAutoNum type="arabicPeriod"/>
            </a:pPr>
            <a:r>
              <a:rPr lang="en-US" sz="2400" dirty="0" smtClean="0">
                <a:solidFill>
                  <a:schemeClr val="tx1"/>
                </a:solidFill>
                <a:latin typeface="Times New Roman" pitchFamily="18" charset="0"/>
                <a:cs typeface="Times New Roman" pitchFamily="18" charset="0"/>
              </a:rPr>
              <a:t>Paper code                 </a:t>
            </a:r>
            <a:r>
              <a:rPr lang="en-US" sz="2400" smtClean="0">
                <a:solidFill>
                  <a:schemeClr val="tx1"/>
                </a:solidFill>
                <a:latin typeface="Times New Roman" pitchFamily="18" charset="0"/>
                <a:cs typeface="Times New Roman" pitchFamily="18" charset="0"/>
              </a:rPr>
              <a:t>: </a:t>
            </a:r>
            <a:r>
              <a:rPr lang="en-US" sz="2400" smtClean="0">
                <a:solidFill>
                  <a:schemeClr val="tx1"/>
                </a:solidFill>
                <a:latin typeface="Times New Roman" pitchFamily="18" charset="0"/>
                <a:cs typeface="Times New Roman" pitchFamily="18" charset="0"/>
              </a:rPr>
              <a:t>16ACBB4</a:t>
            </a:r>
            <a:endParaRPr lang="en-US" sz="2400" dirty="0" smtClean="0">
              <a:solidFill>
                <a:schemeClr val="tx1"/>
              </a:solidFill>
              <a:latin typeface="Times New Roman" pitchFamily="18" charset="0"/>
              <a:cs typeface="Times New Roman" pitchFamily="18" charset="0"/>
            </a:endParaRPr>
          </a:p>
          <a:p>
            <a:pPr marL="514350" indent="-514350" algn="just">
              <a:buFont typeface="+mj-lt"/>
              <a:buAutoNum type="arabicPeriod"/>
            </a:pPr>
            <a:r>
              <a:rPr lang="en-US" sz="2400" dirty="0" smtClean="0">
                <a:solidFill>
                  <a:schemeClr val="tx1"/>
                </a:solidFill>
                <a:latin typeface="Times New Roman" pitchFamily="18" charset="0"/>
                <a:cs typeface="Times New Roman" pitchFamily="18" charset="0"/>
              </a:rPr>
              <a:t>Mobile number          : 8883851529</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Adequate supply of raw materials</a:t>
            </a:r>
          </a:p>
          <a:p>
            <a:pPr algn="just">
              <a:buFont typeface="Wingdings" pitchFamily="2" charset="2"/>
              <a:buChar char="Ø"/>
            </a:pPr>
            <a:r>
              <a:rPr lang="en-US" sz="2800" dirty="0" smtClean="0">
                <a:latin typeface="Times New Roman" pitchFamily="18" charset="0"/>
                <a:cs typeface="Times New Roman" pitchFamily="18" charset="0"/>
              </a:rPr>
              <a:t>Availability of skilled and qualified workforce</a:t>
            </a:r>
          </a:p>
          <a:p>
            <a:pPr algn="just">
              <a:buFont typeface="Wingdings" pitchFamily="2" charset="2"/>
              <a:buChar char="Ø"/>
            </a:pPr>
            <a:r>
              <a:rPr lang="en-US" sz="2800" dirty="0" smtClean="0">
                <a:latin typeface="Times New Roman" pitchFamily="18" charset="0"/>
                <a:cs typeface="Times New Roman" pitchFamily="18" charset="0"/>
              </a:rPr>
              <a:t>Competitive advantage</a:t>
            </a:r>
          </a:p>
          <a:p>
            <a:pPr algn="just">
              <a:buFont typeface="Wingdings" pitchFamily="2" charset="2"/>
              <a:buChar char="Ø"/>
            </a:pPr>
            <a:r>
              <a:rPr lang="en-US" sz="2800" dirty="0" smtClean="0">
                <a:latin typeface="Times New Roman" pitchFamily="18" charset="0"/>
                <a:cs typeface="Times New Roman" pitchFamily="18" charset="0"/>
              </a:rPr>
              <a:t>Reduced transportation expenditure</a:t>
            </a:r>
          </a:p>
          <a:p>
            <a:pPr algn="just">
              <a:buFont typeface="Wingdings" pitchFamily="2" charset="2"/>
              <a:buChar char="Ø"/>
            </a:pPr>
            <a:r>
              <a:rPr lang="en-US" sz="2800" dirty="0" smtClean="0">
                <a:latin typeface="Times New Roman" pitchFamily="18" charset="0"/>
                <a:cs typeface="Times New Roman" pitchFamily="18" charset="0"/>
              </a:rPr>
              <a:t>Improved efficiency</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Importance of Plant Location</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257800"/>
          </a:xfrm>
        </p:spPr>
        <p:txBody>
          <a:bodyPr>
            <a:normAutofit fontScale="92500" lnSpcReduction="20000"/>
          </a:bodyPr>
          <a:lstStyle/>
          <a:p>
            <a:pPr algn="just"/>
            <a:r>
              <a:rPr lang="en-US" sz="2800" b="1" dirty="0" smtClean="0">
                <a:solidFill>
                  <a:srgbClr val="7030A0"/>
                </a:solidFill>
                <a:latin typeface="Times New Roman" pitchFamily="18" charset="0"/>
                <a:cs typeface="Times New Roman" pitchFamily="18" charset="0"/>
              </a:rPr>
              <a:t>I. Dominant Factors</a:t>
            </a:r>
          </a:p>
          <a:p>
            <a:pPr algn="just">
              <a:buFont typeface="Wingdings" pitchFamily="2" charset="2"/>
              <a:buChar char="ü"/>
            </a:pPr>
            <a:r>
              <a:rPr lang="en-US" sz="2800" dirty="0" smtClean="0">
                <a:latin typeface="Times New Roman" pitchFamily="18" charset="0"/>
                <a:cs typeface="Times New Roman" pitchFamily="18" charset="0"/>
              </a:rPr>
              <a:t>Availability of raw materials</a:t>
            </a:r>
          </a:p>
          <a:p>
            <a:pPr algn="just">
              <a:buFont typeface="Wingdings" pitchFamily="2" charset="2"/>
              <a:buChar char="ü"/>
            </a:pPr>
            <a:r>
              <a:rPr lang="en-US" sz="2800" dirty="0" smtClean="0">
                <a:latin typeface="Times New Roman" pitchFamily="18" charset="0"/>
                <a:cs typeface="Times New Roman" pitchFamily="18" charset="0"/>
              </a:rPr>
              <a:t>Favorable Labor climate</a:t>
            </a:r>
          </a:p>
          <a:p>
            <a:pPr algn="just">
              <a:buFont typeface="Wingdings" pitchFamily="2" charset="2"/>
              <a:buChar char="ü"/>
            </a:pPr>
            <a:r>
              <a:rPr lang="en-US" sz="2800" dirty="0" smtClean="0">
                <a:latin typeface="Times New Roman" pitchFamily="18" charset="0"/>
                <a:cs typeface="Times New Roman" pitchFamily="18" charset="0"/>
              </a:rPr>
              <a:t>Integration with other parts of the organization</a:t>
            </a:r>
          </a:p>
          <a:p>
            <a:pPr algn="just">
              <a:buFont typeface="Wingdings" pitchFamily="2" charset="2"/>
              <a:buChar char="ü"/>
            </a:pPr>
            <a:r>
              <a:rPr lang="en-US" sz="2800" dirty="0" smtClean="0">
                <a:latin typeface="Times New Roman" pitchFamily="18" charset="0"/>
                <a:cs typeface="Times New Roman" pitchFamily="18" charset="0"/>
              </a:rPr>
              <a:t>Proximity to markets</a:t>
            </a:r>
          </a:p>
          <a:p>
            <a:pPr algn="just">
              <a:buFont typeface="Wingdings" pitchFamily="2" charset="2"/>
              <a:buChar char="ü"/>
            </a:pPr>
            <a:r>
              <a:rPr lang="en-US" sz="2800" dirty="0" smtClean="0">
                <a:latin typeface="Times New Roman" pitchFamily="18" charset="0"/>
                <a:cs typeface="Times New Roman" pitchFamily="18" charset="0"/>
              </a:rPr>
              <a:t>Quality of Life</a:t>
            </a:r>
          </a:p>
          <a:p>
            <a:pPr algn="just">
              <a:buFont typeface="Wingdings" pitchFamily="2" charset="2"/>
              <a:buChar char="ü"/>
            </a:pPr>
            <a:r>
              <a:rPr lang="en-US" sz="2800" dirty="0" smtClean="0">
                <a:latin typeface="Times New Roman" pitchFamily="18" charset="0"/>
                <a:cs typeface="Times New Roman" pitchFamily="18" charset="0"/>
              </a:rPr>
              <a:t>Proximity to supplier and resources</a:t>
            </a:r>
          </a:p>
          <a:p>
            <a:pPr algn="just">
              <a:buFont typeface="Wingdings" pitchFamily="2" charset="2"/>
              <a:buChar char="ü"/>
            </a:pPr>
            <a:r>
              <a:rPr lang="en-US" sz="2800" dirty="0" smtClean="0">
                <a:latin typeface="Times New Roman" pitchFamily="18" charset="0"/>
                <a:cs typeface="Times New Roman" pitchFamily="18" charset="0"/>
              </a:rPr>
              <a:t>Safety requirements</a:t>
            </a:r>
          </a:p>
          <a:p>
            <a:pPr algn="just">
              <a:buFont typeface="Wingdings" pitchFamily="2" charset="2"/>
              <a:buChar char="ü"/>
            </a:pPr>
            <a:r>
              <a:rPr lang="en-US" sz="2800" dirty="0" smtClean="0">
                <a:latin typeface="Times New Roman" pitchFamily="18" charset="0"/>
                <a:cs typeface="Times New Roman" pitchFamily="18" charset="0"/>
              </a:rPr>
              <a:t>Availability of services</a:t>
            </a:r>
          </a:p>
          <a:p>
            <a:pPr algn="just">
              <a:buFont typeface="Wingdings" pitchFamily="2" charset="2"/>
              <a:buChar char="ü"/>
            </a:pPr>
            <a:r>
              <a:rPr lang="en-US" sz="2800" b="1" dirty="0" smtClean="0">
                <a:solidFill>
                  <a:srgbClr val="7030A0"/>
                </a:solidFill>
                <a:latin typeface="Times New Roman" pitchFamily="18" charset="0"/>
                <a:cs typeface="Times New Roman" pitchFamily="18" charset="0"/>
              </a:rPr>
              <a:t>II. Secondary Factors</a:t>
            </a:r>
          </a:p>
          <a:p>
            <a:pPr algn="just">
              <a:buFont typeface="Wingdings" pitchFamily="2" charset="2"/>
              <a:buChar char="ü"/>
            </a:pPr>
            <a:r>
              <a:rPr lang="en-US" sz="2800" dirty="0" smtClean="0">
                <a:latin typeface="Times New Roman" pitchFamily="18" charset="0"/>
                <a:cs typeface="Times New Roman" pitchFamily="18" charset="0"/>
              </a:rPr>
              <a:t>Room for expansion</a:t>
            </a:r>
          </a:p>
          <a:p>
            <a:pPr algn="just">
              <a:buFont typeface="Wingdings" pitchFamily="2" charset="2"/>
              <a:buChar char="ü"/>
            </a:pPr>
            <a:r>
              <a:rPr lang="en-US" sz="2800" dirty="0" smtClean="0">
                <a:latin typeface="Times New Roman" pitchFamily="18" charset="0"/>
                <a:cs typeface="Times New Roman" pitchFamily="18" charset="0"/>
              </a:rPr>
              <a:t>Construction costs</a:t>
            </a:r>
          </a:p>
          <a:p>
            <a:pPr algn="just">
              <a:buFont typeface="Wingdings" pitchFamily="2" charset="2"/>
              <a:buChar char="ü"/>
            </a:pPr>
            <a:r>
              <a:rPr lang="en-US" sz="2800" dirty="0" smtClean="0">
                <a:latin typeface="Times New Roman" pitchFamily="18" charset="0"/>
                <a:cs typeface="Times New Roman" pitchFamily="18" charset="0"/>
              </a:rPr>
              <a:t>Community attitude etc.,</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Factors Influencing Plant Location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A layout refers to the arrangement of machinery, equipment and other industrial facilities.</a:t>
            </a:r>
          </a:p>
          <a:p>
            <a:pPr algn="just"/>
            <a:r>
              <a:rPr lang="en-US" sz="2800" dirty="0" smtClean="0">
                <a:latin typeface="Times New Roman" pitchFamily="18" charset="0"/>
                <a:cs typeface="Times New Roman" pitchFamily="18" charset="0"/>
              </a:rPr>
              <a:t>According to Shubin,”Plant</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Layout is the arrangement and location of production machinery, work centers and auxiliary facilities and activities for the purpose of achieving efficiency in manufacturing products or supplying consumer services”.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Plant Layout- Meaning &amp; Definition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v"/>
            </a:pPr>
            <a:r>
              <a:rPr lang="en-US" sz="2800" dirty="0" smtClean="0">
                <a:latin typeface="Times New Roman" pitchFamily="18" charset="0"/>
                <a:cs typeface="Times New Roman" pitchFamily="18" charset="0"/>
              </a:rPr>
              <a:t>Integrate the production place</a:t>
            </a:r>
          </a:p>
          <a:p>
            <a:pPr algn="just">
              <a:buFont typeface="Wingdings" pitchFamily="2" charset="2"/>
              <a:buChar char="v"/>
            </a:pPr>
            <a:r>
              <a:rPr lang="en-US" sz="2800" dirty="0" smtClean="0">
                <a:latin typeface="Times New Roman" pitchFamily="18" charset="0"/>
                <a:cs typeface="Times New Roman" pitchFamily="18" charset="0"/>
              </a:rPr>
              <a:t>Reduce material handling</a:t>
            </a:r>
          </a:p>
          <a:p>
            <a:pPr algn="just">
              <a:buFont typeface="Wingdings" pitchFamily="2" charset="2"/>
              <a:buChar char="v"/>
            </a:pPr>
            <a:r>
              <a:rPr lang="en-US" sz="2800" dirty="0" smtClean="0">
                <a:latin typeface="Times New Roman" pitchFamily="18" charset="0"/>
                <a:cs typeface="Times New Roman" pitchFamily="18" charset="0"/>
              </a:rPr>
              <a:t>Effective utilization of available space</a:t>
            </a:r>
          </a:p>
          <a:p>
            <a:pPr algn="just">
              <a:buFont typeface="Wingdings" pitchFamily="2" charset="2"/>
              <a:buChar char="v"/>
            </a:pPr>
            <a:r>
              <a:rPr lang="en-US" sz="2800" dirty="0" smtClean="0">
                <a:latin typeface="Times New Roman" pitchFamily="18" charset="0"/>
                <a:cs typeface="Times New Roman" pitchFamily="18" charset="0"/>
              </a:rPr>
              <a:t>Worker convenience and job satisfaction</a:t>
            </a:r>
          </a:p>
          <a:p>
            <a:pPr algn="just">
              <a:buFont typeface="Wingdings" pitchFamily="2" charset="2"/>
              <a:buChar char="v"/>
            </a:pPr>
            <a:r>
              <a:rPr lang="en-US" sz="2800" dirty="0" smtClean="0">
                <a:latin typeface="Times New Roman" pitchFamily="18" charset="0"/>
                <a:cs typeface="Times New Roman" pitchFamily="18" charset="0"/>
              </a:rPr>
              <a:t>Flexibility </a:t>
            </a:r>
          </a:p>
          <a:p>
            <a:pPr algn="just">
              <a:buFont typeface="Wingdings" pitchFamily="2" charset="2"/>
              <a:buChar char="v"/>
            </a:pPr>
            <a:r>
              <a:rPr lang="en-US" sz="2800" dirty="0" smtClean="0">
                <a:latin typeface="Times New Roman" pitchFamily="18" charset="0"/>
                <a:cs typeface="Times New Roman" pitchFamily="18" charset="0"/>
              </a:rPr>
              <a:t>Quick disposal of work</a:t>
            </a:r>
          </a:p>
          <a:p>
            <a:pPr algn="just">
              <a:buFont typeface="Wingdings" pitchFamily="2" charset="2"/>
              <a:buChar char="v"/>
            </a:pPr>
            <a:r>
              <a:rPr lang="en-US" sz="2800" dirty="0" smtClean="0">
                <a:latin typeface="Times New Roman" pitchFamily="18" charset="0"/>
                <a:cs typeface="Times New Roman" pitchFamily="18" charset="0"/>
              </a:rPr>
              <a:t>Avoids industrial accidents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 of Plant Layout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Product Layout</a:t>
            </a:r>
          </a:p>
          <a:p>
            <a:pPr algn="just">
              <a:buFont typeface="Wingdings" pitchFamily="2" charset="2"/>
              <a:buChar char="Ø"/>
            </a:pPr>
            <a:r>
              <a:rPr lang="en-US" sz="2800" dirty="0" smtClean="0">
                <a:latin typeface="Times New Roman" pitchFamily="18" charset="0"/>
                <a:cs typeface="Times New Roman" pitchFamily="18" charset="0"/>
              </a:rPr>
              <a:t>Fixed Layout</a:t>
            </a:r>
          </a:p>
          <a:p>
            <a:pPr algn="just">
              <a:buFont typeface="Wingdings" pitchFamily="2" charset="2"/>
              <a:buChar char="Ø"/>
            </a:pPr>
            <a:r>
              <a:rPr lang="en-US" sz="2800" dirty="0" smtClean="0">
                <a:latin typeface="Times New Roman" pitchFamily="18" charset="0"/>
                <a:cs typeface="Times New Roman" pitchFamily="18" charset="0"/>
              </a:rPr>
              <a:t>Group technology Layout</a:t>
            </a:r>
          </a:p>
          <a:p>
            <a:pPr algn="just">
              <a:buFont typeface="Wingdings" pitchFamily="2" charset="2"/>
              <a:buChar char="Ø"/>
            </a:pPr>
            <a:r>
              <a:rPr lang="en-US" sz="2800" dirty="0" smtClean="0">
                <a:latin typeface="Times New Roman" pitchFamily="18" charset="0"/>
                <a:cs typeface="Times New Roman" pitchFamily="18" charset="0"/>
              </a:rPr>
              <a:t>Process Layout</a:t>
            </a:r>
          </a:p>
          <a:p>
            <a:pPr algn="just">
              <a:buFont typeface="Wingdings" pitchFamily="2" charset="2"/>
              <a:buChar char="Ø"/>
            </a:pPr>
            <a:r>
              <a:rPr lang="en-US" sz="2800" dirty="0" smtClean="0">
                <a:latin typeface="Times New Roman" pitchFamily="18" charset="0"/>
                <a:cs typeface="Times New Roman" pitchFamily="18" charset="0"/>
              </a:rPr>
              <a:t>Flexible Manufacturing system</a:t>
            </a:r>
          </a:p>
          <a:p>
            <a:pPr algn="just">
              <a:buFont typeface="Wingdings" pitchFamily="2" charset="2"/>
              <a:buChar char="Ø"/>
            </a:pPr>
            <a:r>
              <a:rPr lang="en-US" sz="2800" dirty="0" smtClean="0">
                <a:latin typeface="Times New Roman" pitchFamily="18" charset="0"/>
                <a:cs typeface="Times New Roman" pitchFamily="18" charset="0"/>
              </a:rPr>
              <a:t>Combined Based Layout</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Types/Methods/Kinds of Plant Layout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Economies in Handling</a:t>
            </a:r>
          </a:p>
          <a:p>
            <a:pPr algn="just">
              <a:buFont typeface="Wingdings" pitchFamily="2" charset="2"/>
              <a:buChar char="Ø"/>
            </a:pPr>
            <a:r>
              <a:rPr lang="en-US" sz="2800" dirty="0" smtClean="0">
                <a:latin typeface="Times New Roman" pitchFamily="18" charset="0"/>
                <a:cs typeface="Times New Roman" pitchFamily="18" charset="0"/>
              </a:rPr>
              <a:t>Effective use of available area</a:t>
            </a:r>
          </a:p>
          <a:p>
            <a:pPr algn="just">
              <a:buFont typeface="Wingdings" pitchFamily="2" charset="2"/>
              <a:buChar char="Ø"/>
            </a:pPr>
            <a:r>
              <a:rPr lang="en-US" sz="2800" dirty="0" smtClean="0">
                <a:latin typeface="Times New Roman" pitchFamily="18" charset="0"/>
                <a:cs typeface="Times New Roman" pitchFamily="18" charset="0"/>
              </a:rPr>
              <a:t>Minimization of production delays</a:t>
            </a:r>
          </a:p>
          <a:p>
            <a:pPr algn="just">
              <a:buFont typeface="Wingdings" pitchFamily="2" charset="2"/>
              <a:buChar char="Ø"/>
            </a:pPr>
            <a:r>
              <a:rPr lang="en-US" sz="2800" dirty="0" smtClean="0">
                <a:latin typeface="Times New Roman" pitchFamily="18" charset="0"/>
                <a:cs typeface="Times New Roman" pitchFamily="18" charset="0"/>
              </a:rPr>
              <a:t>Improved quality controls</a:t>
            </a:r>
          </a:p>
          <a:p>
            <a:pPr algn="just">
              <a:buFont typeface="Wingdings" pitchFamily="2" charset="2"/>
              <a:buChar char="Ø"/>
            </a:pPr>
            <a:r>
              <a:rPr lang="en-US" sz="2800" dirty="0" smtClean="0">
                <a:latin typeface="Times New Roman" pitchFamily="18" charset="0"/>
                <a:cs typeface="Times New Roman" pitchFamily="18" charset="0"/>
              </a:rPr>
              <a:t>Minimum equipment investment</a:t>
            </a:r>
          </a:p>
          <a:p>
            <a:pPr algn="just">
              <a:buFont typeface="Wingdings" pitchFamily="2" charset="2"/>
              <a:buChar char="Ø"/>
            </a:pPr>
            <a:r>
              <a:rPr lang="en-US" sz="2800" dirty="0" smtClean="0">
                <a:latin typeface="Times New Roman" pitchFamily="18" charset="0"/>
                <a:cs typeface="Times New Roman" pitchFamily="18" charset="0"/>
              </a:rPr>
              <a:t>Avoidance of bottlenecks</a:t>
            </a:r>
          </a:p>
          <a:p>
            <a:pPr algn="just">
              <a:buFont typeface="Wingdings" pitchFamily="2" charset="2"/>
              <a:buChar char="Ø"/>
            </a:pPr>
            <a:r>
              <a:rPr lang="en-US" sz="2800" dirty="0" smtClean="0">
                <a:latin typeface="Times New Roman" pitchFamily="18" charset="0"/>
                <a:cs typeface="Times New Roman" pitchFamily="18" charset="0"/>
              </a:rPr>
              <a:t>Better production control</a:t>
            </a:r>
          </a:p>
          <a:p>
            <a:pPr algn="just">
              <a:buFont typeface="Wingdings" pitchFamily="2" charset="2"/>
              <a:buChar char="Ø"/>
            </a:pPr>
            <a:r>
              <a:rPr lang="en-US" sz="2800" dirty="0" smtClean="0">
                <a:latin typeface="Times New Roman" pitchFamily="18" charset="0"/>
                <a:cs typeface="Times New Roman" pitchFamily="18" charset="0"/>
              </a:rPr>
              <a:t>Better supervision</a:t>
            </a:r>
          </a:p>
          <a:p>
            <a:pPr algn="just">
              <a:buFont typeface="Wingdings" pitchFamily="2" charset="2"/>
              <a:buChar char="Ø"/>
            </a:pPr>
            <a:r>
              <a:rPr lang="en-US" sz="2800" dirty="0" smtClean="0">
                <a:latin typeface="Times New Roman" pitchFamily="18" charset="0"/>
                <a:cs typeface="Times New Roman" pitchFamily="18" charset="0"/>
              </a:rPr>
              <a:t>Improved utilization of labor</a:t>
            </a:r>
          </a:p>
          <a:p>
            <a:pPr algn="just">
              <a:buFont typeface="Wingdings" pitchFamily="2" charset="2"/>
              <a:buChar char="Ø"/>
            </a:pPr>
            <a:r>
              <a:rPr lang="en-US" sz="2800" dirty="0" smtClean="0">
                <a:latin typeface="Times New Roman" pitchFamily="18" charset="0"/>
                <a:cs typeface="Times New Roman" pitchFamily="18" charset="0"/>
              </a:rPr>
              <a:t>Avoidance of unnecessary and costly changes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Importance of Plant Layout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3600" dirty="0" smtClean="0">
                <a:latin typeface="Times New Roman" pitchFamily="18" charset="0"/>
                <a:cs typeface="Times New Roman" pitchFamily="18" charset="0"/>
              </a:rPr>
              <a:t>Meaning and Definition of Production Management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Production management is a branch of management which is related to the production function. It may be referred to as the process concerned with the conversion of inputs into output with the help of certain processes. While management is the process of exploitation of these factors of production in order to achieve the desired results.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Production management is concerned with those processes which convert the inputs into outputs. The inputs are various resources like raw materials, men, machines, methods etc., and the outputs are goods and services.</a:t>
            </a:r>
          </a:p>
          <a:p>
            <a:pPr algn="just">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H.A.Harding</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Definition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lnSpcReduction="10000"/>
          </a:bodyPr>
          <a:lstStyle/>
          <a:p>
            <a:pPr marL="514350" indent="-514350" algn="just">
              <a:buAutoNum type="arabicPeriod"/>
            </a:pPr>
            <a:r>
              <a:rPr lang="en-US" sz="2800" b="1" dirty="0" smtClean="0">
                <a:solidFill>
                  <a:srgbClr val="FF0000"/>
                </a:solidFill>
                <a:latin typeface="Times New Roman" pitchFamily="18" charset="0"/>
                <a:cs typeface="Times New Roman" pitchFamily="18" charset="0"/>
              </a:rPr>
              <a:t>Ultimate objectives</a:t>
            </a:r>
          </a:p>
          <a:p>
            <a:pPr marL="514350" indent="-514350" algn="just">
              <a:buAutoNum type="alphaLcPeriod"/>
            </a:pPr>
            <a:r>
              <a:rPr lang="en-US" sz="2800" dirty="0" smtClean="0">
                <a:latin typeface="Times New Roman" pitchFamily="18" charset="0"/>
                <a:cs typeface="Times New Roman" pitchFamily="18" charset="0"/>
              </a:rPr>
              <a:t>Controlling manufacturing costs</a:t>
            </a:r>
          </a:p>
          <a:p>
            <a:pPr marL="514350" indent="-514350" algn="just">
              <a:buAutoNum type="alphaLcPeriod"/>
            </a:pPr>
            <a:r>
              <a:rPr lang="en-US" sz="2800" dirty="0" smtClean="0">
                <a:latin typeface="Times New Roman" pitchFamily="18" charset="0"/>
                <a:cs typeface="Times New Roman" pitchFamily="18" charset="0"/>
              </a:rPr>
              <a:t>Proper quality of products</a:t>
            </a:r>
          </a:p>
          <a:p>
            <a:pPr marL="514350" indent="-514350" algn="just">
              <a:buAutoNum type="alphaLcPeriod"/>
            </a:pPr>
            <a:r>
              <a:rPr lang="en-US" sz="2800" dirty="0" smtClean="0">
                <a:latin typeface="Times New Roman" pitchFamily="18" charset="0"/>
                <a:cs typeface="Times New Roman" pitchFamily="18" charset="0"/>
              </a:rPr>
              <a:t>Keeping manufacturing schedule</a:t>
            </a:r>
          </a:p>
          <a:p>
            <a:pPr marL="514350" indent="-514350" algn="just">
              <a:buNone/>
            </a:pPr>
            <a:r>
              <a:rPr lang="en-US" sz="2800" dirty="0" smtClean="0">
                <a:latin typeface="Times New Roman" pitchFamily="18" charset="0"/>
                <a:cs typeface="Times New Roman" pitchFamily="18" charset="0"/>
              </a:rPr>
              <a:t>II. </a:t>
            </a:r>
            <a:r>
              <a:rPr lang="en-US" sz="2800" b="1" dirty="0" smtClean="0">
                <a:solidFill>
                  <a:srgbClr val="FF0000"/>
                </a:solidFill>
                <a:latin typeface="Times New Roman" pitchFamily="18" charset="0"/>
                <a:cs typeface="Times New Roman" pitchFamily="18" charset="0"/>
              </a:rPr>
              <a:t>Intermediate objectives</a:t>
            </a:r>
          </a:p>
          <a:p>
            <a:pPr marL="514350" indent="-514350" algn="just">
              <a:buAutoNum type="alphaLcPeriod"/>
            </a:pPr>
            <a:r>
              <a:rPr lang="en-US" sz="2800" dirty="0" smtClean="0">
                <a:latin typeface="Times New Roman" pitchFamily="18" charset="0"/>
                <a:cs typeface="Times New Roman" pitchFamily="18" charset="0"/>
              </a:rPr>
              <a:t>Maintaining proper machinery and equipment</a:t>
            </a:r>
          </a:p>
          <a:p>
            <a:pPr marL="514350" indent="-514350" algn="just">
              <a:buAutoNum type="alphaLcPeriod"/>
            </a:pPr>
            <a:r>
              <a:rPr lang="en-US" sz="2800" dirty="0" smtClean="0">
                <a:latin typeface="Times New Roman" pitchFamily="18" charset="0"/>
                <a:cs typeface="Times New Roman" pitchFamily="18" charset="0"/>
              </a:rPr>
              <a:t>Proper manpower planning</a:t>
            </a:r>
          </a:p>
          <a:p>
            <a:pPr marL="514350" indent="-514350" algn="just">
              <a:buAutoNum type="alphaLcPeriod"/>
            </a:pPr>
            <a:r>
              <a:rPr lang="en-US" sz="2800" dirty="0" smtClean="0">
                <a:latin typeface="Times New Roman" pitchFamily="18" charset="0"/>
                <a:cs typeface="Times New Roman" pitchFamily="18" charset="0"/>
              </a:rPr>
              <a:t>Adequate manufacturing services</a:t>
            </a:r>
          </a:p>
          <a:p>
            <a:pPr marL="514350" indent="-514350" algn="just">
              <a:buAutoNum type="alphaLcPeriod"/>
            </a:pPr>
            <a:r>
              <a:rPr lang="en-US" sz="2800" dirty="0" smtClean="0">
                <a:latin typeface="Times New Roman" pitchFamily="18" charset="0"/>
                <a:cs typeface="Times New Roman" pitchFamily="18" charset="0"/>
              </a:rPr>
              <a:t>Materials</a:t>
            </a:r>
          </a:p>
          <a:p>
            <a:pPr marL="514350" indent="-514350" algn="just">
              <a:buAutoNum type="alphaLcPeriod"/>
            </a:pPr>
            <a:r>
              <a:rPr lang="en-US" sz="2800" dirty="0" smtClean="0">
                <a:latin typeface="Times New Roman" pitchFamily="18" charset="0"/>
                <a:cs typeface="Times New Roman" pitchFamily="18" charset="0"/>
              </a:rPr>
              <a:t>Methods</a:t>
            </a:r>
          </a:p>
          <a:p>
            <a:pPr marL="514350" indent="-514350" algn="just">
              <a:buAutoNum type="alphaLcPeriod"/>
            </a:pP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 of Production Management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92500" lnSpcReduction="10000"/>
          </a:bodyPr>
          <a:lstStyle/>
          <a:p>
            <a:pPr algn="just">
              <a:buFont typeface="Wingdings" pitchFamily="2" charset="2"/>
              <a:buChar char="Ø"/>
            </a:pPr>
            <a:r>
              <a:rPr lang="en-US" sz="2800" dirty="0" smtClean="0">
                <a:latin typeface="Times New Roman" pitchFamily="18" charset="0"/>
                <a:cs typeface="Times New Roman" pitchFamily="18" charset="0"/>
              </a:rPr>
              <a:t>Designing the products and packages</a:t>
            </a:r>
          </a:p>
          <a:p>
            <a:pPr algn="just">
              <a:buFont typeface="Wingdings" pitchFamily="2" charset="2"/>
              <a:buChar char="Ø"/>
            </a:pPr>
            <a:r>
              <a:rPr lang="en-US" sz="2800" dirty="0" smtClean="0">
                <a:latin typeface="Times New Roman" pitchFamily="18" charset="0"/>
                <a:cs typeface="Times New Roman" pitchFamily="18" charset="0"/>
              </a:rPr>
              <a:t>Production administration</a:t>
            </a:r>
          </a:p>
          <a:p>
            <a:pPr algn="just">
              <a:buFont typeface="Wingdings" pitchFamily="2" charset="2"/>
              <a:buChar char="Ø"/>
            </a:pPr>
            <a:r>
              <a:rPr lang="en-US" sz="2800" dirty="0" smtClean="0">
                <a:latin typeface="Times New Roman" pitchFamily="18" charset="0"/>
                <a:cs typeface="Times New Roman" pitchFamily="18" charset="0"/>
              </a:rPr>
              <a:t>Execution of plans, policies and decisions</a:t>
            </a:r>
          </a:p>
          <a:p>
            <a:pPr algn="just">
              <a:buFont typeface="Wingdings" pitchFamily="2" charset="2"/>
              <a:buChar char="Ø"/>
            </a:pPr>
            <a:r>
              <a:rPr lang="en-US" sz="2800" dirty="0" smtClean="0">
                <a:latin typeface="Times New Roman" pitchFamily="18" charset="0"/>
                <a:cs typeface="Times New Roman" pitchFamily="18" charset="0"/>
              </a:rPr>
              <a:t>Dependent services</a:t>
            </a:r>
          </a:p>
          <a:p>
            <a:pPr algn="just">
              <a:buFont typeface="Wingdings" pitchFamily="2" charset="2"/>
              <a:buChar char="Ø"/>
            </a:pPr>
            <a:r>
              <a:rPr lang="en-US" sz="2800" b="1" dirty="0" smtClean="0">
                <a:solidFill>
                  <a:srgbClr val="FF0000"/>
                </a:solidFill>
                <a:latin typeface="Times New Roman" pitchFamily="18" charset="0"/>
                <a:cs typeface="Times New Roman" pitchFamily="18" charset="0"/>
              </a:rPr>
              <a:t>Importance of Production Management</a:t>
            </a:r>
          </a:p>
          <a:p>
            <a:pPr algn="just">
              <a:buFont typeface="Wingdings" pitchFamily="2" charset="2"/>
              <a:buChar char="Ø"/>
            </a:pPr>
            <a:r>
              <a:rPr lang="en-US" sz="2800" dirty="0" smtClean="0">
                <a:latin typeface="Times New Roman" pitchFamily="18" charset="0"/>
                <a:cs typeface="Times New Roman" pitchFamily="18" charset="0"/>
              </a:rPr>
              <a:t>Benefits of operation management to organization</a:t>
            </a:r>
          </a:p>
          <a:p>
            <a:pPr algn="just">
              <a:buFont typeface="Wingdings" pitchFamily="2" charset="2"/>
              <a:buChar char="Ø"/>
            </a:pPr>
            <a:r>
              <a:rPr lang="en-US" sz="2800" dirty="0" smtClean="0">
                <a:latin typeface="Times New Roman" pitchFamily="18" charset="0"/>
                <a:cs typeface="Times New Roman" pitchFamily="18" charset="0"/>
              </a:rPr>
              <a:t>Consumer</a:t>
            </a:r>
          </a:p>
          <a:p>
            <a:pPr algn="just">
              <a:buFont typeface="Wingdings" pitchFamily="2" charset="2"/>
              <a:buChar char="Ø"/>
            </a:pPr>
            <a:r>
              <a:rPr lang="en-US" sz="2800" dirty="0" smtClean="0">
                <a:latin typeface="Times New Roman" pitchFamily="18" charset="0"/>
                <a:cs typeface="Times New Roman" pitchFamily="18" charset="0"/>
              </a:rPr>
              <a:t> investors</a:t>
            </a:r>
          </a:p>
          <a:p>
            <a:pPr algn="just">
              <a:buFont typeface="Wingdings" pitchFamily="2" charset="2"/>
              <a:buChar char="Ø"/>
            </a:pPr>
            <a:r>
              <a:rPr lang="en-US" sz="2800" dirty="0" smtClean="0">
                <a:latin typeface="Times New Roman" pitchFamily="18" charset="0"/>
                <a:cs typeface="Times New Roman" pitchFamily="18" charset="0"/>
              </a:rPr>
              <a:t> employee </a:t>
            </a:r>
          </a:p>
          <a:p>
            <a:pPr algn="just">
              <a:buFont typeface="Wingdings" pitchFamily="2" charset="2"/>
              <a:buChar char="Ø"/>
            </a:pPr>
            <a:r>
              <a:rPr lang="en-US" sz="2800" dirty="0" smtClean="0">
                <a:latin typeface="Times New Roman" pitchFamily="18" charset="0"/>
                <a:cs typeface="Times New Roman" pitchFamily="18" charset="0"/>
              </a:rPr>
              <a:t>Suppliers</a:t>
            </a:r>
          </a:p>
          <a:p>
            <a:pPr algn="just">
              <a:buFont typeface="Wingdings" pitchFamily="2" charset="2"/>
              <a:buChar char="Ø"/>
            </a:pPr>
            <a:r>
              <a:rPr lang="en-US" sz="2800" dirty="0" smtClean="0">
                <a:latin typeface="Times New Roman" pitchFamily="18" charset="0"/>
                <a:cs typeface="Times New Roman" pitchFamily="18" charset="0"/>
              </a:rPr>
              <a:t>Community</a:t>
            </a:r>
          </a:p>
          <a:p>
            <a:pPr algn="just">
              <a:buFont typeface="Wingdings" pitchFamily="2" charset="2"/>
              <a:buChar char="Ø"/>
            </a:pPr>
            <a:r>
              <a:rPr lang="en-US" sz="2800" dirty="0" smtClean="0">
                <a:latin typeface="Times New Roman" pitchFamily="18" charset="0"/>
                <a:cs typeface="Times New Roman" pitchFamily="18" charset="0"/>
              </a:rPr>
              <a:t>Nation</a:t>
            </a:r>
          </a:p>
          <a:p>
            <a:pPr algn="just">
              <a:buFont typeface="Wingdings" pitchFamily="2" charset="2"/>
              <a:buChar char="Ø"/>
            </a:pP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Scope of </a:t>
            </a:r>
            <a:r>
              <a:rPr lang="en-US" sz="3600" dirty="0">
                <a:latin typeface="Times New Roman" pitchFamily="18" charset="0"/>
                <a:cs typeface="Times New Roman" pitchFamily="18" charset="0"/>
              </a:rPr>
              <a:t>P</a:t>
            </a:r>
            <a:r>
              <a:rPr lang="en-US" sz="3600" dirty="0" smtClean="0">
                <a:latin typeface="Times New Roman" pitchFamily="18" charset="0"/>
                <a:cs typeface="Times New Roman" pitchFamily="18" charset="0"/>
              </a:rPr>
              <a:t>roduction Management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Functions of Production Management</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20000"/>
          </a:bodyPr>
          <a:lstStyle/>
          <a:p>
            <a:pPr algn="just">
              <a:buFont typeface="Wingdings" pitchFamily="2" charset="2"/>
              <a:buChar char="ü"/>
            </a:pPr>
            <a:r>
              <a:rPr lang="en-US" sz="2800" dirty="0" smtClean="0">
                <a:latin typeface="Times New Roman" pitchFamily="18" charset="0"/>
                <a:cs typeface="Times New Roman" pitchFamily="18" charset="0"/>
              </a:rPr>
              <a:t>Production planning</a:t>
            </a:r>
          </a:p>
          <a:p>
            <a:pPr algn="just">
              <a:buFont typeface="Wingdings" pitchFamily="2" charset="2"/>
              <a:buChar char="ü"/>
            </a:pPr>
            <a:r>
              <a:rPr lang="en-US" sz="2800" dirty="0" smtClean="0">
                <a:latin typeface="Times New Roman" pitchFamily="18" charset="0"/>
                <a:cs typeface="Times New Roman" pitchFamily="18" charset="0"/>
              </a:rPr>
              <a:t>Quality control</a:t>
            </a:r>
          </a:p>
          <a:p>
            <a:pPr algn="just">
              <a:buFont typeface="Wingdings" pitchFamily="2" charset="2"/>
              <a:buChar char="ü"/>
            </a:pPr>
            <a:r>
              <a:rPr lang="en-US" sz="2800" dirty="0" smtClean="0">
                <a:latin typeface="Times New Roman" pitchFamily="18" charset="0"/>
                <a:cs typeface="Times New Roman" pitchFamily="18" charset="0"/>
              </a:rPr>
              <a:t>Purchasing </a:t>
            </a:r>
          </a:p>
          <a:p>
            <a:pPr algn="just">
              <a:buFont typeface="Wingdings" pitchFamily="2" charset="2"/>
              <a:buChar char="ü"/>
            </a:pPr>
            <a:r>
              <a:rPr lang="en-US" sz="2800" dirty="0" smtClean="0">
                <a:latin typeface="Times New Roman" pitchFamily="18" charset="0"/>
                <a:cs typeface="Times New Roman" pitchFamily="18" charset="0"/>
              </a:rPr>
              <a:t>Manufacturing</a:t>
            </a:r>
          </a:p>
          <a:p>
            <a:pPr algn="just">
              <a:buFont typeface="Wingdings" pitchFamily="2" charset="2"/>
              <a:buChar char="ü"/>
            </a:pPr>
            <a:r>
              <a:rPr lang="en-US" sz="2800" dirty="0" smtClean="0">
                <a:latin typeface="Times New Roman" pitchFamily="18" charset="0"/>
                <a:cs typeface="Times New Roman" pitchFamily="18" charset="0"/>
              </a:rPr>
              <a:t>Inventory control</a:t>
            </a:r>
          </a:p>
          <a:p>
            <a:pPr algn="just">
              <a:buFont typeface="Wingdings" pitchFamily="2" charset="2"/>
              <a:buChar char="ü"/>
            </a:pPr>
            <a:r>
              <a:rPr lang="en-US" sz="2800" dirty="0" smtClean="0">
                <a:latin typeface="Times New Roman" pitchFamily="18" charset="0"/>
                <a:cs typeface="Times New Roman" pitchFamily="18" charset="0"/>
              </a:rPr>
              <a:t>Work measurement </a:t>
            </a:r>
          </a:p>
          <a:p>
            <a:pPr algn="just">
              <a:buFont typeface="Wingdings" pitchFamily="2" charset="2"/>
              <a:buChar char="ü"/>
            </a:pPr>
            <a:r>
              <a:rPr lang="en-US" sz="2800" dirty="0" smtClean="0">
                <a:latin typeface="Times New Roman" pitchFamily="18" charset="0"/>
                <a:cs typeface="Times New Roman" pitchFamily="18" charset="0"/>
              </a:rPr>
              <a:t>Production control </a:t>
            </a:r>
            <a:endParaRPr lang="en-US" sz="2800" dirty="0">
              <a:latin typeface="Times New Roman" pitchFamily="18" charset="0"/>
              <a:cs typeface="Times New Roman" pitchFamily="18" charset="0"/>
            </a:endParaRPr>
          </a:p>
          <a:p>
            <a:pPr algn="just">
              <a:buFont typeface="Wingdings" pitchFamily="2" charset="2"/>
              <a:buChar char="ü"/>
            </a:pPr>
            <a:r>
              <a:rPr lang="en-US" sz="2800" dirty="0" smtClean="0">
                <a:latin typeface="Times New Roman" pitchFamily="18" charset="0"/>
                <a:cs typeface="Times New Roman" pitchFamily="18" charset="0"/>
              </a:rPr>
              <a:t>Industrial engineering</a:t>
            </a:r>
          </a:p>
          <a:p>
            <a:pPr algn="just">
              <a:buFont typeface="Wingdings" pitchFamily="2" charset="2"/>
              <a:buChar char="ü"/>
            </a:pPr>
            <a:r>
              <a:rPr lang="en-US" sz="2800" dirty="0" smtClean="0">
                <a:latin typeface="Times New Roman" pitchFamily="18" charset="0"/>
                <a:cs typeface="Times New Roman" pitchFamily="18" charset="0"/>
              </a:rPr>
              <a:t>Plant engineering</a:t>
            </a:r>
          </a:p>
          <a:p>
            <a:pPr algn="just">
              <a:buFont typeface="Wingdings" pitchFamily="2" charset="2"/>
              <a:buChar char="ü"/>
            </a:pPr>
            <a:r>
              <a:rPr lang="en-US" sz="2800" dirty="0" smtClean="0">
                <a:latin typeface="Times New Roman" pitchFamily="18" charset="0"/>
                <a:cs typeface="Times New Roman" pitchFamily="18" charset="0"/>
              </a:rPr>
              <a:t>Method analysis</a:t>
            </a:r>
          </a:p>
          <a:p>
            <a:pPr algn="just">
              <a:buFont typeface="Wingdings" pitchFamily="2" charset="2"/>
              <a:buChar char="ü"/>
            </a:pPr>
            <a:r>
              <a:rPr lang="en-US" sz="2800" dirty="0" smtClean="0">
                <a:latin typeface="Times New Roman" pitchFamily="18" charset="0"/>
                <a:cs typeface="Times New Roman" pitchFamily="18" charset="0"/>
              </a:rPr>
              <a:t>Plant layout and materials handling</a:t>
            </a:r>
          </a:p>
          <a:p>
            <a:pPr algn="just">
              <a:buFont typeface="Wingdings" pitchFamily="2" charset="2"/>
              <a:buChar char="ü"/>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It is a set of interrelated component or subsystem which receives the inputs from the environment, transform it into desirable outputs. It includes all the functions required to design, produce, distribute and service to manufacture a product.</a:t>
            </a:r>
          </a:p>
          <a:p>
            <a:pPr algn="just">
              <a:buFont typeface="Wingdings" pitchFamily="2" charset="2"/>
              <a:buChar char="Ø"/>
            </a:pPr>
            <a:r>
              <a:rPr lang="en-US" sz="2800" dirty="0" smtClean="0">
                <a:latin typeface="Times New Roman" pitchFamily="18" charset="0"/>
                <a:cs typeface="Times New Roman" pitchFamily="18" charset="0"/>
              </a:rPr>
              <a:t>Production system is a regularly interacting or interdependent group of items forming a unified whole.</a:t>
            </a:r>
          </a:p>
          <a:p>
            <a:pPr algn="just">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Webster</a:t>
            </a:r>
          </a:p>
          <a:p>
            <a:pPr algn="just">
              <a:buFont typeface="Wingdings" pitchFamily="2" charset="2"/>
              <a:buChar char="Ø"/>
            </a:pP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Production system- Meaning and Definition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b="1" dirty="0" smtClean="0">
                <a:solidFill>
                  <a:srgbClr val="00B050"/>
                </a:solidFill>
                <a:latin typeface="Times New Roman" pitchFamily="18" charset="0"/>
                <a:cs typeface="Times New Roman" pitchFamily="18" charset="0"/>
              </a:rPr>
              <a:t>I. Flow or Continuous production</a:t>
            </a:r>
          </a:p>
          <a:p>
            <a:pPr algn="just"/>
            <a:r>
              <a:rPr lang="en-US" sz="2800" dirty="0" smtClean="0">
                <a:latin typeface="Times New Roman" pitchFamily="18" charset="0"/>
                <a:cs typeface="Times New Roman" pitchFamily="18" charset="0"/>
              </a:rPr>
              <a:t>A. Mass production</a:t>
            </a:r>
          </a:p>
          <a:p>
            <a:pPr algn="just"/>
            <a:r>
              <a:rPr lang="en-US" sz="2800" dirty="0" smtClean="0">
                <a:latin typeface="Times New Roman" pitchFamily="18" charset="0"/>
                <a:cs typeface="Times New Roman" pitchFamily="18" charset="0"/>
              </a:rPr>
              <a:t>B. Process production- I. Synthetic  II. Analytic</a:t>
            </a:r>
          </a:p>
          <a:p>
            <a:pPr algn="just"/>
            <a:r>
              <a:rPr lang="en-US" sz="2800" dirty="0" smtClean="0">
                <a:latin typeface="Times New Roman" pitchFamily="18" charset="0"/>
                <a:cs typeface="Times New Roman" pitchFamily="18" charset="0"/>
              </a:rPr>
              <a:t>C. Assembly lines</a:t>
            </a:r>
          </a:p>
          <a:p>
            <a:pPr algn="just"/>
            <a:r>
              <a:rPr lang="en-US" sz="2800" b="1" dirty="0" smtClean="0">
                <a:solidFill>
                  <a:srgbClr val="00B050"/>
                </a:solidFill>
                <a:latin typeface="Times New Roman" pitchFamily="18" charset="0"/>
                <a:cs typeface="Times New Roman" pitchFamily="18" charset="0"/>
              </a:rPr>
              <a:t>II. Intermittent Production</a:t>
            </a:r>
          </a:p>
          <a:p>
            <a:pPr algn="just"/>
            <a:r>
              <a:rPr lang="en-US" sz="2800" dirty="0" smtClean="0">
                <a:latin typeface="Times New Roman" pitchFamily="18" charset="0"/>
                <a:cs typeface="Times New Roman" pitchFamily="18" charset="0"/>
              </a:rPr>
              <a:t>A. Project</a:t>
            </a:r>
          </a:p>
          <a:p>
            <a:pPr algn="just"/>
            <a:r>
              <a:rPr lang="en-US" sz="2800" dirty="0" smtClean="0">
                <a:latin typeface="Times New Roman" pitchFamily="18" charset="0"/>
                <a:cs typeface="Times New Roman" pitchFamily="18" charset="0"/>
              </a:rPr>
              <a:t>B. Job shop production</a:t>
            </a:r>
          </a:p>
          <a:p>
            <a:pPr algn="just"/>
            <a:r>
              <a:rPr lang="en-US" sz="2800" dirty="0" smtClean="0">
                <a:latin typeface="Times New Roman" pitchFamily="18" charset="0"/>
                <a:cs typeface="Times New Roman" pitchFamily="18" charset="0"/>
              </a:rPr>
              <a:t>C. Batch production</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Types of Production System</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Plant Location means establishment of a particular industrial unit at a particular place. It is the function of determining where the industrial plant shall be located for maximum operating economy and effectiveness.</a:t>
            </a:r>
          </a:p>
          <a:p>
            <a:pPr algn="just">
              <a:buFont typeface="Wingdings" pitchFamily="2" charset="2"/>
              <a:buChar char="Ø"/>
            </a:pPr>
            <a:r>
              <a:rPr lang="en-US" sz="2800" dirty="0" smtClean="0">
                <a:latin typeface="Times New Roman" pitchFamily="18" charset="0"/>
                <a:cs typeface="Times New Roman" pitchFamily="18" charset="0"/>
              </a:rPr>
              <a:t>The function of determining the plant should be located for maximum operating economy and effectiveness.</a:t>
            </a:r>
          </a:p>
          <a:p>
            <a:pPr algn="just">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Prof. </a:t>
            </a:r>
            <a:r>
              <a:rPr lang="en-US" sz="2800" dirty="0" err="1" smtClean="0">
                <a:latin typeface="Times New Roman" pitchFamily="18" charset="0"/>
                <a:cs typeface="Times New Roman" pitchFamily="18" charset="0"/>
              </a:rPr>
              <a:t>R.C.Davis</a:t>
            </a:r>
            <a:endParaRPr lang="en-US" sz="2800" dirty="0" smtClean="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Plant Location- Meaning &amp; Definition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95</TotalTime>
  <Words>617</Words>
  <Application>Microsoft Office PowerPoint</Application>
  <PresentationFormat>On-screen Show (4:3)</PresentationFormat>
  <Paragraphs>115</Paragraphs>
  <Slides>15</Slides>
  <Notes>1</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Opulent</vt:lpstr>
      <vt:lpstr>Concourse</vt:lpstr>
      <vt:lpstr>Civic</vt:lpstr>
      <vt:lpstr>1_Concourse</vt:lpstr>
      <vt:lpstr>Slide 1</vt:lpstr>
      <vt:lpstr>Meaning and Definition of Production Management</vt:lpstr>
      <vt:lpstr>Definition</vt:lpstr>
      <vt:lpstr>Objectives of Production Management</vt:lpstr>
      <vt:lpstr>Scope of Production Management</vt:lpstr>
      <vt:lpstr>Functions of Production Management</vt:lpstr>
      <vt:lpstr>Production system- Meaning and Definition</vt:lpstr>
      <vt:lpstr>Types of Production System</vt:lpstr>
      <vt:lpstr>Plant Location- Meaning &amp; Definition</vt:lpstr>
      <vt:lpstr>Importance of Plant Location</vt:lpstr>
      <vt:lpstr>Factors Influencing Plant Location</vt:lpstr>
      <vt:lpstr>Plant Layout- Meaning &amp; Definition</vt:lpstr>
      <vt:lpstr>Objectives of Plant Layout</vt:lpstr>
      <vt:lpstr>Types/Methods/Kinds of Plant Layout</vt:lpstr>
      <vt:lpstr>Importance of Plant Layout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25</cp:revision>
  <dcterms:created xsi:type="dcterms:W3CDTF">2020-05-20T00:52:49Z</dcterms:created>
  <dcterms:modified xsi:type="dcterms:W3CDTF">2020-05-22T04:13:31Z</dcterms:modified>
</cp:coreProperties>
</file>