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BF14858-EAFC-489E-8279-55C457F7D95D}" type="datetimeFigureOut">
              <a:rPr lang="en-US" smtClean="0"/>
              <a:pPr/>
              <a:t>5/20/2020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EA272C4-FEB2-4D27-87EC-C8823F523F0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F14858-EAFC-489E-8279-55C457F7D95D}" type="datetimeFigureOut">
              <a:rPr lang="en-US" smtClean="0"/>
              <a:pPr/>
              <a:t>5/20/2020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EA272C4-FEB2-4D27-87EC-C8823F523F0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F14858-EAFC-489E-8279-55C457F7D95D}" type="datetimeFigureOut">
              <a:rPr lang="en-US" smtClean="0"/>
              <a:pPr/>
              <a:t>5/20/2020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EA272C4-FEB2-4D27-87EC-C8823F523F0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BF14858-EAFC-489E-8279-55C457F7D95D}" type="datetimeFigureOut">
              <a:rPr lang="en-US" smtClean="0"/>
              <a:pPr/>
              <a:t>5/20/2020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EA272C4-FEB2-4D27-87EC-C8823F523F0D}"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BF14858-EAFC-489E-8279-55C457F7D95D}" type="datetimeFigureOut">
              <a:rPr lang="en-US" smtClean="0"/>
              <a:pPr/>
              <a:t>5/20/2020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EA272C4-FEB2-4D27-87EC-C8823F523F0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F14858-EAFC-489E-8279-55C457F7D95D}" type="datetimeFigureOut">
              <a:rPr lang="en-US" smtClean="0"/>
              <a:pPr/>
              <a:t>5/20/2020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EA272C4-FEB2-4D27-87EC-C8823F523F0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BF14858-EAFC-489E-8279-55C457F7D95D}" type="datetimeFigureOut">
              <a:rPr lang="en-US" smtClean="0"/>
              <a:pPr/>
              <a:t>5/20/2020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EA272C4-FEB2-4D27-87EC-C8823F523F0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BF14858-EAFC-489E-8279-55C457F7D95D}" type="datetimeFigureOut">
              <a:rPr lang="en-US" smtClean="0"/>
              <a:pPr/>
              <a:t>5/20/2020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EA272C4-FEB2-4D27-87EC-C8823F523F0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BF14858-EAFC-489E-8279-55C457F7D95D}" type="datetimeFigureOut">
              <a:rPr lang="en-US" smtClean="0"/>
              <a:pPr/>
              <a:t>5/20/2020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EA272C4-FEB2-4D27-87EC-C8823F523F0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BF14858-EAFC-489E-8279-55C457F7D95D}" type="datetimeFigureOut">
              <a:rPr lang="en-US" smtClean="0"/>
              <a:pPr/>
              <a:t>5/20/2020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EA272C4-FEB2-4D27-87EC-C8823F523F0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BF14858-EAFC-489E-8279-55C457F7D95D}" type="datetimeFigureOut">
              <a:rPr lang="en-US" smtClean="0"/>
              <a:pPr/>
              <a:t>5/20/2020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EA272C4-FEB2-4D27-87EC-C8823F523F0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BF14858-EAFC-489E-8279-55C457F7D95D}" type="datetimeFigureOut">
              <a:rPr lang="en-US" smtClean="0"/>
              <a:pPr/>
              <a:t>5/20/2020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EA272C4-FEB2-4D27-87EC-C8823F523F0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762000"/>
          </a:xfrm>
        </p:spPr>
        <p:txBody>
          <a:bodyPr>
            <a:normAutofit/>
          </a:bodyPr>
          <a:lstStyle/>
          <a:p>
            <a:r>
              <a:rPr lang="en-US" sz="3600" dirty="0" smtClean="0">
                <a:latin typeface="Times New Roman" pitchFamily="18" charset="0"/>
                <a:cs typeface="Times New Roman" pitchFamily="18" charset="0"/>
              </a:rPr>
              <a:t>Unit- II</a:t>
            </a:r>
            <a:endParaRPr lang="en-US" sz="3600" dirty="0">
              <a:latin typeface="Times New Roman" pitchFamily="18" charset="0"/>
              <a:cs typeface="Times New Roman" pitchFamily="18" charset="0"/>
            </a:endParaRPr>
          </a:p>
        </p:txBody>
      </p:sp>
      <p:sp>
        <p:nvSpPr>
          <p:cNvPr id="3" name="Subtitle 2"/>
          <p:cNvSpPr>
            <a:spLocks noGrp="1"/>
          </p:cNvSpPr>
          <p:nvPr>
            <p:ph type="subTitle" idx="1"/>
          </p:nvPr>
        </p:nvSpPr>
        <p:spPr>
          <a:xfrm>
            <a:off x="609600" y="1143000"/>
            <a:ext cx="8001000" cy="5410200"/>
          </a:xfrm>
        </p:spPr>
        <p:txBody>
          <a:bodyPr>
            <a:noAutofit/>
          </a:bodyPr>
          <a:lstStyle/>
          <a:p>
            <a:pPr algn="just">
              <a:buFont typeface="Wingdings" pitchFamily="2" charset="2"/>
              <a:buChar char="Ø"/>
            </a:pPr>
            <a:r>
              <a:rPr lang="en-US" sz="2400" dirty="0" smtClean="0">
                <a:solidFill>
                  <a:schemeClr val="tx1"/>
                </a:solidFill>
                <a:latin typeface="Times New Roman" pitchFamily="18" charset="0"/>
                <a:cs typeface="Times New Roman" pitchFamily="18" charset="0"/>
              </a:rPr>
              <a:t>Work study- Meaning</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Objectives </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Benefits</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Techniques</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Time study- Meaning</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Objectives</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Uses of Time study</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Time study procedure</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Motion study- Meaning</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Objectives</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Work measurement </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Maintenance</a:t>
            </a:r>
          </a:p>
          <a:p>
            <a:pPr algn="just">
              <a:buFont typeface="Wingdings" pitchFamily="2" charset="2"/>
              <a:buChar char="Ø"/>
            </a:pPr>
            <a:r>
              <a:rPr lang="en-US" sz="2400" dirty="0" smtClean="0">
                <a:solidFill>
                  <a:schemeClr val="tx1"/>
                </a:solidFill>
                <a:latin typeface="Times New Roman" pitchFamily="18" charset="0"/>
                <a:cs typeface="Times New Roman" pitchFamily="18" charset="0"/>
              </a:rPr>
              <a:t>types</a:t>
            </a:r>
            <a:endParaRPr lang="en-US"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latin typeface="Times New Roman" pitchFamily="18" charset="0"/>
                <a:cs typeface="Times New Roman" pitchFamily="18" charset="0"/>
              </a:rPr>
              <a:t>Difference between Time study and Motion study</a:t>
            </a:r>
            <a:endParaRPr lang="en-US" sz="3200" dirty="0">
              <a:latin typeface="Times New Roman" pitchFamily="18" charset="0"/>
              <a:cs typeface="Times New Roman" pitchFamily="18" charset="0"/>
            </a:endParaRPr>
          </a:p>
        </p:txBody>
      </p:sp>
      <p:sp>
        <p:nvSpPr>
          <p:cNvPr id="5" name="Text Placeholder 4"/>
          <p:cNvSpPr>
            <a:spLocks noGrp="1"/>
          </p:cNvSpPr>
          <p:nvPr>
            <p:ph type="body" idx="1"/>
          </p:nvPr>
        </p:nvSpPr>
        <p:spPr/>
        <p:txBody>
          <a:bodyPr/>
          <a:lstStyle/>
          <a:p>
            <a:pPr algn="ctr"/>
            <a:r>
              <a:rPr lang="en-US" dirty="0" smtClean="0">
                <a:latin typeface="Times New Roman" pitchFamily="18" charset="0"/>
                <a:cs typeface="Times New Roman" pitchFamily="18" charset="0"/>
              </a:rPr>
              <a:t>Time study</a:t>
            </a:r>
            <a:endParaRPr lang="en-US" dirty="0">
              <a:latin typeface="Times New Roman" pitchFamily="18" charset="0"/>
              <a:cs typeface="Times New Roman" pitchFamily="18" charset="0"/>
            </a:endParaRPr>
          </a:p>
        </p:txBody>
      </p:sp>
      <p:sp>
        <p:nvSpPr>
          <p:cNvPr id="7" name="Text Placeholder 6"/>
          <p:cNvSpPr>
            <a:spLocks noGrp="1"/>
          </p:cNvSpPr>
          <p:nvPr>
            <p:ph type="body" sz="half" idx="3"/>
          </p:nvPr>
        </p:nvSpPr>
        <p:spPr/>
        <p:txBody>
          <a:bodyPr/>
          <a:lstStyle/>
          <a:p>
            <a:pPr algn="ctr"/>
            <a:r>
              <a:rPr lang="en-US" dirty="0" smtClean="0">
                <a:latin typeface="Times New Roman" pitchFamily="18" charset="0"/>
                <a:cs typeface="Times New Roman" pitchFamily="18" charset="0"/>
              </a:rPr>
              <a:t>Motion study </a:t>
            </a:r>
            <a:endParaRPr lang="en-US" dirty="0">
              <a:latin typeface="Times New Roman" pitchFamily="18" charset="0"/>
              <a:cs typeface="Times New Roman" pitchFamily="18" charset="0"/>
            </a:endParaRPr>
          </a:p>
        </p:txBody>
      </p:sp>
      <p:sp>
        <p:nvSpPr>
          <p:cNvPr id="6" name="Content Placeholder 5"/>
          <p:cNvSpPr>
            <a:spLocks noGrp="1"/>
          </p:cNvSpPr>
          <p:nvPr>
            <p:ph sz="quarter" idx="2"/>
          </p:nvPr>
        </p:nvSpPr>
        <p:spPr/>
        <p:txBody>
          <a:bodyPr/>
          <a:lstStyle/>
          <a:p>
            <a:pPr algn="just"/>
            <a:r>
              <a:rPr lang="en-US" dirty="0" smtClean="0">
                <a:latin typeface="Times New Roman" pitchFamily="18" charset="0"/>
                <a:cs typeface="Times New Roman" pitchFamily="18" charset="0"/>
              </a:rPr>
              <a:t>It considers the time taken by an average worker in the performance of job.</a:t>
            </a:r>
          </a:p>
          <a:p>
            <a:pPr algn="just"/>
            <a:r>
              <a:rPr lang="en-US" dirty="0" smtClean="0">
                <a:latin typeface="Times New Roman" pitchFamily="18" charset="0"/>
                <a:cs typeface="Times New Roman" pitchFamily="18" charset="0"/>
              </a:rPr>
              <a:t>It provides the evolution of work measurement device by establishing time standards.</a:t>
            </a:r>
          </a:p>
          <a:p>
            <a:pPr algn="just"/>
            <a:r>
              <a:rPr lang="en-US" dirty="0" smtClean="0">
                <a:latin typeface="Times New Roman" pitchFamily="18" charset="0"/>
                <a:cs typeface="Times New Roman" pitchFamily="18" charset="0"/>
              </a:rPr>
              <a:t>It is for cost control.</a:t>
            </a:r>
            <a:endParaRPr lang="en-US" dirty="0">
              <a:latin typeface="Times New Roman" pitchFamily="18" charset="0"/>
              <a:cs typeface="Times New Roman" pitchFamily="18" charset="0"/>
            </a:endParaRPr>
          </a:p>
        </p:txBody>
      </p:sp>
      <p:sp>
        <p:nvSpPr>
          <p:cNvPr id="8" name="Content Placeholder 7"/>
          <p:cNvSpPr>
            <a:spLocks noGrp="1"/>
          </p:cNvSpPr>
          <p:nvPr>
            <p:ph sz="quarter" idx="4"/>
          </p:nvPr>
        </p:nvSpPr>
        <p:spPr/>
        <p:txBody>
          <a:bodyPr/>
          <a:lstStyle/>
          <a:p>
            <a:pPr algn="just"/>
            <a:r>
              <a:rPr lang="en-US" dirty="0" smtClean="0">
                <a:latin typeface="Times New Roman" pitchFamily="18" charset="0"/>
                <a:cs typeface="Times New Roman" pitchFamily="18" charset="0"/>
              </a:rPr>
              <a:t>It is mainly concerned with the physical efforts i.e., the movements of the workers.</a:t>
            </a:r>
          </a:p>
          <a:p>
            <a:pPr algn="just"/>
            <a:r>
              <a:rPr lang="en-US" dirty="0" smtClean="0">
                <a:latin typeface="Times New Roman" pitchFamily="18" charset="0"/>
                <a:cs typeface="Times New Roman" pitchFamily="18" charset="0"/>
              </a:rPr>
              <a:t>It provides for the evolution of ideal methods of doing the work.</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It is mainly covers photographic procedures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It is a technique by which the actual time consumed in performing and operation is computed and ultimately serves as suitable time standards is the study of work content of a job. So as to lay down a fair days work.</a:t>
            </a:r>
          </a:p>
          <a:p>
            <a:pPr algn="just">
              <a:buFont typeface="Wingdings" pitchFamily="2" charset="2"/>
              <a:buChar char="Ø"/>
            </a:pPr>
            <a:r>
              <a:rPr lang="en-US" sz="2800" dirty="0" smtClean="0">
                <a:latin typeface="Times New Roman" pitchFamily="18" charset="0"/>
                <a:cs typeface="Times New Roman" pitchFamily="18" charset="0"/>
              </a:rPr>
              <a:t>According to British Standard Institution, “ the application of techniques designed to establish the time for a qualified worker to carry out a specified job at a defined level of performance”.</a:t>
            </a:r>
            <a:endParaRPr lang="en-US" sz="2800" dirty="0">
              <a:latin typeface="Times New Roman" pitchFamily="18" charset="0"/>
              <a:cs typeface="Times New Roman" pitchFamily="18" charset="0"/>
            </a:endParaRPr>
          </a:p>
        </p:txBody>
      </p:sp>
      <p:sp>
        <p:nvSpPr>
          <p:cNvPr id="7" name="Title 6"/>
          <p:cNvSpPr>
            <a:spLocks noGrp="1"/>
          </p:cNvSpPr>
          <p:nvPr>
            <p:ph type="title"/>
          </p:nvPr>
        </p:nvSpPr>
        <p:spPr/>
        <p:txBody>
          <a:bodyPr>
            <a:noAutofit/>
          </a:bodyPr>
          <a:lstStyle/>
          <a:p>
            <a:r>
              <a:rPr lang="en-US" sz="3600" dirty="0" smtClean="0">
                <a:latin typeface="Times New Roman" pitchFamily="18" charset="0"/>
                <a:cs typeface="Times New Roman" pitchFamily="18" charset="0"/>
              </a:rPr>
              <a:t>Work measurement – Meaning &amp; Definition</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fontScale="92500" lnSpcReduction="10000"/>
          </a:bodyPr>
          <a:lstStyle/>
          <a:p>
            <a:pPr algn="just">
              <a:buFont typeface="Wingdings" pitchFamily="2" charset="2"/>
              <a:buChar char="Ø"/>
            </a:pPr>
            <a:r>
              <a:rPr lang="en-US" sz="3000" dirty="0" smtClean="0">
                <a:latin typeface="Times New Roman" pitchFamily="18" charset="0"/>
                <a:cs typeface="Times New Roman" pitchFamily="18" charset="0"/>
              </a:rPr>
              <a:t>To determine the standard cost and as an aid in preparing budgets</a:t>
            </a:r>
          </a:p>
          <a:p>
            <a:pPr algn="just">
              <a:buFont typeface="Wingdings" pitchFamily="2" charset="2"/>
              <a:buChar char="Ø"/>
            </a:pPr>
            <a:r>
              <a:rPr lang="en-US" sz="3000" dirty="0" smtClean="0">
                <a:latin typeface="Times New Roman" pitchFamily="18" charset="0"/>
                <a:cs typeface="Times New Roman" pitchFamily="18" charset="0"/>
              </a:rPr>
              <a:t>To determine schedule and planning work</a:t>
            </a:r>
          </a:p>
          <a:p>
            <a:pPr algn="just">
              <a:buFont typeface="Wingdings" pitchFamily="2" charset="2"/>
              <a:buChar char="Ø"/>
            </a:pPr>
            <a:r>
              <a:rPr lang="en-US" sz="3000" dirty="0" smtClean="0">
                <a:latin typeface="Times New Roman" pitchFamily="18" charset="0"/>
                <a:cs typeface="Times New Roman" pitchFamily="18" charset="0"/>
              </a:rPr>
              <a:t>To determine the effectiveness of machine</a:t>
            </a:r>
          </a:p>
          <a:p>
            <a:pPr algn="just">
              <a:buFont typeface="Wingdings" pitchFamily="2" charset="2"/>
              <a:buChar char="Ø"/>
            </a:pPr>
            <a:r>
              <a:rPr lang="en-US" sz="3000" dirty="0" smtClean="0">
                <a:latin typeface="Times New Roman" pitchFamily="18" charset="0"/>
                <a:cs typeface="Times New Roman" pitchFamily="18" charset="0"/>
              </a:rPr>
              <a:t>To balance production lines for new models or new products</a:t>
            </a:r>
          </a:p>
          <a:p>
            <a:pPr algn="just">
              <a:buFont typeface="Wingdings" pitchFamily="2" charset="2"/>
              <a:buChar char="Ø"/>
            </a:pPr>
            <a:r>
              <a:rPr lang="en-US" sz="3000" dirty="0" smtClean="0">
                <a:latin typeface="Times New Roman" pitchFamily="18" charset="0"/>
                <a:cs typeface="Times New Roman" pitchFamily="18" charset="0"/>
              </a:rPr>
              <a:t>To make cost estimates of new products</a:t>
            </a:r>
          </a:p>
          <a:p>
            <a:pPr algn="just">
              <a:buFont typeface="Wingdings" pitchFamily="2" charset="2"/>
              <a:buChar char="Ø"/>
            </a:pPr>
            <a:r>
              <a:rPr lang="en-US" sz="3000" dirty="0" smtClean="0">
                <a:latin typeface="Times New Roman" pitchFamily="18" charset="0"/>
                <a:cs typeface="Times New Roman" pitchFamily="18" charset="0"/>
              </a:rPr>
              <a:t>To determine time standards to be used for providing a basis for wage incentive plans</a:t>
            </a:r>
          </a:p>
          <a:p>
            <a:pPr algn="just">
              <a:buFont typeface="Wingdings" pitchFamily="2" charset="2"/>
              <a:buChar char="Ø"/>
            </a:pPr>
            <a:r>
              <a:rPr lang="en-US" sz="3000" dirty="0" smtClean="0">
                <a:latin typeface="Times New Roman" pitchFamily="18" charset="0"/>
                <a:cs typeface="Times New Roman" pitchFamily="18" charset="0"/>
              </a:rPr>
              <a:t>To determine time standards to be used for providing a basis for labor cost co</a:t>
            </a:r>
            <a:r>
              <a:rPr lang="en-US" dirty="0" smtClean="0">
                <a:latin typeface="Times New Roman" pitchFamily="18" charset="0"/>
                <a:cs typeface="Times New Roman" pitchFamily="18" charset="0"/>
              </a:rPr>
              <a:t>ntrol.</a:t>
            </a: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Objectives of Work Measurement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To </a:t>
            </a:r>
            <a:r>
              <a:rPr lang="en-US" sz="2800" dirty="0" err="1" smtClean="0">
                <a:latin typeface="Times New Roman" pitchFamily="18" charset="0"/>
                <a:cs typeface="Times New Roman" pitchFamily="18" charset="0"/>
              </a:rPr>
              <a:t>analyse</a:t>
            </a:r>
            <a:r>
              <a:rPr lang="en-US" sz="2800" dirty="0" smtClean="0">
                <a:latin typeface="Times New Roman" pitchFamily="18" charset="0"/>
                <a:cs typeface="Times New Roman" pitchFamily="18" charset="0"/>
              </a:rPr>
              <a:t> the operations and to evaluate them in terms of time from the point of view of controlling the activity</a:t>
            </a:r>
          </a:p>
          <a:p>
            <a:pPr algn="just">
              <a:buFont typeface="Wingdings" pitchFamily="2" charset="2"/>
              <a:buChar char="Ø"/>
            </a:pPr>
            <a:r>
              <a:rPr lang="en-US" sz="2800" dirty="0" smtClean="0">
                <a:latin typeface="Times New Roman" pitchFamily="18" charset="0"/>
                <a:cs typeface="Times New Roman" pitchFamily="18" charset="0"/>
              </a:rPr>
              <a:t>To control machine and labor utilization after assessing to plant capacity accurately</a:t>
            </a:r>
          </a:p>
          <a:p>
            <a:pPr algn="just">
              <a:buFont typeface="Wingdings" pitchFamily="2" charset="2"/>
              <a:buChar char="Ø"/>
            </a:pPr>
            <a:r>
              <a:rPr lang="en-US" sz="2800" dirty="0" smtClean="0">
                <a:latin typeface="Times New Roman" pitchFamily="18" charset="0"/>
                <a:cs typeface="Times New Roman" pitchFamily="18" charset="0"/>
              </a:rPr>
              <a:t>To standardize the working conditions for an efficient operations</a:t>
            </a:r>
          </a:p>
          <a:p>
            <a:pPr algn="just">
              <a:buFont typeface="Wingdings" pitchFamily="2" charset="2"/>
              <a:buChar char="Ø"/>
            </a:pPr>
            <a:r>
              <a:rPr lang="en-US" sz="2800" dirty="0" smtClean="0">
                <a:latin typeface="Times New Roman" pitchFamily="18" charset="0"/>
                <a:cs typeface="Times New Roman" pitchFamily="18" charset="0"/>
              </a:rPr>
              <a:t>To standardize the standard of performance, which ultimately form the basis of the wage payment to the direct labor.</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Functions of Work Measurement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Maintenance management is concerned with the direction and organization of resources in order to control the availability and performance of industrial plant to some specified level.</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Maintenance Management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92500" lnSpcReduction="10000"/>
          </a:bodyPr>
          <a:lstStyle/>
          <a:p>
            <a:pPr algn="just"/>
            <a:r>
              <a:rPr lang="en-US" sz="2800" dirty="0" smtClean="0">
                <a:latin typeface="Times New Roman" pitchFamily="18" charset="0"/>
                <a:cs typeface="Times New Roman" pitchFamily="18" charset="0"/>
              </a:rPr>
              <a:t>Minimizing the loss of productive time because of equipment failure</a:t>
            </a:r>
          </a:p>
          <a:p>
            <a:pPr algn="just"/>
            <a:r>
              <a:rPr lang="en-US" sz="2800" dirty="0" smtClean="0">
                <a:latin typeface="Times New Roman" pitchFamily="18" charset="0"/>
                <a:cs typeface="Times New Roman" pitchFamily="18" charset="0"/>
              </a:rPr>
              <a:t>Minimizing the repair time and repair cost</a:t>
            </a:r>
          </a:p>
          <a:p>
            <a:pPr algn="just"/>
            <a:r>
              <a:rPr lang="en-US" sz="2800" dirty="0" smtClean="0">
                <a:latin typeface="Times New Roman" pitchFamily="18" charset="0"/>
                <a:cs typeface="Times New Roman" pitchFamily="18" charset="0"/>
              </a:rPr>
              <a:t>Minimizing the loss due to production stoppages</a:t>
            </a:r>
          </a:p>
          <a:p>
            <a:pPr algn="just"/>
            <a:r>
              <a:rPr lang="en-US" sz="2800" dirty="0" smtClean="0">
                <a:latin typeface="Times New Roman" pitchFamily="18" charset="0"/>
                <a:cs typeface="Times New Roman" pitchFamily="18" charset="0"/>
              </a:rPr>
              <a:t>Efficient uses of maintenance personnel and equipments</a:t>
            </a:r>
          </a:p>
          <a:p>
            <a:pPr algn="just"/>
            <a:r>
              <a:rPr lang="en-US" sz="2800" dirty="0" smtClean="0">
                <a:latin typeface="Times New Roman" pitchFamily="18" charset="0"/>
                <a:cs typeface="Times New Roman" pitchFamily="18" charset="0"/>
              </a:rPr>
              <a:t>Prolonging the life of capital assets by minimizing the rate of wear and tear</a:t>
            </a:r>
          </a:p>
          <a:p>
            <a:pPr algn="just"/>
            <a:r>
              <a:rPr lang="en-US" sz="2800" dirty="0" smtClean="0">
                <a:latin typeface="Times New Roman" pitchFamily="18" charset="0"/>
                <a:cs typeface="Times New Roman" pitchFamily="18" charset="0"/>
              </a:rPr>
              <a:t>To keep all productive assets in good working conditions</a:t>
            </a:r>
          </a:p>
          <a:p>
            <a:pPr algn="just"/>
            <a:r>
              <a:rPr lang="en-US" sz="2800" dirty="0" smtClean="0">
                <a:latin typeface="Times New Roman" pitchFamily="18" charset="0"/>
                <a:cs typeface="Times New Roman" pitchFamily="18" charset="0"/>
              </a:rPr>
              <a:t>To maximize efficiency and economy in production through optimum use of facilities</a:t>
            </a:r>
          </a:p>
          <a:p>
            <a:pPr algn="just"/>
            <a:r>
              <a:rPr lang="en-US" sz="2800" dirty="0" smtClean="0">
                <a:latin typeface="Times New Roman" pitchFamily="18" charset="0"/>
                <a:cs typeface="Times New Roman" pitchFamily="18" charset="0"/>
              </a:rPr>
              <a:t>To minimize accidents through regular inspection and repair of safety devices</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Objectives of Maintenance Management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itchFamily="2" charset="2"/>
              <a:buChar char="Ø"/>
            </a:pPr>
            <a:r>
              <a:rPr lang="en-US" dirty="0" smtClean="0">
                <a:latin typeface="Times New Roman" pitchFamily="18" charset="0"/>
                <a:cs typeface="Times New Roman" pitchFamily="18" charset="0"/>
              </a:rPr>
              <a:t>Break Down Maintenance</a:t>
            </a:r>
          </a:p>
          <a:p>
            <a:pPr algn="just">
              <a:buFont typeface="Wingdings" pitchFamily="2" charset="2"/>
              <a:buChar char="Ø"/>
            </a:pPr>
            <a:r>
              <a:rPr lang="en-US" dirty="0" smtClean="0">
                <a:latin typeface="Times New Roman" pitchFamily="18" charset="0"/>
                <a:cs typeface="Times New Roman" pitchFamily="18" charset="0"/>
              </a:rPr>
              <a:t>Predictive Maintenance</a:t>
            </a:r>
          </a:p>
          <a:p>
            <a:pPr algn="just">
              <a:buFont typeface="Wingdings" pitchFamily="2" charset="2"/>
              <a:buChar char="Ø"/>
            </a:pPr>
            <a:r>
              <a:rPr lang="en-US" dirty="0" smtClean="0">
                <a:latin typeface="Times New Roman" pitchFamily="18" charset="0"/>
                <a:cs typeface="Times New Roman" pitchFamily="18" charset="0"/>
              </a:rPr>
              <a:t>Preventive Maintenance</a:t>
            </a:r>
            <a:endParaRPr lang="en-US"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sz="3600" dirty="0" smtClean="0">
                <a:latin typeface="Times New Roman" pitchFamily="18" charset="0"/>
                <a:cs typeface="Times New Roman" pitchFamily="18" charset="0"/>
              </a:rPr>
              <a:t>Types of Maint</a:t>
            </a:r>
            <a:r>
              <a:rPr lang="en-US" dirty="0" smtClean="0">
                <a:latin typeface="Times New Roman" pitchFamily="18" charset="0"/>
                <a:cs typeface="Times New Roman" pitchFamily="18" charset="0"/>
              </a:rPr>
              <a:t>enance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Font typeface="Wingdings" pitchFamily="2" charset="2"/>
              <a:buChar char="Ø"/>
            </a:pPr>
            <a:r>
              <a:rPr lang="en-US" sz="2800" dirty="0" smtClean="0">
                <a:latin typeface="Times New Roman" pitchFamily="18" charset="0"/>
                <a:cs typeface="Times New Roman" pitchFamily="18" charset="0"/>
              </a:rPr>
              <a:t>Work study is a general term involving a detailed study and analysis of every operations undertaken for increasing the efficiency</a:t>
            </a:r>
          </a:p>
          <a:p>
            <a:pPr algn="just">
              <a:buFont typeface="Wingdings" pitchFamily="2" charset="2"/>
              <a:buChar char="Ø"/>
            </a:pPr>
            <a:r>
              <a:rPr lang="en-US" sz="2800" dirty="0" smtClean="0">
                <a:latin typeface="Times New Roman" pitchFamily="18" charset="0"/>
                <a:cs typeface="Times New Roman" pitchFamily="18" charset="0"/>
              </a:rPr>
              <a:t>Work study as the systematic objective and critical examination of all the factors governing the operations and the efficiency of any specified activity in order to effect improvement.</a:t>
            </a:r>
          </a:p>
          <a:p>
            <a:pPr algn="just">
              <a:buNone/>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Russel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M.Currie</a:t>
            </a:r>
            <a:endParaRPr lang="en-US" sz="2800" dirty="0" smtClean="0">
              <a:latin typeface="Times New Roman" pitchFamily="18" charset="0"/>
              <a:cs typeface="Times New Roman" pitchFamily="18" charset="0"/>
            </a:endParaRPr>
          </a:p>
          <a:p>
            <a:pPr algn="just">
              <a:buFont typeface="Wingdings" pitchFamily="2" charset="2"/>
              <a:buChar char="Ø"/>
            </a:pPr>
            <a:endParaRPr lang="en-US" dirty="0" smtClean="0"/>
          </a:p>
          <a:p>
            <a:pPr algn="just">
              <a:buNone/>
            </a:pPr>
            <a:r>
              <a:rPr lang="en-US" dirty="0" smtClean="0"/>
              <a:t>                                                                                       </a:t>
            </a:r>
            <a:endParaRPr lang="en-US" dirty="0"/>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Work study Meaning &amp; Definition</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v"/>
            </a:pPr>
            <a:r>
              <a:rPr lang="en-US" sz="2800" dirty="0" smtClean="0">
                <a:latin typeface="Times New Roman" pitchFamily="18" charset="0"/>
                <a:cs typeface="Times New Roman" pitchFamily="18" charset="0"/>
              </a:rPr>
              <a:t>To provide more and improved physical means to motivate workers</a:t>
            </a:r>
          </a:p>
          <a:p>
            <a:pPr algn="just">
              <a:buFont typeface="Wingdings" pitchFamily="2" charset="2"/>
              <a:buChar char="v"/>
            </a:pPr>
            <a:r>
              <a:rPr lang="en-US" sz="2800" dirty="0" smtClean="0">
                <a:latin typeface="Times New Roman" pitchFamily="18" charset="0"/>
                <a:cs typeface="Times New Roman" pitchFamily="18" charset="0"/>
              </a:rPr>
              <a:t>Improve the basic process by research and development</a:t>
            </a:r>
          </a:p>
          <a:p>
            <a:pPr algn="just">
              <a:buFont typeface="Wingdings" pitchFamily="2" charset="2"/>
              <a:buChar char="v"/>
            </a:pPr>
            <a:r>
              <a:rPr lang="en-US" sz="2800" dirty="0" smtClean="0">
                <a:latin typeface="Times New Roman" pitchFamily="18" charset="0"/>
                <a:cs typeface="Times New Roman" pitchFamily="18" charset="0"/>
              </a:rPr>
              <a:t>Improve the methods of operation</a:t>
            </a:r>
          </a:p>
          <a:p>
            <a:pPr algn="just">
              <a:buFont typeface="Wingdings" pitchFamily="2" charset="2"/>
              <a:buChar char="v"/>
            </a:pPr>
            <a:r>
              <a:rPr lang="en-US" sz="2800" dirty="0" smtClean="0">
                <a:latin typeface="Times New Roman" pitchFamily="18" charset="0"/>
                <a:cs typeface="Times New Roman" pitchFamily="18" charset="0"/>
              </a:rPr>
              <a:t>Simplify and improve the product and reduce the variety</a:t>
            </a:r>
          </a:p>
          <a:p>
            <a:pPr algn="just">
              <a:buFont typeface="Wingdings" pitchFamily="2" charset="2"/>
              <a:buChar char="v"/>
            </a:pPr>
            <a:r>
              <a:rPr lang="en-US" sz="2800" dirty="0" smtClean="0">
                <a:latin typeface="Times New Roman" pitchFamily="18" charset="0"/>
                <a:cs typeface="Times New Roman" pitchFamily="18" charset="0"/>
              </a:rPr>
              <a:t>Improve organization, product planning and control</a:t>
            </a:r>
          </a:p>
          <a:p>
            <a:pPr algn="just">
              <a:buFont typeface="Wingdings" pitchFamily="2" charset="2"/>
              <a:buChar char="v"/>
            </a:pPr>
            <a:r>
              <a:rPr lang="en-US" sz="2800" dirty="0" smtClean="0">
                <a:latin typeface="Times New Roman" pitchFamily="18" charset="0"/>
                <a:cs typeface="Times New Roman" pitchFamily="18" charset="0"/>
              </a:rPr>
              <a:t>Improve manpower efficiency at all levels</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Objectives of Work Study</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029200"/>
          </a:xfrm>
        </p:spPr>
        <p:txBody>
          <a:bodyPr>
            <a:normAutofit/>
          </a:bodyPr>
          <a:lstStyle/>
          <a:p>
            <a:pPr algn="just"/>
            <a:r>
              <a:rPr lang="en-US" sz="2800" dirty="0" smtClean="0">
                <a:latin typeface="Times New Roman" pitchFamily="18" charset="0"/>
                <a:cs typeface="Times New Roman" pitchFamily="18" charset="0"/>
              </a:rPr>
              <a:t>Increased productivity and operational efficiency</a:t>
            </a:r>
          </a:p>
          <a:p>
            <a:pPr algn="just"/>
            <a:r>
              <a:rPr lang="en-US" sz="2800" dirty="0" smtClean="0">
                <a:latin typeface="Times New Roman" pitchFamily="18" charset="0"/>
                <a:cs typeface="Times New Roman" pitchFamily="18" charset="0"/>
              </a:rPr>
              <a:t>Reduced manufacturing cost</a:t>
            </a:r>
          </a:p>
          <a:p>
            <a:pPr algn="just"/>
            <a:r>
              <a:rPr lang="en-US" sz="2800" dirty="0" smtClean="0">
                <a:latin typeface="Times New Roman" pitchFamily="18" charset="0"/>
                <a:cs typeface="Times New Roman" pitchFamily="18" charset="0"/>
              </a:rPr>
              <a:t>Improved work place layout</a:t>
            </a:r>
          </a:p>
          <a:p>
            <a:pPr algn="just"/>
            <a:r>
              <a:rPr lang="en-US" sz="2800" dirty="0" smtClean="0">
                <a:latin typeface="Times New Roman" pitchFamily="18" charset="0"/>
                <a:cs typeface="Times New Roman" pitchFamily="18" charset="0"/>
              </a:rPr>
              <a:t>Better manpower planning and capacity planning</a:t>
            </a:r>
          </a:p>
          <a:p>
            <a:pPr algn="just"/>
            <a:r>
              <a:rPr lang="en-US" sz="2800" dirty="0" smtClean="0">
                <a:latin typeface="Times New Roman" pitchFamily="18" charset="0"/>
                <a:cs typeface="Times New Roman" pitchFamily="18" charset="0"/>
              </a:rPr>
              <a:t>Fair wages to employees</a:t>
            </a:r>
          </a:p>
          <a:p>
            <a:pPr algn="just"/>
            <a:r>
              <a:rPr lang="en-US" sz="2800" dirty="0" smtClean="0">
                <a:latin typeface="Times New Roman" pitchFamily="18" charset="0"/>
                <a:cs typeface="Times New Roman" pitchFamily="18" charset="0"/>
              </a:rPr>
              <a:t>Better working conditions to employees</a:t>
            </a:r>
          </a:p>
          <a:p>
            <a:pPr algn="just"/>
            <a:r>
              <a:rPr lang="en-US" sz="2800" dirty="0" smtClean="0">
                <a:latin typeface="Times New Roman" pitchFamily="18" charset="0"/>
                <a:cs typeface="Times New Roman" pitchFamily="18" charset="0"/>
              </a:rPr>
              <a:t>Improved work flow</a:t>
            </a:r>
          </a:p>
          <a:p>
            <a:pPr algn="just"/>
            <a:r>
              <a:rPr lang="en-US" sz="2800" dirty="0" smtClean="0">
                <a:latin typeface="Times New Roman" pitchFamily="18" charset="0"/>
                <a:cs typeface="Times New Roman" pitchFamily="18" charset="0"/>
              </a:rPr>
              <a:t>Reduced material handling cost</a:t>
            </a:r>
          </a:p>
          <a:p>
            <a:pPr algn="just"/>
            <a:r>
              <a:rPr lang="en-US" sz="2800" dirty="0" smtClean="0">
                <a:latin typeface="Times New Roman" pitchFamily="18" charset="0"/>
                <a:cs typeface="Times New Roman" pitchFamily="18" charset="0"/>
              </a:rPr>
              <a:t>Better industrial relations and employee morale</a:t>
            </a:r>
          </a:p>
          <a:p>
            <a:pPr algn="just"/>
            <a:r>
              <a:rPr lang="en-US" sz="2800" dirty="0" smtClean="0">
                <a:latin typeface="Times New Roman" pitchFamily="18" charset="0"/>
                <a:cs typeface="Times New Roman" pitchFamily="18" charset="0"/>
              </a:rPr>
              <a:t>Basis for sound incentive schemes</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t>	</a:t>
            </a:r>
            <a:r>
              <a:rPr lang="en-US" sz="3600" dirty="0" smtClean="0">
                <a:latin typeface="Times New Roman" pitchFamily="18" charset="0"/>
                <a:cs typeface="Times New Roman" pitchFamily="18" charset="0"/>
              </a:rPr>
              <a:t>Benefits of Work Study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
            </a:pPr>
            <a:endParaRPr lang="en-US" sz="2800" dirty="0" smtClean="0">
              <a:latin typeface="Times New Roman" pitchFamily="18" charset="0"/>
              <a:cs typeface="Times New Roman" pitchFamily="18" charset="0"/>
            </a:endParaRPr>
          </a:p>
          <a:p>
            <a:pPr algn="just">
              <a:buFont typeface="Wingdings" pitchFamily="2" charset="2"/>
              <a:buChar char="§"/>
            </a:pPr>
            <a:r>
              <a:rPr lang="en-US" sz="2800" dirty="0" smtClean="0">
                <a:latin typeface="Times New Roman" pitchFamily="18" charset="0"/>
                <a:cs typeface="Times New Roman" pitchFamily="18" charset="0"/>
              </a:rPr>
              <a:t>I. Method Study – it involves examining the job to improve the method of production.</a:t>
            </a:r>
          </a:p>
          <a:p>
            <a:pPr algn="just">
              <a:buFont typeface="Wingdings" pitchFamily="2" charset="2"/>
              <a:buChar char="§"/>
            </a:pPr>
            <a:endParaRPr lang="en-US" sz="2800" dirty="0" smtClean="0">
              <a:latin typeface="Times New Roman" pitchFamily="18" charset="0"/>
              <a:cs typeface="Times New Roman" pitchFamily="18" charset="0"/>
            </a:endParaRPr>
          </a:p>
          <a:p>
            <a:pPr algn="just">
              <a:buFont typeface="Wingdings" pitchFamily="2" charset="2"/>
              <a:buChar char="§"/>
            </a:pPr>
            <a:r>
              <a:rPr lang="en-US" sz="2800" dirty="0" smtClean="0">
                <a:latin typeface="Times New Roman" pitchFamily="18" charset="0"/>
                <a:cs typeface="Times New Roman" pitchFamily="18" charset="0"/>
              </a:rPr>
              <a:t>II. Work Measurement – it involves determination o human effectiveness for formulating sound incentives schemes.</a:t>
            </a:r>
          </a:p>
          <a:p>
            <a:pPr algn="just">
              <a:buNone/>
            </a:pP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t>
            </a:r>
          </a:p>
          <a:p>
            <a:pPr algn="just">
              <a:buFont typeface="Wingdings" pitchFamily="2" charset="2"/>
              <a:buChar char="§"/>
            </a:pP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Techniques of Work Study</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p>
            <a:pPr algn="just">
              <a:buFont typeface="Wingdings" pitchFamily="2" charset="2"/>
              <a:buChar char="v"/>
            </a:pPr>
            <a:r>
              <a:rPr lang="en-US" sz="2600" dirty="0" smtClean="0">
                <a:latin typeface="Times New Roman" pitchFamily="18" charset="0"/>
                <a:cs typeface="Times New Roman" pitchFamily="18" charset="0"/>
              </a:rPr>
              <a:t>Time study is concerned with the determination of the amount of time required to perform a unit of work. It consists of process of observing and recording the time required to perform each element of an operation. So as to determine the reasonable time in which the work should be completed.</a:t>
            </a:r>
          </a:p>
          <a:p>
            <a:pPr algn="just">
              <a:buFont typeface="Wingdings" pitchFamily="2" charset="2"/>
              <a:buChar char="v"/>
            </a:pPr>
            <a:r>
              <a:rPr lang="en-US" sz="2600" dirty="0" smtClean="0">
                <a:latin typeface="Times New Roman" pitchFamily="18" charset="0"/>
                <a:cs typeface="Times New Roman" pitchFamily="18" charset="0"/>
              </a:rPr>
              <a:t>It is work measurement technique for recording the times and rates of working for the elements of a specified job carried out under specified conditions and for analyzing the data. So as to obtain the time necessary for carrying out the job at a defined level of performance.</a:t>
            </a:r>
            <a:endParaRPr lang="en-US" sz="26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Time Study- Meaning &amp; Definition </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85000" lnSpcReduction="10000"/>
          </a:bodyPr>
          <a:lstStyle/>
          <a:p>
            <a:pPr algn="just"/>
            <a:r>
              <a:rPr lang="en-US" sz="2800" dirty="0" smtClean="0">
                <a:latin typeface="Times New Roman" pitchFamily="18" charset="0"/>
                <a:cs typeface="Times New Roman" pitchFamily="18" charset="0"/>
              </a:rPr>
              <a:t>To furnish a basis of comparison for determining operating effectiveness</a:t>
            </a:r>
          </a:p>
          <a:p>
            <a:pPr algn="just"/>
            <a:r>
              <a:rPr lang="en-US" sz="2800" dirty="0" smtClean="0">
                <a:latin typeface="Times New Roman" pitchFamily="18" charset="0"/>
                <a:cs typeface="Times New Roman" pitchFamily="18" charset="0"/>
              </a:rPr>
              <a:t>To set labor standard for satisfactory performance</a:t>
            </a:r>
          </a:p>
          <a:p>
            <a:pPr algn="just"/>
            <a:r>
              <a:rPr lang="en-US" sz="2800" dirty="0" smtClean="0">
                <a:latin typeface="Times New Roman" pitchFamily="18" charset="0"/>
                <a:cs typeface="Times New Roman" pitchFamily="18" charset="0"/>
              </a:rPr>
              <a:t>To compare alternative methods in method study </a:t>
            </a:r>
            <a:r>
              <a:rPr lang="en-US" sz="2800" dirty="0" err="1" smtClean="0">
                <a:latin typeface="Times New Roman" pitchFamily="18" charset="0"/>
                <a:cs typeface="Times New Roman" pitchFamily="18" charset="0"/>
              </a:rPr>
              <a:t>inorder</a:t>
            </a:r>
            <a:r>
              <a:rPr lang="en-US" sz="2800" dirty="0" smtClean="0">
                <a:latin typeface="Times New Roman" pitchFamily="18" charset="0"/>
                <a:cs typeface="Times New Roman" pitchFamily="18" charset="0"/>
              </a:rPr>
              <a:t> to select the best method</a:t>
            </a:r>
          </a:p>
          <a:p>
            <a:pPr algn="just"/>
            <a:r>
              <a:rPr lang="en-US" sz="2800" dirty="0" smtClean="0">
                <a:latin typeface="Times New Roman" pitchFamily="18" charset="0"/>
                <a:cs typeface="Times New Roman" pitchFamily="18" charset="0"/>
              </a:rPr>
              <a:t>To determine standard costs</a:t>
            </a:r>
          </a:p>
          <a:p>
            <a:pPr algn="just"/>
            <a:r>
              <a:rPr lang="en-US" sz="2800" dirty="0" smtClean="0">
                <a:latin typeface="Times New Roman" pitchFamily="18" charset="0"/>
                <a:cs typeface="Times New Roman" pitchFamily="18" charset="0"/>
              </a:rPr>
              <a:t>To determine equipment and labor requirement</a:t>
            </a:r>
          </a:p>
          <a:p>
            <a:pPr algn="just"/>
            <a:r>
              <a:rPr lang="en-US" sz="2800" dirty="0" smtClean="0">
                <a:latin typeface="Times New Roman" pitchFamily="18" charset="0"/>
                <a:cs typeface="Times New Roman" pitchFamily="18" charset="0"/>
              </a:rPr>
              <a:t>To determine basic time</a:t>
            </a:r>
          </a:p>
          <a:p>
            <a:pPr algn="just"/>
            <a:r>
              <a:rPr lang="en-US" sz="2800" dirty="0" smtClean="0">
                <a:latin typeface="Times New Roman" pitchFamily="18" charset="0"/>
                <a:cs typeface="Times New Roman" pitchFamily="18" charset="0"/>
              </a:rPr>
              <a:t>To determine the number of machines an operator can handles</a:t>
            </a:r>
          </a:p>
          <a:p>
            <a:pPr algn="just"/>
            <a:r>
              <a:rPr lang="en-US" sz="2800" dirty="0" smtClean="0">
                <a:latin typeface="Times New Roman" pitchFamily="18" charset="0"/>
                <a:cs typeface="Times New Roman" pitchFamily="18" charset="0"/>
              </a:rPr>
              <a:t>To balance the work of operators in production or assembly lines</a:t>
            </a:r>
          </a:p>
          <a:p>
            <a:pPr algn="just"/>
            <a:r>
              <a:rPr lang="en-US" sz="2800" dirty="0" smtClean="0">
                <a:latin typeface="Times New Roman" pitchFamily="18" charset="0"/>
                <a:cs typeface="Times New Roman" pitchFamily="18" charset="0"/>
              </a:rPr>
              <a:t>To provide a basis for setting piece rate or incentive wages.</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Objectives of Time Study</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Motion study is formal engineering </a:t>
            </a:r>
            <a:r>
              <a:rPr lang="en-US" sz="2800" dirty="0" err="1" smtClean="0">
                <a:latin typeface="Times New Roman" pitchFamily="18" charset="0"/>
                <a:cs typeface="Times New Roman" pitchFamily="18" charset="0"/>
              </a:rPr>
              <a:t>anlysis</a:t>
            </a:r>
            <a:r>
              <a:rPr lang="en-US" sz="2800" dirty="0" smtClean="0">
                <a:latin typeface="Times New Roman" pitchFamily="18" charset="0"/>
                <a:cs typeface="Times New Roman" pitchFamily="18" charset="0"/>
              </a:rPr>
              <a:t> of motions perform to accomplish work. The motion or movements of limbs of a worker play a major part in the fabrication or the manufacture of the products.</a:t>
            </a:r>
          </a:p>
          <a:p>
            <a:pPr algn="just">
              <a:buFont typeface="Wingdings" pitchFamily="2" charset="2"/>
              <a:buChar char="Ø"/>
            </a:pPr>
            <a:r>
              <a:rPr lang="en-US" sz="2800" dirty="0" smtClean="0">
                <a:latin typeface="Times New Roman" pitchFamily="18" charset="0"/>
                <a:cs typeface="Times New Roman" pitchFamily="18" charset="0"/>
              </a:rPr>
              <a:t>According to Alford and Beatty, “ Motion study consist of dividing work into the most fundamental elements possible; studying these elements separately and in relation to one another and from these studied elements, when timed, building methods of least waste”.</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Motion Study – Meaning &amp; Definition</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smtClean="0">
                <a:latin typeface="Times New Roman" pitchFamily="18" charset="0"/>
                <a:cs typeface="Times New Roman" pitchFamily="18" charset="0"/>
              </a:rPr>
              <a:t>Combine relative activities</a:t>
            </a:r>
          </a:p>
          <a:p>
            <a:pPr algn="just">
              <a:buFont typeface="Wingdings" pitchFamily="2" charset="2"/>
              <a:buChar char="Ø"/>
            </a:pPr>
            <a:r>
              <a:rPr lang="en-US" sz="2800" dirty="0" smtClean="0">
                <a:latin typeface="Times New Roman" pitchFamily="18" charset="0"/>
                <a:cs typeface="Times New Roman" pitchFamily="18" charset="0"/>
              </a:rPr>
              <a:t>Increase the efficiency of activities</a:t>
            </a:r>
          </a:p>
          <a:p>
            <a:pPr algn="just">
              <a:buFont typeface="Wingdings" pitchFamily="2" charset="2"/>
              <a:buChar char="Ø"/>
            </a:pPr>
            <a:r>
              <a:rPr lang="en-US" sz="2800" dirty="0" smtClean="0">
                <a:latin typeface="Times New Roman" pitchFamily="18" charset="0"/>
                <a:cs typeface="Times New Roman" pitchFamily="18" charset="0"/>
              </a:rPr>
              <a:t>Reduce physical fatigue</a:t>
            </a:r>
          </a:p>
          <a:p>
            <a:pPr algn="just">
              <a:buFont typeface="Wingdings" pitchFamily="2" charset="2"/>
              <a:buChar char="Ø"/>
            </a:pPr>
            <a:r>
              <a:rPr lang="en-US" sz="2800" dirty="0" smtClean="0">
                <a:latin typeface="Times New Roman" pitchFamily="18" charset="0"/>
                <a:cs typeface="Times New Roman" pitchFamily="18" charset="0"/>
              </a:rPr>
              <a:t>Eliminate as many unnecessary motions as possible</a:t>
            </a:r>
          </a:p>
          <a:p>
            <a:pPr algn="just">
              <a:buFont typeface="Wingdings" pitchFamily="2" charset="2"/>
              <a:buChar char="Ø"/>
            </a:pPr>
            <a:r>
              <a:rPr lang="en-US" sz="2800" dirty="0" smtClean="0">
                <a:latin typeface="Times New Roman" pitchFamily="18" charset="0"/>
                <a:cs typeface="Times New Roman" pitchFamily="18" charset="0"/>
              </a:rPr>
              <a:t>Change the sequence of activities</a:t>
            </a:r>
          </a:p>
          <a:p>
            <a:pPr algn="just">
              <a:buFont typeface="Wingdings" pitchFamily="2" charset="2"/>
              <a:buChar char="Ø"/>
            </a:pPr>
            <a:r>
              <a:rPr lang="en-US" sz="2800" dirty="0" smtClean="0">
                <a:latin typeface="Times New Roman" pitchFamily="18" charset="0"/>
                <a:cs typeface="Times New Roman" pitchFamily="18" charset="0"/>
              </a:rPr>
              <a:t>Improve the layout of the work place</a:t>
            </a:r>
          </a:p>
          <a:p>
            <a:pPr algn="just">
              <a:buFont typeface="Wingdings" pitchFamily="2" charset="2"/>
              <a:buChar char="Ø"/>
            </a:pPr>
            <a:r>
              <a:rPr lang="en-US" sz="2800" dirty="0" smtClean="0">
                <a:latin typeface="Times New Roman" pitchFamily="18" charset="0"/>
                <a:cs typeface="Times New Roman" pitchFamily="18" charset="0"/>
              </a:rPr>
              <a:t>Improve the materials handling process make the activity more safes</a:t>
            </a:r>
          </a:p>
          <a:p>
            <a:pPr algn="just">
              <a:buFont typeface="Wingdings" pitchFamily="2" charset="2"/>
              <a:buChar char="Ø"/>
            </a:pPr>
            <a:r>
              <a:rPr lang="en-US" sz="2800" dirty="0" smtClean="0">
                <a:latin typeface="Times New Roman" pitchFamily="18" charset="0"/>
                <a:cs typeface="Times New Roman" pitchFamily="18" charset="0"/>
              </a:rPr>
              <a:t>Improve the existing product design </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Objectives of Motion study</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139</TotalTime>
  <Words>969</Words>
  <Application>Microsoft Office PowerPoint</Application>
  <PresentationFormat>On-screen Show (4:3)</PresentationFormat>
  <Paragraphs>110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Unit- II</vt:lpstr>
      <vt:lpstr>Work study Meaning &amp; Definition</vt:lpstr>
      <vt:lpstr>Objectives of Work Study</vt:lpstr>
      <vt:lpstr> Benefits of Work Study</vt:lpstr>
      <vt:lpstr>Techniques of Work Study</vt:lpstr>
      <vt:lpstr>Time Study- Meaning &amp; Definition </vt:lpstr>
      <vt:lpstr>Objectives of Time Study</vt:lpstr>
      <vt:lpstr>Motion Study – Meaning &amp; Definition</vt:lpstr>
      <vt:lpstr>Objectives of Motion study</vt:lpstr>
      <vt:lpstr>Difference between Time study and Motion study</vt:lpstr>
      <vt:lpstr>Work measurement – Meaning &amp; Definition</vt:lpstr>
      <vt:lpstr>Objectives of Work Measurement</vt:lpstr>
      <vt:lpstr>Functions of Work Measurement</vt:lpstr>
      <vt:lpstr>Maintenance Management</vt:lpstr>
      <vt:lpstr>Objectives of Maintenance Management</vt:lpstr>
      <vt:lpstr>Types of Maintenance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Study- Meaning and Definition</dc:title>
  <dc:creator>Windows User</dc:creator>
  <cp:lastModifiedBy>Windows User</cp:lastModifiedBy>
  <cp:revision>39</cp:revision>
  <dcterms:created xsi:type="dcterms:W3CDTF">2020-05-20T02:35:11Z</dcterms:created>
  <dcterms:modified xsi:type="dcterms:W3CDTF">2020-05-21T01:06:38Z</dcterms:modified>
</cp:coreProperties>
</file>