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80046BA-20E1-4961-BC5B-7510AD8A4A88}" type="datetimeFigureOut">
              <a:rPr lang="en-US" smtClean="0"/>
              <a:pPr/>
              <a:t>5/21/2020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B570D31-6EF2-45A8-BCEE-EB79FD8761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570D31-6EF2-45A8-BCEE-EB79FD8761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570D31-6EF2-45A8-BCEE-EB79FD8761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570D31-6EF2-45A8-BCEE-EB79FD87613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570D31-6EF2-45A8-BCEE-EB79FD87613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B570D31-6EF2-45A8-BCEE-EB79FD87613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B570D31-6EF2-45A8-BCEE-EB79FD8761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B570D31-6EF2-45A8-BCEE-EB79FD87613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80046BA-20E1-4961-BC5B-7510AD8A4A88}" type="datetimeFigureOut">
              <a:rPr lang="en-US" smtClean="0"/>
              <a:pPr/>
              <a:t>5/21/2020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B570D31-6EF2-45A8-BCEE-EB79FD8761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80046BA-20E1-4961-BC5B-7510AD8A4A88}"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B570D31-6EF2-45A8-BCEE-EB79FD8761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80046BA-20E1-4961-BC5B-7510AD8A4A88}" type="datetimeFigureOut">
              <a:rPr lang="en-US" smtClean="0"/>
              <a:pPr/>
              <a:t>5/21/2020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B570D31-6EF2-45A8-BCEE-EB79FD87613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0046BA-20E1-4961-BC5B-7510AD8A4A88}" type="datetimeFigureOut">
              <a:rPr lang="en-US" smtClean="0"/>
              <a:pPr/>
              <a:t>5/21/2020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B570D31-6EF2-45A8-BCEE-EB79FD8761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990599"/>
          </a:xfrm>
        </p:spPr>
        <p:txBody>
          <a:bodyPr>
            <a:normAutofit/>
          </a:bodyPr>
          <a:lstStyle/>
          <a:p>
            <a:r>
              <a:rPr lang="en-US" sz="3600" dirty="0" smtClean="0">
                <a:latin typeface="Times New Roman" pitchFamily="18" charset="0"/>
                <a:cs typeface="Times New Roman" pitchFamily="18" charset="0"/>
              </a:rPr>
              <a:t>Unit IV</a:t>
            </a:r>
            <a:endParaRPr lang="en-US" sz="3600"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1447800"/>
            <a:ext cx="8001000" cy="5410200"/>
          </a:xfrm>
        </p:spPr>
        <p:txBody>
          <a:bodyPr>
            <a:normAutofit/>
          </a:bodyPr>
          <a:lstStyle/>
          <a:p>
            <a:pPr algn="just">
              <a:buFont typeface="Wingdings" pitchFamily="2" charset="2"/>
              <a:buChar char="Ø"/>
            </a:pPr>
            <a:r>
              <a:rPr lang="en-US" sz="2800" dirty="0" smtClean="0">
                <a:solidFill>
                  <a:schemeClr val="tx1"/>
                </a:solidFill>
                <a:latin typeface="Times New Roman" pitchFamily="18" charset="0"/>
                <a:cs typeface="Times New Roman" pitchFamily="18" charset="0"/>
              </a:rPr>
              <a:t>Quality Control –Meaning</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Objectives </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Functions</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Importance </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Inspection</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Objectives </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Types of Inspection</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Difference </a:t>
            </a:r>
            <a:r>
              <a:rPr lang="en-US" sz="2800" dirty="0" smtClean="0">
                <a:solidFill>
                  <a:schemeClr val="tx1"/>
                </a:solidFill>
                <a:latin typeface="Times New Roman" pitchFamily="18" charset="0"/>
                <a:cs typeface="Times New Roman" pitchFamily="18" charset="0"/>
              </a:rPr>
              <a:t>between ISO and AGMARK</a:t>
            </a:r>
            <a:endParaRPr lang="en-US" sz="2800" dirty="0" smtClean="0">
              <a:solidFill>
                <a:schemeClr val="tx1"/>
              </a:solidFill>
              <a:latin typeface="Times New Roman" pitchFamily="18" charset="0"/>
              <a:cs typeface="Times New Roman" pitchFamily="18" charset="0"/>
            </a:endParaRP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SQC</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AGMARK</a:t>
            </a:r>
          </a:p>
          <a:p>
            <a:pPr algn="just">
              <a:buFont typeface="Wingdings" pitchFamily="2" charset="2"/>
              <a:buChar char="Ø"/>
            </a:pPr>
            <a:r>
              <a:rPr lang="en-US" sz="2800" dirty="0" smtClean="0">
                <a:solidFill>
                  <a:schemeClr val="tx1"/>
                </a:solidFill>
                <a:latin typeface="Times New Roman" pitchFamily="18" charset="0"/>
                <a:cs typeface="Times New Roman" pitchFamily="18" charset="0"/>
              </a:rPr>
              <a:t>ISI and ISO</a:t>
            </a:r>
          </a:p>
          <a:p>
            <a:pPr algn="just"/>
            <a:endParaRPr lang="en-US"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itchFamily="2" charset="2"/>
              <a:buChar char="Ø"/>
            </a:pPr>
            <a:r>
              <a:rPr lang="en-US" sz="2800" dirty="0" smtClean="0">
                <a:latin typeface="Times New Roman" pitchFamily="18" charset="0"/>
                <a:cs typeface="Times New Roman" pitchFamily="18" charset="0"/>
              </a:rPr>
              <a:t>It laid down same specification for the packing, i.e., which type of packing should be used for different type of products</a:t>
            </a:r>
          </a:p>
          <a:p>
            <a:pPr algn="just">
              <a:buFont typeface="Wingdings" pitchFamily="2" charset="2"/>
              <a:buChar char="Ø"/>
            </a:pPr>
            <a:r>
              <a:rPr lang="en-US" sz="2800" dirty="0" smtClean="0">
                <a:latin typeface="Times New Roman" pitchFamily="18" charset="0"/>
                <a:cs typeface="Times New Roman" pitchFamily="18" charset="0"/>
              </a:rPr>
              <a:t>It also ensures that whatever is being packed should properly weighed and measured before packing</a:t>
            </a:r>
          </a:p>
          <a:p>
            <a:pPr algn="just">
              <a:buFont typeface="Wingdings" pitchFamily="2" charset="2"/>
              <a:buChar char="Ø"/>
            </a:pPr>
            <a:r>
              <a:rPr lang="en-US" sz="2800" dirty="0" smtClean="0">
                <a:latin typeface="Times New Roman" pitchFamily="18" charset="0"/>
                <a:cs typeface="Times New Roman" pitchFamily="18" charset="0"/>
              </a:rPr>
              <a:t>The </a:t>
            </a:r>
            <a:r>
              <a:rPr lang="en-US" sz="2800" dirty="0" err="1" smtClean="0">
                <a:latin typeface="Times New Roman" pitchFamily="18" charset="0"/>
                <a:cs typeface="Times New Roman" pitchFamily="18" charset="0"/>
              </a:rPr>
              <a:t>Agmark</a:t>
            </a:r>
            <a:r>
              <a:rPr lang="en-US" sz="2800" dirty="0" smtClean="0">
                <a:latin typeface="Times New Roman" pitchFamily="18" charset="0"/>
                <a:cs typeface="Times New Roman" pitchFamily="18" charset="0"/>
              </a:rPr>
              <a:t> Standards have benefited both the producer and the consumer. It is possible for the producer to realize better prices for the product with these certification marks, as it ensures quality and guarantees the wholesomeness of the product for the consumer.</a:t>
            </a:r>
          </a:p>
          <a:p>
            <a:pPr algn="just">
              <a:buFont typeface="Wingdings" pitchFamily="2" charset="2"/>
              <a:buChar char="Ø"/>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Functions of </a:t>
            </a:r>
            <a:r>
              <a:rPr lang="en-US" sz="3600" dirty="0" err="1" smtClean="0">
                <a:latin typeface="Times New Roman" pitchFamily="18" charset="0"/>
                <a:cs typeface="Times New Roman" pitchFamily="18" charset="0"/>
              </a:rPr>
              <a:t>Agmark</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Font typeface="Wingdings" pitchFamily="2" charset="2"/>
              <a:buChar char="Ø"/>
            </a:pPr>
            <a:r>
              <a:rPr lang="en-US" sz="2800" dirty="0" smtClean="0">
                <a:latin typeface="Times New Roman" pitchFamily="18" charset="0"/>
                <a:cs typeface="Times New Roman" pitchFamily="18" charset="0"/>
              </a:rPr>
              <a:t>ISI mark is a certification mark for industrial products in India. It is most popular and recognized certification mark in Indian sub continent.</a:t>
            </a:r>
          </a:p>
          <a:p>
            <a:pPr algn="just">
              <a:buFont typeface="Wingdings" pitchFamily="2" charset="2"/>
              <a:buChar char="Ø"/>
            </a:pPr>
            <a:r>
              <a:rPr lang="en-US" sz="2800" dirty="0" smtClean="0">
                <a:latin typeface="Times New Roman" pitchFamily="18" charset="0"/>
                <a:cs typeface="Times New Roman" pitchFamily="18" charset="0"/>
              </a:rPr>
              <a:t>This mark ensures that the product confirms to the Indian standards mentioned by Indian Standard Institute. </a:t>
            </a:r>
          </a:p>
          <a:p>
            <a:pPr algn="just">
              <a:buFont typeface="Wingdings" pitchFamily="2" charset="2"/>
              <a:buChar char="Ø"/>
            </a:pPr>
            <a:r>
              <a:rPr lang="en-US" sz="2800" dirty="0" smtClean="0">
                <a:latin typeface="Times New Roman" pitchFamily="18" charset="0"/>
                <a:cs typeface="Times New Roman" pitchFamily="18" charset="0"/>
              </a:rPr>
              <a:t>ISI is now known as BIS (Bureau of Indian Standards).</a:t>
            </a:r>
          </a:p>
          <a:p>
            <a:pPr algn="just">
              <a:buFont typeface="Wingdings" pitchFamily="2" charset="2"/>
              <a:buChar char="Ø"/>
            </a:pPr>
            <a:r>
              <a:rPr lang="en-US" sz="2800" dirty="0" smtClean="0">
                <a:latin typeface="Times New Roman" pitchFamily="18" charset="0"/>
                <a:cs typeface="Times New Roman" pitchFamily="18" charset="0"/>
              </a:rPr>
              <a:t>It checks the quality and standard of every product and provides them certification mark.</a:t>
            </a:r>
          </a:p>
          <a:p>
            <a:pPr algn="just">
              <a:buFont typeface="Wingdings" pitchFamily="2" charset="2"/>
              <a:buChar char="Ø"/>
            </a:pPr>
            <a:r>
              <a:rPr lang="en-US" sz="2800" dirty="0" smtClean="0">
                <a:latin typeface="Times New Roman" pitchFamily="18" charset="0"/>
                <a:cs typeface="Times New Roman" pitchFamily="18" charset="0"/>
              </a:rPr>
              <a:t>ISI mark is mandatory for certifying products to be sold in India.</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ISI mark- Meaning</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fontScale="92500"/>
          </a:bodyPr>
          <a:lstStyle/>
          <a:p>
            <a:pPr algn="just">
              <a:buFont typeface="Wingdings" pitchFamily="2" charset="2"/>
              <a:buChar char="Ø"/>
            </a:pPr>
            <a:r>
              <a:rPr lang="en-US" sz="2800" dirty="0" smtClean="0">
                <a:latin typeface="Times New Roman" pitchFamily="18" charset="0"/>
                <a:cs typeface="Times New Roman" pitchFamily="18" charset="0"/>
              </a:rPr>
              <a:t>The goods with ISI marks are subject to good quality control and testing</a:t>
            </a:r>
          </a:p>
          <a:p>
            <a:pPr algn="just">
              <a:buFont typeface="Wingdings" pitchFamily="2" charset="2"/>
              <a:buChar char="Ø"/>
            </a:pPr>
            <a:r>
              <a:rPr lang="en-US" sz="2800" dirty="0" smtClean="0">
                <a:latin typeface="Times New Roman" pitchFamily="18" charset="0"/>
                <a:cs typeface="Times New Roman" pitchFamily="18" charset="0"/>
              </a:rPr>
              <a:t>They are produced as per the Indian Standard set by the BIS and thereby have assured quality and performance</a:t>
            </a:r>
          </a:p>
          <a:p>
            <a:pPr algn="just">
              <a:buFont typeface="Wingdings" pitchFamily="2" charset="2"/>
              <a:buChar char="Ø"/>
            </a:pPr>
            <a:r>
              <a:rPr lang="en-US" sz="2800" dirty="0" smtClean="0">
                <a:latin typeface="Times New Roman" pitchFamily="18" charset="0"/>
                <a:cs typeface="Times New Roman" pitchFamily="18" charset="0"/>
              </a:rPr>
              <a:t>They are the best safeguards against impure, bogus and substandard commodities</a:t>
            </a:r>
          </a:p>
          <a:p>
            <a:pPr algn="just">
              <a:buFont typeface="Wingdings" pitchFamily="2" charset="2"/>
              <a:buChar char="Ø"/>
            </a:pPr>
            <a:r>
              <a:rPr lang="en-US" sz="2800" dirty="0" smtClean="0">
                <a:latin typeface="Times New Roman" pitchFamily="18" charset="0"/>
                <a:cs typeface="Times New Roman" pitchFamily="18" charset="0"/>
              </a:rPr>
              <a:t>The ISI mark is a claim by the producer and is not a mere certificate</a:t>
            </a:r>
          </a:p>
          <a:p>
            <a:pPr algn="just">
              <a:buFont typeface="Wingdings" pitchFamily="2" charset="2"/>
              <a:buChar char="Ø"/>
            </a:pPr>
            <a:r>
              <a:rPr lang="en-US" sz="2800" dirty="0" smtClean="0">
                <a:latin typeface="Times New Roman" pitchFamily="18" charset="0"/>
                <a:cs typeface="Times New Roman" pitchFamily="18" charset="0"/>
              </a:rPr>
              <a:t>The mark acts as a third party guarantee about the quality</a:t>
            </a:r>
          </a:p>
          <a:p>
            <a:pPr algn="just">
              <a:buFont typeface="Wingdings" pitchFamily="2" charset="2"/>
              <a:buChar char="Ø"/>
            </a:pPr>
            <a:r>
              <a:rPr lang="en-US" sz="2800" dirty="0" smtClean="0">
                <a:latin typeface="Times New Roman" pitchFamily="18" charset="0"/>
                <a:cs typeface="Times New Roman" pitchFamily="18" charset="0"/>
              </a:rPr>
              <a:t>Manufactures are liable to punishment, if they use ISI mark fraudulently. </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Role of ISI Mark</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smtClean="0">
                <a:latin typeface="Times New Roman" pitchFamily="18" charset="0"/>
                <a:cs typeface="Times New Roman" pitchFamily="18" charset="0"/>
              </a:rPr>
              <a:t>Difference between ISI and AGMARK</a:t>
            </a:r>
            <a:endParaRPr lang="en-US" sz="3600" dirty="0">
              <a:latin typeface="Times New Roman" pitchFamily="18" charset="0"/>
              <a:cs typeface="Times New Roman" pitchFamily="18" charset="0"/>
            </a:endParaRPr>
          </a:p>
        </p:txBody>
      </p:sp>
      <p:sp>
        <p:nvSpPr>
          <p:cNvPr id="5" name="Text Placeholder 4"/>
          <p:cNvSpPr>
            <a:spLocks noGrp="1"/>
          </p:cNvSpPr>
          <p:nvPr>
            <p:ph type="body" idx="1"/>
          </p:nvPr>
        </p:nvSpPr>
        <p:spPr/>
        <p:txBody>
          <a:bodyPr/>
          <a:lstStyle/>
          <a:p>
            <a:pPr algn="ctr"/>
            <a:r>
              <a:rPr lang="en-US" dirty="0" smtClean="0">
                <a:latin typeface="Times New Roman" pitchFamily="18" charset="0"/>
                <a:cs typeface="Times New Roman" pitchFamily="18" charset="0"/>
              </a:rPr>
              <a:t>ISI</a:t>
            </a:r>
            <a:endParaRPr lang="en-US" dirty="0">
              <a:latin typeface="Times New Roman" pitchFamily="18" charset="0"/>
              <a:cs typeface="Times New Roman" pitchFamily="18" charset="0"/>
            </a:endParaRPr>
          </a:p>
        </p:txBody>
      </p:sp>
      <p:sp>
        <p:nvSpPr>
          <p:cNvPr id="7" name="Text Placeholder 6"/>
          <p:cNvSpPr>
            <a:spLocks noGrp="1"/>
          </p:cNvSpPr>
          <p:nvPr>
            <p:ph type="body" sz="half" idx="3"/>
          </p:nvPr>
        </p:nvSpPr>
        <p:spPr/>
        <p:txBody>
          <a:bodyPr/>
          <a:lstStyle/>
          <a:p>
            <a:pPr algn="ctr"/>
            <a:r>
              <a:rPr lang="en-US" dirty="0" smtClean="0">
                <a:latin typeface="Times New Roman" pitchFamily="18" charset="0"/>
                <a:cs typeface="Times New Roman" pitchFamily="18" charset="0"/>
              </a:rPr>
              <a:t>AGMARK</a:t>
            </a:r>
            <a:endParaRPr lang="en-US" dirty="0">
              <a:latin typeface="Times New Roman" pitchFamily="18" charset="0"/>
              <a:cs typeface="Times New Roman" pitchFamily="18" charset="0"/>
            </a:endParaRPr>
          </a:p>
        </p:txBody>
      </p:sp>
      <p:sp>
        <p:nvSpPr>
          <p:cNvPr id="6" name="Content Placeholder 5"/>
          <p:cNvSpPr>
            <a:spLocks noGrp="1"/>
          </p:cNvSpPr>
          <p:nvPr>
            <p:ph sz="quarter" idx="2"/>
          </p:nvPr>
        </p:nvSpPr>
        <p:spPr/>
        <p:txBody>
          <a:bodyPr>
            <a:normAutofit lnSpcReduction="10000"/>
          </a:bodyPr>
          <a:lstStyle/>
          <a:p>
            <a:pPr algn="just"/>
            <a:r>
              <a:rPr lang="en-US" dirty="0" smtClean="0">
                <a:latin typeface="Times New Roman" pitchFamily="18" charset="0"/>
                <a:cs typeface="Times New Roman" pitchFamily="18" charset="0"/>
              </a:rPr>
              <a:t>ISI- Indian Standard Institute</a:t>
            </a:r>
          </a:p>
          <a:p>
            <a:pPr algn="just"/>
            <a:r>
              <a:rPr lang="en-US" dirty="0" smtClean="0">
                <a:latin typeface="Times New Roman" pitchFamily="18" charset="0"/>
                <a:cs typeface="Times New Roman" pitchFamily="18" charset="0"/>
              </a:rPr>
              <a:t>ISI mark used to </a:t>
            </a:r>
            <a:r>
              <a:rPr lang="en-US" dirty="0" err="1" smtClean="0">
                <a:latin typeface="Times New Roman" pitchFamily="18" charset="0"/>
                <a:cs typeface="Times New Roman" pitchFamily="18" charset="0"/>
              </a:rPr>
              <a:t>standardised</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vaiety</a:t>
            </a:r>
            <a:r>
              <a:rPr lang="en-US" dirty="0" smtClean="0">
                <a:latin typeface="Times New Roman" pitchFamily="18" charset="0"/>
                <a:cs typeface="Times New Roman" pitchFamily="18" charset="0"/>
              </a:rPr>
              <a:t> of products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given to items such as packaged water, milk powder, cement etc.</a:t>
            </a:r>
          </a:p>
          <a:p>
            <a:pPr algn="just"/>
            <a:r>
              <a:rPr lang="en-US" dirty="0" smtClean="0">
                <a:latin typeface="Times New Roman" pitchFamily="18" charset="0"/>
                <a:cs typeface="Times New Roman" pitchFamily="18" charset="0"/>
              </a:rPr>
              <a:t>It seal represents standardization</a:t>
            </a:r>
            <a:endParaRPr lang="en-US" dirty="0">
              <a:latin typeface="Times New Roman" pitchFamily="18" charset="0"/>
              <a:cs typeface="Times New Roman" pitchFamily="18" charset="0"/>
            </a:endParaRPr>
          </a:p>
        </p:txBody>
      </p:sp>
      <p:sp>
        <p:nvSpPr>
          <p:cNvPr id="8" name="Content Placeholder 7"/>
          <p:cNvSpPr>
            <a:spLocks noGrp="1"/>
          </p:cNvSpPr>
          <p:nvPr>
            <p:ph sz="quarter" idx="4"/>
          </p:nvPr>
        </p:nvSpPr>
        <p:spPr/>
        <p:txBody>
          <a:bodyPr/>
          <a:lstStyle/>
          <a:p>
            <a:pPr algn="just"/>
            <a:r>
              <a:rPr lang="en-US" sz="2200" dirty="0" smtClean="0">
                <a:latin typeface="Times New Roman" pitchFamily="18" charset="0"/>
                <a:cs typeface="Times New Roman" pitchFamily="18" charset="0"/>
              </a:rPr>
              <a:t>It is an </a:t>
            </a:r>
            <a:r>
              <a:rPr lang="en-US" sz="2200" dirty="0" err="1" smtClean="0">
                <a:latin typeface="Times New Roman" pitchFamily="18" charset="0"/>
                <a:cs typeface="Times New Roman" pitchFamily="18" charset="0"/>
              </a:rPr>
              <a:t>acronum</a:t>
            </a:r>
            <a:r>
              <a:rPr lang="en-US" sz="2200" dirty="0" smtClean="0">
                <a:latin typeface="Times New Roman" pitchFamily="18" charset="0"/>
                <a:cs typeface="Times New Roman" pitchFamily="18" charset="0"/>
              </a:rPr>
              <a:t> for Agricultural Marketing</a:t>
            </a:r>
          </a:p>
          <a:p>
            <a:pPr algn="just"/>
            <a:r>
              <a:rPr lang="en-US" sz="2200" dirty="0" smtClean="0">
                <a:latin typeface="Times New Roman" pitchFamily="18" charset="0"/>
                <a:cs typeface="Times New Roman" pitchFamily="18" charset="0"/>
              </a:rPr>
              <a:t>Only agricultural product may apply for the </a:t>
            </a:r>
            <a:r>
              <a:rPr lang="en-US" sz="2200" dirty="0" err="1" smtClean="0">
                <a:latin typeface="Times New Roman" pitchFamily="18" charset="0"/>
                <a:cs typeface="Times New Roman" pitchFamily="18" charset="0"/>
              </a:rPr>
              <a:t>agmark</a:t>
            </a:r>
            <a:r>
              <a:rPr lang="en-US" sz="2200" dirty="0" smtClean="0">
                <a:latin typeface="Times New Roman" pitchFamily="18" charset="0"/>
                <a:cs typeface="Times New Roman" pitchFamily="18" charset="0"/>
              </a:rPr>
              <a:t> certification</a:t>
            </a:r>
          </a:p>
          <a:p>
            <a:pPr algn="just"/>
            <a:r>
              <a:rPr lang="en-US" sz="2200" dirty="0" smtClean="0">
                <a:latin typeface="Times New Roman" pitchFamily="18" charset="0"/>
                <a:cs typeface="Times New Roman" pitchFamily="18" charset="0"/>
              </a:rPr>
              <a:t>There are varied grading standards for different agricultural commodities</a:t>
            </a:r>
          </a:p>
          <a:p>
            <a:pPr algn="just"/>
            <a:r>
              <a:rPr lang="en-US" sz="2200" dirty="0" smtClean="0">
                <a:latin typeface="Times New Roman" pitchFamily="18" charset="0"/>
                <a:cs typeface="Times New Roman" pitchFamily="18" charset="0"/>
              </a:rPr>
              <a:t>It indicates the grade.</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lnSpcReduction="10000"/>
          </a:bodyPr>
          <a:lstStyle/>
          <a:p>
            <a:pPr algn="just">
              <a:buFont typeface="Wingdings" pitchFamily="2" charset="2"/>
              <a:buChar char="Ø"/>
            </a:pPr>
            <a:r>
              <a:rPr lang="en-US" sz="2800" dirty="0" smtClean="0">
                <a:latin typeface="Times New Roman" pitchFamily="18" charset="0"/>
                <a:cs typeface="Times New Roman" pitchFamily="18" charset="0"/>
              </a:rPr>
              <a:t>The international organization for standardization is a specialized agency for standardization.</a:t>
            </a:r>
          </a:p>
          <a:p>
            <a:pPr algn="just">
              <a:buFont typeface="Wingdings" pitchFamily="2" charset="2"/>
              <a:buChar char="Ø"/>
            </a:pPr>
            <a:r>
              <a:rPr lang="en-US" sz="2800" dirty="0" smtClean="0">
                <a:latin typeface="Times New Roman" pitchFamily="18" charset="0"/>
                <a:cs typeface="Times New Roman" pitchFamily="18" charset="0"/>
              </a:rPr>
              <a:t> It is a world wide federation of national standards bodies in-more than 100 countries. </a:t>
            </a:r>
          </a:p>
          <a:p>
            <a:pPr algn="just">
              <a:buFont typeface="Wingdings" pitchFamily="2" charset="2"/>
              <a:buChar char="Ø"/>
            </a:pPr>
            <a:r>
              <a:rPr lang="en-US" sz="2800" dirty="0" smtClean="0">
                <a:latin typeface="Times New Roman" pitchFamily="18" charset="0"/>
                <a:cs typeface="Times New Roman" pitchFamily="18" charset="0"/>
              </a:rPr>
              <a:t>The Bureau of Indian Standards(BIS) is the national standards body of India represented on ISO.</a:t>
            </a:r>
          </a:p>
          <a:p>
            <a:pPr algn="just">
              <a:buFont typeface="Wingdings" pitchFamily="2" charset="2"/>
              <a:buChar char="Ø"/>
            </a:pPr>
            <a:r>
              <a:rPr lang="en-US" sz="2800" dirty="0" smtClean="0">
                <a:latin typeface="Times New Roman" pitchFamily="18" charset="0"/>
                <a:cs typeface="Times New Roman" pitchFamily="18" charset="0"/>
              </a:rPr>
              <a:t> ISO is a based in Geneva, has over 200 technical committees to prepare international standards. </a:t>
            </a:r>
          </a:p>
          <a:p>
            <a:pPr algn="just">
              <a:buFont typeface="Wingdings" pitchFamily="2" charset="2"/>
              <a:buChar char="Ø"/>
            </a:pPr>
            <a:r>
              <a:rPr lang="en-US" sz="2800" dirty="0" smtClean="0">
                <a:latin typeface="Times New Roman" pitchFamily="18" charset="0"/>
                <a:cs typeface="Times New Roman" pitchFamily="18" charset="0"/>
              </a:rPr>
              <a:t>It has the main objective of coordination and unification of international standards </a:t>
            </a:r>
            <a:endParaRPr lang="en-US" sz="2800" dirty="0">
              <a:latin typeface="Times New Roman" pitchFamily="18" charset="0"/>
              <a:cs typeface="Times New Roman" pitchFamily="18" charset="0"/>
            </a:endParaRPr>
          </a:p>
        </p:txBody>
      </p:sp>
      <p:sp>
        <p:nvSpPr>
          <p:cNvPr id="7" name="Title 6"/>
          <p:cNvSpPr>
            <a:spLocks noGrp="1"/>
          </p:cNvSpPr>
          <p:nvPr>
            <p:ph type="title"/>
          </p:nvPr>
        </p:nvSpPr>
        <p:spPr/>
        <p:txBody>
          <a:bodyPr>
            <a:normAutofit/>
          </a:bodyPr>
          <a:lstStyle/>
          <a:p>
            <a:r>
              <a:rPr lang="en-US" sz="3600" dirty="0" smtClean="0">
                <a:latin typeface="Times New Roman" pitchFamily="18" charset="0"/>
                <a:cs typeface="Times New Roman" pitchFamily="18" charset="0"/>
              </a:rPr>
              <a:t>ISO- Meaning</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Quality control means we mean the process of control where the management tries to conform the quality of the product in accordance with the pre-determined standards and specifications. It is a systematic control of those variables that affect the excellence of the ultimate product.</a:t>
            </a:r>
          </a:p>
          <a:p>
            <a:pPr algn="just">
              <a:buFont typeface="Wingdings" pitchFamily="2" charset="2"/>
              <a:buChar char="Ø"/>
            </a:pPr>
            <a:r>
              <a:rPr lang="en-US" sz="2800" dirty="0" smtClean="0">
                <a:latin typeface="Times New Roman" pitchFamily="18" charset="0"/>
                <a:cs typeface="Times New Roman" pitchFamily="18" charset="0"/>
              </a:rPr>
              <a:t>It may be defined as that industrial management technique or group of techniques by means of which products of uniform acceptable quality are manufactured.</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Meaning and Definition of Quality Control</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v"/>
            </a:pPr>
            <a:r>
              <a:rPr lang="en-US" sz="2800" dirty="0" smtClean="0">
                <a:latin typeface="Times New Roman" pitchFamily="18" charset="0"/>
                <a:cs typeface="Times New Roman" pitchFamily="18" charset="0"/>
              </a:rPr>
              <a:t>To assess the quality</a:t>
            </a:r>
          </a:p>
          <a:p>
            <a:pPr algn="just">
              <a:buFont typeface="Wingdings" pitchFamily="2" charset="2"/>
              <a:buChar char="v"/>
            </a:pPr>
            <a:r>
              <a:rPr lang="en-US" sz="2800" dirty="0" smtClean="0">
                <a:latin typeface="Times New Roman" pitchFamily="18" charset="0"/>
                <a:cs typeface="Times New Roman" pitchFamily="18" charset="0"/>
              </a:rPr>
              <a:t>To see whether the product conforms to the predetermined standards</a:t>
            </a:r>
          </a:p>
          <a:p>
            <a:pPr algn="just">
              <a:buFont typeface="Wingdings" pitchFamily="2" charset="2"/>
              <a:buChar char="v"/>
            </a:pPr>
            <a:r>
              <a:rPr lang="en-US" sz="2800" dirty="0" smtClean="0">
                <a:latin typeface="Times New Roman" pitchFamily="18" charset="0"/>
                <a:cs typeface="Times New Roman" pitchFamily="18" charset="0"/>
              </a:rPr>
              <a:t>To locate the reason for deviations and to take necessary remedial steps</a:t>
            </a:r>
          </a:p>
          <a:p>
            <a:pPr algn="just">
              <a:buFont typeface="Wingdings" pitchFamily="2" charset="2"/>
              <a:buChar char="v"/>
            </a:pPr>
            <a:r>
              <a:rPr lang="en-US" sz="2800" dirty="0" smtClean="0">
                <a:latin typeface="Times New Roman" pitchFamily="18" charset="0"/>
                <a:cs typeface="Times New Roman" pitchFamily="18" charset="0"/>
              </a:rPr>
              <a:t>To suggest suitable improvements</a:t>
            </a:r>
          </a:p>
          <a:p>
            <a:pPr algn="just">
              <a:buFont typeface="Wingdings" pitchFamily="2" charset="2"/>
              <a:buChar char="v"/>
            </a:pPr>
            <a:r>
              <a:rPr lang="en-US" sz="2800" dirty="0" smtClean="0">
                <a:latin typeface="Times New Roman" pitchFamily="18" charset="0"/>
                <a:cs typeface="Times New Roman" pitchFamily="18" charset="0"/>
              </a:rPr>
              <a:t>To develop quality consciousness</a:t>
            </a:r>
          </a:p>
          <a:p>
            <a:pPr algn="just">
              <a:buFont typeface="Wingdings" pitchFamily="2" charset="2"/>
              <a:buChar char="v"/>
            </a:pPr>
            <a:r>
              <a:rPr lang="en-US" sz="2800" dirty="0" smtClean="0">
                <a:latin typeface="Times New Roman" pitchFamily="18" charset="0"/>
                <a:cs typeface="Times New Roman" pitchFamily="18" charset="0"/>
              </a:rPr>
              <a:t>To assess the various techniques</a:t>
            </a:r>
          </a:p>
          <a:p>
            <a:pPr algn="just">
              <a:buFont typeface="Wingdings" pitchFamily="2" charset="2"/>
              <a:buChar char="v"/>
            </a:pPr>
            <a:r>
              <a:rPr lang="en-US" sz="2800" dirty="0" smtClean="0">
                <a:latin typeface="Times New Roman" pitchFamily="18" charset="0"/>
                <a:cs typeface="Times New Roman" pitchFamily="18" charset="0"/>
              </a:rPr>
              <a:t>To reduce the wastage</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Quality Control</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Determining Requirements</a:t>
            </a:r>
          </a:p>
          <a:p>
            <a:pPr algn="just">
              <a:buFont typeface="Wingdings" pitchFamily="2" charset="2"/>
              <a:buChar char="Ø"/>
            </a:pPr>
            <a:r>
              <a:rPr lang="en-US" sz="2800" dirty="0" smtClean="0">
                <a:latin typeface="Times New Roman" pitchFamily="18" charset="0"/>
                <a:cs typeface="Times New Roman" pitchFamily="18" charset="0"/>
              </a:rPr>
              <a:t>Keeping records of Quality standards</a:t>
            </a:r>
          </a:p>
          <a:p>
            <a:pPr algn="just">
              <a:buFont typeface="Wingdings" pitchFamily="2" charset="2"/>
              <a:buChar char="Ø"/>
            </a:pPr>
            <a:r>
              <a:rPr lang="en-US" sz="2800" dirty="0" smtClean="0">
                <a:latin typeface="Times New Roman" pitchFamily="18" charset="0"/>
                <a:cs typeface="Times New Roman" pitchFamily="18" charset="0"/>
              </a:rPr>
              <a:t>Determining Sampling Limits</a:t>
            </a:r>
          </a:p>
          <a:p>
            <a:pPr algn="just">
              <a:buFont typeface="Wingdings" pitchFamily="2" charset="2"/>
              <a:buChar char="Ø"/>
            </a:pPr>
            <a:r>
              <a:rPr lang="en-US" sz="2800" dirty="0" smtClean="0">
                <a:latin typeface="Times New Roman" pitchFamily="18" charset="0"/>
                <a:cs typeface="Times New Roman" pitchFamily="18" charset="0"/>
              </a:rPr>
              <a:t>Better Quality Devices Developed</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Functions of Quality Control</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Reduction in costs</a:t>
            </a:r>
          </a:p>
          <a:p>
            <a:pPr algn="just">
              <a:buFont typeface="Wingdings" pitchFamily="2" charset="2"/>
              <a:buChar char="Ø"/>
            </a:pPr>
            <a:r>
              <a:rPr lang="en-US" sz="2800" dirty="0" smtClean="0">
                <a:latin typeface="Times New Roman" pitchFamily="18" charset="0"/>
                <a:cs typeface="Times New Roman" pitchFamily="18" charset="0"/>
              </a:rPr>
              <a:t>Improvement in morale</a:t>
            </a:r>
          </a:p>
          <a:p>
            <a:pPr algn="just">
              <a:buFont typeface="Wingdings" pitchFamily="2" charset="2"/>
              <a:buChar char="Ø"/>
            </a:pPr>
            <a:r>
              <a:rPr lang="en-US" sz="2800" dirty="0" smtClean="0">
                <a:latin typeface="Times New Roman" pitchFamily="18" charset="0"/>
                <a:cs typeface="Times New Roman" pitchFamily="18" charset="0"/>
              </a:rPr>
              <a:t>Maximum utilization of resources</a:t>
            </a:r>
          </a:p>
          <a:p>
            <a:pPr algn="just">
              <a:buFont typeface="Wingdings" pitchFamily="2" charset="2"/>
              <a:buChar char="Ø"/>
            </a:pPr>
            <a:r>
              <a:rPr lang="en-US" sz="2800" dirty="0" smtClean="0">
                <a:latin typeface="Times New Roman" pitchFamily="18" charset="0"/>
                <a:cs typeface="Times New Roman" pitchFamily="18" charset="0"/>
              </a:rPr>
              <a:t>Increase in sales</a:t>
            </a:r>
          </a:p>
          <a:p>
            <a:pPr algn="just">
              <a:buFont typeface="Wingdings" pitchFamily="2" charset="2"/>
              <a:buChar char="Ø"/>
            </a:pPr>
            <a:r>
              <a:rPr lang="en-US" sz="2800" dirty="0" smtClean="0">
                <a:latin typeface="Times New Roman" pitchFamily="18" charset="0"/>
                <a:cs typeface="Times New Roman" pitchFamily="18" charset="0"/>
              </a:rPr>
              <a:t>Consumer’s satisfaction</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Importance of Quality Control</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Inspection is the process of examining an object for identification or checking it for verification of quality and quantity in any of its characteristics. It is an important tool for ascertaining and controlling the quality of a product.</a:t>
            </a:r>
          </a:p>
          <a:p>
            <a:pPr algn="just">
              <a:buFont typeface="Wingdings" pitchFamily="2" charset="2"/>
              <a:buChar char="Ø"/>
            </a:pPr>
            <a:r>
              <a:rPr lang="en-US" sz="2800" dirty="0" smtClean="0">
                <a:latin typeface="Times New Roman" pitchFamily="18" charset="0"/>
                <a:cs typeface="Times New Roman" pitchFamily="18" charset="0"/>
              </a:rPr>
              <a:t>According to Alford Beatty, “ it is the art of applying tests preferably by the aid of measuring appliances to observe whether a given item  or product is within the specified limits of variability or not”.</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Inspection- Meaning &amp; 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Maintenance of Quality</a:t>
            </a:r>
          </a:p>
          <a:p>
            <a:pPr algn="just">
              <a:buFont typeface="Wingdings" pitchFamily="2" charset="2"/>
              <a:buChar char="Ø"/>
            </a:pPr>
            <a:r>
              <a:rPr lang="en-US" sz="2800" dirty="0" smtClean="0">
                <a:latin typeface="Times New Roman" pitchFamily="18" charset="0"/>
                <a:cs typeface="Times New Roman" pitchFamily="18" charset="0"/>
              </a:rPr>
              <a:t>Improving the Product Quality</a:t>
            </a:r>
          </a:p>
          <a:p>
            <a:pPr algn="just">
              <a:buFont typeface="Wingdings" pitchFamily="2" charset="2"/>
              <a:buChar char="Ø"/>
            </a:pPr>
            <a:r>
              <a:rPr lang="en-US" sz="2800" dirty="0" smtClean="0">
                <a:latin typeface="Times New Roman" pitchFamily="18" charset="0"/>
                <a:cs typeface="Times New Roman" pitchFamily="18" charset="0"/>
              </a:rPr>
              <a:t>Reduction in Costs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Inspection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Scope</a:t>
            </a:r>
          </a:p>
          <a:p>
            <a:r>
              <a:rPr lang="en-US" sz="2800" dirty="0" smtClean="0">
                <a:latin typeface="Times New Roman" pitchFamily="18" charset="0"/>
                <a:cs typeface="Times New Roman" pitchFamily="18" charset="0"/>
              </a:rPr>
              <a:t>Definition</a:t>
            </a:r>
          </a:p>
          <a:p>
            <a:r>
              <a:rPr lang="en-US" sz="2800" dirty="0" smtClean="0">
                <a:latin typeface="Times New Roman" pitchFamily="18" charset="0"/>
                <a:cs typeface="Times New Roman" pitchFamily="18" charset="0"/>
              </a:rPr>
              <a:t>Devices used</a:t>
            </a:r>
          </a:p>
          <a:p>
            <a:r>
              <a:rPr lang="en-US" sz="2800" dirty="0" smtClean="0">
                <a:latin typeface="Times New Roman" pitchFamily="18" charset="0"/>
                <a:cs typeface="Times New Roman" pitchFamily="18" charset="0"/>
              </a:rPr>
              <a:t>Applicability</a:t>
            </a:r>
          </a:p>
          <a:p>
            <a:r>
              <a:rPr lang="en-US" sz="2800" dirty="0" smtClean="0">
                <a:latin typeface="Times New Roman" pitchFamily="18" charset="0"/>
                <a:cs typeface="Times New Roman" pitchFamily="18" charset="0"/>
              </a:rPr>
              <a:t>concern</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Difference between Inspection &amp; Quality Control</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77500" lnSpcReduction="20000"/>
          </a:bodyPr>
          <a:lstStyle/>
          <a:p>
            <a:pPr algn="just">
              <a:lnSpc>
                <a:spcPct val="120000"/>
              </a:lnSpc>
              <a:buFont typeface="Wingdings" pitchFamily="2" charset="2"/>
              <a:buChar char="Ø"/>
            </a:pPr>
            <a:r>
              <a:rPr lang="en-US" sz="2800" dirty="0" smtClean="0">
                <a:latin typeface="Times New Roman" pitchFamily="18" charset="0"/>
                <a:cs typeface="Times New Roman" pitchFamily="18" charset="0"/>
              </a:rPr>
              <a:t>The term </a:t>
            </a:r>
            <a:r>
              <a:rPr lang="en-US" sz="2800" dirty="0" err="1" smtClean="0">
                <a:latin typeface="Times New Roman" pitchFamily="18" charset="0"/>
                <a:cs typeface="Times New Roman" pitchFamily="18" charset="0"/>
              </a:rPr>
              <a:t>agmark</a:t>
            </a:r>
            <a:r>
              <a:rPr lang="en-US" sz="2800" dirty="0" smtClean="0">
                <a:latin typeface="Times New Roman" pitchFamily="18" charset="0"/>
                <a:cs typeface="Times New Roman" pitchFamily="18" charset="0"/>
              </a:rPr>
              <a:t> comprises of two word ‘</a:t>
            </a:r>
            <a:r>
              <a:rPr lang="en-US" sz="2800" dirty="0" err="1" smtClean="0">
                <a:latin typeface="Times New Roman" pitchFamily="18" charset="0"/>
                <a:cs typeface="Times New Roman" pitchFamily="18" charset="0"/>
              </a:rPr>
              <a:t>ag</a:t>
            </a:r>
            <a:r>
              <a:rPr lang="en-US" sz="2800" dirty="0" smtClean="0">
                <a:latin typeface="Times New Roman" pitchFamily="18" charset="0"/>
                <a:cs typeface="Times New Roman" pitchFamily="18" charset="0"/>
              </a:rPr>
              <a:t>’ and ‘mark’. Ag means agriculture and ‘mark’ means a certification mark.</a:t>
            </a:r>
          </a:p>
          <a:p>
            <a:pPr algn="just">
              <a:lnSpc>
                <a:spcPct val="120000"/>
              </a:lnSpc>
              <a:buFont typeface="Wingdings" pitchFamily="2" charset="2"/>
              <a:buChar char="Ø"/>
            </a:pPr>
            <a:r>
              <a:rPr lang="en-US" sz="2800" dirty="0" smtClean="0">
                <a:latin typeface="Times New Roman" pitchFamily="18" charset="0"/>
                <a:cs typeface="Times New Roman" pitchFamily="18" charset="0"/>
              </a:rPr>
              <a:t> AGMARK is a certification mark employed mark employed on agricultural products in India, assuring that they conform to a set of standards approved by the Directorate of Marketing and Inspection, an agency of the Government of India. </a:t>
            </a:r>
          </a:p>
          <a:p>
            <a:pPr algn="just">
              <a:lnSpc>
                <a:spcPct val="120000"/>
              </a:lnSpc>
              <a:buFont typeface="Wingdings" pitchFamily="2" charset="2"/>
              <a:buChar char="Ø"/>
            </a:pPr>
            <a:r>
              <a:rPr lang="en-US" sz="2800" dirty="0" smtClean="0">
                <a:latin typeface="Times New Roman" pitchFamily="18" charset="0"/>
                <a:cs typeface="Times New Roman" pitchFamily="18" charset="0"/>
              </a:rPr>
              <a:t>AGMARK is legally enforced in India by the Agricultural Produce(Grading and Marking) Act of 1937 (and amended in 1986). </a:t>
            </a:r>
          </a:p>
          <a:p>
            <a:pPr algn="just">
              <a:lnSpc>
                <a:spcPct val="120000"/>
              </a:lnSpc>
              <a:buFont typeface="Wingdings" pitchFamily="2" charset="2"/>
              <a:buChar char="Ø"/>
            </a:pPr>
            <a:endParaRPr lang="en-US" sz="2800" dirty="0" smtClean="0">
              <a:latin typeface="Times New Roman" pitchFamily="18" charset="0"/>
              <a:cs typeface="Times New Roman" pitchFamily="18" charset="0"/>
            </a:endParaRPr>
          </a:p>
          <a:p>
            <a:pPr algn="just">
              <a:lnSpc>
                <a:spcPct val="120000"/>
              </a:lnSpc>
              <a:buFont typeface="Wingdings" pitchFamily="2" charset="2"/>
              <a:buChar char="Ø"/>
            </a:pPr>
            <a:r>
              <a:rPr lang="en-US" sz="2800" dirty="0" smtClean="0">
                <a:latin typeface="Times New Roman" pitchFamily="18" charset="0"/>
                <a:cs typeface="Times New Roman" pitchFamily="18" charset="0"/>
              </a:rPr>
              <a:t>AGMARK standards cover quality guidelines for different commodities spanning a variety of pulses, cereals, essential oils, vegetable oils, fruits and vegetables and semi-processed products like vermicelli etc.</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AGRMARK- Meaning</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TotalTime>
  <Words>819</Words>
  <Application>Microsoft Office PowerPoint</Application>
  <PresentationFormat>On-screen Show (4:3)</PresentationFormat>
  <Paragraphs>88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Unit IV</vt:lpstr>
      <vt:lpstr>Meaning and Definition of Quality Control</vt:lpstr>
      <vt:lpstr>Objectives of Quality Control</vt:lpstr>
      <vt:lpstr>Functions of Quality Control</vt:lpstr>
      <vt:lpstr>Importance of Quality Control</vt:lpstr>
      <vt:lpstr>Inspection- Meaning &amp; Definition</vt:lpstr>
      <vt:lpstr>Objectives of Inspection</vt:lpstr>
      <vt:lpstr>Difference between Inspection &amp; Quality Control</vt:lpstr>
      <vt:lpstr>AGRMARK- Meaning</vt:lpstr>
      <vt:lpstr>Functions of Agmark</vt:lpstr>
      <vt:lpstr>ISI mark- Meaning</vt:lpstr>
      <vt:lpstr>Role of ISI Mark</vt:lpstr>
      <vt:lpstr>Difference between ISI and AGMARK</vt:lpstr>
      <vt:lpstr>ISO- Meaning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IV</dc:title>
  <dc:creator>Windows User</dc:creator>
  <cp:lastModifiedBy>Windows User</cp:lastModifiedBy>
  <cp:revision>36</cp:revision>
  <dcterms:created xsi:type="dcterms:W3CDTF">2020-05-21T18:38:23Z</dcterms:created>
  <dcterms:modified xsi:type="dcterms:W3CDTF">2020-05-22T01:39:52Z</dcterms:modified>
</cp:coreProperties>
</file>