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8.xml" ContentType="application/vnd.openxmlformats-officedocument.presentationml.slideLayout+xml"/>
  <Override PartName="/ppt/theme/theme5.xml" ContentType="application/vnd.openxmlformats-officedocument.them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5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slideLayouts/slideLayout49.xml" ContentType="application/vnd.openxmlformats-officedocument.presentationml.slideLayout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s/slide1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54.xml" ContentType="application/vnd.openxmlformats-officedocument.presentationml.slideLayout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52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1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84" r:id="rId3"/>
    <p:sldMasterId id="2147483696" r:id="rId4"/>
    <p:sldMasterId id="2147483708" r:id="rId5"/>
  </p:sldMasterIdLst>
  <p:sldIdLst>
    <p:sldId id="256" r:id="rId6"/>
    <p:sldId id="257" r:id="rId7"/>
    <p:sldId id="258" r:id="rId8"/>
    <p:sldId id="259" r:id="rId9"/>
    <p:sldId id="265" r:id="rId10"/>
    <p:sldId id="260" r:id="rId11"/>
    <p:sldId id="261" r:id="rId12"/>
    <p:sldId id="262" r:id="rId13"/>
    <p:sldId id="263" r:id="rId14"/>
    <p:sldId id="264" r:id="rId15"/>
    <p:sldId id="266" r:id="rId16"/>
    <p:sldId id="267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tableStyles" Target="tableStyle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10" Type="http://schemas.openxmlformats.org/officeDocument/2006/relationships/slide" Target="slides/slide5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B53B4-A826-4B66-B15B-4DEBA9690186}" type="datetimeFigureOut">
              <a:rPr lang="en-US" smtClean="0"/>
              <a:pPr/>
              <a:t>5/17/2020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B3A91-CC54-4B82-9FD1-2CF5AC5651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B53B4-A826-4B66-B15B-4DEBA9690186}" type="datetimeFigureOut">
              <a:rPr lang="en-US" smtClean="0"/>
              <a:pPr/>
              <a:t>5/17/2020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B3A91-CC54-4B82-9FD1-2CF5AC5651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B53B4-A826-4B66-B15B-4DEBA9690186}" type="datetimeFigureOut">
              <a:rPr lang="en-US" smtClean="0"/>
              <a:pPr/>
              <a:t>5/17/2020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B3A91-CC54-4B82-9FD1-2CF5AC5651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B53B4-A826-4B66-B15B-4DEBA9690186}" type="datetimeFigureOut">
              <a:rPr lang="en-US" smtClean="0"/>
              <a:pPr/>
              <a:t>5/17/2020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16B3A91-CC54-4B82-9FD1-2CF5AC5651F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B53B4-A826-4B66-B15B-4DEBA9690186}" type="datetimeFigureOut">
              <a:rPr lang="en-US" smtClean="0"/>
              <a:pPr/>
              <a:t>5/17/2020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B16B3A91-CC54-4B82-9FD1-2CF5AC5651F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B53B4-A826-4B66-B15B-4DEBA9690186}" type="datetimeFigureOut">
              <a:rPr lang="en-US" smtClean="0"/>
              <a:pPr/>
              <a:t>5/17/2020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16B3A91-CC54-4B82-9FD1-2CF5AC5651F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C38B53B4-A826-4B66-B15B-4DEBA9690186}" type="datetimeFigureOut">
              <a:rPr lang="en-US" smtClean="0"/>
              <a:pPr/>
              <a:t>5/17/2020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B3A91-CC54-4B82-9FD1-2CF5AC5651F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B53B4-A826-4B66-B15B-4DEBA9690186}" type="datetimeFigureOut">
              <a:rPr lang="en-US" smtClean="0"/>
              <a:pPr/>
              <a:t>5/17/2020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B16B3A91-CC54-4B82-9FD1-2CF5AC5651F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B53B4-A826-4B66-B15B-4DEBA9690186}" type="datetimeFigureOut">
              <a:rPr lang="en-US" smtClean="0"/>
              <a:pPr/>
              <a:t>5/17/2020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B16B3A91-CC54-4B82-9FD1-2CF5AC5651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B53B4-A826-4B66-B15B-4DEBA9690186}" type="datetimeFigureOut">
              <a:rPr lang="en-US" smtClean="0"/>
              <a:pPr/>
              <a:t>5/17/2020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16B3A91-CC54-4B82-9FD1-2CF5AC5651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16B3A91-CC54-4B82-9FD1-2CF5AC5651F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B53B4-A826-4B66-B15B-4DEBA9690186}" type="datetimeFigureOut">
              <a:rPr lang="en-US" smtClean="0"/>
              <a:pPr/>
              <a:t>5/17/2020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B53B4-A826-4B66-B15B-4DEBA9690186}" type="datetimeFigureOut">
              <a:rPr lang="en-US" smtClean="0"/>
              <a:pPr/>
              <a:t>5/17/2020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B3A91-CC54-4B82-9FD1-2CF5AC5651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B16B3A91-CC54-4B82-9FD1-2CF5AC5651F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C38B53B4-A826-4B66-B15B-4DEBA9690186}" type="datetimeFigureOut">
              <a:rPr lang="en-US" smtClean="0"/>
              <a:pPr/>
              <a:t>5/17/2020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B53B4-A826-4B66-B15B-4DEBA9690186}" type="datetimeFigureOut">
              <a:rPr lang="en-US" smtClean="0"/>
              <a:pPr/>
              <a:t>5/17/2020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B3A91-CC54-4B82-9FD1-2CF5AC5651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B16B3A91-CC54-4B82-9FD1-2CF5AC5651F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B53B4-A826-4B66-B15B-4DEBA9690186}" type="datetimeFigureOut">
              <a:rPr lang="en-US" smtClean="0"/>
              <a:pPr/>
              <a:t>5/17/2020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C38B53B4-A826-4B66-B15B-4DEBA9690186}" type="datetimeFigureOut">
              <a:rPr lang="en-US" smtClean="0"/>
              <a:pPr/>
              <a:t>5/17/2020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16B3A91-CC54-4B82-9FD1-2CF5AC5651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38B53B4-A826-4B66-B15B-4DEBA9690186}" type="datetimeFigureOut">
              <a:rPr lang="en-US" smtClean="0"/>
              <a:pPr/>
              <a:t>5/17/2020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6B3A91-CC54-4B82-9FD1-2CF5AC5651F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38B53B4-A826-4B66-B15B-4DEBA9690186}" type="datetimeFigureOut">
              <a:rPr lang="en-US" smtClean="0"/>
              <a:pPr/>
              <a:t>5/17/2020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6B3A91-CC54-4B82-9FD1-2CF5AC5651F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38B53B4-A826-4B66-B15B-4DEBA9690186}" type="datetimeFigureOut">
              <a:rPr lang="en-US" smtClean="0"/>
              <a:pPr/>
              <a:t>5/17/2020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6B3A91-CC54-4B82-9FD1-2CF5AC5651F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38B53B4-A826-4B66-B15B-4DEBA9690186}" type="datetimeFigureOut">
              <a:rPr lang="en-US" smtClean="0"/>
              <a:pPr/>
              <a:t>5/17/2020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6B3A91-CC54-4B82-9FD1-2CF5AC5651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38B53B4-A826-4B66-B15B-4DEBA9690186}" type="datetimeFigureOut">
              <a:rPr lang="en-US" smtClean="0"/>
              <a:pPr/>
              <a:t>5/17/2020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6B3A91-CC54-4B82-9FD1-2CF5AC5651F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38B53B4-A826-4B66-B15B-4DEBA9690186}" type="datetimeFigureOut">
              <a:rPr lang="en-US" smtClean="0"/>
              <a:pPr/>
              <a:t>5/17/2020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6B3A91-CC54-4B82-9FD1-2CF5AC5651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B53B4-A826-4B66-B15B-4DEBA9690186}" type="datetimeFigureOut">
              <a:rPr lang="en-US" smtClean="0"/>
              <a:pPr/>
              <a:t>5/17/2020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B3A91-CC54-4B82-9FD1-2CF5AC5651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C38B53B4-A826-4B66-B15B-4DEBA9690186}" type="datetimeFigureOut">
              <a:rPr lang="en-US" smtClean="0"/>
              <a:pPr/>
              <a:t>5/17/2020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6B3A91-CC54-4B82-9FD1-2CF5AC5651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38B53B4-A826-4B66-B15B-4DEBA9690186}" type="datetimeFigureOut">
              <a:rPr lang="en-US" smtClean="0"/>
              <a:pPr/>
              <a:t>5/17/2020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16B3A91-CC54-4B82-9FD1-2CF5AC5651F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38B53B4-A826-4B66-B15B-4DEBA9690186}" type="datetimeFigureOut">
              <a:rPr lang="en-US" smtClean="0"/>
              <a:pPr/>
              <a:t>5/17/2020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6B3A91-CC54-4B82-9FD1-2CF5AC5651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38B53B4-A826-4B66-B15B-4DEBA9690186}" type="datetimeFigureOut">
              <a:rPr lang="en-US" smtClean="0"/>
              <a:pPr/>
              <a:t>5/17/2020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6B3A91-CC54-4B82-9FD1-2CF5AC5651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C38B53B4-A826-4B66-B15B-4DEBA9690186}" type="datetimeFigureOut">
              <a:rPr lang="en-US" smtClean="0"/>
              <a:pPr/>
              <a:t>5/17/2020</a:t>
            </a:fld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B16B3A91-CC54-4B82-9FD1-2CF5AC5651F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38B53B4-A826-4B66-B15B-4DEBA9690186}" type="datetimeFigureOut">
              <a:rPr lang="en-US" smtClean="0"/>
              <a:pPr/>
              <a:t>5/17/2020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6B3A91-CC54-4B82-9FD1-2CF5AC5651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C38B53B4-A826-4B66-B15B-4DEBA9690186}" type="datetimeFigureOut">
              <a:rPr lang="en-US" smtClean="0"/>
              <a:pPr/>
              <a:t>5/17/2020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B16B3A91-CC54-4B82-9FD1-2CF5AC5651F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38B53B4-A826-4B66-B15B-4DEBA9690186}" type="datetimeFigureOut">
              <a:rPr lang="en-US" smtClean="0"/>
              <a:pPr/>
              <a:t>5/17/2020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B16B3A91-CC54-4B82-9FD1-2CF5AC5651F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38B53B4-A826-4B66-B15B-4DEBA9690186}" type="datetimeFigureOut">
              <a:rPr lang="en-US" smtClean="0"/>
              <a:pPr/>
              <a:t>5/17/2020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B16B3A91-CC54-4B82-9FD1-2CF5AC5651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38B53B4-A826-4B66-B15B-4DEBA9690186}" type="datetimeFigureOut">
              <a:rPr lang="en-US" smtClean="0"/>
              <a:pPr/>
              <a:t>5/17/2020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6B3A91-CC54-4B82-9FD1-2CF5AC5651F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B53B4-A826-4B66-B15B-4DEBA9690186}" type="datetimeFigureOut">
              <a:rPr lang="en-US" smtClean="0"/>
              <a:pPr/>
              <a:t>5/17/2020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B3A91-CC54-4B82-9FD1-2CF5AC5651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38B53B4-A826-4B66-B15B-4DEBA9690186}" type="datetimeFigureOut">
              <a:rPr lang="en-US" smtClean="0"/>
              <a:pPr/>
              <a:t>5/17/2020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6B3A91-CC54-4B82-9FD1-2CF5AC5651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C38B53B4-A826-4B66-B15B-4DEBA9690186}" type="datetimeFigureOut">
              <a:rPr lang="en-US" smtClean="0"/>
              <a:pPr/>
              <a:t>5/17/2020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B16B3A91-CC54-4B82-9FD1-2CF5AC5651F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C38B53B4-A826-4B66-B15B-4DEBA9690186}" type="datetimeFigureOut">
              <a:rPr lang="en-US" smtClean="0"/>
              <a:pPr/>
              <a:t>5/17/2020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B16B3A91-CC54-4B82-9FD1-2CF5AC5651F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38B53B4-A826-4B66-B15B-4DEBA9690186}" type="datetimeFigureOut">
              <a:rPr lang="en-US" smtClean="0"/>
              <a:pPr/>
              <a:t>5/17/2020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6B3A91-CC54-4B82-9FD1-2CF5AC5651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38B53B4-A826-4B66-B15B-4DEBA9690186}" type="datetimeFigureOut">
              <a:rPr lang="en-US" smtClean="0"/>
              <a:pPr/>
              <a:t>5/17/2020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6B3A91-CC54-4B82-9FD1-2CF5AC5651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B53B4-A826-4B66-B15B-4DEBA9690186}" type="datetimeFigureOut">
              <a:rPr lang="en-US" smtClean="0"/>
              <a:pPr/>
              <a:t>5/17/2020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B16B3A91-CC54-4B82-9FD1-2CF5AC5651F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B53B4-A826-4B66-B15B-4DEBA9690186}" type="datetimeFigureOut">
              <a:rPr lang="en-US" smtClean="0"/>
              <a:pPr/>
              <a:t>5/17/2020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B3A91-CC54-4B82-9FD1-2CF5AC5651F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B53B4-A826-4B66-B15B-4DEBA9690186}" type="datetimeFigureOut">
              <a:rPr lang="en-US" smtClean="0"/>
              <a:pPr/>
              <a:t>5/17/2020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16B3A91-CC54-4B82-9FD1-2CF5AC5651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B53B4-A826-4B66-B15B-4DEBA9690186}" type="datetimeFigureOut">
              <a:rPr lang="en-US" smtClean="0"/>
              <a:pPr/>
              <a:t>5/17/2020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B3A91-CC54-4B82-9FD1-2CF5AC5651F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B53B4-A826-4B66-B15B-4DEBA9690186}" type="datetimeFigureOut">
              <a:rPr lang="en-US" smtClean="0"/>
              <a:pPr/>
              <a:t>5/17/2020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B3A91-CC54-4B82-9FD1-2CF5AC5651F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B53B4-A826-4B66-B15B-4DEBA9690186}" type="datetimeFigureOut">
              <a:rPr lang="en-US" smtClean="0"/>
              <a:pPr/>
              <a:t>5/17/2020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B3A91-CC54-4B82-9FD1-2CF5AC5651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B53B4-A826-4B66-B15B-4DEBA9690186}" type="datetimeFigureOut">
              <a:rPr lang="en-US" smtClean="0"/>
              <a:pPr/>
              <a:t>5/17/2020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B3A91-CC54-4B82-9FD1-2CF5AC5651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B53B4-A826-4B66-B15B-4DEBA9690186}" type="datetimeFigureOut">
              <a:rPr lang="en-US" smtClean="0"/>
              <a:pPr/>
              <a:t>5/17/2020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B3A91-CC54-4B82-9FD1-2CF5AC5651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B53B4-A826-4B66-B15B-4DEBA9690186}" type="datetimeFigureOut">
              <a:rPr lang="en-US" smtClean="0"/>
              <a:pPr/>
              <a:t>5/17/2020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B3A91-CC54-4B82-9FD1-2CF5AC5651F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B53B4-A826-4B66-B15B-4DEBA9690186}" type="datetimeFigureOut">
              <a:rPr lang="en-US" smtClean="0"/>
              <a:pPr/>
              <a:t>5/17/2020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16B3A91-CC54-4B82-9FD1-2CF5AC5651F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B53B4-A826-4B66-B15B-4DEBA9690186}" type="datetimeFigureOut">
              <a:rPr lang="en-US" smtClean="0"/>
              <a:pPr/>
              <a:t>5/17/2020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B3A91-CC54-4B82-9FD1-2CF5AC5651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B53B4-A826-4B66-B15B-4DEBA9690186}" type="datetimeFigureOut">
              <a:rPr lang="en-US" smtClean="0"/>
              <a:pPr/>
              <a:t>5/17/2020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B3A91-CC54-4B82-9FD1-2CF5AC5651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B53B4-A826-4B66-B15B-4DEBA9690186}" type="datetimeFigureOut">
              <a:rPr lang="en-US" smtClean="0"/>
              <a:pPr/>
              <a:t>5/17/2020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B3A91-CC54-4B82-9FD1-2CF5AC5651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B53B4-A826-4B66-B15B-4DEBA9690186}" type="datetimeFigureOut">
              <a:rPr lang="en-US" smtClean="0"/>
              <a:pPr/>
              <a:t>5/17/2020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B3A91-CC54-4B82-9FD1-2CF5AC5651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B53B4-A826-4B66-B15B-4DEBA9690186}" type="datetimeFigureOut">
              <a:rPr lang="en-US" smtClean="0"/>
              <a:pPr/>
              <a:t>5/17/2020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B3A91-CC54-4B82-9FD1-2CF5AC5651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B53B4-A826-4B66-B15B-4DEBA9690186}" type="datetimeFigureOut">
              <a:rPr lang="en-US" smtClean="0"/>
              <a:pPr/>
              <a:t>5/17/2020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16B3A91-CC54-4B82-9FD1-2CF5AC5651F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4.jpe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38B53B4-A826-4B66-B15B-4DEBA9690186}" type="datetimeFigureOut">
              <a:rPr lang="en-US" smtClean="0"/>
              <a:pPr/>
              <a:t>5/17/2020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16B3A91-CC54-4B82-9FD1-2CF5AC5651F9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C38B53B4-A826-4B66-B15B-4DEBA9690186}" type="datetimeFigureOut">
              <a:rPr lang="en-US" smtClean="0"/>
              <a:pPr/>
              <a:t>5/17/2020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16B3A91-CC54-4B82-9FD1-2CF5AC5651F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C38B53B4-A826-4B66-B15B-4DEBA9690186}" type="datetimeFigureOut">
              <a:rPr lang="en-US" smtClean="0"/>
              <a:pPr/>
              <a:t>5/17/2020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16B3A91-CC54-4B82-9FD1-2CF5AC5651F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C38B53B4-A826-4B66-B15B-4DEBA9690186}" type="datetimeFigureOut">
              <a:rPr lang="en-US" smtClean="0"/>
              <a:pPr/>
              <a:t>5/17/2020</a:t>
            </a:fld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B16B3A91-CC54-4B82-9FD1-2CF5AC5651F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C38B53B4-A826-4B66-B15B-4DEBA9690186}" type="datetimeFigureOut">
              <a:rPr lang="en-US" smtClean="0"/>
              <a:pPr/>
              <a:t>5/17/2020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B16B3A91-CC54-4B82-9FD1-2CF5AC5651F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761999"/>
          </a:xfrm>
        </p:spPr>
        <p:txBody>
          <a:bodyPr>
            <a:norm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UNIT- IV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1600200"/>
            <a:ext cx="7848600" cy="4572000"/>
          </a:xfrm>
        </p:spPr>
        <p:txBody>
          <a:bodyPr>
            <a:normAutofit fontScale="85000" lnSpcReduction="20000"/>
          </a:bodyPr>
          <a:lstStyle/>
          <a:p>
            <a:pPr algn="just">
              <a:buFont typeface="Wingdings" pitchFamily="2" charset="2"/>
              <a:buChar char="Ø"/>
            </a:pPr>
            <a:r>
              <a:rPr lang="en-US" sz="3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Wages-Meaning</a:t>
            </a:r>
          </a:p>
          <a:p>
            <a:pPr algn="just">
              <a:buFont typeface="Wingdings" pitchFamily="2" charset="2"/>
              <a:buChar char="Ø"/>
            </a:pPr>
            <a:r>
              <a:rPr lang="en-US" sz="3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Objectives</a:t>
            </a:r>
          </a:p>
          <a:p>
            <a:pPr algn="just">
              <a:buFont typeface="Wingdings" pitchFamily="2" charset="2"/>
              <a:buChar char="Ø"/>
            </a:pPr>
            <a:r>
              <a:rPr lang="en-US" sz="3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Factors influencing Wage policies</a:t>
            </a:r>
          </a:p>
          <a:p>
            <a:pPr algn="just">
              <a:buFont typeface="Wingdings" pitchFamily="2" charset="2"/>
              <a:buChar char="Ø"/>
            </a:pPr>
            <a:r>
              <a:rPr lang="en-US" sz="3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Methods of Wage Payments</a:t>
            </a:r>
          </a:p>
          <a:p>
            <a:pPr algn="just">
              <a:buFont typeface="Wingdings" pitchFamily="2" charset="2"/>
              <a:buChar char="Ø"/>
            </a:pPr>
            <a:r>
              <a:rPr lang="en-US" sz="3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Distinction between Time Wage and Piece Wage</a:t>
            </a:r>
          </a:p>
          <a:p>
            <a:pPr algn="just">
              <a:buFont typeface="Wingdings" pitchFamily="2" charset="2"/>
              <a:buChar char="Ø"/>
            </a:pPr>
            <a:r>
              <a:rPr lang="en-US" sz="3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Incentive-Meaning</a:t>
            </a:r>
          </a:p>
          <a:p>
            <a:pPr algn="just">
              <a:buFont typeface="Wingdings" pitchFamily="2" charset="2"/>
              <a:buChar char="Ø"/>
            </a:pPr>
            <a:r>
              <a:rPr lang="en-US" sz="3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Merits of Incentives </a:t>
            </a:r>
          </a:p>
          <a:p>
            <a:pPr algn="just">
              <a:buFont typeface="Wingdings" pitchFamily="2" charset="2"/>
              <a:buChar char="Ø"/>
            </a:pPr>
            <a:r>
              <a:rPr lang="en-US" sz="3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Requirements of a Sound Incentive Plan</a:t>
            </a:r>
          </a:p>
          <a:p>
            <a:pPr algn="just">
              <a:buFont typeface="Wingdings" pitchFamily="2" charset="2"/>
              <a:buChar char="Ø"/>
            </a:pPr>
            <a:r>
              <a:rPr lang="en-US" sz="3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Fringe benefits</a:t>
            </a:r>
          </a:p>
          <a:p>
            <a:endParaRPr lang="en-US" dirty="0" smtClean="0"/>
          </a:p>
          <a:p>
            <a:r>
              <a:rPr lang="en-US" dirty="0" smtClean="0"/>
              <a:t>4.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Requirements of a sound incentives pla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>
              <a:buFont typeface="Wingdings" pitchFamily="2" charset="2"/>
              <a:buChar char="Ø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Trust and Confidence</a:t>
            </a:r>
          </a:p>
          <a:p>
            <a:pPr algn="just">
              <a:buFont typeface="Wingdings" pitchFamily="2" charset="2"/>
              <a:buChar char="Ø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Consensus required</a:t>
            </a:r>
          </a:p>
          <a:p>
            <a:pPr algn="just">
              <a:buFont typeface="Wingdings" pitchFamily="2" charset="2"/>
              <a:buChar char="Ø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Assured minimum wage</a:t>
            </a:r>
          </a:p>
          <a:p>
            <a:pPr algn="just">
              <a:buFont typeface="Wingdings" pitchFamily="2" charset="2"/>
              <a:buChar char="Ø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No scope for bias </a:t>
            </a:r>
          </a:p>
          <a:p>
            <a:pPr algn="just">
              <a:buFont typeface="Wingdings" pitchFamily="2" charset="2"/>
              <a:buChar char="Ø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Simple to operate </a:t>
            </a:r>
          </a:p>
          <a:p>
            <a:pPr algn="just">
              <a:buFont typeface="Wingdings" pitchFamily="2" charset="2"/>
              <a:buChar char="Ø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Beneficial to both the workers and the management</a:t>
            </a:r>
          </a:p>
          <a:p>
            <a:pPr algn="just">
              <a:buFont typeface="Wingdings" pitchFamily="2" charset="2"/>
              <a:buChar char="Ø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Sound system of evaluation</a:t>
            </a:r>
          </a:p>
          <a:p>
            <a:pPr algn="just">
              <a:buFont typeface="Wingdings" pitchFamily="2" charset="2"/>
              <a:buChar char="Ø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Redressing grievances</a:t>
            </a:r>
          </a:p>
          <a:p>
            <a:pPr algn="just">
              <a:buFont typeface="Wingdings" pitchFamily="2" charset="2"/>
              <a:buChar char="Ø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eview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5257800"/>
          </a:xfrm>
        </p:spPr>
        <p:txBody>
          <a:bodyPr>
            <a:normAutofit fontScale="92500" lnSpcReduction="20000"/>
          </a:bodyPr>
          <a:lstStyle/>
          <a:p>
            <a:pPr algn="just">
              <a:buFont typeface="Wingdings" pitchFamily="2" charset="2"/>
              <a:buChar char="Ø"/>
            </a:pP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Fringe benefits can be defined as any additional compensation provided to an employee that is not directly related with wages.</a:t>
            </a:r>
          </a:p>
          <a:p>
            <a:pPr algn="just">
              <a:buFont typeface="Wingdings" pitchFamily="2" charset="2"/>
              <a:buChar char="Ø"/>
            </a:pP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Benefits given to employees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inaddition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to their salary or wage are called ‘Fringe Benefits’. It includes the following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Rent free accommodation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Free uniforms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Leave travel concession 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Leave with pay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Company vehicles for use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Free education for employee’s children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Insurance etc,</a:t>
            </a:r>
          </a:p>
          <a:p>
            <a:pPr marL="514350" indent="-514350" algn="just">
              <a:buFont typeface="+mj-lt"/>
              <a:buAutoNum type="arabicPeriod"/>
            </a:pPr>
            <a:endParaRPr lang="en-US" sz="3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Fringe Benefits- Meaning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Importance of Fringe Benefits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Satisfy certain needs of the employees</a:t>
            </a:r>
          </a:p>
          <a:p>
            <a:pPr algn="just">
              <a:buFont typeface="Wingdings" pitchFamily="2" charset="2"/>
              <a:buChar char="Ø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Make the employees more loyal to the enterprise</a:t>
            </a:r>
          </a:p>
          <a:p>
            <a:pPr algn="just">
              <a:buFont typeface="Wingdings" pitchFamily="2" charset="2"/>
              <a:buChar char="Ø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Motivate employees to perform their jobs well</a:t>
            </a:r>
          </a:p>
          <a:p>
            <a:pPr algn="just">
              <a:buFont typeface="Wingdings" pitchFamily="2" charset="2"/>
              <a:buChar char="Ø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Help to develop employer-employee relationships</a:t>
            </a:r>
          </a:p>
          <a:p>
            <a:pPr algn="just">
              <a:buFont typeface="Wingdings" pitchFamily="2" charset="2"/>
              <a:buChar char="Ø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Meet the demands of trade unions</a:t>
            </a:r>
          </a:p>
          <a:p>
            <a:pPr algn="just">
              <a:buFont typeface="Wingdings" pitchFamily="2" charset="2"/>
              <a:buChar char="Ø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Ensure the welfare of employees</a:t>
            </a:r>
          </a:p>
          <a:p>
            <a:pPr algn="just">
              <a:buFont typeface="Wingdings" pitchFamily="2" charset="2"/>
              <a:buChar char="Ø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Improve the image of the concern</a:t>
            </a:r>
          </a:p>
          <a:p>
            <a:pPr algn="just">
              <a:buFont typeface="Wingdings" pitchFamily="2" charset="2"/>
              <a:buChar char="Ø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Help to fulfill certain legal obligations of the enterprise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Wage- Meaning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Wingdings" pitchFamily="2" charset="2"/>
              <a:buChar char="Ø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term ‘wage’ refers to any payment made usually at the end of the day’s work.</a:t>
            </a:r>
          </a:p>
          <a:p>
            <a:pPr algn="just">
              <a:buFont typeface="Wingdings" pitchFamily="2" charset="2"/>
              <a:buChar char="Ø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term further denotes payment made to workers doing physical work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Objectives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To pay employees in accordance with their job requirements</a:t>
            </a:r>
          </a:p>
          <a:p>
            <a:pPr algn="just">
              <a:buFont typeface="Wingdings" pitchFamily="2" charset="2"/>
              <a:buChar char="Ø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To eliminate any scope for favoritisms</a:t>
            </a:r>
          </a:p>
          <a:p>
            <a:pPr algn="just">
              <a:buFont typeface="Wingdings" pitchFamily="2" charset="2"/>
              <a:buChar char="Ø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To attract capable hands</a:t>
            </a:r>
          </a:p>
          <a:p>
            <a:pPr algn="just">
              <a:buFont typeface="Wingdings" pitchFamily="2" charset="2"/>
              <a:buChar char="Ø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To improve the morale of employees</a:t>
            </a:r>
          </a:p>
          <a:p>
            <a:pPr algn="just">
              <a:buFont typeface="Wingdings" pitchFamily="2" charset="2"/>
              <a:buChar char="Ø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To control Labor Turnover </a:t>
            </a:r>
          </a:p>
          <a:p>
            <a:pPr algn="just">
              <a:buFont typeface="Wingdings" pitchFamily="2" charset="2"/>
              <a:buChar char="Ø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To establish lines of promotion</a:t>
            </a:r>
          </a:p>
          <a:p>
            <a:pPr algn="just">
              <a:buFont typeface="Wingdings" pitchFamily="2" charset="2"/>
              <a:buChar char="Ø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To have better rapport with workers’ unions</a:t>
            </a:r>
          </a:p>
          <a:p>
            <a:pPr algn="just">
              <a:buFont typeface="Wingdings" pitchFamily="2" charset="2"/>
              <a:buChar char="Ø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To eliminate scope for grievance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Availability of Funds</a:t>
            </a:r>
          </a:p>
          <a:p>
            <a:pPr algn="just">
              <a:buFont typeface="Wingdings" pitchFamily="2" charset="2"/>
              <a:buChar char="Ø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Demand and Supply Forces</a:t>
            </a:r>
          </a:p>
          <a:p>
            <a:pPr algn="just">
              <a:buFont typeface="Wingdings" pitchFamily="2" charset="2"/>
              <a:buChar char="Ø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Pay policy of competing firms</a:t>
            </a:r>
          </a:p>
          <a:p>
            <a:pPr algn="just">
              <a:buFont typeface="Wingdings" pitchFamily="2" charset="2"/>
              <a:buChar char="Ø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Trade union pressures</a:t>
            </a:r>
          </a:p>
          <a:p>
            <a:pPr algn="just">
              <a:buFont typeface="Wingdings" pitchFamily="2" charset="2"/>
              <a:buChar char="Ø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Inflationary pressures</a:t>
            </a:r>
          </a:p>
          <a:p>
            <a:pPr algn="just">
              <a:buFont typeface="Wingdings" pitchFamily="2" charset="2"/>
              <a:buChar char="Ø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Relative worth of jobs</a:t>
            </a:r>
          </a:p>
          <a:p>
            <a:pPr algn="just">
              <a:buFont typeface="Wingdings" pitchFamily="2" charset="2"/>
              <a:buChar char="Ø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Quantum of work done</a:t>
            </a:r>
          </a:p>
          <a:p>
            <a:pPr algn="just">
              <a:buFont typeface="Wingdings" pitchFamily="2" charset="2"/>
              <a:buChar char="Ø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Government regulations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Factors Influencing Wage Policies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Methods of Payment of wages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Font typeface="Wingdings" pitchFamily="2" charset="2"/>
              <a:buChar char="v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Time Wage- the workers will be paid on the basis of the time spent by them on the job irrespective of the quantum of work done.</a:t>
            </a:r>
          </a:p>
          <a:p>
            <a:pPr algn="just">
              <a:buFont typeface="Wingdings" pitchFamily="2" charset="2"/>
              <a:buChar char="v"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v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Piece wage- the workers are paid based on the output produced by them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2">
            <a:normAutofit/>
          </a:bodyPr>
          <a:lstStyle/>
          <a:p>
            <a:pPr>
              <a:buNone/>
            </a:pP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I. Time Wage</a:t>
            </a:r>
          </a:p>
          <a:p>
            <a:pPr marL="514350" indent="-514350">
              <a:buAutoNum type="arabicPeriod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Time spent- determining their wages</a:t>
            </a:r>
          </a:p>
          <a:p>
            <a:pPr marL="514350" indent="-514350">
              <a:buAutoNum type="arabicPeriod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Same Remuneration</a:t>
            </a:r>
          </a:p>
          <a:p>
            <a:pPr marL="514350" indent="-514350">
              <a:buAutoNum type="arabicPeriod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Stable Income</a:t>
            </a:r>
          </a:p>
          <a:p>
            <a:pPr marL="514350" indent="-514350">
              <a:buAutoNum type="arabicPeriod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Output </a:t>
            </a:r>
          </a:p>
          <a:p>
            <a:pPr marL="514350" indent="-514350">
              <a:buAutoNum type="arabicPeriod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Quality of Work</a:t>
            </a:r>
          </a:p>
          <a:p>
            <a:pPr marL="514350" indent="-514350">
              <a:buAutoNum type="arabicPeriod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Close supervision- Necessary</a:t>
            </a:r>
          </a:p>
          <a:p>
            <a:pPr marL="514350" indent="-514350">
              <a:buAutoNum type="arabicPeriod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Administration is easy</a:t>
            </a:r>
          </a:p>
          <a:p>
            <a:pPr marL="514350" indent="-514350">
              <a:buNone/>
            </a:pP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I. Piece Wage</a:t>
            </a:r>
          </a:p>
          <a:p>
            <a:pPr marL="514350" indent="-514350">
              <a:buAutoNum type="arabicPeriod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Quantity of output</a:t>
            </a:r>
          </a:p>
          <a:p>
            <a:pPr marL="514350" indent="-514350">
              <a:buAutoNum type="arabicPeriod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Varying Remuneration</a:t>
            </a:r>
          </a:p>
          <a:p>
            <a:pPr marL="514350" indent="-514350">
              <a:buAutoNum type="arabicPeriod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Not Stable Income</a:t>
            </a:r>
          </a:p>
          <a:p>
            <a:pPr marL="514350" indent="-514350">
              <a:buAutoNum type="arabicPeriod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Output is important</a:t>
            </a:r>
          </a:p>
          <a:p>
            <a:pPr marL="514350" indent="-514350">
              <a:buAutoNum type="arabicPeriod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Poor Quality</a:t>
            </a:r>
          </a:p>
          <a:p>
            <a:pPr marL="514350" indent="-514350">
              <a:buAutoNum type="arabicPeriod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Close supervision is not required</a:t>
            </a:r>
          </a:p>
          <a:p>
            <a:pPr marL="514350" indent="-514350">
              <a:buAutoNum type="arabicPeriod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Administration is difficult</a:t>
            </a:r>
          </a:p>
          <a:p>
            <a:pPr marL="514350" indent="-514350">
              <a:buAutoNum type="arabicPeriod"/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Difference between Time Wage and Piece Wage Methods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Incentives- Meaning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>
              <a:buFont typeface="Wingdings" pitchFamily="2" charset="2"/>
              <a:buChar char="v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Incentive may be defined as any reward or benefit given to the employee over and above his wage or salary with a view to motivating him to excel in his work.</a:t>
            </a:r>
          </a:p>
          <a:p>
            <a:pPr algn="just">
              <a:buFont typeface="Wingdings" pitchFamily="2" charset="2"/>
              <a:buChar char="v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It includes both monetary as well as non-monetary rewards.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2">
            <a:normAutofit lnSpcReduction="10000"/>
          </a:bodyPr>
          <a:lstStyle/>
          <a:p>
            <a:pPr>
              <a:buNone/>
            </a:pPr>
            <a:r>
              <a:rPr lang="en-US" sz="28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I.Financial</a:t>
            </a:r>
            <a:r>
              <a:rPr lang="en-US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(Monetary) Incentive</a:t>
            </a:r>
          </a:p>
          <a:p>
            <a:pPr marL="514350" indent="-514350">
              <a:buFont typeface="+mj-lt"/>
              <a:buAutoNum type="alphaLcParenR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Performance Bonus</a:t>
            </a:r>
          </a:p>
          <a:p>
            <a:pPr marL="514350" indent="-514350">
              <a:buFont typeface="+mj-lt"/>
              <a:buAutoNum type="alphaLcParenR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 higher rate of commission to salesmen for exceeding the target</a:t>
            </a:r>
          </a:p>
          <a:p>
            <a:pPr marL="514350" indent="-514350">
              <a:buFont typeface="+mj-lt"/>
              <a:buAutoNum type="alphaLcParenR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Overtime payment</a:t>
            </a:r>
          </a:p>
          <a:p>
            <a:pPr marL="514350" indent="-514350">
              <a:buFont typeface="+mj-lt"/>
              <a:buAutoNum type="alphaLcParenR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Profit- sharing</a:t>
            </a:r>
          </a:p>
          <a:p>
            <a:pPr marL="514350" indent="-514350">
              <a:buFont typeface="+mj-lt"/>
              <a:buAutoNum type="alphaLcParenR"/>
            </a:pP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None/>
            </a:pP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None/>
            </a:pPr>
            <a:r>
              <a:rPr lang="en-US" sz="28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II.Non</a:t>
            </a:r>
            <a:r>
              <a:rPr lang="en-US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-Financial(Non-Monetary) Incentive</a:t>
            </a:r>
          </a:p>
          <a:p>
            <a:pPr marL="514350" indent="-514350">
              <a:buFont typeface="+mj-lt"/>
              <a:buAutoNum type="alphaLcParenR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Merit Certificates</a:t>
            </a:r>
          </a:p>
          <a:p>
            <a:pPr marL="514350" indent="-514350">
              <a:buFont typeface="+mj-lt"/>
              <a:buAutoNum type="alphaLcParenR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More interesting work</a:t>
            </a:r>
          </a:p>
          <a:p>
            <a:pPr marL="514350" indent="-514350">
              <a:buFont typeface="+mj-lt"/>
              <a:buAutoNum type="alphaLcParenR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Participation in decision-making</a:t>
            </a:r>
          </a:p>
          <a:p>
            <a:pPr marL="514350" indent="-514350">
              <a:buFont typeface="+mj-lt"/>
              <a:buAutoNum type="alphaLcParenR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Greater responsibility and freedom</a:t>
            </a:r>
          </a:p>
          <a:p>
            <a:pPr marL="514350" indent="-514350">
              <a:buFont typeface="+mj-lt"/>
              <a:buAutoNum type="alphaLcParenR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Better designations</a:t>
            </a:r>
          </a:p>
          <a:p>
            <a:pPr marL="514350" indent="-514350">
              <a:buNone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81000"/>
            <a:ext cx="8229600" cy="1143000"/>
          </a:xfrm>
        </p:spPr>
        <p:txBody>
          <a:bodyPr>
            <a:normAutofit/>
          </a:bodyPr>
          <a:lstStyle/>
          <a:p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Types of Incentives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Merits of Incentives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Higher Output</a:t>
            </a:r>
          </a:p>
          <a:p>
            <a:pPr algn="just">
              <a:buFont typeface="Wingdings" pitchFamily="2" charset="2"/>
              <a:buChar char="Ø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Greater Profits</a:t>
            </a:r>
          </a:p>
          <a:p>
            <a:pPr algn="just">
              <a:buFont typeface="Wingdings" pitchFamily="2" charset="2"/>
              <a:buChar char="Ø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No problem of idle time</a:t>
            </a:r>
          </a:p>
          <a:p>
            <a:pPr algn="just">
              <a:buFont typeface="Wingdings" pitchFamily="2" charset="2"/>
              <a:buChar char="Ø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Supervision does not pose any problem</a:t>
            </a:r>
          </a:p>
          <a:p>
            <a:pPr algn="just">
              <a:buFont typeface="Wingdings" pitchFamily="2" charset="2"/>
              <a:buChar char="Ø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Efficient workers are able to earn more</a:t>
            </a:r>
          </a:p>
          <a:p>
            <a:pPr algn="just">
              <a:buFont typeface="Wingdings" pitchFamily="2" charset="2"/>
              <a:buChar char="Ø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Possible to identify inefficient and dull workers</a:t>
            </a:r>
          </a:p>
          <a:p>
            <a:pPr algn="just">
              <a:buFont typeface="Wingdings" pitchFamily="2" charset="2"/>
              <a:buChar char="Ø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Rate of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labour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turnover is bound to be low</a:t>
            </a:r>
          </a:p>
          <a:p>
            <a:pPr algn="just">
              <a:buFont typeface="Wingdings" pitchFamily="2" charset="2"/>
              <a:buChar char="Ø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Reduction in complaints and grievances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image" Target="../media/image2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jpeg"/></Relationships>
</file>

<file path=ppt/theme/_rels/theme4.xml.rels><?xml version="1.0" encoding="UTF-8" standalone="yes"?>
<Relationships xmlns="http://schemas.openxmlformats.org/package/2006/relationships"><Relationship Id="rId1" Type="http://schemas.openxmlformats.org/officeDocument/2006/relationships/image" Target="../media/image5.jpeg"/></Relationships>
</file>

<file path=ppt/theme/_rels/theme5.xml.rels><?xml version="1.0" encoding="UTF-8" standalone="yes"?>
<Relationships xmlns="http://schemas.openxmlformats.org/package/2006/relationships"><Relationship Id="rId1" Type="http://schemas.openxmlformats.org/officeDocument/2006/relationships/image" Target="../media/image6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Foundry">
  <a:themeElements>
    <a:clrScheme name="Foundry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Foundry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oundry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71</TotalTime>
  <Words>537</Words>
  <Application>Microsoft Office PowerPoint</Application>
  <PresentationFormat>On-screen Show (4:3)</PresentationFormat>
  <Paragraphs>109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5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Flow</vt:lpstr>
      <vt:lpstr>Civic</vt:lpstr>
      <vt:lpstr>Concourse</vt:lpstr>
      <vt:lpstr>Foundry</vt:lpstr>
      <vt:lpstr>Equity</vt:lpstr>
      <vt:lpstr>UNIT- IV</vt:lpstr>
      <vt:lpstr>Wage- Meaning</vt:lpstr>
      <vt:lpstr>Objectives</vt:lpstr>
      <vt:lpstr>Factors Influencing Wage Policies</vt:lpstr>
      <vt:lpstr>Methods of Payment of wages</vt:lpstr>
      <vt:lpstr>Difference between Time Wage and Piece Wage Methods</vt:lpstr>
      <vt:lpstr>Incentives- Meaning</vt:lpstr>
      <vt:lpstr>Types of Incentives</vt:lpstr>
      <vt:lpstr>Merits of Incentives</vt:lpstr>
      <vt:lpstr>Requirements of a sound incentives plan</vt:lpstr>
      <vt:lpstr>Fringe Benefits- Meaning</vt:lpstr>
      <vt:lpstr>Importance of Fringe Benefits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UNIT- IV</dc:title>
  <dc:creator>Windows User</dc:creator>
  <cp:lastModifiedBy>Windows User</cp:lastModifiedBy>
  <cp:revision>21</cp:revision>
  <dcterms:created xsi:type="dcterms:W3CDTF">2020-05-18T04:57:02Z</dcterms:created>
  <dcterms:modified xsi:type="dcterms:W3CDTF">2020-05-18T06:10:07Z</dcterms:modified>
</cp:coreProperties>
</file>