
<file path=[Content_Types].xml><?xml version="1.0" encoding="utf-8"?>
<Types xmlns="http://schemas.openxmlformats.org/package/2006/content-types"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presProps+xml" PartName="/ppt/presProps5.xml"/>
  <Override ContentType="application/vnd.openxmlformats-officedocument.presentationml.presentation.main+xml" PartName="/ppt/presentation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30.xml"/>
  <Override ContentType="application/vnd.openxmlformats-officedocument.presentationml.slide+xml" PartName="/ppt/slides/slide31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tags+xml" PartName="/ppt/tags/tag5.xml"/>
  <Override ContentType="application/vnd.openxmlformats-officedocument.presentationml.viewProps+xml" PartName="/ppt/viewProps5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 showSpecialPlsOnTitleSld="0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</p:sldIdLst>
  <p:sldSz cy="6858000" cx="9144000"/>
  <p:notesSz cx="6858000" cy="9144000"/>
  <p:custDataLst>
    <p:tags r:id="rId33"/>
  </p:custDataLst>
  <p:defaultTextStyle>
    <a:defPPr lvl="0">
      <a:defRPr lang="en-US"/>
    </a:defPPr>
    <a:lvl1pPr eaLnBrk="0" hangingPunct="0" lvl="0" rtl="0" algn="ctr" fontAlgn="base">
      <a:spcBef>
        <a:spcPct val="0"/>
      </a:spcBef>
      <a:spcAft>
        <a:spcPct val="0"/>
      </a:spcAft>
      <a:defRPr b="1" kern="1200" sz="2400">
        <a:solidFill>
          <a:schemeClr val="tx1"/>
        </a:solidFill>
        <a:latin typeface="Microsoft Sans Serif" pitchFamily="34" charset="0"/>
        <a:ea typeface="+mn-ea"/>
        <a:cs typeface="+mn-cs"/>
      </a:defRPr>
    </a:lvl1pPr>
    <a:lvl2pPr eaLnBrk="0" hangingPunct="0" lvl="1" marL="457200" rtl="0" algn="ctr" fontAlgn="base">
      <a:spcBef>
        <a:spcPct val="0"/>
      </a:spcBef>
      <a:spcAft>
        <a:spcPct val="0"/>
      </a:spcAft>
      <a:defRPr b="1" kern="1200" sz="2400">
        <a:solidFill>
          <a:schemeClr val="tx1"/>
        </a:solidFill>
        <a:latin typeface="Microsoft Sans Serif" pitchFamily="34" charset="0"/>
        <a:ea typeface="+mn-ea"/>
        <a:cs typeface="+mn-cs"/>
      </a:defRPr>
    </a:lvl2pPr>
    <a:lvl3pPr eaLnBrk="0" hangingPunct="0" lvl="2" marL="914400" rtl="0" algn="ctr" fontAlgn="base">
      <a:spcBef>
        <a:spcPct val="0"/>
      </a:spcBef>
      <a:spcAft>
        <a:spcPct val="0"/>
      </a:spcAft>
      <a:defRPr b="1" kern="1200" sz="2400">
        <a:solidFill>
          <a:schemeClr val="tx1"/>
        </a:solidFill>
        <a:latin typeface="Microsoft Sans Serif" pitchFamily="34" charset="0"/>
        <a:ea typeface="+mn-ea"/>
        <a:cs typeface="+mn-cs"/>
      </a:defRPr>
    </a:lvl3pPr>
    <a:lvl4pPr eaLnBrk="0" hangingPunct="0" lvl="3" marL="1371600" rtl="0" algn="ctr" fontAlgn="base">
      <a:spcBef>
        <a:spcPct val="0"/>
      </a:spcBef>
      <a:spcAft>
        <a:spcPct val="0"/>
      </a:spcAft>
      <a:defRPr b="1" kern="1200" sz="2400">
        <a:solidFill>
          <a:schemeClr val="tx1"/>
        </a:solidFill>
        <a:latin typeface="Microsoft Sans Serif" pitchFamily="34" charset="0"/>
        <a:ea typeface="+mn-ea"/>
        <a:cs typeface="+mn-cs"/>
      </a:defRPr>
    </a:lvl4pPr>
    <a:lvl5pPr eaLnBrk="0" hangingPunct="0" lvl="4" marL="1828800" rtl="0" algn="ctr" fontAlgn="base">
      <a:spcBef>
        <a:spcPct val="0"/>
      </a:spcBef>
      <a:spcAft>
        <a:spcPct val="0"/>
      </a:spcAft>
      <a:defRPr b="1" kern="1200" sz="2400">
        <a:solidFill>
          <a:schemeClr val="tx1"/>
        </a:solidFill>
        <a:latin typeface="Microsoft Sans Serif" pitchFamily="34" charset="0"/>
        <a:ea typeface="+mn-ea"/>
        <a:cs typeface="+mn-cs"/>
      </a:defRPr>
    </a:lvl5pPr>
    <a:lvl6pPr defTabSz="914400" eaLnBrk="1" hangingPunct="1" latinLnBrk="0" lvl="5" marL="2286000" rtl="0" algn="l">
      <a:defRPr b="1" kern="1200" sz="2400">
        <a:solidFill>
          <a:schemeClr val="tx1"/>
        </a:solidFill>
        <a:latin typeface="Microsoft Sans Serif" pitchFamily="34" charset="0"/>
        <a:ea typeface="+mn-ea"/>
        <a:cs typeface="+mn-cs"/>
      </a:defRPr>
    </a:lvl6pPr>
    <a:lvl7pPr defTabSz="914400" eaLnBrk="1" hangingPunct="1" latinLnBrk="0" lvl="6" marL="2743200" rtl="0" algn="l">
      <a:defRPr b="1" kern="1200" sz="2400">
        <a:solidFill>
          <a:schemeClr val="tx1"/>
        </a:solidFill>
        <a:latin typeface="Microsoft Sans Serif" pitchFamily="34" charset="0"/>
        <a:ea typeface="+mn-ea"/>
        <a:cs typeface="+mn-cs"/>
      </a:defRPr>
    </a:lvl7pPr>
    <a:lvl8pPr defTabSz="914400" eaLnBrk="1" hangingPunct="1" latinLnBrk="0" lvl="7" marL="3200400" rtl="0" algn="l">
      <a:defRPr b="1" kern="1200" sz="2400">
        <a:solidFill>
          <a:schemeClr val="tx1"/>
        </a:solidFill>
        <a:latin typeface="Microsoft Sans Serif" pitchFamily="34" charset="0"/>
        <a:ea typeface="+mn-ea"/>
        <a:cs typeface="+mn-cs"/>
      </a:defRPr>
    </a:lvl8pPr>
    <a:lvl9pPr defTabSz="914400" eaLnBrk="1" hangingPunct="1" latinLnBrk="0" lvl="8" marL="3657600" rtl="0" algn="l">
      <a:defRPr b="1" kern="1200" sz="2400">
        <a:solidFill>
          <a:schemeClr val="tx1"/>
        </a:solidFill>
        <a:latin typeface="Microsoft Sans Serif" pitchFamily="34" charset="0"/>
        <a:ea typeface="+mn-ea"/>
        <a:cs typeface="+mn-cs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{2D200454-40CA-4A62-9FC3-DE9A4176ACB9}">
      <p15:notesGuideLst>
        <p15:guide id="1" orient="horz" pos="2880">
          <p15:clr>
            <a:srgbClr val="000000"/>
          </p15:clr>
        </p15:guide>
        <p15:guide id="2" pos="2160">
          <p15:clr>
            <a:srgbClr val="000000"/>
          </p15:clr>
        </p15:guide>
      </p15:notesGuideLst>
    </p:ext>
  </p:extLst>
</p:presentation>
</file>

<file path=ppt/presProps5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5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notes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1.xml"/><Relationship Id="rId2" Type="http://schemas.openxmlformats.org/officeDocument/2006/relationships/viewProps" Target="viewProps5.xml"/><Relationship Id="rId3" Type="http://schemas.openxmlformats.org/officeDocument/2006/relationships/presProps" Target="presProps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7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31.xml"/><Relationship Id="rId30" Type="http://schemas.openxmlformats.org/officeDocument/2006/relationships/slide" Target="slides/slide30.xml"/><Relationship Id="rId11" Type="http://schemas.openxmlformats.org/officeDocument/2006/relationships/slide" Target="slides/slide7.xml"/><Relationship Id="rId33" Type="http://schemas.openxmlformats.org/officeDocument/2006/relationships/tags" Target="tags/tag5.xml"/><Relationship Id="rId10" Type="http://schemas.openxmlformats.org/officeDocument/2006/relationships/slide" Target="slides/slide5.xml"/><Relationship Id="rId32" Type="http://schemas.openxmlformats.org/officeDocument/2006/relationships/slide" Target="slides/slide32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Time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Time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" charset="0"/>
              </a:defRPr>
            </a:lvl1pPr>
          </a:lstStyle>
          <a:p>
            <a:pPr>
              <a:defRPr/>
            </a:pPr>
            <a:fld id="{E9AC2F75-92B1-438D-8865-D4290AB224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EBA045-0209-4E17-963F-F715EF3C9830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BC5C63-D5F6-473E-93A4-3FEB265D644F}" type="slidenum">
              <a:rPr lang="en-US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F3664BE-2BA6-40B3-8199-201CDD745F40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2375" cy="4114800"/>
          </a:xfrm>
          <a:ln/>
        </p:spPr>
        <p:txBody>
          <a:bodyPr/>
          <a:lstStyle/>
          <a:p>
            <a:pPr eaLnBrk="1" hangingPunct="1">
              <a:lnSpc>
                <a:spcPct val="80000"/>
              </a:lnSpc>
              <a:buSzPct val="70000"/>
              <a:defRPr/>
            </a:pPr>
            <a:endParaRPr lang="en-US" dirty="0" smtClean="0">
              <a:solidFill>
                <a:srgbClr val="000066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11E779-E814-47D6-AF1B-A88B212CADC4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2375" cy="4114800"/>
          </a:xfrm>
          <a:noFill/>
          <a:ln/>
        </p:spPr>
        <p:txBody>
          <a:bodyPr/>
          <a:lstStyle/>
          <a:p>
            <a:pPr defTabSz="762000"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258061-5757-4ACB-AA3F-A559C622B26D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2375" cy="4114800"/>
          </a:xfrm>
          <a:noFill/>
          <a:ln/>
        </p:spPr>
        <p:txBody>
          <a:bodyPr/>
          <a:lstStyle/>
          <a:p>
            <a:pPr defTabSz="762000"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F2DD40-F3DE-49A8-983D-5F00683445C5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2375" cy="4114800"/>
          </a:xfrm>
          <a:noFill/>
          <a:ln/>
        </p:spPr>
        <p:txBody>
          <a:bodyPr/>
          <a:lstStyle/>
          <a:p>
            <a:pPr defTabSz="762000"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FC685D-52ED-4D67-BD1D-43953F1C80E7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2375" cy="4114800"/>
          </a:xfrm>
          <a:noFill/>
          <a:ln/>
        </p:spPr>
        <p:txBody>
          <a:bodyPr/>
          <a:lstStyle/>
          <a:p>
            <a:pPr defTabSz="762000"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AD621D-DCB7-4793-925A-D1BB23308ED4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8D17BE-946D-4811-BFF1-7E6B02CD4A7B}" type="slidenum">
              <a:rPr lang="en-US" smtClean="0"/>
              <a:pPr/>
              <a:t>23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432DEC-DE0C-4FC5-B0AB-5AD247A28E8F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2375" cy="4114800"/>
          </a:xfrm>
          <a:noFill/>
          <a:ln/>
        </p:spPr>
        <p:txBody>
          <a:bodyPr/>
          <a:lstStyle/>
          <a:p>
            <a:pPr defTabSz="762000"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A446EE-545E-410C-9D64-400A65524C7B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2375" cy="4114800"/>
          </a:xfrm>
          <a:noFill/>
          <a:ln/>
        </p:spPr>
        <p:txBody>
          <a:bodyPr/>
          <a:lstStyle/>
          <a:p>
            <a:pPr defTabSz="762000" eaLnBrk="1" hangingPunct="1"/>
            <a:endParaRPr lang="en-GB" dirty="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67230E-7079-4760-A7AF-22CC4D029807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2375" cy="4114800"/>
          </a:xfrm>
          <a:noFill/>
          <a:ln/>
        </p:spPr>
        <p:txBody>
          <a:bodyPr/>
          <a:lstStyle/>
          <a:p>
            <a:pPr defTabSz="762000" eaLnBrk="1" hangingPunct="1"/>
            <a:endParaRPr lang="en-GB" dirty="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2FB81A-1F60-44DB-B2B7-8A9DB56EEDCB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609600" indent="-609600" eaLnBrk="1" hangingPunct="1">
              <a:buSzPct val="70000"/>
              <a:buFont typeface="Arial" pitchFamily="34" charset="0"/>
              <a:buChar char="•"/>
              <a:defRPr/>
            </a:pPr>
            <a:endParaRPr lang="en-US" b="1" dirty="0" smtClean="0">
              <a:solidFill>
                <a:srgbClr val="000028"/>
              </a:solidFill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2C2741-5A4B-4911-9B27-A6B41F39CA93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b="1" dirty="0" smtClean="0">
              <a:solidFill>
                <a:srgbClr val="000028"/>
              </a:solidFill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0CE10C-2D5D-4245-9CBB-D1D7037B130F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2375" cy="4114800"/>
          </a:xfrm>
          <a:noFill/>
          <a:ln/>
        </p:spPr>
        <p:txBody>
          <a:bodyPr/>
          <a:lstStyle/>
          <a:p>
            <a:pPr defTabSz="762000"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593F6B-A6D6-407F-9305-5C4D0BF85C76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2375" cy="4114800"/>
          </a:xfrm>
          <a:noFill/>
          <a:ln/>
        </p:spPr>
        <p:txBody>
          <a:bodyPr/>
          <a:lstStyle/>
          <a:p>
            <a:pPr defTabSz="762000"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B9290D-D2D7-4C90-8318-99CEF4845E48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22EFCC-1E38-40E4-9DF8-0A09F46BC478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2375" cy="4114800"/>
          </a:xfrm>
          <a:noFill/>
          <a:ln/>
        </p:spPr>
        <p:txBody>
          <a:bodyPr/>
          <a:lstStyle/>
          <a:p>
            <a:pPr defTabSz="762000"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576C74-CA79-4FF6-B74D-40AF9DBB5F52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2375" cy="4114800"/>
          </a:xfrm>
          <a:noFill/>
          <a:ln/>
        </p:spPr>
        <p:txBody>
          <a:bodyPr/>
          <a:lstStyle/>
          <a:p>
            <a:pPr defTabSz="762000"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BA4A3B-A26A-44C9-8426-BE0339B31EDA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2375" cy="4114800"/>
          </a:xfrm>
          <a:noFill/>
          <a:ln/>
        </p:spPr>
        <p:txBody>
          <a:bodyPr/>
          <a:lstStyle/>
          <a:p>
            <a:pPr defTabSz="762000"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6286D2-71D9-48B5-86AE-AE6171EC169B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2375" cy="4114800"/>
          </a:xfrm>
          <a:noFill/>
          <a:ln/>
        </p:spPr>
        <p:txBody>
          <a:bodyPr/>
          <a:lstStyle/>
          <a:p>
            <a:pPr defTabSz="762000"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577850" indent="-577850" defTabSz="762000" eaLnBrk="1" hangingPunct="1">
              <a:buFont typeface="Arial" pitchFamily="34" charset="0"/>
              <a:buNone/>
              <a:defRPr/>
            </a:pPr>
            <a:endParaRPr lang="en-GB" dirty="0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69AD20-C40C-44BA-B623-E8001D4515E7}" type="slidenum">
              <a:rPr lang="en-US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skoma2008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26AF85-7866-44AF-8E18-E2DBAFE525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acfi1203Marginal1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skoma2008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E3548D-E962-4B44-8A59-51D3974D02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acfi1203Marginal1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skoma2008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0CE062-920A-4734-90C4-6E8817094D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acfi1203Marginal1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skoma2008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74E7BE-17B2-46D5-BF37-DE95E1A0F5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acfi1203Marginal1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skoma2008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27428E-6762-4842-95EA-3D8D8EA57E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acfi1203Marginal1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skoma2008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F9E442-E7AA-4DCE-800E-8C6822D1EB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acfi1203Marginal1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skoma2008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0D72E9-4149-498F-8B49-610FDC9EAC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acfi1203Marginal1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skoma2008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11BEB8-E14B-4DBA-946A-040639F301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acfi1203Marginal1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skoma2008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4200C-5A6D-4162-B827-98D51B35A6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acfi1203Marginal1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skoma2008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E9CAFB-03EC-4792-92D3-2353882DAE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acfi1203Marginal1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skoma2008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D14D9D-B4FF-4B0E-B70E-492C418C5B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acfi1203Marginal1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skoma2008</a:t>
            </a:r>
          </a:p>
        </p:txBody>
      </p:sp>
      <p:sp>
        <p:nvSpPr>
          <p:cNvPr id="30515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38B2C54A-F8AF-4E02-A175-CEF4DCA77E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305158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305159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305160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305161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305162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sp>
          <p:nvSpPr>
            <p:cNvPr id="305163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05164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102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5166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acfi1203Marginal1</a:t>
            </a:r>
          </a:p>
        </p:txBody>
      </p:sp>
      <p:sp>
        <p:nvSpPr>
          <p:cNvPr id="30516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5167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516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516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516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516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516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4E334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4E334F"/>
          </a:solidFill>
          <a:latin typeface="Microsoft Sans Serif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4E334F"/>
          </a:solidFill>
          <a:latin typeface="Microsoft Sans Serif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4E334F"/>
          </a:solidFill>
          <a:latin typeface="Microsoft Sans Serif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4E334F"/>
          </a:solidFill>
          <a:latin typeface="Microsoft Sans Serif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4E334F"/>
          </a:solidFill>
          <a:latin typeface="Microsoft Sans Serif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4E334F"/>
          </a:solidFill>
          <a:latin typeface="Microsoft Sans Serif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4E334F"/>
          </a:solidFill>
          <a:latin typeface="Microsoft Sans Serif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4E334F"/>
          </a:solidFill>
          <a:latin typeface="Microsoft Sans Serif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Font typeface="Wingdings" pitchFamily="2" charset="2"/>
        <a:buChar char="l"/>
        <a:defRPr sz="3200" b="1">
          <a:solidFill>
            <a:srgbClr val="66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Font typeface="Microsoft Sans Serif" pitchFamily="34" charset="0"/>
        <a:buChar char="—"/>
        <a:defRPr sz="2800" b="1">
          <a:solidFill>
            <a:srgbClr val="000028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Font typeface="Wingdings" pitchFamily="2" charset="2"/>
        <a:buChar char="l"/>
        <a:defRPr sz="2400" b="1">
          <a:solidFill>
            <a:srgbClr val="000028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Font typeface="Wingdings" pitchFamily="2" charset="2"/>
        <a:buChar char="l"/>
        <a:defRPr sz="2000" b="1">
          <a:solidFill>
            <a:srgbClr val="000028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Font typeface="Wingdings" pitchFamily="2" charset="2"/>
        <a:buChar char="l"/>
        <a:defRPr sz="2000" b="1">
          <a:solidFill>
            <a:srgbClr val="000028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00000"/>
        </a:buClr>
        <a:buFont typeface="Wingdings" pitchFamily="2" charset="2"/>
        <a:buChar char="l"/>
        <a:defRPr sz="2000" b="1">
          <a:solidFill>
            <a:srgbClr val="000028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0000"/>
        </a:buClr>
        <a:buFont typeface="Wingdings" pitchFamily="2" charset="2"/>
        <a:buChar char="l"/>
        <a:defRPr sz="2000" b="1">
          <a:solidFill>
            <a:srgbClr val="000028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0000"/>
        </a:buClr>
        <a:buFont typeface="Wingdings" pitchFamily="2" charset="2"/>
        <a:buChar char="l"/>
        <a:defRPr sz="2000" b="1">
          <a:solidFill>
            <a:srgbClr val="000028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0000"/>
        </a:buClr>
        <a:buFont typeface="Wingdings" pitchFamily="2" charset="2"/>
        <a:buChar char="l"/>
        <a:defRPr sz="2000" b="1">
          <a:solidFill>
            <a:srgbClr val="000028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69356" name="Shape 569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357" name="Google Shape;569357;p1"/>
          <p:cNvSpPr txBox="1"/>
          <p:nvPr>
            <p:ph idx="12" type="ftr"/>
          </p:nvPr>
        </p:nvSpPr>
        <p:spPr>
          <a:xfrm>
            <a:off x="3124200" y="6248400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4C66"/>
              </a:buClr>
              <a:buSzPts val="1200"/>
              <a:buFont typeface="Bodoni"/>
              <a:buNone/>
            </a:pPr>
            <a:r>
              <a:rPr lang="en-GB">
                <a:solidFill>
                  <a:srgbClr val="004C66"/>
                </a:solidFill>
                <a:latin typeface="Bodoni"/>
                <a:ea typeface="Bodoni"/>
                <a:cs typeface="Bodoni"/>
                <a:sym typeface="Bodoni"/>
              </a:rPr>
              <a:t>acfi1203 marginal costing</a:t>
            </a:r>
            <a:endParaRPr/>
          </a:p>
        </p:txBody>
      </p:sp>
      <p:sp>
        <p:nvSpPr>
          <p:cNvPr id="569358" name="Google Shape;569358;p1"/>
          <p:cNvSpPr txBox="1"/>
          <p:nvPr>
            <p:ph idx="10" type="dt"/>
          </p:nvPr>
        </p:nvSpPr>
        <p:spPr>
          <a:xfrm>
            <a:off x="457200" y="625157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4C66"/>
              </a:buClr>
              <a:buSzPts val="1200"/>
              <a:buFont typeface="Bodoni"/>
              <a:buNone/>
            </a:pPr>
            <a:r>
              <a:rPr lang="en-GB">
                <a:solidFill>
                  <a:srgbClr val="004C66"/>
                </a:solidFill>
                <a:latin typeface="Bodoni"/>
                <a:ea typeface="Bodoni"/>
                <a:cs typeface="Bodoni"/>
                <a:sym typeface="Bodoni"/>
              </a:rPr>
              <a:t>skoma</a:t>
            </a:r>
            <a:endParaRPr/>
          </a:p>
        </p:txBody>
      </p:sp>
      <p:sp>
        <p:nvSpPr>
          <p:cNvPr id="569359" name="Google Shape;569359;p1"/>
          <p:cNvSpPr txBox="1"/>
          <p:nvPr>
            <p:ph idx="11" type="sldNum"/>
          </p:nvPr>
        </p:nvSpPr>
        <p:spPr>
          <a:xfrm>
            <a:off x="6553200" y="6248400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4C66"/>
              </a:buClr>
              <a:buSzPts val="1200"/>
              <a:buFont typeface="Bodoni"/>
              <a:buNone/>
            </a:pPr>
            <a:fld id="{00000000-1234-1234-1234-123412341234}" type="slidenum">
              <a:rPr lang="en-GB">
                <a:solidFill>
                  <a:srgbClr val="004C66"/>
                </a:solidFill>
                <a:latin typeface="Bodoni"/>
                <a:ea typeface="Bodoni"/>
                <a:cs typeface="Bodoni"/>
                <a:sym typeface="Bodoni"/>
              </a:rPr>
              <a:t>‹#›</a:t>
            </a:fld>
            <a:endParaRPr>
              <a:solidFill>
                <a:srgbClr val="004C66"/>
              </a:solidFill>
              <a:latin typeface="Bodoni"/>
              <a:ea typeface="Bodoni"/>
              <a:cs typeface="Bodoni"/>
              <a:sym typeface="Bodoni"/>
            </a:endParaRPr>
          </a:p>
        </p:txBody>
      </p:sp>
      <p:sp>
        <p:nvSpPr>
          <p:cNvPr id="569360" name="Google Shape;569360;p1"/>
          <p:cNvSpPr txBox="1"/>
          <p:nvPr>
            <p:ph idx="4294967295" type="ctrTitle"/>
          </p:nvPr>
        </p:nvSpPr>
        <p:spPr>
          <a:xfrm>
            <a:off x="136525" y="274638"/>
            <a:ext cx="8871000" cy="276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270000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4E334F"/>
              </a:buClr>
              <a:buSzPts val="5400"/>
              <a:buFont typeface="Helvetica Neue"/>
              <a:buNone/>
            </a:pPr>
            <a:r>
              <a:rPr b="1" i="0" lang="en-GB" sz="5400" u="none" cap="none" strike="noStrike">
                <a:solidFill>
                  <a:srgbClr val="4E334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Marginal Costing &amp; Decision Making </a:t>
            </a:r>
            <a:endParaRPr b="1" i="0" sz="4000" u="none" cap="none" strike="noStrike">
              <a:solidFill>
                <a:srgbClr val="4E334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69502" name="Shape 569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503" name="Google Shape;569503;p4"/>
          <p:cNvSpPr txBox="1"/>
          <p:nvPr>
            <p:ph type="title"/>
          </p:nvPr>
        </p:nvSpPr>
        <p:spPr>
          <a:xfrm>
            <a:off x="457200" y="274638"/>
            <a:ext cx="8229600" cy="62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4E334F"/>
              </a:buClr>
              <a:buSzPts val="4000"/>
              <a:buFont typeface="Helvetica Neue"/>
              <a:buNone/>
            </a:pPr>
            <a:r>
              <a:rPr lang="en-GB"/>
              <a:t>Cost Behaviour </a:t>
            </a:r>
            <a:endParaRPr/>
          </a:p>
        </p:txBody>
      </p:sp>
      <p:sp>
        <p:nvSpPr>
          <p:cNvPr id="569504" name="Google Shape;569504;p4"/>
          <p:cNvSpPr txBox="1"/>
          <p:nvPr>
            <p:ph idx="1" type="body"/>
          </p:nvPr>
        </p:nvSpPr>
        <p:spPr>
          <a:xfrm>
            <a:off x="457200" y="1412875"/>
            <a:ext cx="8436000" cy="471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577850" lvl="0" marL="577850" rtl="0" algn="l">
              <a:spcBef>
                <a:spcPts val="0"/>
              </a:spcBef>
              <a:spcAft>
                <a:spcPts val="0"/>
              </a:spcAft>
              <a:buSzPts val="3200"/>
              <a:buFont typeface="Helvetica Neue"/>
              <a:buNone/>
            </a:pPr>
            <a:r>
              <a:rPr b="0" lang="en-GB" u="sng"/>
              <a:t>Mixed or Semi Variable Cost</a:t>
            </a:r>
            <a:r>
              <a:rPr b="0" lang="en-GB" sz="2800"/>
              <a:t>	</a:t>
            </a:r>
            <a:endParaRPr/>
          </a:p>
          <a:p>
            <a:pPr indent="-577850" lvl="0" marL="577850" rtl="0" algn="l">
              <a:spcBef>
                <a:spcPts val="200"/>
              </a:spcBef>
              <a:spcAft>
                <a:spcPts val="0"/>
              </a:spcAft>
              <a:buSzPts val="1000"/>
              <a:buFont typeface="Helvetica Neue"/>
              <a:buNone/>
            </a:pPr>
            <a:r>
              <a:t/>
            </a:r>
            <a:endParaRPr b="0" sz="1000"/>
          </a:p>
          <a:p>
            <a:pPr indent="-577850" lvl="0" marL="577850" rtl="0" algn="l">
              <a:spcBef>
                <a:spcPts val="560"/>
              </a:spcBef>
              <a:spcAft>
                <a:spcPts val="0"/>
              </a:spcAft>
              <a:buSzPts val="2800"/>
              <a:buFont typeface="Helvetica Neue"/>
              <a:buNone/>
            </a:pPr>
            <a:r>
              <a:rPr b="0" lang="en-GB" sz="2800">
                <a:solidFill>
                  <a:srgbClr val="161412"/>
                </a:solidFill>
              </a:rPr>
              <a:t>A cost which has both a fixed and variable element.</a:t>
            </a:r>
            <a:endParaRPr/>
          </a:p>
        </p:txBody>
      </p:sp>
      <p:cxnSp>
        <p:nvCxnSpPr>
          <p:cNvPr id="569505" name="Google Shape;569505;p4"/>
          <p:cNvCxnSpPr/>
          <p:nvPr/>
        </p:nvCxnSpPr>
        <p:spPr>
          <a:xfrm>
            <a:off x="3124200" y="5715000"/>
            <a:ext cx="3048000" cy="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569506" name="Google Shape;569506;p4"/>
          <p:cNvCxnSpPr/>
          <p:nvPr/>
        </p:nvCxnSpPr>
        <p:spPr>
          <a:xfrm>
            <a:off x="3124200" y="2971800"/>
            <a:ext cx="0" cy="27432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569507" name="Google Shape;569507;p4"/>
          <p:cNvSpPr txBox="1"/>
          <p:nvPr/>
        </p:nvSpPr>
        <p:spPr>
          <a:xfrm>
            <a:off x="5638800" y="5867400"/>
            <a:ext cx="12192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spcFirstLastPara="1" rIns="90475" wrap="square" tIns="4445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161412"/>
              </a:buClr>
              <a:buSzPts val="2000"/>
              <a:buFont typeface="Helvetica Neue"/>
              <a:buNone/>
            </a:pPr>
            <a:r>
              <a:rPr b="0" i="0" lang="en-GB" sz="2000" u="none" cap="none" strike="noStrike">
                <a:solidFill>
                  <a:srgbClr val="16141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Activity</a:t>
            </a:r>
            <a:endParaRPr b="1" i="0" sz="2400" u="none" cap="none" strike="noStrike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69508" name="Google Shape;569508;p4"/>
          <p:cNvSpPr txBox="1"/>
          <p:nvPr/>
        </p:nvSpPr>
        <p:spPr>
          <a:xfrm>
            <a:off x="1547813" y="3124200"/>
            <a:ext cx="1424100" cy="69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spcFirstLastPara="1" rIns="90475" wrap="square" tIns="4445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161412"/>
              </a:buClr>
              <a:buSzPts val="2000"/>
              <a:buFont typeface="Helvetica Neue"/>
              <a:buNone/>
            </a:pPr>
            <a:r>
              <a:rPr b="0" i="0" lang="en-GB" sz="2000" u="none" cap="none" strike="noStrike">
                <a:solidFill>
                  <a:srgbClr val="16141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Total </a:t>
            </a:r>
            <a:r>
              <a:rPr lang="en-GB" sz="2000">
                <a:solidFill>
                  <a:srgbClr val="16141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Cost</a:t>
            </a:r>
            <a:endParaRPr b="1" i="0" sz="2400" u="none" cap="none" strike="noStrike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cxnSp>
        <p:nvCxnSpPr>
          <p:cNvPr id="569509" name="Google Shape;569509;p4"/>
          <p:cNvCxnSpPr/>
          <p:nvPr/>
        </p:nvCxnSpPr>
        <p:spPr>
          <a:xfrm flipH="1" rot="10800000">
            <a:off x="3124200" y="3403500"/>
            <a:ext cx="2844900" cy="1397100"/>
          </a:xfrm>
          <a:prstGeom prst="straightConnector1">
            <a:avLst/>
          </a:prstGeom>
          <a:noFill/>
          <a:ln cap="flat" cmpd="sng" w="38100">
            <a:solidFill>
              <a:schemeClr val="hlink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69510" name="Google Shape;569510;p4"/>
          <p:cNvCxnSpPr/>
          <p:nvPr/>
        </p:nvCxnSpPr>
        <p:spPr>
          <a:xfrm flipH="1" rot="10800000">
            <a:off x="3124200" y="4788000"/>
            <a:ext cx="2946300" cy="12600"/>
          </a:xfrm>
          <a:prstGeom prst="straightConnector1">
            <a:avLst/>
          </a:prstGeom>
          <a:noFill/>
          <a:ln cap="flat" cmpd="sng" w="38100">
            <a:solidFill>
              <a:schemeClr val="hlink"/>
            </a:solidFill>
            <a:prstDash val="dash"/>
            <a:round/>
            <a:headEnd len="sm" w="sm" type="none"/>
            <a:tailEnd len="sm" w="sm" type="none"/>
          </a:ln>
        </p:spPr>
      </p:cxnSp>
      <p:sp>
        <p:nvSpPr>
          <p:cNvPr id="569511" name="Google Shape;569511;p4"/>
          <p:cNvSpPr txBox="1"/>
          <p:nvPr/>
        </p:nvSpPr>
        <p:spPr>
          <a:xfrm>
            <a:off x="6032500" y="3911600"/>
            <a:ext cx="18129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spcFirstLastPara="1" rIns="90475" wrap="square" tIns="4445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161412"/>
              </a:buClr>
              <a:buSzPts val="2000"/>
              <a:buFont typeface="Helvetica Neue"/>
              <a:buNone/>
            </a:pPr>
            <a:r>
              <a:rPr b="0" i="0" lang="en-GB" sz="2000" u="none" cap="none" strike="noStrike">
                <a:solidFill>
                  <a:srgbClr val="16141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Variable Cost</a:t>
            </a:r>
            <a:endParaRPr b="1" i="0" sz="2400" u="none" cap="none" strike="noStrike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69512" name="Google Shape;569512;p4"/>
          <p:cNvSpPr txBox="1"/>
          <p:nvPr/>
        </p:nvSpPr>
        <p:spPr>
          <a:xfrm>
            <a:off x="6070600" y="5003800"/>
            <a:ext cx="14874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spcFirstLastPara="1" rIns="90475" wrap="square" tIns="4445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161412"/>
              </a:buClr>
              <a:buSzPts val="2000"/>
              <a:buFont typeface="Helvetica Neue"/>
              <a:buNone/>
            </a:pPr>
            <a:r>
              <a:rPr b="0" i="0" lang="en-GB" sz="2000" u="none" cap="none" strike="noStrike">
                <a:solidFill>
                  <a:srgbClr val="16141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Fixed Cost</a:t>
            </a:r>
            <a:endParaRPr b="1" i="0" sz="2400" u="none" cap="none" strike="noStrike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cxnSp>
        <p:nvCxnSpPr>
          <p:cNvPr id="569513" name="Google Shape;569513;p4"/>
          <p:cNvCxnSpPr/>
          <p:nvPr/>
        </p:nvCxnSpPr>
        <p:spPr>
          <a:xfrm>
            <a:off x="5969000" y="3441700"/>
            <a:ext cx="0" cy="12954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triangle"/>
            <a:tailEnd len="med" w="med" type="triangle"/>
          </a:ln>
        </p:spPr>
      </p:cxnSp>
      <p:cxnSp>
        <p:nvCxnSpPr>
          <p:cNvPr id="569514" name="Google Shape;569514;p4"/>
          <p:cNvCxnSpPr/>
          <p:nvPr/>
        </p:nvCxnSpPr>
        <p:spPr>
          <a:xfrm>
            <a:off x="5956300" y="4902200"/>
            <a:ext cx="0" cy="7239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triangle"/>
            <a:tailEnd len="med" w="med" type="triangle"/>
          </a:ln>
        </p:spPr>
      </p:cxnSp>
      <p:sp>
        <p:nvSpPr>
          <p:cNvPr id="569515" name="Google Shape;569515;p4"/>
          <p:cNvSpPr txBox="1"/>
          <p:nvPr>
            <p:ph idx="10" type="dt"/>
          </p:nvPr>
        </p:nvSpPr>
        <p:spPr>
          <a:xfrm>
            <a:off x="457200" y="625157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4C66"/>
              </a:buClr>
              <a:buSzPts val="1200"/>
              <a:buFont typeface="Bodoni"/>
              <a:buNone/>
            </a:pPr>
            <a:r>
              <a:rPr lang="en-GB">
                <a:solidFill>
                  <a:srgbClr val="004C66"/>
                </a:solidFill>
                <a:latin typeface="Bodoni"/>
                <a:ea typeface="Bodoni"/>
                <a:cs typeface="Bodoni"/>
                <a:sym typeface="Bodoni"/>
              </a:rPr>
              <a:t>skoma</a:t>
            </a:r>
            <a:endParaRPr/>
          </a:p>
        </p:txBody>
      </p:sp>
      <p:sp>
        <p:nvSpPr>
          <p:cNvPr id="569516" name="Google Shape;569516;p4"/>
          <p:cNvSpPr txBox="1"/>
          <p:nvPr>
            <p:ph idx="12" type="ftr"/>
          </p:nvPr>
        </p:nvSpPr>
        <p:spPr>
          <a:xfrm>
            <a:off x="3124200" y="6248400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4C66"/>
              </a:buClr>
              <a:buSzPts val="1200"/>
              <a:buFont typeface="Bodoni"/>
              <a:buNone/>
            </a:pPr>
            <a:r>
              <a:rPr lang="en-GB">
                <a:solidFill>
                  <a:srgbClr val="004C66"/>
                </a:solidFill>
                <a:latin typeface="Bodoni"/>
                <a:ea typeface="Bodoni"/>
                <a:cs typeface="Bodoni"/>
                <a:sym typeface="Bodoni"/>
              </a:rPr>
              <a:t>acfi1203cost behaviour &amp; abs costing</a:t>
            </a:r>
            <a:endParaRPr/>
          </a:p>
        </p:txBody>
      </p:sp>
      <p:sp>
        <p:nvSpPr>
          <p:cNvPr id="569517" name="Google Shape;569517;p4"/>
          <p:cNvSpPr txBox="1"/>
          <p:nvPr>
            <p:ph idx="11" type="sldNum"/>
          </p:nvPr>
        </p:nvSpPr>
        <p:spPr>
          <a:xfrm>
            <a:off x="6553200" y="6248400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4C66"/>
              </a:buClr>
              <a:buSzPts val="1200"/>
              <a:buFont typeface="Bodoni"/>
              <a:buNone/>
            </a:pPr>
            <a:fld id="{00000000-1234-1234-1234-123412341234}" type="slidenum">
              <a:rPr lang="en-GB">
                <a:solidFill>
                  <a:srgbClr val="004C66"/>
                </a:solidFill>
                <a:latin typeface="Bodoni"/>
                <a:ea typeface="Bodoni"/>
                <a:cs typeface="Bodoni"/>
                <a:sym typeface="Bodoni"/>
              </a:rPr>
              <a:t>‹#›</a:t>
            </a:fld>
            <a:endParaRPr>
              <a:solidFill>
                <a:srgbClr val="004C66"/>
              </a:solidFill>
              <a:latin typeface="Bodoni"/>
              <a:ea typeface="Bodoni"/>
              <a:cs typeface="Bodoni"/>
              <a:sym typeface="Bodon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50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50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50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663575"/>
          </a:xfrm>
        </p:spPr>
        <p:txBody>
          <a:bodyPr/>
          <a:lstStyle/>
          <a:p>
            <a:pPr eaLnBrk="1" hangingPunct="1"/>
            <a:r>
              <a:rPr lang="en-GB" smtClean="0"/>
              <a:t>Total Production Cost</a:t>
            </a:r>
            <a:endParaRPr lang="en-GB" sz="3600" smtClean="0">
              <a:solidFill>
                <a:schemeClr val="hlink"/>
              </a:solidFill>
            </a:endParaRPr>
          </a:p>
        </p:txBody>
      </p:sp>
      <p:sp>
        <p:nvSpPr>
          <p:cNvPr id="404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135063"/>
            <a:ext cx="4038600" cy="516572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Microsoft Sans Serif" pitchFamily="34" charset="0"/>
              <a:buNone/>
            </a:pPr>
            <a:r>
              <a:rPr lang="en-GB" sz="2000" b="0" dirty="0" smtClean="0">
                <a:solidFill>
                  <a:srgbClr val="FF0000"/>
                </a:solidFill>
              </a:rPr>
              <a:t>Direct Materials</a:t>
            </a:r>
          </a:p>
          <a:p>
            <a:pPr algn="ctr" eaLnBrk="1" hangingPunct="1">
              <a:lnSpc>
                <a:spcPct val="90000"/>
              </a:lnSpc>
              <a:buFont typeface="Microsoft Sans Serif" pitchFamily="34" charset="0"/>
              <a:buNone/>
            </a:pPr>
            <a:r>
              <a:rPr lang="en-GB" sz="2000" b="0" dirty="0" smtClean="0">
                <a:solidFill>
                  <a:srgbClr val="FF0000"/>
                </a:solidFill>
              </a:rPr>
              <a:t>+</a:t>
            </a:r>
          </a:p>
          <a:p>
            <a:pPr algn="ctr" eaLnBrk="1" hangingPunct="1">
              <a:lnSpc>
                <a:spcPct val="90000"/>
              </a:lnSpc>
              <a:buFont typeface="Microsoft Sans Serif" pitchFamily="34" charset="0"/>
              <a:buNone/>
            </a:pPr>
            <a:r>
              <a:rPr lang="en-GB" sz="2000" b="0" dirty="0" smtClean="0">
                <a:solidFill>
                  <a:srgbClr val="FF0000"/>
                </a:solidFill>
              </a:rPr>
              <a:t>Direct Labour</a:t>
            </a:r>
          </a:p>
          <a:p>
            <a:pPr algn="ctr" eaLnBrk="1" hangingPunct="1">
              <a:lnSpc>
                <a:spcPct val="90000"/>
              </a:lnSpc>
              <a:buFont typeface="Microsoft Sans Serif" pitchFamily="34" charset="0"/>
              <a:buNone/>
            </a:pPr>
            <a:r>
              <a:rPr lang="en-GB" sz="2000" b="0" dirty="0" smtClean="0">
                <a:solidFill>
                  <a:srgbClr val="FF0000"/>
                </a:solidFill>
              </a:rPr>
              <a:t>+</a:t>
            </a:r>
          </a:p>
          <a:p>
            <a:pPr algn="ctr" eaLnBrk="1" hangingPunct="1">
              <a:lnSpc>
                <a:spcPct val="90000"/>
              </a:lnSpc>
              <a:buFont typeface="Microsoft Sans Serif" pitchFamily="34" charset="0"/>
              <a:buNone/>
            </a:pPr>
            <a:r>
              <a:rPr lang="en-GB" sz="2000" b="0" dirty="0" smtClean="0">
                <a:solidFill>
                  <a:srgbClr val="FF0000"/>
                </a:solidFill>
              </a:rPr>
              <a:t>Direct Expenses</a:t>
            </a:r>
          </a:p>
          <a:p>
            <a:pPr algn="ctr" eaLnBrk="1" hangingPunct="1">
              <a:lnSpc>
                <a:spcPct val="90000"/>
              </a:lnSpc>
              <a:buFont typeface="Microsoft Sans Serif" pitchFamily="34" charset="0"/>
              <a:buNone/>
            </a:pPr>
            <a:r>
              <a:rPr lang="en-GB" sz="2000" b="0" dirty="0" smtClean="0">
                <a:solidFill>
                  <a:srgbClr val="FF0000"/>
                </a:solidFill>
              </a:rPr>
              <a:t>=</a:t>
            </a:r>
          </a:p>
          <a:p>
            <a:pPr algn="ctr" eaLnBrk="1" hangingPunct="1">
              <a:lnSpc>
                <a:spcPct val="90000"/>
              </a:lnSpc>
              <a:buFont typeface="Microsoft Sans Serif" pitchFamily="34" charset="0"/>
              <a:buNone/>
            </a:pPr>
            <a:r>
              <a:rPr lang="en-GB" sz="2000" b="0" dirty="0" smtClean="0">
                <a:solidFill>
                  <a:schemeClr val="bg2">
                    <a:lumMod val="10000"/>
                  </a:schemeClr>
                </a:solidFill>
              </a:rPr>
              <a:t>Prime Cost</a:t>
            </a:r>
          </a:p>
          <a:p>
            <a:pPr algn="ctr" eaLnBrk="1" hangingPunct="1">
              <a:lnSpc>
                <a:spcPct val="90000"/>
              </a:lnSpc>
              <a:buFont typeface="Microsoft Sans Serif" pitchFamily="34" charset="0"/>
              <a:buNone/>
            </a:pPr>
            <a:r>
              <a:rPr lang="en-GB" sz="2000" b="0" dirty="0" smtClean="0">
                <a:solidFill>
                  <a:srgbClr val="FF0000"/>
                </a:solidFill>
              </a:rPr>
              <a:t>+</a:t>
            </a:r>
          </a:p>
          <a:p>
            <a:pPr algn="ctr" eaLnBrk="1" hangingPunct="1">
              <a:lnSpc>
                <a:spcPct val="90000"/>
              </a:lnSpc>
              <a:buFont typeface="Microsoft Sans Serif" pitchFamily="34" charset="0"/>
              <a:buNone/>
            </a:pPr>
            <a:r>
              <a:rPr lang="en-GB" sz="2000" b="0" dirty="0" smtClean="0">
                <a:solidFill>
                  <a:srgbClr val="FF0000"/>
                </a:solidFill>
              </a:rPr>
              <a:t>Variable Production Overheads</a:t>
            </a:r>
          </a:p>
          <a:p>
            <a:pPr algn="ctr" eaLnBrk="1" hangingPunct="1">
              <a:lnSpc>
                <a:spcPct val="90000"/>
              </a:lnSpc>
              <a:buFont typeface="Microsoft Sans Serif" pitchFamily="34" charset="0"/>
              <a:buNone/>
            </a:pPr>
            <a:r>
              <a:rPr lang="en-GB" sz="2000" b="0" dirty="0" smtClean="0">
                <a:solidFill>
                  <a:srgbClr val="FF0000"/>
                </a:solidFill>
              </a:rPr>
              <a:t>=</a:t>
            </a:r>
          </a:p>
          <a:p>
            <a:pPr algn="ctr" eaLnBrk="1" hangingPunct="1">
              <a:lnSpc>
                <a:spcPct val="90000"/>
              </a:lnSpc>
              <a:buFont typeface="Microsoft Sans Serif" pitchFamily="34" charset="0"/>
              <a:buNone/>
            </a:pPr>
            <a:r>
              <a:rPr lang="en-GB" sz="2000" b="0" dirty="0" smtClean="0">
                <a:solidFill>
                  <a:schemeClr val="bg2">
                    <a:lumMod val="10000"/>
                  </a:schemeClr>
                </a:solidFill>
              </a:rPr>
              <a:t>Marginal Production Costs</a:t>
            </a:r>
          </a:p>
          <a:p>
            <a:pPr algn="ctr" eaLnBrk="1" hangingPunct="1">
              <a:lnSpc>
                <a:spcPct val="90000"/>
              </a:lnSpc>
              <a:buFont typeface="Microsoft Sans Serif" pitchFamily="34" charset="0"/>
              <a:buNone/>
            </a:pPr>
            <a:r>
              <a:rPr lang="en-GB" sz="2000" b="0" dirty="0" smtClean="0">
                <a:solidFill>
                  <a:srgbClr val="FF0000"/>
                </a:solidFill>
              </a:rPr>
              <a:t>+</a:t>
            </a:r>
          </a:p>
          <a:p>
            <a:pPr algn="ctr" eaLnBrk="1" hangingPunct="1">
              <a:lnSpc>
                <a:spcPct val="90000"/>
              </a:lnSpc>
              <a:buFont typeface="Microsoft Sans Serif" pitchFamily="34" charset="0"/>
              <a:buNone/>
            </a:pPr>
            <a:r>
              <a:rPr lang="en-GB" sz="2000" b="0" dirty="0" smtClean="0">
                <a:solidFill>
                  <a:srgbClr val="FF0000"/>
                </a:solidFill>
              </a:rPr>
              <a:t>Fixed Production Overheads</a:t>
            </a:r>
          </a:p>
          <a:p>
            <a:pPr algn="ctr" eaLnBrk="1" hangingPunct="1">
              <a:lnSpc>
                <a:spcPct val="90000"/>
              </a:lnSpc>
              <a:buFont typeface="Microsoft Sans Serif" pitchFamily="34" charset="0"/>
              <a:buNone/>
            </a:pPr>
            <a:r>
              <a:rPr lang="en-GB" sz="2000" b="0" dirty="0" smtClean="0">
                <a:solidFill>
                  <a:srgbClr val="FF0000"/>
                </a:solidFill>
              </a:rPr>
              <a:t>=</a:t>
            </a:r>
          </a:p>
          <a:p>
            <a:pPr algn="ctr" eaLnBrk="1" hangingPunct="1">
              <a:lnSpc>
                <a:spcPct val="90000"/>
              </a:lnSpc>
              <a:buFont typeface="Microsoft Sans Serif" pitchFamily="34" charset="0"/>
              <a:buNone/>
            </a:pPr>
            <a:r>
              <a:rPr lang="en-GB" sz="2000" b="0" dirty="0" smtClean="0">
                <a:solidFill>
                  <a:schemeClr val="bg2">
                    <a:lumMod val="10000"/>
                  </a:schemeClr>
                </a:solidFill>
              </a:rPr>
              <a:t>Total Production Cost</a:t>
            </a:r>
          </a:p>
        </p:txBody>
      </p:sp>
      <p:sp>
        <p:nvSpPr>
          <p:cNvPr id="40448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150938"/>
            <a:ext cx="4130675" cy="5207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Microsoft Sans Serif" pitchFamily="34" charset="0"/>
              <a:buNone/>
            </a:pPr>
            <a:endParaRPr lang="en-GB" sz="4400" b="0" dirty="0" smtClean="0">
              <a:solidFill>
                <a:srgbClr val="000054"/>
              </a:solidFill>
            </a:endParaRPr>
          </a:p>
          <a:p>
            <a:pPr algn="ctr" eaLnBrk="1" hangingPunct="1">
              <a:lnSpc>
                <a:spcPct val="90000"/>
              </a:lnSpc>
              <a:buFont typeface="Microsoft Sans Serif" pitchFamily="34" charset="0"/>
              <a:buNone/>
            </a:pPr>
            <a:r>
              <a:rPr lang="en-GB" b="0" dirty="0" smtClean="0">
                <a:solidFill>
                  <a:srgbClr val="FF0000"/>
                </a:solidFill>
              </a:rPr>
              <a:t>Direct Costs</a:t>
            </a:r>
          </a:p>
          <a:p>
            <a:pPr algn="ctr" eaLnBrk="1" hangingPunct="1">
              <a:lnSpc>
                <a:spcPct val="90000"/>
              </a:lnSpc>
              <a:buFont typeface="Microsoft Sans Serif" pitchFamily="34" charset="0"/>
              <a:buNone/>
            </a:pPr>
            <a:r>
              <a:rPr lang="en-GB" b="0" dirty="0" smtClean="0">
                <a:solidFill>
                  <a:schemeClr val="bg2">
                    <a:lumMod val="10000"/>
                  </a:schemeClr>
                </a:solidFill>
              </a:rPr>
              <a:t>(Variable)</a:t>
            </a:r>
          </a:p>
          <a:p>
            <a:pPr algn="ctr" eaLnBrk="1" hangingPunct="1">
              <a:lnSpc>
                <a:spcPct val="90000"/>
              </a:lnSpc>
              <a:buFont typeface="Microsoft Sans Serif" pitchFamily="34" charset="0"/>
              <a:buNone/>
            </a:pPr>
            <a:endParaRPr lang="en-GB" b="0" dirty="0" smtClean="0">
              <a:solidFill>
                <a:srgbClr val="000054"/>
              </a:solidFill>
            </a:endParaRPr>
          </a:p>
          <a:p>
            <a:pPr algn="ctr" eaLnBrk="1" hangingPunct="1">
              <a:lnSpc>
                <a:spcPct val="90000"/>
              </a:lnSpc>
              <a:buFont typeface="Microsoft Sans Serif" pitchFamily="34" charset="0"/>
              <a:buNone/>
            </a:pPr>
            <a:endParaRPr lang="en-GB" b="0" dirty="0" smtClean="0">
              <a:solidFill>
                <a:srgbClr val="000054"/>
              </a:solidFill>
            </a:endParaRPr>
          </a:p>
          <a:p>
            <a:pPr algn="ctr" eaLnBrk="1" hangingPunct="1">
              <a:lnSpc>
                <a:spcPct val="90000"/>
              </a:lnSpc>
              <a:buFont typeface="Microsoft Sans Serif" pitchFamily="34" charset="0"/>
              <a:buNone/>
            </a:pPr>
            <a:endParaRPr lang="en-GB" sz="4400" b="0" dirty="0" smtClean="0">
              <a:solidFill>
                <a:srgbClr val="000054"/>
              </a:solidFill>
            </a:endParaRPr>
          </a:p>
          <a:p>
            <a:pPr algn="ctr" eaLnBrk="1" hangingPunct="1">
              <a:lnSpc>
                <a:spcPct val="90000"/>
              </a:lnSpc>
              <a:buFont typeface="Microsoft Sans Serif" pitchFamily="34" charset="0"/>
              <a:buNone/>
            </a:pPr>
            <a:r>
              <a:rPr lang="en-GB" b="0" dirty="0" smtClean="0">
                <a:solidFill>
                  <a:srgbClr val="FF0000"/>
                </a:solidFill>
              </a:rPr>
              <a:t>Production Overheads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Bodoni MT" pitchFamily="18" charset="0"/>
              </a:rPr>
              <a:t>skoma</a:t>
            </a:r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Bodoni MT" pitchFamily="18" charset="0"/>
              </a:rPr>
              <a:t>acfi1203cost behaviour &amp; abs costing</a:t>
            </a:r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C17F754-62CC-4F5B-89D1-862410B13CE2}" type="slidenum">
              <a:rPr lang="en-US" smtClean="0">
                <a:solidFill>
                  <a:schemeClr val="accent1">
                    <a:lumMod val="50000"/>
                  </a:schemeClr>
                </a:solidFill>
                <a:latin typeface="Bodoni MT" pitchFamily="18" charset="0"/>
              </a:rPr>
              <a:pPr>
                <a:defRPr/>
              </a:pPr>
              <a:t>11</a:t>
            </a:fld>
            <a:endParaRPr lang="en-US" dirty="0" smtClean="0">
              <a:solidFill>
                <a:schemeClr val="accent1">
                  <a:lumMod val="50000"/>
                </a:schemeClr>
              </a:solidFill>
              <a:latin typeface="Bodoni MT" pitchFamily="18" charset="0"/>
            </a:endParaRPr>
          </a:p>
        </p:txBody>
      </p:sp>
      <p:sp>
        <p:nvSpPr>
          <p:cNvPr id="13" name="Line 8"/>
          <p:cNvSpPr>
            <a:spLocks noChangeShapeType="1"/>
          </p:cNvSpPr>
          <p:nvPr/>
        </p:nvSpPr>
        <p:spPr bwMode="auto">
          <a:xfrm>
            <a:off x="4310063" y="4016375"/>
            <a:ext cx="566737" cy="620713"/>
          </a:xfrm>
          <a:prstGeom prst="line">
            <a:avLst/>
          </a:prstGeom>
          <a:noFill/>
          <a:ln w="38100">
            <a:solidFill>
              <a:schemeClr val="accent4">
                <a:lumMod val="50000"/>
              </a:schemeClr>
            </a:solidFill>
            <a:round/>
            <a:headEnd type="none" w="med" len="med"/>
            <a:tailEnd type="triangle" w="med" len="med"/>
          </a:ln>
        </p:spPr>
        <p:txBody>
          <a:bodyPr lIns="90488" tIns="44450" rIns="90488" bIns="44450"/>
          <a:lstStyle/>
          <a:p>
            <a:pPr>
              <a:defRPr/>
            </a:pPr>
            <a:endParaRPr lang="en-GB">
              <a:ln>
                <a:solidFill>
                  <a:schemeClr val="accent4">
                    <a:lumMod val="50000"/>
                  </a:schemeClr>
                </a:solidFill>
              </a:ln>
            </a:endParaRPr>
          </a:p>
        </p:txBody>
      </p:sp>
      <p:sp>
        <p:nvSpPr>
          <p:cNvPr id="14" name="Line 8"/>
          <p:cNvSpPr>
            <a:spLocks noChangeShapeType="1"/>
          </p:cNvSpPr>
          <p:nvPr/>
        </p:nvSpPr>
        <p:spPr bwMode="auto">
          <a:xfrm flipV="1">
            <a:off x="4202113" y="4778375"/>
            <a:ext cx="652462" cy="577850"/>
          </a:xfrm>
          <a:prstGeom prst="line">
            <a:avLst/>
          </a:prstGeom>
          <a:noFill/>
          <a:ln w="38100">
            <a:solidFill>
              <a:schemeClr val="accent4">
                <a:lumMod val="50000"/>
              </a:schemeClr>
            </a:solidFill>
            <a:round/>
            <a:headEnd type="none" w="med" len="med"/>
            <a:tailEnd type="triangle" w="med" len="med"/>
          </a:ln>
        </p:spPr>
        <p:txBody>
          <a:bodyPr lIns="90488" tIns="44450" rIns="90488" bIns="44450"/>
          <a:lstStyle/>
          <a:p>
            <a:pPr>
              <a:defRPr/>
            </a:pPr>
            <a:endParaRPr lang="en-GB">
              <a:ln>
                <a:solidFill>
                  <a:schemeClr val="accent4">
                    <a:lumMod val="50000"/>
                  </a:schemeClr>
                </a:solidFill>
              </a:ln>
            </a:endParaRPr>
          </a:p>
        </p:txBody>
      </p:sp>
      <p:sp>
        <p:nvSpPr>
          <p:cNvPr id="15" name="Line 8"/>
          <p:cNvSpPr>
            <a:spLocks noChangeShapeType="1"/>
          </p:cNvSpPr>
          <p:nvPr/>
        </p:nvSpPr>
        <p:spPr bwMode="auto">
          <a:xfrm>
            <a:off x="3451225" y="1371600"/>
            <a:ext cx="2198688" cy="566738"/>
          </a:xfrm>
          <a:prstGeom prst="line">
            <a:avLst/>
          </a:prstGeom>
          <a:noFill/>
          <a:ln w="38100">
            <a:solidFill>
              <a:schemeClr val="accent4">
                <a:lumMod val="50000"/>
              </a:schemeClr>
            </a:solidFill>
            <a:round/>
            <a:headEnd type="none" w="med" len="med"/>
            <a:tailEnd type="triangle" w="med" len="med"/>
          </a:ln>
        </p:spPr>
        <p:txBody>
          <a:bodyPr lIns="90488" tIns="44450" rIns="90488" bIns="44450"/>
          <a:lstStyle/>
          <a:p>
            <a:pPr>
              <a:defRPr/>
            </a:pPr>
            <a:endParaRPr lang="en-GB">
              <a:ln>
                <a:solidFill>
                  <a:schemeClr val="accent4">
                    <a:lumMod val="50000"/>
                  </a:schemeClr>
                </a:solidFill>
              </a:ln>
            </a:endParaRPr>
          </a:p>
        </p:txBody>
      </p:sp>
      <p:sp>
        <p:nvSpPr>
          <p:cNvPr id="16" name="Line 8"/>
          <p:cNvSpPr>
            <a:spLocks noChangeShapeType="1"/>
          </p:cNvSpPr>
          <p:nvPr/>
        </p:nvSpPr>
        <p:spPr bwMode="auto">
          <a:xfrm flipV="1">
            <a:off x="3482975" y="2144713"/>
            <a:ext cx="2166938" cy="533400"/>
          </a:xfrm>
          <a:prstGeom prst="line">
            <a:avLst/>
          </a:prstGeom>
          <a:noFill/>
          <a:ln w="38100">
            <a:solidFill>
              <a:schemeClr val="accent4">
                <a:lumMod val="50000"/>
              </a:schemeClr>
            </a:solidFill>
            <a:round/>
            <a:headEnd type="none" w="med" len="med"/>
            <a:tailEnd type="triangle" w="med" len="med"/>
          </a:ln>
        </p:spPr>
        <p:txBody>
          <a:bodyPr lIns="90488" tIns="44450" rIns="90488" bIns="44450"/>
          <a:lstStyle/>
          <a:p>
            <a:pPr>
              <a:defRPr/>
            </a:pPr>
            <a:endParaRPr lang="en-GB">
              <a:ln>
                <a:solidFill>
                  <a:schemeClr val="accent4">
                    <a:lumMod val="50000"/>
                  </a:schemeClr>
                </a:solidFill>
              </a:ln>
            </a:endParaRPr>
          </a:p>
        </p:txBody>
      </p:sp>
      <p:sp>
        <p:nvSpPr>
          <p:cNvPr id="17" name="Line 8"/>
          <p:cNvSpPr>
            <a:spLocks noChangeShapeType="1"/>
          </p:cNvSpPr>
          <p:nvPr/>
        </p:nvSpPr>
        <p:spPr bwMode="auto">
          <a:xfrm>
            <a:off x="3319463" y="2046288"/>
            <a:ext cx="2384425" cy="0"/>
          </a:xfrm>
          <a:prstGeom prst="line">
            <a:avLst/>
          </a:prstGeom>
          <a:noFill/>
          <a:ln w="38100">
            <a:solidFill>
              <a:schemeClr val="accent4">
                <a:lumMod val="50000"/>
              </a:schemeClr>
            </a:solidFill>
            <a:round/>
            <a:headEnd type="none" w="med" len="med"/>
            <a:tailEnd type="triangle" w="med" len="med"/>
          </a:ln>
        </p:spPr>
        <p:txBody>
          <a:bodyPr lIns="90488" tIns="44450" rIns="90488" bIns="44450"/>
          <a:lstStyle/>
          <a:p>
            <a:pPr>
              <a:defRPr/>
            </a:pPr>
            <a:endParaRPr lang="en-GB">
              <a:ln>
                <a:solidFill>
                  <a:schemeClr val="accent4">
                    <a:lumMod val="50000"/>
                  </a:schemeClr>
                </a:solidFill>
              </a:ln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Bodoni MT" pitchFamily="18" charset="0"/>
              </a:rPr>
              <a:t>skoma</a:t>
            </a: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Bodoni MT" pitchFamily="18" charset="0"/>
              </a:rPr>
              <a:t>acfi1203cost behaviour &amp; abs costing</a:t>
            </a: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4F75653-82E6-415F-A5E2-562929A5B076}" type="slidenum">
              <a:rPr lang="en-US" smtClean="0">
                <a:solidFill>
                  <a:schemeClr val="accent1">
                    <a:lumMod val="50000"/>
                  </a:schemeClr>
                </a:solidFill>
                <a:latin typeface="Bodoni MT" pitchFamily="18" charset="0"/>
              </a:rPr>
              <a:pPr>
                <a:defRPr/>
              </a:pPr>
              <a:t>12</a:t>
            </a:fld>
            <a:endParaRPr lang="en-US" dirty="0" smtClean="0">
              <a:solidFill>
                <a:schemeClr val="accent1">
                  <a:lumMod val="50000"/>
                </a:schemeClr>
              </a:solidFill>
              <a:latin typeface="Bodoni MT" pitchFamily="18" charset="0"/>
            </a:endParaRPr>
          </a:p>
        </p:txBody>
      </p:sp>
      <p:sp>
        <p:nvSpPr>
          <p:cNvPr id="1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49250" y="449263"/>
            <a:ext cx="8415338" cy="5735637"/>
          </a:xfrm>
        </p:spPr>
        <p:txBody>
          <a:bodyPr lIns="270000"/>
          <a:lstStyle/>
          <a:p>
            <a:pPr eaLnBrk="1" hangingPunct="1">
              <a:defRPr/>
            </a:pPr>
            <a:r>
              <a:rPr lang="en-GB" sz="5000" dirty="0" smtClean="0">
                <a:solidFill>
                  <a:schemeClr val="accent4">
                    <a:lumMod val="75000"/>
                  </a:schemeClr>
                </a:solidFill>
              </a:rPr>
              <a:t>Contribution &amp; Contribution to Sales (C/S) Ratio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12700"/>
            <a:ext cx="8229600" cy="882650"/>
          </a:xfrm>
        </p:spPr>
        <p:txBody>
          <a:bodyPr/>
          <a:lstStyle/>
          <a:p>
            <a:pPr eaLnBrk="1" hangingPunct="1"/>
            <a:r>
              <a:rPr lang="en-GB" smtClean="0"/>
              <a:t>Contribution (1)</a:t>
            </a:r>
            <a:endParaRPr lang="en-GB" smtClean="0">
              <a:solidFill>
                <a:schemeClr val="hlink"/>
              </a:solidFill>
            </a:endParaRPr>
          </a:p>
        </p:txBody>
      </p:sp>
      <p:sp>
        <p:nvSpPr>
          <p:cNvPr id="438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4788" y="914400"/>
            <a:ext cx="8482012" cy="5414963"/>
          </a:xfrm>
        </p:spPr>
        <p:txBody>
          <a:bodyPr/>
          <a:lstStyle/>
          <a:p>
            <a:pPr marL="577850" indent="-577850" defTabSz="7620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800" b="0" dirty="0" smtClean="0">
              <a:solidFill>
                <a:schemeClr val="tx1">
                  <a:lumMod val="75000"/>
                </a:schemeClr>
              </a:solidFill>
            </a:endParaRPr>
          </a:p>
          <a:p>
            <a:pPr marL="577850" indent="-577850" defTabSz="7620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800" b="0" dirty="0" smtClean="0">
              <a:solidFill>
                <a:schemeClr val="tx1">
                  <a:lumMod val="75000"/>
                </a:schemeClr>
              </a:solidFill>
            </a:endParaRPr>
          </a:p>
          <a:p>
            <a:pPr marL="577850" indent="-577850" defTabSz="7620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800" b="0" dirty="0" smtClean="0">
              <a:solidFill>
                <a:schemeClr val="tx1">
                  <a:lumMod val="75000"/>
                </a:schemeClr>
              </a:solidFill>
            </a:endParaRPr>
          </a:p>
          <a:p>
            <a:pPr marL="577850" indent="-577850" defTabSz="7620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800" b="0" dirty="0" smtClean="0">
              <a:solidFill>
                <a:schemeClr val="tx1">
                  <a:lumMod val="75000"/>
                </a:schemeClr>
              </a:solidFill>
            </a:endParaRPr>
          </a:p>
          <a:p>
            <a:pPr marL="577850" indent="-577850" defTabSz="7620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400" b="0" dirty="0" smtClean="0">
              <a:solidFill>
                <a:srgbClr val="000028"/>
              </a:solidFill>
            </a:endParaRPr>
          </a:p>
          <a:p>
            <a:pPr marL="577850" indent="-577850" defTabSz="7620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b="0" dirty="0" smtClean="0">
                <a:solidFill>
                  <a:srgbClr val="000028"/>
                </a:solidFill>
              </a:rPr>
              <a:t>	</a:t>
            </a:r>
            <a:endParaRPr lang="en-US" sz="2800" b="0" dirty="0" smtClean="0">
              <a:solidFill>
                <a:srgbClr val="000028"/>
              </a:solidFill>
            </a:endParaRPr>
          </a:p>
          <a:p>
            <a:pPr marL="577850" indent="-577850" defTabSz="7620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b="0" dirty="0" smtClean="0">
                <a:solidFill>
                  <a:srgbClr val="000028"/>
                </a:solidFill>
              </a:rPr>
              <a:t>	</a:t>
            </a:r>
            <a:r>
              <a:rPr lang="en-US" sz="2800" b="0" dirty="0" smtClean="0">
                <a:solidFill>
                  <a:schemeClr val="bg2">
                    <a:lumMod val="10000"/>
                  </a:schemeClr>
                </a:solidFill>
              </a:rPr>
              <a:t>It is called contribution because it contributes to covering fixed costs and making profits.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9C0BD3A-E70B-44D6-93F8-CFDFBBBEBFF5}" type="slidenum">
              <a:rPr lang="en-US" smtClean="0">
                <a:solidFill>
                  <a:schemeClr val="accent1">
                    <a:lumMod val="50000"/>
                  </a:schemeClr>
                </a:solidFill>
                <a:latin typeface="Bodoni MT" pitchFamily="18" charset="0"/>
              </a:rPr>
              <a:pPr>
                <a:defRPr/>
              </a:pPr>
              <a:t>13</a:t>
            </a:fld>
            <a:endParaRPr lang="en-US" dirty="0" smtClean="0">
              <a:solidFill>
                <a:schemeClr val="accent1">
                  <a:lumMod val="50000"/>
                </a:schemeClr>
              </a:solidFill>
              <a:latin typeface="Bodoni MT" pitchFamily="18" charset="0"/>
            </a:endParaRPr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509588" y="1130300"/>
            <a:ext cx="8134350" cy="1814513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28575">
            <a:solidFill>
              <a:srgbClr val="000066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108000" tIns="46800" rIns="90000" bIns="46800" anchor="ctr"/>
          <a:lstStyle/>
          <a:p>
            <a:pPr marL="577850" indent="-577850" algn="just" defTabSz="762000" eaLnBrk="1" hangingPunct="1">
              <a:buFont typeface="Microsoft Sans Serif" pitchFamily="34" charset="0"/>
              <a:buNone/>
              <a:defRPr/>
            </a:pPr>
            <a:r>
              <a:rPr lang="en-US" sz="2800" b="0" dirty="0">
                <a:solidFill>
                  <a:schemeClr val="bg2">
                    <a:lumMod val="10000"/>
                  </a:schemeClr>
                </a:solidFill>
              </a:rPr>
              <a:t>Contribution is the excess of sales revenue after</a:t>
            </a:r>
          </a:p>
          <a:p>
            <a:pPr marL="577850" indent="-577850" algn="just" defTabSz="762000" eaLnBrk="1" hangingPunct="1">
              <a:buFont typeface="Microsoft Sans Serif" pitchFamily="34" charset="0"/>
              <a:buNone/>
              <a:defRPr/>
            </a:pPr>
            <a:r>
              <a:rPr lang="en-US" sz="2800" b="0" dirty="0">
                <a:solidFill>
                  <a:schemeClr val="bg2">
                    <a:lumMod val="10000"/>
                  </a:schemeClr>
                </a:solidFill>
              </a:rPr>
              <a:t>variable costs have been accounted for</a:t>
            </a:r>
            <a:endParaRPr lang="en-GB" sz="2800" b="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Bodoni MT" pitchFamily="18" charset="0"/>
              </a:rPr>
              <a:t>acfi1203 marginal costing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Bodoni MT" pitchFamily="18" charset="0"/>
              </a:rPr>
              <a:t>skoma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8275" grpId="0" build="p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565150"/>
          </a:xfrm>
        </p:spPr>
        <p:txBody>
          <a:bodyPr/>
          <a:lstStyle/>
          <a:p>
            <a:pPr eaLnBrk="1" hangingPunct="1"/>
            <a:r>
              <a:rPr lang="en-GB" sz="3600" smtClean="0"/>
              <a:t>Contribution (2)</a:t>
            </a:r>
            <a:endParaRPr lang="en-GB" sz="3600" smtClean="0">
              <a:solidFill>
                <a:schemeClr val="hlink"/>
              </a:solidFill>
            </a:endParaRPr>
          </a:p>
        </p:txBody>
      </p:sp>
      <p:sp>
        <p:nvSpPr>
          <p:cNvPr id="463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6088" y="941388"/>
            <a:ext cx="8507412" cy="5387975"/>
          </a:xfrm>
        </p:spPr>
        <p:txBody>
          <a:bodyPr/>
          <a:lstStyle/>
          <a:p>
            <a:pPr marL="577850" indent="-577850" defTabSz="7620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800" u="sng" dirty="0" smtClean="0">
                <a:solidFill>
                  <a:schemeClr val="tx1">
                    <a:lumMod val="75000"/>
                  </a:schemeClr>
                </a:solidFill>
              </a:rPr>
              <a:t>Total Contribution</a:t>
            </a:r>
            <a:r>
              <a:rPr lang="en-GB" sz="2800" dirty="0" smtClean="0">
                <a:solidFill>
                  <a:schemeClr val="tx1">
                    <a:lumMod val="75000"/>
                  </a:schemeClr>
                </a:solidFill>
              </a:rPr>
              <a:t>:</a:t>
            </a:r>
            <a:endParaRPr lang="en-US" sz="2800" dirty="0" smtClean="0">
              <a:solidFill>
                <a:schemeClr val="tx1">
                  <a:lumMod val="75000"/>
                </a:schemeClr>
              </a:solidFill>
            </a:endParaRPr>
          </a:p>
          <a:p>
            <a:pPr marL="577850" indent="-577850" defTabSz="7620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1000" dirty="0" smtClean="0">
              <a:solidFill>
                <a:srgbClr val="000028"/>
              </a:solidFill>
            </a:endParaRPr>
          </a:p>
          <a:p>
            <a:pPr marL="577850" indent="-577850" defTabSz="7620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800" b="0" dirty="0" smtClean="0">
                <a:solidFill>
                  <a:srgbClr val="000000"/>
                </a:solidFill>
              </a:rPr>
              <a:t>	</a:t>
            </a:r>
          </a:p>
          <a:p>
            <a:pPr marL="577850" indent="-577850" defTabSz="7620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GB" sz="2800" b="0" dirty="0" smtClean="0">
              <a:solidFill>
                <a:srgbClr val="000000"/>
              </a:solidFill>
            </a:endParaRPr>
          </a:p>
          <a:p>
            <a:pPr marL="577850" indent="-577850" defTabSz="7620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GB" sz="2800" b="0" dirty="0" smtClean="0">
              <a:solidFill>
                <a:srgbClr val="000000"/>
              </a:solidFill>
            </a:endParaRPr>
          </a:p>
          <a:p>
            <a:pPr marL="577850" indent="-577850" defTabSz="7620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GB" sz="2800" u="sng" dirty="0" smtClean="0">
              <a:solidFill>
                <a:schemeClr val="tx1">
                  <a:lumMod val="75000"/>
                </a:schemeClr>
              </a:solidFill>
            </a:endParaRPr>
          </a:p>
          <a:p>
            <a:pPr marL="577850" indent="-577850" defTabSz="7620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800" u="sng" dirty="0" smtClean="0">
                <a:solidFill>
                  <a:schemeClr val="tx1">
                    <a:lumMod val="75000"/>
                  </a:schemeClr>
                </a:solidFill>
              </a:rPr>
              <a:t>Unit Contribution</a:t>
            </a:r>
            <a:r>
              <a:rPr lang="en-GB" sz="2800" dirty="0" smtClean="0">
                <a:solidFill>
                  <a:schemeClr val="tx1">
                    <a:lumMod val="75000"/>
                  </a:schemeClr>
                </a:solidFill>
              </a:rPr>
              <a:t>:</a:t>
            </a:r>
            <a:endParaRPr lang="en-US" sz="2800" dirty="0" smtClean="0">
              <a:solidFill>
                <a:schemeClr val="tx1">
                  <a:lumMod val="75000"/>
                </a:schemeClr>
              </a:solidFill>
            </a:endParaRPr>
          </a:p>
          <a:p>
            <a:pPr marL="577850" indent="-577850" defTabSz="7620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1000" dirty="0" smtClean="0">
              <a:solidFill>
                <a:srgbClr val="000028"/>
              </a:solidFill>
            </a:endParaRPr>
          </a:p>
          <a:p>
            <a:pPr marL="577850" indent="-577850" defTabSz="7620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800" b="0" dirty="0" smtClean="0">
                <a:solidFill>
                  <a:srgbClr val="000000"/>
                </a:solidFill>
              </a:rPr>
              <a:t>	</a:t>
            </a:r>
            <a:endParaRPr lang="en-US" sz="2800" b="0" dirty="0" smtClean="0">
              <a:solidFill>
                <a:srgbClr val="000000"/>
              </a:solidFill>
            </a:endParaRP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D04F90-0D39-4DD1-908A-A9DC6D70269B}" type="slidenum">
              <a:rPr lang="en-US" smtClean="0">
                <a:solidFill>
                  <a:schemeClr val="accent1">
                    <a:lumMod val="50000"/>
                  </a:schemeClr>
                </a:solidFill>
                <a:latin typeface="Bodoni MT" pitchFamily="18" charset="0"/>
              </a:rPr>
              <a:pPr>
                <a:defRPr/>
              </a:pPr>
              <a:t>14</a:t>
            </a:fld>
            <a:endParaRPr lang="en-US" dirty="0" smtClean="0">
              <a:solidFill>
                <a:schemeClr val="accent1">
                  <a:lumMod val="50000"/>
                </a:schemeClr>
              </a:solidFill>
              <a:latin typeface="Bodoni MT" pitchFamily="18" charset="0"/>
            </a:endParaRPr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498475" y="1535113"/>
            <a:ext cx="8134350" cy="1053975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28575">
            <a:solidFill>
              <a:srgbClr val="000066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108000" tIns="46800" rIns="90000" bIns="46800" anchor="ctr"/>
          <a:lstStyle/>
          <a:p>
            <a:pPr marL="577850" indent="-577850" defTabSz="762000" eaLnBrk="1" hangingPunct="1">
              <a:buFont typeface="Microsoft Sans Serif" pitchFamily="34" charset="0"/>
              <a:buNone/>
              <a:defRPr/>
            </a:pP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10" name="AutoShape 7"/>
          <p:cNvSpPr>
            <a:spLocks noChangeArrowheads="1"/>
          </p:cNvSpPr>
          <p:nvPr/>
        </p:nvSpPr>
        <p:spPr bwMode="auto">
          <a:xfrm>
            <a:off x="487363" y="4263775"/>
            <a:ext cx="8134350" cy="1047964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28575">
            <a:solidFill>
              <a:srgbClr val="000066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108000" tIns="46800" rIns="90000" bIns="46800" anchor="ctr"/>
          <a:lstStyle/>
          <a:p>
            <a:pPr marL="577850" indent="-577850" defTabSz="762000" eaLnBrk="1" hangingPunct="1">
              <a:buFont typeface="Microsoft Sans Serif" pitchFamily="34" charset="0"/>
              <a:buNone/>
              <a:defRPr/>
            </a:pP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Bodoni MT" pitchFamily="18" charset="0"/>
              </a:rPr>
              <a:t>acfi1203 marginal costing</a:t>
            </a:r>
          </a:p>
        </p:txBody>
      </p:sp>
      <p:sp>
        <p:nvSpPr>
          <p:cNvPr id="1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Bodoni MT" pitchFamily="18" charset="0"/>
              </a:rPr>
              <a:t>skoma</a:t>
            </a:r>
          </a:p>
        </p:txBody>
      </p:sp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4199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42000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42002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42004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42008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42007" name="Picture 2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96593" y="4582273"/>
            <a:ext cx="7078896" cy="410967"/>
          </a:xfrm>
          <a:prstGeom prst="rect">
            <a:avLst/>
          </a:prstGeom>
          <a:noFill/>
        </p:spPr>
      </p:pic>
      <p:sp>
        <p:nvSpPr>
          <p:cNvPr id="42010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42009" name="Picture 2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24675" y="1859622"/>
            <a:ext cx="7222732" cy="4212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3875" grpId="0" uiExpand="1" build="p"/>
      <p:bldP spid="9" grpId="0" animBg="1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="0">
  <p:cSld>
    <p:spTree>
      <p:nvGrpSpPr>
        <p:cNvPr id="569434" name="Shape 569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435" name="Google Shape;569435;p1"/>
          <p:cNvSpPr txBox="1"/>
          <p:nvPr>
            <p:ph type="title"/>
          </p:nvPr>
        </p:nvSpPr>
        <p:spPr>
          <a:xfrm>
            <a:off x="457200" y="274638"/>
            <a:ext cx="8229600" cy="565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/>
              <a:t>Contribution</a:t>
            </a:r>
            <a:endParaRPr sz="3600">
              <a:solidFill>
                <a:schemeClr val="hlink"/>
              </a:solidFill>
            </a:endParaRPr>
          </a:p>
        </p:txBody>
      </p:sp>
      <p:sp>
        <p:nvSpPr>
          <p:cNvPr id="569436" name="Google Shape;569436;p1"/>
          <p:cNvSpPr txBox="1"/>
          <p:nvPr/>
        </p:nvSpPr>
        <p:spPr>
          <a:xfrm>
            <a:off x="557213" y="1508125"/>
            <a:ext cx="7924800" cy="308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360000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en-GB" sz="28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		</a:t>
            </a:r>
            <a:r>
              <a:rPr lang="en-GB" sz="2800">
                <a:latin typeface="Helvetica Neue"/>
                <a:ea typeface="Helvetica Neue"/>
                <a:cs typeface="Helvetica Neue"/>
                <a:sym typeface="Helvetica Neue"/>
              </a:rPr>
              <a:t>Rs.</a:t>
            </a:r>
            <a:br>
              <a:rPr b="0" lang="en-GB" sz="28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0" lang="en-GB" sz="28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Total Sales Revenue		X</a:t>
            </a:r>
            <a:endParaRPr/>
          </a:p>
          <a:p>
            <a:pPr indent="0" lvl="0" marL="0" marR="0" rtl="0" algn="l">
              <a:lnSpc>
                <a:spcPct val="110000"/>
              </a:lnSpc>
              <a:spcBef>
                <a:spcPts val="280"/>
              </a:spcBef>
              <a:spcAft>
                <a:spcPts val="0"/>
              </a:spcAft>
              <a:buNone/>
            </a:pPr>
            <a:r>
              <a:rPr b="0" i="1" lang="en-GB" sz="28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less</a:t>
            </a:r>
            <a:r>
              <a:rPr b="0" lang="en-GB" sz="28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:	Variable production costs	(X)</a:t>
            </a:r>
            <a:endParaRPr/>
          </a:p>
          <a:p>
            <a:pPr indent="0" lvl="0" marL="0" marR="0" rtl="0" algn="l">
              <a:lnSpc>
                <a:spcPct val="110000"/>
              </a:lnSpc>
              <a:spcBef>
                <a:spcPts val="280"/>
              </a:spcBef>
              <a:spcAft>
                <a:spcPts val="0"/>
              </a:spcAft>
              <a:buNone/>
            </a:pPr>
            <a:r>
              <a:rPr b="0" lang="en-GB" sz="28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Variable non-production costs	(</a:t>
            </a:r>
            <a:r>
              <a:rPr b="0" lang="en-GB" sz="2800" u="sng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X)</a:t>
            </a:r>
            <a:endParaRPr/>
          </a:p>
          <a:p>
            <a:pPr indent="0" lvl="0" marL="0" marR="0" rtl="0" algn="l">
              <a:lnSpc>
                <a:spcPct val="110000"/>
              </a:lnSpc>
              <a:spcBef>
                <a:spcPts val="280"/>
              </a:spcBef>
              <a:spcAft>
                <a:spcPts val="0"/>
              </a:spcAft>
              <a:buNone/>
            </a:pPr>
            <a:r>
              <a:rPr b="0" lang="en-GB" sz="28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		</a:t>
            </a:r>
            <a:r>
              <a:rPr b="0" lang="en-GB" sz="2800" u="sng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(X)</a:t>
            </a:r>
            <a:endParaRPr/>
          </a:p>
          <a:p>
            <a:pPr indent="0" lvl="0" marL="0" marR="0" rtl="0" algn="l">
              <a:lnSpc>
                <a:spcPct val="110000"/>
              </a:lnSpc>
              <a:spcBef>
                <a:spcPts val="280"/>
              </a:spcBef>
              <a:spcAft>
                <a:spcPts val="0"/>
              </a:spcAft>
              <a:buNone/>
            </a:pPr>
            <a:r>
              <a:rPr b="1" lang="en-GB" sz="28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Total Contribution		</a:t>
            </a:r>
            <a:r>
              <a:rPr b="1" lang="en-GB" sz="2800" u="sng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X</a:t>
            </a:r>
            <a:endParaRPr/>
          </a:p>
        </p:txBody>
      </p:sp>
      <p:sp>
        <p:nvSpPr>
          <p:cNvPr id="569437" name="Google Shape;569437;p1"/>
          <p:cNvSpPr txBox="1"/>
          <p:nvPr>
            <p:ph idx="11" type="sldNum"/>
          </p:nvPr>
        </p:nvSpPr>
        <p:spPr>
          <a:xfrm>
            <a:off x="6553200" y="6248400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>
                <a:solidFill>
                  <a:srgbClr val="004C66"/>
                </a:solidFill>
                <a:latin typeface="Bodoni"/>
                <a:ea typeface="Bodoni"/>
                <a:cs typeface="Bodoni"/>
                <a:sym typeface="Bodoni"/>
              </a:rPr>
              <a:t>‹#›</a:t>
            </a:fld>
            <a:endParaRPr>
              <a:solidFill>
                <a:srgbClr val="004C66"/>
              </a:solidFill>
              <a:latin typeface="Bodoni"/>
              <a:ea typeface="Bodoni"/>
              <a:cs typeface="Bodoni"/>
              <a:sym typeface="Bodoni"/>
            </a:endParaRPr>
          </a:p>
        </p:txBody>
      </p:sp>
      <p:sp>
        <p:nvSpPr>
          <p:cNvPr id="569438" name="Google Shape;569438;p1"/>
          <p:cNvSpPr txBox="1"/>
          <p:nvPr>
            <p:ph idx="12" type="ftr"/>
          </p:nvPr>
        </p:nvSpPr>
        <p:spPr>
          <a:xfrm>
            <a:off x="3124200" y="6248400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004C66"/>
                </a:solidFill>
                <a:latin typeface="Bodoni"/>
                <a:ea typeface="Bodoni"/>
                <a:cs typeface="Bodoni"/>
                <a:sym typeface="Bodoni"/>
              </a:rPr>
              <a:t>acfi1203 marginal costing</a:t>
            </a:r>
            <a:endParaRPr/>
          </a:p>
        </p:txBody>
      </p:sp>
      <p:sp>
        <p:nvSpPr>
          <p:cNvPr id="569439" name="Google Shape;569439;p1"/>
          <p:cNvSpPr txBox="1"/>
          <p:nvPr>
            <p:ph idx="10" type="dt"/>
          </p:nvPr>
        </p:nvSpPr>
        <p:spPr>
          <a:xfrm>
            <a:off x="457200" y="625157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004C66"/>
                </a:solidFill>
                <a:latin typeface="Bodoni"/>
                <a:ea typeface="Bodoni"/>
                <a:cs typeface="Bodoni"/>
                <a:sym typeface="Bodoni"/>
              </a:rPr>
              <a:t>skoma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3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3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3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3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3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="0">
  <p:cSld>
    <p:spTree>
      <p:nvGrpSpPr>
        <p:cNvPr id="569440" name="Shape 569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441" name="Google Shape;569441;p2"/>
          <p:cNvSpPr txBox="1"/>
          <p:nvPr>
            <p:ph type="title"/>
          </p:nvPr>
        </p:nvSpPr>
        <p:spPr>
          <a:xfrm>
            <a:off x="457200" y="274638"/>
            <a:ext cx="8229600" cy="88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Contribution</a:t>
            </a:r>
            <a:endParaRPr/>
          </a:p>
        </p:txBody>
      </p:sp>
      <p:sp>
        <p:nvSpPr>
          <p:cNvPr id="569442" name="Google Shape;569442;p2"/>
          <p:cNvSpPr txBox="1"/>
          <p:nvPr>
            <p:ph idx="1" type="body"/>
          </p:nvPr>
        </p:nvSpPr>
        <p:spPr>
          <a:xfrm>
            <a:off x="215900" y="1208088"/>
            <a:ext cx="8699400" cy="512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577850" lvl="0" marL="577850" rtl="0" algn="l">
              <a:spcBef>
                <a:spcPts val="0"/>
              </a:spcBef>
              <a:spcAft>
                <a:spcPts val="0"/>
              </a:spcAft>
              <a:buSzPts val="2400"/>
              <a:buFont typeface="Noto Sans Symbols"/>
              <a:buNone/>
            </a:pPr>
            <a:r>
              <a:rPr b="0" lang="en-GB" sz="2400" u="sng">
                <a:solidFill>
                  <a:srgbClr val="4C0099"/>
                </a:solidFill>
              </a:rPr>
              <a:t>Example</a:t>
            </a:r>
            <a:r>
              <a:rPr b="0" lang="en-GB" sz="2400">
                <a:solidFill>
                  <a:srgbClr val="4C0099"/>
                </a:solidFill>
              </a:rPr>
              <a:t>:</a:t>
            </a:r>
            <a:endParaRPr b="0" sz="2400">
              <a:solidFill>
                <a:srgbClr val="4C0099"/>
              </a:solidFill>
            </a:endParaRPr>
          </a:p>
          <a:p>
            <a:pPr indent="-577850" lvl="0" marL="577850" rtl="0" algn="l">
              <a:spcBef>
                <a:spcPts val="480"/>
              </a:spcBef>
              <a:spcAft>
                <a:spcPts val="0"/>
              </a:spcAft>
              <a:buSzPts val="2400"/>
              <a:buFont typeface="Noto Sans Symbols"/>
              <a:buNone/>
            </a:pPr>
            <a:r>
              <a:rPr b="0" lang="en-GB" sz="2400">
                <a:solidFill>
                  <a:srgbClr val="303000"/>
                </a:solidFill>
              </a:rPr>
              <a:t>											   Rs.</a:t>
            </a:r>
            <a:endParaRPr/>
          </a:p>
          <a:p>
            <a:pPr indent="-577850" lvl="0" marL="577850" rtl="0" algn="l">
              <a:spcBef>
                <a:spcPts val="480"/>
              </a:spcBef>
              <a:spcAft>
                <a:spcPts val="0"/>
              </a:spcAft>
              <a:buSzPts val="2400"/>
              <a:buFont typeface="Noto Sans Symbols"/>
              <a:buNone/>
            </a:pPr>
            <a:r>
              <a:rPr b="0" lang="en-GB" sz="2400">
                <a:solidFill>
                  <a:srgbClr val="303000"/>
                </a:solidFill>
              </a:rPr>
              <a:t>Sales price per unit					 		8.50</a:t>
            </a:r>
            <a:endParaRPr b="0" sz="2400">
              <a:solidFill>
                <a:srgbClr val="303000"/>
              </a:solidFill>
            </a:endParaRPr>
          </a:p>
          <a:p>
            <a:pPr indent="-577850" lvl="0" marL="577850" rtl="0" algn="l">
              <a:spcBef>
                <a:spcPts val="480"/>
              </a:spcBef>
              <a:spcAft>
                <a:spcPts val="0"/>
              </a:spcAft>
              <a:buSzPts val="2400"/>
              <a:buFont typeface="Noto Sans Symbols"/>
              <a:buNone/>
            </a:pPr>
            <a:r>
              <a:rPr b="0" i="1" lang="en-GB" sz="2400">
                <a:solidFill>
                  <a:srgbClr val="303000"/>
                </a:solidFill>
              </a:rPr>
              <a:t>less: </a:t>
            </a:r>
            <a:r>
              <a:rPr b="0" lang="en-GB" sz="2400">
                <a:solidFill>
                  <a:srgbClr val="303000"/>
                </a:solidFill>
              </a:rPr>
              <a:t>Variable Production cost per unit			(3.00)</a:t>
            </a:r>
            <a:endParaRPr/>
          </a:p>
          <a:p>
            <a:pPr indent="-577850" lvl="0" marL="577850" rtl="0" algn="l">
              <a:spcBef>
                <a:spcPts val="480"/>
              </a:spcBef>
              <a:spcAft>
                <a:spcPts val="0"/>
              </a:spcAft>
              <a:buSzPts val="2400"/>
              <a:buFont typeface="Noto Sans Symbols"/>
              <a:buNone/>
            </a:pPr>
            <a:r>
              <a:rPr b="0" lang="en-GB" sz="2400">
                <a:solidFill>
                  <a:srgbClr val="303000"/>
                </a:solidFill>
              </a:rPr>
              <a:t>	   Variable Non-production cost per unit		(</a:t>
            </a:r>
            <a:r>
              <a:rPr b="0" lang="en-GB" sz="2400" u="sng">
                <a:solidFill>
                  <a:srgbClr val="303000"/>
                </a:solidFill>
              </a:rPr>
              <a:t>1.00</a:t>
            </a:r>
            <a:r>
              <a:rPr b="0" lang="en-GB" sz="2400">
                <a:solidFill>
                  <a:srgbClr val="303000"/>
                </a:solidFill>
              </a:rPr>
              <a:t>)</a:t>
            </a:r>
            <a:endParaRPr/>
          </a:p>
          <a:p>
            <a:pPr indent="-577850" lvl="0" marL="577850" rtl="0" algn="l">
              <a:spcBef>
                <a:spcPts val="480"/>
              </a:spcBef>
              <a:spcAft>
                <a:spcPts val="0"/>
              </a:spcAft>
              <a:buSzPts val="2400"/>
              <a:buFont typeface="Noto Sans Symbols"/>
              <a:buNone/>
            </a:pPr>
            <a:r>
              <a:rPr b="0" lang="en-GB" sz="2400">
                <a:solidFill>
                  <a:srgbClr val="303000"/>
                </a:solidFill>
              </a:rPr>
              <a:t>											(</a:t>
            </a:r>
            <a:r>
              <a:rPr b="0" lang="en-GB" sz="2400" u="sng">
                <a:solidFill>
                  <a:srgbClr val="303000"/>
                </a:solidFill>
              </a:rPr>
              <a:t>4.00</a:t>
            </a:r>
            <a:r>
              <a:rPr b="0" lang="en-GB" sz="2400">
                <a:solidFill>
                  <a:srgbClr val="303000"/>
                </a:solidFill>
              </a:rPr>
              <a:t>)</a:t>
            </a:r>
            <a:endParaRPr b="0" sz="2400">
              <a:solidFill>
                <a:srgbClr val="303000"/>
              </a:solidFill>
            </a:endParaRPr>
          </a:p>
          <a:p>
            <a:pPr indent="-577850" lvl="0" marL="577850" rtl="0" algn="l">
              <a:spcBef>
                <a:spcPts val="480"/>
              </a:spcBef>
              <a:spcAft>
                <a:spcPts val="0"/>
              </a:spcAft>
              <a:buSzPts val="2400"/>
              <a:buFont typeface="Noto Sans Symbols"/>
              <a:buNone/>
            </a:pPr>
            <a:r>
              <a:rPr b="0" lang="en-GB" sz="2400">
                <a:solidFill>
                  <a:srgbClr val="303000"/>
                </a:solidFill>
              </a:rPr>
              <a:t>Contribution per unit							 </a:t>
            </a:r>
            <a:r>
              <a:rPr b="0" lang="en-GB" sz="2400" u="sng">
                <a:solidFill>
                  <a:srgbClr val="303000"/>
                </a:solidFill>
              </a:rPr>
              <a:t>4.50</a:t>
            </a:r>
            <a:endParaRPr b="0" sz="2400">
              <a:solidFill>
                <a:srgbClr val="303000"/>
              </a:solidFill>
            </a:endParaRPr>
          </a:p>
          <a:p>
            <a:pPr indent="-577850" lvl="0" marL="577850" rtl="0" algn="l">
              <a:spcBef>
                <a:spcPts val="480"/>
              </a:spcBef>
              <a:spcAft>
                <a:spcPts val="0"/>
              </a:spcAft>
              <a:buSzPts val="2400"/>
              <a:buFont typeface="Noto Sans Symbols"/>
              <a:buNone/>
            </a:pPr>
            <a:r>
              <a:t/>
            </a:r>
            <a:endParaRPr b="0" sz="2400">
              <a:solidFill>
                <a:srgbClr val="303000"/>
              </a:solidFill>
            </a:endParaRPr>
          </a:p>
        </p:txBody>
      </p:sp>
      <p:sp>
        <p:nvSpPr>
          <p:cNvPr id="569443" name="Google Shape;569443;p2"/>
          <p:cNvSpPr txBox="1"/>
          <p:nvPr>
            <p:ph idx="11" type="sldNum"/>
          </p:nvPr>
        </p:nvSpPr>
        <p:spPr>
          <a:xfrm>
            <a:off x="6553200" y="6248400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>
                <a:solidFill>
                  <a:srgbClr val="004C66"/>
                </a:solidFill>
                <a:latin typeface="Bodoni"/>
                <a:ea typeface="Bodoni"/>
                <a:cs typeface="Bodoni"/>
                <a:sym typeface="Bodoni"/>
              </a:rPr>
              <a:t>‹#›</a:t>
            </a:fld>
            <a:endParaRPr>
              <a:solidFill>
                <a:srgbClr val="004C66"/>
              </a:solidFill>
              <a:latin typeface="Bodoni"/>
              <a:ea typeface="Bodoni"/>
              <a:cs typeface="Bodoni"/>
              <a:sym typeface="Bodoni"/>
            </a:endParaRPr>
          </a:p>
        </p:txBody>
      </p:sp>
      <p:sp>
        <p:nvSpPr>
          <p:cNvPr id="569444" name="Google Shape;569444;p2"/>
          <p:cNvSpPr txBox="1"/>
          <p:nvPr>
            <p:ph idx="12" type="ftr"/>
          </p:nvPr>
        </p:nvSpPr>
        <p:spPr>
          <a:xfrm>
            <a:off x="3124200" y="6248400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004C66"/>
                </a:solidFill>
                <a:latin typeface="Bodoni"/>
                <a:ea typeface="Bodoni"/>
                <a:cs typeface="Bodoni"/>
                <a:sym typeface="Bodoni"/>
              </a:rPr>
              <a:t>acfi1203 marginal costing</a:t>
            </a:r>
            <a:endParaRPr/>
          </a:p>
        </p:txBody>
      </p:sp>
      <p:sp>
        <p:nvSpPr>
          <p:cNvPr id="569445" name="Google Shape;569445;p2"/>
          <p:cNvSpPr txBox="1"/>
          <p:nvPr>
            <p:ph idx="10" type="dt"/>
          </p:nvPr>
        </p:nvSpPr>
        <p:spPr>
          <a:xfrm>
            <a:off x="457200" y="625157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004C66"/>
                </a:solidFill>
                <a:latin typeface="Bodoni"/>
                <a:ea typeface="Bodoni"/>
                <a:cs typeface="Bodoni"/>
                <a:sym typeface="Bodoni"/>
              </a:rPr>
              <a:t>skoma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4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4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4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4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4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42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42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42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882650"/>
          </a:xfrm>
        </p:spPr>
        <p:txBody>
          <a:bodyPr/>
          <a:lstStyle/>
          <a:p>
            <a:pPr eaLnBrk="1" hangingPunct="1"/>
            <a:r>
              <a:rPr lang="en-GB" dirty="0" smtClean="0"/>
              <a:t>Contribution (3)</a:t>
            </a:r>
            <a:endParaRPr lang="en-GB" dirty="0" smtClean="0">
              <a:solidFill>
                <a:schemeClr val="hlink"/>
              </a:solidFill>
            </a:endParaRPr>
          </a:p>
        </p:txBody>
      </p:sp>
      <p:sp>
        <p:nvSpPr>
          <p:cNvPr id="436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9088" y="1338263"/>
            <a:ext cx="8367712" cy="4991100"/>
          </a:xfrm>
        </p:spPr>
        <p:txBody>
          <a:bodyPr/>
          <a:lstStyle/>
          <a:p>
            <a:pPr marL="577850" indent="-577850" defTabSz="762000" eaLnBrk="1" hangingPunct="1">
              <a:buFont typeface="Wingdings" pitchFamily="2" charset="2"/>
              <a:buNone/>
              <a:defRPr/>
            </a:pPr>
            <a:endParaRPr lang="en-US" sz="800" b="0" dirty="0" smtClean="0">
              <a:solidFill>
                <a:srgbClr val="000028"/>
              </a:solidFill>
            </a:endParaRPr>
          </a:p>
          <a:p>
            <a:pPr marL="577850" indent="-577850" defTabSz="762000" eaLnBrk="1" hangingPunct="1">
              <a:buFont typeface="Wingdings" pitchFamily="2" charset="2"/>
              <a:buNone/>
              <a:defRPr/>
            </a:pPr>
            <a:r>
              <a:rPr lang="en-US" b="0" dirty="0" smtClean="0">
                <a:solidFill>
                  <a:srgbClr val="000028"/>
                </a:solidFill>
              </a:rPr>
              <a:t>	</a:t>
            </a:r>
            <a:r>
              <a:rPr lang="en-US" b="0" dirty="0" smtClean="0">
                <a:solidFill>
                  <a:schemeClr val="tx1">
                    <a:lumMod val="75000"/>
                  </a:schemeClr>
                </a:solidFill>
              </a:rPr>
              <a:t>Unit contribution or contribution per unit </a:t>
            </a:r>
            <a:r>
              <a:rPr lang="en-US" b="0" dirty="0" smtClean="0">
                <a:solidFill>
                  <a:schemeClr val="bg2">
                    <a:lumMod val="10000"/>
                  </a:schemeClr>
                </a:solidFill>
              </a:rPr>
              <a:t>is very useful in calculating </a:t>
            </a:r>
          </a:p>
          <a:p>
            <a:pPr marL="1035050" lvl="1" indent="-577850" defTabSz="762000" eaLnBrk="1" hangingPunct="1">
              <a:defRPr/>
            </a:pPr>
            <a:endParaRPr lang="en-US" b="0" dirty="0" smtClean="0"/>
          </a:p>
          <a:p>
            <a:pPr marL="1035050" lvl="1" indent="-577850" defTabSz="762000" eaLnBrk="1" hangingPunct="1">
              <a:defRPr/>
            </a:pPr>
            <a:r>
              <a:rPr lang="en-US" sz="3200" b="0" dirty="0" smtClean="0">
                <a:solidFill>
                  <a:schemeClr val="tx1">
                    <a:lumMod val="75000"/>
                  </a:schemeClr>
                </a:solidFill>
              </a:rPr>
              <a:t>breakeven</a:t>
            </a:r>
            <a:r>
              <a:rPr lang="en-US" sz="3200" b="0" dirty="0" smtClean="0"/>
              <a:t> </a:t>
            </a:r>
            <a:r>
              <a:rPr lang="en-US" sz="3200" b="0" dirty="0" smtClean="0">
                <a:solidFill>
                  <a:schemeClr val="tx1">
                    <a:lumMod val="75000"/>
                  </a:schemeClr>
                </a:solidFill>
              </a:rPr>
              <a:t>sales volumes </a:t>
            </a:r>
            <a:r>
              <a:rPr lang="en-US" sz="3200" b="0" dirty="0" smtClean="0">
                <a:solidFill>
                  <a:schemeClr val="bg2">
                    <a:lumMod val="10000"/>
                  </a:schemeClr>
                </a:solidFill>
              </a:rPr>
              <a:t>and</a:t>
            </a:r>
            <a:r>
              <a:rPr lang="en-US" sz="3200" b="0" dirty="0" smtClean="0"/>
              <a:t> </a:t>
            </a:r>
          </a:p>
          <a:p>
            <a:pPr marL="1035050" lvl="1" indent="-577850" defTabSz="762000" eaLnBrk="1" hangingPunct="1">
              <a:defRPr/>
            </a:pPr>
            <a:endParaRPr lang="en-US" sz="3200" b="0" dirty="0" smtClean="0"/>
          </a:p>
          <a:p>
            <a:pPr marL="1035050" lvl="1" indent="-577850" defTabSz="762000" eaLnBrk="1" hangingPunct="1">
              <a:defRPr/>
            </a:pPr>
            <a:r>
              <a:rPr lang="en-US" sz="3200" b="0" dirty="0" smtClean="0">
                <a:solidFill>
                  <a:schemeClr val="tx1">
                    <a:lumMod val="75000"/>
                  </a:schemeClr>
                </a:solidFill>
              </a:rPr>
              <a:t>target sales volumes </a:t>
            </a:r>
            <a:r>
              <a:rPr lang="en-US" sz="3200" b="0" dirty="0" smtClean="0">
                <a:solidFill>
                  <a:schemeClr val="bg2">
                    <a:lumMod val="10000"/>
                  </a:schemeClr>
                </a:solidFill>
              </a:rPr>
              <a:t>to reach target profits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6DC428C-AD18-429B-9439-E43C53EA83D4}" type="slidenum">
              <a:rPr lang="en-US" smtClean="0">
                <a:solidFill>
                  <a:schemeClr val="accent1">
                    <a:lumMod val="50000"/>
                  </a:schemeClr>
                </a:solidFill>
                <a:latin typeface="Bodoni MT" pitchFamily="18" charset="0"/>
              </a:rPr>
              <a:pPr>
                <a:defRPr/>
              </a:pPr>
              <a:t>17</a:t>
            </a:fld>
            <a:endParaRPr lang="en-US" dirty="0" smtClean="0">
              <a:solidFill>
                <a:schemeClr val="accent1">
                  <a:lumMod val="50000"/>
                </a:schemeClr>
              </a:solidFill>
              <a:latin typeface="Bodoni MT" pitchFamily="18" charset="0"/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Bodoni MT" pitchFamily="18" charset="0"/>
              </a:rPr>
              <a:t>acfi1203 marginal costing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Bodoni MT" pitchFamily="18" charset="0"/>
              </a:rPr>
              <a:t>skoma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69446" name="Shape 569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447" name="Google Shape;569447;p3"/>
          <p:cNvSpPr txBox="1"/>
          <p:nvPr>
            <p:ph type="title"/>
          </p:nvPr>
        </p:nvSpPr>
        <p:spPr>
          <a:xfrm>
            <a:off x="250825" y="214313"/>
            <a:ext cx="8693100" cy="8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Marginal Cost Statement</a:t>
            </a:r>
            <a:endParaRPr sz="3600">
              <a:solidFill>
                <a:schemeClr val="hlink"/>
              </a:solidFill>
            </a:endParaRPr>
          </a:p>
        </p:txBody>
      </p:sp>
      <p:sp>
        <p:nvSpPr>
          <p:cNvPr id="569448" name="Google Shape;569448;p3"/>
          <p:cNvSpPr txBox="1"/>
          <p:nvPr>
            <p:ph idx="1" type="body"/>
          </p:nvPr>
        </p:nvSpPr>
        <p:spPr>
          <a:xfrm>
            <a:off x="395288" y="1031875"/>
            <a:ext cx="8569200" cy="5007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Font typeface="Noto Sans Symbols"/>
              <a:buNone/>
            </a:pPr>
            <a:r>
              <a:rPr b="0" lang="en-GB" sz="2800">
                <a:solidFill>
                  <a:srgbClr val="000028"/>
                </a:solidFill>
              </a:rPr>
              <a:t>								 Rs.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SzPts val="2800"/>
              <a:buFont typeface="Noto Sans Symbols"/>
              <a:buNone/>
            </a:pPr>
            <a:r>
              <a:rPr b="0" lang="en-GB" sz="2800">
                <a:solidFill>
                  <a:srgbClr val="000028"/>
                </a:solidFill>
              </a:rPr>
              <a:t>			</a:t>
            </a:r>
            <a:r>
              <a:rPr b="0" lang="en-GB" sz="2800">
                <a:solidFill>
                  <a:srgbClr val="161412"/>
                </a:solidFill>
              </a:rPr>
              <a:t>Sales Revenue</a:t>
            </a:r>
            <a:r>
              <a:rPr b="0" lang="en-GB" sz="2800">
                <a:solidFill>
                  <a:srgbClr val="000028"/>
                </a:solidFill>
              </a:rPr>
              <a:t>			</a:t>
            </a:r>
            <a:r>
              <a:rPr b="0" lang="en-GB" sz="2800">
                <a:solidFill>
                  <a:srgbClr val="161412"/>
                </a:solidFill>
              </a:rPr>
              <a:t> X</a:t>
            </a:r>
            <a:endParaRPr/>
          </a:p>
          <a:p>
            <a:pPr indent="-215900" lvl="0" marL="3429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 b="0" sz="2000">
              <a:solidFill>
                <a:srgbClr val="000028"/>
              </a:solidFill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SzPts val="2800"/>
              <a:buFont typeface="Noto Sans Symbols"/>
              <a:buNone/>
            </a:pPr>
            <a:r>
              <a:rPr b="0" lang="en-GB" sz="2800">
                <a:solidFill>
                  <a:srgbClr val="000028"/>
                </a:solidFill>
              </a:rPr>
              <a:t>(</a:t>
            </a:r>
            <a:r>
              <a:rPr b="0" lang="en-GB" sz="2800">
                <a:solidFill>
                  <a:srgbClr val="4C0099"/>
                </a:solidFill>
              </a:rPr>
              <a:t>minus</a:t>
            </a:r>
            <a:r>
              <a:rPr b="0" lang="en-GB" sz="2800">
                <a:solidFill>
                  <a:srgbClr val="000028"/>
                </a:solidFill>
              </a:rPr>
              <a:t>)	</a:t>
            </a:r>
            <a:r>
              <a:rPr b="0" lang="en-GB" sz="2800">
                <a:solidFill>
                  <a:srgbClr val="161412"/>
                </a:solidFill>
              </a:rPr>
              <a:t>Variable Costs</a:t>
            </a:r>
            <a:r>
              <a:rPr b="0" lang="en-GB" sz="2800">
                <a:solidFill>
                  <a:srgbClr val="000028"/>
                </a:solidFill>
              </a:rPr>
              <a:t>			</a:t>
            </a:r>
            <a:r>
              <a:rPr b="0" lang="en-GB" sz="2800">
                <a:solidFill>
                  <a:srgbClr val="161412"/>
                </a:solidFill>
              </a:rPr>
              <a:t>(</a:t>
            </a:r>
            <a:r>
              <a:rPr b="0" lang="en-GB" sz="2800" u="sng">
                <a:solidFill>
                  <a:srgbClr val="161412"/>
                </a:solidFill>
              </a:rPr>
              <a:t>X</a:t>
            </a:r>
            <a:r>
              <a:rPr b="0" lang="en-GB" sz="2800">
                <a:solidFill>
                  <a:srgbClr val="161412"/>
                </a:solidFill>
              </a:rPr>
              <a:t>)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SzPts val="2800"/>
              <a:buFont typeface="Noto Sans Symbols"/>
              <a:buNone/>
            </a:pPr>
            <a:r>
              <a:t/>
            </a:r>
            <a:endParaRPr b="0" sz="2800">
              <a:solidFill>
                <a:srgbClr val="000028"/>
              </a:solidFill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SzPts val="2800"/>
              <a:buFont typeface="Noto Sans Symbols"/>
              <a:buNone/>
            </a:pPr>
            <a:r>
              <a:rPr b="0" lang="en-GB" sz="2800">
                <a:solidFill>
                  <a:srgbClr val="000028"/>
                </a:solidFill>
              </a:rPr>
              <a:t>(</a:t>
            </a:r>
            <a:r>
              <a:rPr b="0" lang="en-GB" sz="2800">
                <a:solidFill>
                  <a:srgbClr val="4C0099"/>
                </a:solidFill>
              </a:rPr>
              <a:t>equals</a:t>
            </a:r>
            <a:r>
              <a:rPr b="0" lang="en-GB" sz="2800">
                <a:solidFill>
                  <a:srgbClr val="000028"/>
                </a:solidFill>
              </a:rPr>
              <a:t>)	</a:t>
            </a:r>
            <a:r>
              <a:rPr b="0" lang="en-GB" sz="2800">
                <a:solidFill>
                  <a:srgbClr val="161412"/>
                </a:solidFill>
              </a:rPr>
              <a:t>Contribution</a:t>
            </a:r>
            <a:r>
              <a:rPr b="0" lang="en-GB" sz="2800">
                <a:solidFill>
                  <a:srgbClr val="000028"/>
                </a:solidFill>
              </a:rPr>
              <a:t>			 </a:t>
            </a:r>
            <a:r>
              <a:rPr b="0" lang="en-GB" sz="2800">
                <a:solidFill>
                  <a:srgbClr val="161412"/>
                </a:solidFill>
              </a:rPr>
              <a:t>X</a:t>
            </a:r>
            <a:endParaRPr/>
          </a:p>
          <a:p>
            <a:pPr indent="-215900" lvl="0" marL="3429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 b="0" sz="2000">
              <a:solidFill>
                <a:srgbClr val="000028"/>
              </a:solidFill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SzPts val="2800"/>
              <a:buFont typeface="Noto Sans Symbols"/>
              <a:buNone/>
            </a:pPr>
            <a:r>
              <a:rPr b="0" lang="en-GB" sz="2800">
                <a:solidFill>
                  <a:srgbClr val="000028"/>
                </a:solidFill>
              </a:rPr>
              <a:t>(</a:t>
            </a:r>
            <a:r>
              <a:rPr b="0" lang="en-GB" sz="2800">
                <a:solidFill>
                  <a:srgbClr val="4C0099"/>
                </a:solidFill>
              </a:rPr>
              <a:t>minus</a:t>
            </a:r>
            <a:r>
              <a:rPr b="0" lang="en-GB" sz="2800">
                <a:solidFill>
                  <a:srgbClr val="000028"/>
                </a:solidFill>
              </a:rPr>
              <a:t>)	</a:t>
            </a:r>
            <a:r>
              <a:rPr b="0" lang="en-GB" sz="2800">
                <a:solidFill>
                  <a:srgbClr val="161412"/>
                </a:solidFill>
              </a:rPr>
              <a:t>Fixed Costs			(</a:t>
            </a:r>
            <a:r>
              <a:rPr b="0" lang="en-GB" sz="2800" u="sng">
                <a:solidFill>
                  <a:srgbClr val="161412"/>
                </a:solidFill>
              </a:rPr>
              <a:t>X</a:t>
            </a:r>
            <a:r>
              <a:rPr b="0" lang="en-GB" sz="2800">
                <a:solidFill>
                  <a:srgbClr val="161412"/>
                </a:solidFill>
              </a:rPr>
              <a:t>)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SzPts val="2800"/>
              <a:buFont typeface="Noto Sans Symbols"/>
              <a:buNone/>
            </a:pPr>
            <a:r>
              <a:t/>
            </a:r>
            <a:endParaRPr b="0" sz="2800">
              <a:solidFill>
                <a:srgbClr val="000028"/>
              </a:solidFill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SzPts val="2800"/>
              <a:buFont typeface="Noto Sans Symbols"/>
              <a:buNone/>
            </a:pPr>
            <a:r>
              <a:rPr b="0" lang="en-GB" sz="2800">
                <a:solidFill>
                  <a:srgbClr val="000028"/>
                </a:solidFill>
              </a:rPr>
              <a:t>(</a:t>
            </a:r>
            <a:r>
              <a:rPr b="0" lang="en-GB" sz="2800">
                <a:solidFill>
                  <a:srgbClr val="4C0099"/>
                </a:solidFill>
              </a:rPr>
              <a:t>equals</a:t>
            </a:r>
            <a:r>
              <a:rPr b="0" lang="en-GB" sz="2800">
                <a:solidFill>
                  <a:srgbClr val="000028"/>
                </a:solidFill>
              </a:rPr>
              <a:t>)	</a:t>
            </a:r>
            <a:r>
              <a:rPr b="0" lang="en-GB" sz="2800">
                <a:solidFill>
                  <a:srgbClr val="161412"/>
                </a:solidFill>
              </a:rPr>
              <a:t>Profit					 </a:t>
            </a:r>
            <a:r>
              <a:rPr b="0" lang="en-GB" sz="2800" u="sng">
                <a:solidFill>
                  <a:srgbClr val="161412"/>
                </a:solidFill>
              </a:rPr>
              <a:t>X</a:t>
            </a:r>
            <a:endParaRPr b="0" sz="2800" u="sng">
              <a:solidFill>
                <a:srgbClr val="161412"/>
              </a:solidFill>
            </a:endParaRPr>
          </a:p>
        </p:txBody>
      </p:sp>
      <p:sp>
        <p:nvSpPr>
          <p:cNvPr id="569449" name="Google Shape;569449;p3"/>
          <p:cNvSpPr txBox="1"/>
          <p:nvPr>
            <p:ph idx="11" type="sldNum"/>
          </p:nvPr>
        </p:nvSpPr>
        <p:spPr>
          <a:xfrm>
            <a:off x="6553200" y="6248400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>
                <a:solidFill>
                  <a:srgbClr val="004C66"/>
                </a:solidFill>
                <a:latin typeface="Bodoni"/>
                <a:ea typeface="Bodoni"/>
                <a:cs typeface="Bodoni"/>
                <a:sym typeface="Bodoni"/>
              </a:rPr>
              <a:t>‹#›</a:t>
            </a:fld>
            <a:endParaRPr>
              <a:solidFill>
                <a:srgbClr val="004C66"/>
              </a:solidFill>
              <a:latin typeface="Bodoni"/>
              <a:ea typeface="Bodoni"/>
              <a:cs typeface="Bodoni"/>
              <a:sym typeface="Bodoni"/>
            </a:endParaRPr>
          </a:p>
        </p:txBody>
      </p:sp>
      <p:sp>
        <p:nvSpPr>
          <p:cNvPr id="569450" name="Google Shape;569450;p3"/>
          <p:cNvSpPr txBox="1"/>
          <p:nvPr>
            <p:ph idx="12" type="ftr"/>
          </p:nvPr>
        </p:nvSpPr>
        <p:spPr>
          <a:xfrm>
            <a:off x="3124200" y="6248400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004C66"/>
                </a:solidFill>
                <a:latin typeface="Bodoni"/>
                <a:ea typeface="Bodoni"/>
                <a:cs typeface="Bodoni"/>
                <a:sym typeface="Bodoni"/>
              </a:rPr>
              <a:t>acfi1203 marginal costing</a:t>
            </a:r>
            <a:endParaRPr/>
          </a:p>
        </p:txBody>
      </p:sp>
      <p:sp>
        <p:nvSpPr>
          <p:cNvPr id="569451" name="Google Shape;569451;p3"/>
          <p:cNvSpPr txBox="1"/>
          <p:nvPr>
            <p:ph idx="10" type="dt"/>
          </p:nvPr>
        </p:nvSpPr>
        <p:spPr>
          <a:xfrm>
            <a:off x="457200" y="625157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004C66"/>
                </a:solidFill>
                <a:latin typeface="Bodoni"/>
                <a:ea typeface="Bodoni"/>
                <a:cs typeface="Bodoni"/>
                <a:sym typeface="Bodoni"/>
              </a:rPr>
              <a:t>skoma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4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4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4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4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4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48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48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48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48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48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39750" y="61913"/>
            <a:ext cx="7993063" cy="982662"/>
          </a:xfrm>
        </p:spPr>
        <p:txBody>
          <a:bodyPr/>
          <a:lstStyle/>
          <a:p>
            <a:pPr eaLnBrk="1" hangingPunct="1"/>
            <a:r>
              <a:rPr lang="en-GB" smtClean="0"/>
              <a:t>Contribution to Sales Ratio (1)</a:t>
            </a:r>
            <a:endParaRPr lang="en-US" smtClean="0"/>
          </a:p>
        </p:txBody>
      </p:sp>
      <p:sp>
        <p:nvSpPr>
          <p:cNvPr id="431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36625"/>
            <a:ext cx="8785225" cy="5516563"/>
          </a:xfrm>
        </p:spPr>
        <p:txBody>
          <a:bodyPr/>
          <a:lstStyle/>
          <a:p>
            <a:pPr eaLnBrk="1" hangingPunct="1">
              <a:defRPr/>
            </a:pPr>
            <a:endParaRPr lang="en-GB" sz="3600" b="0" dirty="0" smtClean="0">
              <a:solidFill>
                <a:srgbClr val="000066"/>
              </a:solidFill>
            </a:endParaRPr>
          </a:p>
          <a:p>
            <a:pPr eaLnBrk="1" hangingPunct="1">
              <a:buFont typeface="Monotype Sorts" pitchFamily="2" charset="2"/>
              <a:buNone/>
              <a:defRPr/>
            </a:pPr>
            <a:r>
              <a:rPr lang="en-GB" sz="2800" b="0" dirty="0" smtClean="0"/>
              <a:t>	</a:t>
            </a:r>
          </a:p>
          <a:p>
            <a:pPr eaLnBrk="1" hangingPunct="1">
              <a:buFont typeface="Monotype Sorts" pitchFamily="2" charset="2"/>
              <a:buNone/>
              <a:defRPr/>
            </a:pPr>
            <a:endParaRPr lang="en-GB" sz="2800" b="0" dirty="0" smtClean="0">
              <a:solidFill>
                <a:schemeClr val="tx1">
                  <a:lumMod val="75000"/>
                </a:schemeClr>
              </a:solidFill>
            </a:endParaRPr>
          </a:p>
          <a:p>
            <a:pPr eaLnBrk="1" hangingPunct="1">
              <a:buFont typeface="Monotype Sorts" pitchFamily="2" charset="2"/>
              <a:buNone/>
              <a:defRPr/>
            </a:pPr>
            <a:endParaRPr lang="en-GB" sz="2800" b="0" dirty="0" smtClean="0">
              <a:solidFill>
                <a:schemeClr val="tx1">
                  <a:lumMod val="75000"/>
                </a:schemeClr>
              </a:solidFill>
            </a:endParaRPr>
          </a:p>
          <a:p>
            <a:pPr eaLnBrk="1" hangingPunct="1">
              <a:buFont typeface="Monotype Sorts" pitchFamily="2" charset="2"/>
              <a:buNone/>
              <a:defRPr/>
            </a:pPr>
            <a:endParaRPr lang="en-GB" sz="1800" b="0" dirty="0" smtClean="0"/>
          </a:p>
          <a:p>
            <a:pPr eaLnBrk="1" hangingPunct="1">
              <a:buSzPct val="70000"/>
              <a:buFont typeface="Wingdings" pitchFamily="2" charset="2"/>
              <a:buNone/>
              <a:defRPr/>
            </a:pPr>
            <a:r>
              <a:rPr lang="en-US" b="0" dirty="0" smtClean="0">
                <a:solidFill>
                  <a:schemeClr val="tx1">
                    <a:lumMod val="75000"/>
                  </a:schemeClr>
                </a:solidFill>
              </a:rPr>
              <a:t>	C/S ratio is a very important ratio in marginal costing</a:t>
            </a:r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2537754-9A3C-48F4-9472-8DA7C453EEA6}" type="slidenum">
              <a:rPr lang="en-US" smtClean="0">
                <a:solidFill>
                  <a:schemeClr val="accent1">
                    <a:lumMod val="50000"/>
                  </a:schemeClr>
                </a:solidFill>
                <a:latin typeface="Bodoni MT" pitchFamily="18" charset="0"/>
              </a:rPr>
              <a:pPr>
                <a:defRPr/>
              </a:pPr>
              <a:t>19</a:t>
            </a:fld>
            <a:endParaRPr lang="en-US" dirty="0" smtClean="0">
              <a:solidFill>
                <a:schemeClr val="accent1">
                  <a:lumMod val="50000"/>
                </a:schemeClr>
              </a:solidFill>
              <a:latin typeface="Bodoni MT" pitchFamily="18" charset="0"/>
            </a:endParaRPr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Bodoni MT" pitchFamily="18" charset="0"/>
              </a:rPr>
              <a:t>acfi1203 marginal costing</a:t>
            </a:r>
          </a:p>
        </p:txBody>
      </p:sp>
      <p:sp>
        <p:nvSpPr>
          <p:cNvPr id="14" name="AutoShape 7"/>
          <p:cNvSpPr>
            <a:spLocks noChangeArrowheads="1"/>
          </p:cNvSpPr>
          <p:nvPr/>
        </p:nvSpPr>
        <p:spPr bwMode="auto">
          <a:xfrm>
            <a:off x="639763" y="1241425"/>
            <a:ext cx="8134350" cy="1458913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28575">
            <a:solidFill>
              <a:srgbClr val="000066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108000" tIns="46800" rIns="90000" bIns="46800" anchor="ctr"/>
          <a:lstStyle/>
          <a:p>
            <a:pPr marL="577850" indent="-577850" defTabSz="762000" eaLnBrk="1" hangingPunct="1">
              <a:buFont typeface="Microsoft Sans Serif" pitchFamily="34" charset="0"/>
              <a:buNone/>
              <a:defRPr/>
            </a:pPr>
            <a:endParaRPr lang="en-US" sz="2800" b="0" dirty="0">
              <a:solidFill>
                <a:srgbClr val="000028"/>
              </a:solidFill>
            </a:endParaRPr>
          </a:p>
        </p:txBody>
      </p:sp>
      <p:sp>
        <p:nvSpPr>
          <p:cNvPr id="2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Bodoni MT" pitchFamily="18" charset="0"/>
              </a:rPr>
              <a:t>skoma</a:t>
            </a: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28673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61672" y="1561672"/>
            <a:ext cx="5629275" cy="876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69361" name="Shape 569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362" name="Google Shape;569362;p2"/>
          <p:cNvSpPr txBox="1"/>
          <p:nvPr>
            <p:ph type="title"/>
          </p:nvPr>
        </p:nvSpPr>
        <p:spPr>
          <a:xfrm>
            <a:off x="457200" y="274638"/>
            <a:ext cx="8229600" cy="85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Marginal Costing (1)</a:t>
            </a:r>
            <a:endParaRPr/>
          </a:p>
        </p:txBody>
      </p:sp>
      <p:sp>
        <p:nvSpPr>
          <p:cNvPr id="569363" name="Google Shape;569363;p2"/>
          <p:cNvSpPr txBox="1"/>
          <p:nvPr>
            <p:ph idx="1" type="body"/>
          </p:nvPr>
        </p:nvSpPr>
        <p:spPr>
          <a:xfrm>
            <a:off x="457200" y="1412875"/>
            <a:ext cx="8436000" cy="471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577850" lvl="0" marL="577850" rtl="0" algn="l">
              <a:spcBef>
                <a:spcPts val="0"/>
              </a:spcBef>
              <a:spcAft>
                <a:spcPts val="0"/>
              </a:spcAft>
              <a:buSzPts val="2240"/>
              <a:buChar char="●"/>
            </a:pPr>
            <a:r>
              <a:rPr b="0" lang="en-GB">
                <a:solidFill>
                  <a:srgbClr val="161412"/>
                </a:solidFill>
              </a:rPr>
              <a:t>In economics, a </a:t>
            </a:r>
            <a:r>
              <a:rPr b="0" lang="en-GB">
                <a:solidFill>
                  <a:srgbClr val="4C0099"/>
                </a:solidFill>
              </a:rPr>
              <a:t>marginal cost </a:t>
            </a:r>
            <a:r>
              <a:rPr b="0" lang="en-GB">
                <a:solidFill>
                  <a:srgbClr val="161412"/>
                </a:solidFill>
              </a:rPr>
              <a:t>is the cost of one additional item</a:t>
            </a:r>
            <a:endParaRPr/>
          </a:p>
          <a:p>
            <a:pPr indent="-435610" lvl="0" marL="577850" rtl="0" algn="l">
              <a:lnSpc>
                <a:spcPct val="40000"/>
              </a:lnSpc>
              <a:spcBef>
                <a:spcPts val="640"/>
              </a:spcBef>
              <a:spcAft>
                <a:spcPts val="0"/>
              </a:spcAft>
              <a:buSzPts val="2240"/>
              <a:buNone/>
            </a:pPr>
            <a:r>
              <a:t/>
            </a:r>
            <a:endParaRPr b="0">
              <a:solidFill>
                <a:srgbClr val="000028"/>
              </a:solidFill>
            </a:endParaRPr>
          </a:p>
          <a:p>
            <a:pPr indent="-577850" lvl="0" marL="577850" rtl="0" algn="l">
              <a:spcBef>
                <a:spcPts val="640"/>
              </a:spcBef>
              <a:spcAft>
                <a:spcPts val="0"/>
              </a:spcAft>
              <a:buSzPts val="2240"/>
              <a:buChar char="●"/>
            </a:pPr>
            <a:r>
              <a:rPr b="0" lang="en-GB">
                <a:solidFill>
                  <a:srgbClr val="161412"/>
                </a:solidFill>
              </a:rPr>
              <a:t>It is the extra cost incurred in making one more unit in a given period</a:t>
            </a:r>
            <a:endParaRPr/>
          </a:p>
          <a:p>
            <a:pPr indent="-435610" lvl="0" marL="577850" rtl="0" algn="l">
              <a:lnSpc>
                <a:spcPct val="40000"/>
              </a:lnSpc>
              <a:spcBef>
                <a:spcPts val="640"/>
              </a:spcBef>
              <a:spcAft>
                <a:spcPts val="0"/>
              </a:spcAft>
              <a:buSzPts val="2240"/>
              <a:buNone/>
            </a:pPr>
            <a:r>
              <a:rPr b="0" lang="en-GB">
                <a:solidFill>
                  <a:srgbClr val="000028"/>
                </a:solidFill>
              </a:rPr>
              <a:t>Y</a:t>
            </a:r>
            <a:endParaRPr b="0">
              <a:solidFill>
                <a:srgbClr val="000028"/>
              </a:solidFill>
            </a:endParaRPr>
          </a:p>
          <a:p>
            <a:pPr indent="-577850" lvl="0" marL="577850" rtl="0" algn="l">
              <a:spcBef>
                <a:spcPts val="640"/>
              </a:spcBef>
              <a:spcAft>
                <a:spcPts val="0"/>
              </a:spcAft>
              <a:buSzPts val="2240"/>
              <a:buChar char="●"/>
            </a:pPr>
            <a:r>
              <a:rPr b="0" lang="en-GB">
                <a:solidFill>
                  <a:srgbClr val="4C0099"/>
                </a:solidFill>
              </a:rPr>
              <a:t>Marginal costing </a:t>
            </a:r>
            <a:r>
              <a:rPr b="0" lang="en-GB">
                <a:solidFill>
                  <a:srgbClr val="161412"/>
                </a:solidFill>
              </a:rPr>
              <a:t>describes an approach to costing that excludes fixed costs</a:t>
            </a:r>
            <a:endParaRPr/>
          </a:p>
          <a:p>
            <a:pPr indent="-435610" lvl="0" marL="577850" rtl="0" algn="l">
              <a:lnSpc>
                <a:spcPct val="40000"/>
              </a:lnSpc>
              <a:spcBef>
                <a:spcPts val="640"/>
              </a:spcBef>
              <a:spcAft>
                <a:spcPts val="0"/>
              </a:spcAft>
              <a:buSzPts val="2240"/>
              <a:buNone/>
            </a:pPr>
            <a:r>
              <a:t/>
            </a:r>
            <a:endParaRPr b="0">
              <a:solidFill>
                <a:srgbClr val="000028"/>
              </a:solidFill>
            </a:endParaRPr>
          </a:p>
        </p:txBody>
      </p:sp>
      <p:sp>
        <p:nvSpPr>
          <p:cNvPr id="569364" name="Google Shape;569364;p2"/>
          <p:cNvSpPr txBox="1"/>
          <p:nvPr>
            <p:ph idx="11" type="sldNum"/>
          </p:nvPr>
        </p:nvSpPr>
        <p:spPr>
          <a:xfrm>
            <a:off x="6553200" y="6248400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>
                <a:solidFill>
                  <a:srgbClr val="004C66"/>
                </a:solidFill>
                <a:latin typeface="Bodoni"/>
                <a:ea typeface="Bodoni"/>
                <a:cs typeface="Bodoni"/>
                <a:sym typeface="Bodoni"/>
              </a:rPr>
              <a:t>‹#›</a:t>
            </a:fld>
            <a:endParaRPr>
              <a:solidFill>
                <a:srgbClr val="004C66"/>
              </a:solidFill>
              <a:latin typeface="Bodoni"/>
              <a:ea typeface="Bodoni"/>
              <a:cs typeface="Bodoni"/>
              <a:sym typeface="Bodoni"/>
            </a:endParaRPr>
          </a:p>
        </p:txBody>
      </p:sp>
      <p:sp>
        <p:nvSpPr>
          <p:cNvPr id="569365" name="Google Shape;569365;p2"/>
          <p:cNvSpPr txBox="1"/>
          <p:nvPr>
            <p:ph idx="12" type="ftr"/>
          </p:nvPr>
        </p:nvSpPr>
        <p:spPr>
          <a:xfrm>
            <a:off x="3124200" y="6248400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004C66"/>
                </a:solidFill>
                <a:latin typeface="Bodoni"/>
                <a:ea typeface="Bodoni"/>
                <a:cs typeface="Bodoni"/>
                <a:sym typeface="Bodoni"/>
              </a:rPr>
              <a:t>acfi1203 marginal costing</a:t>
            </a:r>
            <a:endParaRPr/>
          </a:p>
        </p:txBody>
      </p:sp>
      <p:sp>
        <p:nvSpPr>
          <p:cNvPr id="569366" name="Google Shape;569366;p2"/>
          <p:cNvSpPr txBox="1"/>
          <p:nvPr>
            <p:ph idx="10" type="dt"/>
          </p:nvPr>
        </p:nvSpPr>
        <p:spPr>
          <a:xfrm>
            <a:off x="457200" y="625157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004C66"/>
                </a:solidFill>
                <a:latin typeface="Bodoni"/>
                <a:ea typeface="Bodoni"/>
                <a:cs typeface="Bodoni"/>
                <a:sym typeface="Bodoni"/>
              </a:rPr>
              <a:t>skoma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6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6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6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6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6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6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39750" y="214313"/>
            <a:ext cx="7993063" cy="982662"/>
          </a:xfrm>
        </p:spPr>
        <p:txBody>
          <a:bodyPr/>
          <a:lstStyle/>
          <a:p>
            <a:pPr eaLnBrk="1" hangingPunct="1"/>
            <a:r>
              <a:rPr lang="en-GB" smtClean="0"/>
              <a:t>Contribution to Sales Ratio (2)</a:t>
            </a:r>
            <a:endParaRPr lang="en-US" smtClean="0"/>
          </a:p>
        </p:txBody>
      </p:sp>
      <p:sp>
        <p:nvSpPr>
          <p:cNvPr id="432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357313"/>
            <a:ext cx="8785225" cy="5095875"/>
          </a:xfrm>
        </p:spPr>
        <p:txBody>
          <a:bodyPr/>
          <a:lstStyle/>
          <a:p>
            <a:pPr eaLnBrk="1" hangingPunct="1">
              <a:buSzPct val="70000"/>
              <a:defRPr/>
            </a:pPr>
            <a:r>
              <a:rPr lang="en-GB" sz="2800" b="0" dirty="0" smtClean="0">
                <a:solidFill>
                  <a:schemeClr val="tx1">
                    <a:lumMod val="75000"/>
                  </a:schemeClr>
                </a:solidFill>
              </a:rPr>
              <a:t>Sales revenue </a:t>
            </a:r>
            <a:r>
              <a:rPr lang="en-GB" sz="2800" b="0" dirty="0" smtClean="0">
                <a:solidFill>
                  <a:schemeClr val="bg2">
                    <a:lumMod val="10000"/>
                  </a:schemeClr>
                </a:solidFill>
              </a:rPr>
              <a:t>as well as </a:t>
            </a:r>
            <a:r>
              <a:rPr lang="en-GB" sz="2800" b="0" dirty="0" smtClean="0">
                <a:solidFill>
                  <a:schemeClr val="tx1">
                    <a:lumMod val="75000"/>
                  </a:schemeClr>
                </a:solidFill>
              </a:rPr>
              <a:t>variable cost </a:t>
            </a:r>
            <a:r>
              <a:rPr lang="en-GB" sz="2800" b="0" dirty="0" smtClean="0">
                <a:solidFill>
                  <a:schemeClr val="bg2">
                    <a:lumMod val="10000"/>
                  </a:schemeClr>
                </a:solidFill>
              </a:rPr>
              <a:t>may fluctuate as a result of change in</a:t>
            </a:r>
            <a:r>
              <a:rPr lang="en-GB" sz="2800" b="0" dirty="0" smtClean="0">
                <a:solidFill>
                  <a:srgbClr val="000028"/>
                </a:solidFill>
              </a:rPr>
              <a:t> </a:t>
            </a:r>
            <a:r>
              <a:rPr lang="en-GB" sz="2800" b="0" dirty="0" smtClean="0">
                <a:solidFill>
                  <a:schemeClr val="tx1">
                    <a:lumMod val="75000"/>
                  </a:schemeClr>
                </a:solidFill>
              </a:rPr>
              <a:t>quantity</a:t>
            </a:r>
            <a:r>
              <a:rPr lang="en-GB" sz="2800" b="0" dirty="0" smtClean="0">
                <a:solidFill>
                  <a:schemeClr val="bg2">
                    <a:lumMod val="10000"/>
                  </a:schemeClr>
                </a:solidFill>
              </a:rPr>
              <a:t>, but </a:t>
            </a:r>
          </a:p>
          <a:p>
            <a:pPr eaLnBrk="1" hangingPunct="1">
              <a:buSzPct val="70000"/>
              <a:defRPr/>
            </a:pPr>
            <a:endParaRPr lang="en-GB" sz="2800" b="0" dirty="0" smtClean="0">
              <a:solidFill>
                <a:srgbClr val="000028"/>
              </a:solidFill>
            </a:endParaRPr>
          </a:p>
          <a:p>
            <a:pPr eaLnBrk="1" hangingPunct="1">
              <a:buSzPct val="70000"/>
              <a:defRPr/>
            </a:pPr>
            <a:r>
              <a:rPr lang="en-GB" sz="2800" b="0" dirty="0" smtClean="0">
                <a:solidFill>
                  <a:schemeClr val="bg2">
                    <a:lumMod val="10000"/>
                  </a:schemeClr>
                </a:solidFill>
              </a:rPr>
              <a:t>The</a:t>
            </a:r>
            <a:r>
              <a:rPr lang="en-GB" sz="2800" b="0" dirty="0" smtClean="0">
                <a:solidFill>
                  <a:srgbClr val="000028"/>
                </a:solidFill>
              </a:rPr>
              <a:t> </a:t>
            </a:r>
            <a:r>
              <a:rPr lang="en-GB" sz="2800" b="0" dirty="0" smtClean="0">
                <a:solidFill>
                  <a:schemeClr val="tx1">
                    <a:lumMod val="75000"/>
                  </a:schemeClr>
                </a:solidFill>
              </a:rPr>
              <a:t>proportion of the revenue</a:t>
            </a:r>
            <a:r>
              <a:rPr lang="en-GB" sz="2800" b="0" dirty="0" smtClean="0">
                <a:solidFill>
                  <a:srgbClr val="000028"/>
                </a:solidFill>
              </a:rPr>
              <a:t> </a:t>
            </a:r>
            <a:r>
              <a:rPr lang="en-GB" sz="2800" b="0" dirty="0" smtClean="0">
                <a:solidFill>
                  <a:schemeClr val="bg2">
                    <a:lumMod val="10000"/>
                  </a:schemeClr>
                </a:solidFill>
              </a:rPr>
              <a:t>that is left over as </a:t>
            </a:r>
            <a:r>
              <a:rPr lang="en-GB" sz="2800" b="0" dirty="0" smtClean="0">
                <a:solidFill>
                  <a:schemeClr val="tx1">
                    <a:lumMod val="75000"/>
                  </a:schemeClr>
                </a:solidFill>
              </a:rPr>
              <a:t>contribution</a:t>
            </a:r>
            <a:r>
              <a:rPr lang="en-GB" sz="2800" b="0" dirty="0" smtClean="0"/>
              <a:t> </a:t>
            </a:r>
            <a:r>
              <a:rPr lang="en-GB" sz="2800" b="0" dirty="0" smtClean="0">
                <a:solidFill>
                  <a:schemeClr val="bg2">
                    <a:lumMod val="10000"/>
                  </a:schemeClr>
                </a:solidFill>
              </a:rPr>
              <a:t>i.e.</a:t>
            </a:r>
            <a:r>
              <a:rPr lang="en-GB" sz="2800" b="0" dirty="0" smtClean="0">
                <a:solidFill>
                  <a:srgbClr val="000028"/>
                </a:solidFill>
              </a:rPr>
              <a:t> </a:t>
            </a:r>
            <a:r>
              <a:rPr lang="en-GB" sz="2800" b="0" dirty="0" smtClean="0">
                <a:solidFill>
                  <a:schemeClr val="tx1">
                    <a:lumMod val="75000"/>
                  </a:schemeClr>
                </a:solidFill>
              </a:rPr>
              <a:t>C/S ratio</a:t>
            </a:r>
            <a:r>
              <a:rPr lang="en-GB" sz="2800" b="0" dirty="0" smtClean="0"/>
              <a:t> </a:t>
            </a:r>
            <a:r>
              <a:rPr lang="en-GB" sz="2800" b="0" dirty="0" smtClean="0">
                <a:solidFill>
                  <a:schemeClr val="bg2">
                    <a:lumMod val="10000"/>
                  </a:schemeClr>
                </a:solidFill>
              </a:rPr>
              <a:t>remains the </a:t>
            </a:r>
            <a:r>
              <a:rPr lang="en-GB" sz="2800" b="0" dirty="0" smtClean="0">
                <a:solidFill>
                  <a:schemeClr val="tx1">
                    <a:lumMod val="75000"/>
                  </a:schemeClr>
                </a:solidFill>
              </a:rPr>
              <a:t>same</a:t>
            </a:r>
          </a:p>
          <a:p>
            <a:pPr eaLnBrk="1" hangingPunct="1">
              <a:buSzPct val="70000"/>
              <a:defRPr/>
            </a:pPr>
            <a:endParaRPr lang="en-US" sz="2800" b="0" baseline="30000" dirty="0" smtClean="0">
              <a:solidFill>
                <a:srgbClr val="000066"/>
              </a:solidFill>
            </a:endParaRPr>
          </a:p>
          <a:p>
            <a:pPr eaLnBrk="1" hangingPunct="1">
              <a:spcBef>
                <a:spcPct val="0"/>
              </a:spcBef>
              <a:buSzPct val="70000"/>
              <a:defRPr/>
            </a:pPr>
            <a:r>
              <a:rPr lang="en-GB" sz="2800" b="0" dirty="0" smtClean="0">
                <a:solidFill>
                  <a:schemeClr val="bg2">
                    <a:lumMod val="10000"/>
                  </a:schemeClr>
                </a:solidFill>
              </a:rPr>
              <a:t>The C/S ratio will remain the same as long as </a:t>
            </a:r>
            <a:r>
              <a:rPr lang="en-GB" sz="2800" b="0" dirty="0" smtClean="0">
                <a:solidFill>
                  <a:schemeClr val="tx1">
                    <a:lumMod val="75000"/>
                  </a:schemeClr>
                </a:solidFill>
              </a:rPr>
              <a:t>unit prices</a:t>
            </a:r>
            <a:r>
              <a:rPr lang="en-GB" sz="2800" b="0" dirty="0" smtClean="0">
                <a:solidFill>
                  <a:srgbClr val="000028"/>
                </a:solidFill>
              </a:rPr>
              <a:t> </a:t>
            </a:r>
            <a:r>
              <a:rPr lang="en-GB" sz="2800" b="0" dirty="0" smtClean="0">
                <a:solidFill>
                  <a:schemeClr val="bg2">
                    <a:lumMod val="10000"/>
                  </a:schemeClr>
                </a:solidFill>
              </a:rPr>
              <a:t>and</a:t>
            </a:r>
            <a:r>
              <a:rPr lang="en-GB" sz="2800" b="0" dirty="0" smtClean="0">
                <a:solidFill>
                  <a:srgbClr val="000028"/>
                </a:solidFill>
              </a:rPr>
              <a:t> </a:t>
            </a:r>
            <a:r>
              <a:rPr lang="en-GB" sz="2800" b="0" dirty="0" smtClean="0">
                <a:solidFill>
                  <a:schemeClr val="tx1">
                    <a:lumMod val="75000"/>
                  </a:schemeClr>
                </a:solidFill>
              </a:rPr>
              <a:t>unit variable costs </a:t>
            </a:r>
            <a:r>
              <a:rPr lang="en-GB" sz="2800" b="0" dirty="0" smtClean="0">
                <a:solidFill>
                  <a:schemeClr val="bg2">
                    <a:lumMod val="10000"/>
                  </a:schemeClr>
                </a:solidFill>
              </a:rPr>
              <a:t>remain unchanged</a:t>
            </a:r>
            <a:endParaRPr lang="en-GB" sz="1600" b="0" dirty="0" smtClean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A793FC-EC8F-4955-AC74-635AF3071CD7}" type="slidenum">
              <a:rPr lang="en-US" smtClean="0">
                <a:solidFill>
                  <a:schemeClr val="accent1">
                    <a:lumMod val="50000"/>
                  </a:schemeClr>
                </a:solidFill>
                <a:latin typeface="Bodoni MT" pitchFamily="18" charset="0"/>
              </a:rPr>
              <a:pPr>
                <a:defRPr/>
              </a:pPr>
              <a:t>20</a:t>
            </a:fld>
            <a:endParaRPr lang="en-US" dirty="0" smtClean="0">
              <a:solidFill>
                <a:schemeClr val="accent1">
                  <a:lumMod val="50000"/>
                </a:schemeClr>
              </a:solidFill>
              <a:latin typeface="Bodoni MT" pitchFamily="18" charset="0"/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Bodoni MT" pitchFamily="18" charset="0"/>
              </a:rPr>
              <a:t>acfi1203 marginal costing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Bodoni MT" pitchFamily="18" charset="0"/>
              </a:rPr>
              <a:t>skoma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2131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Bodoni MT" pitchFamily="18" charset="0"/>
              </a:rPr>
              <a:t>skoma</a:t>
            </a: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Bodoni MT" pitchFamily="18" charset="0"/>
              </a:rPr>
              <a:t>acfi1203cost behaviour &amp; abs costing</a:t>
            </a: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746962E-35F4-44A9-BB59-9EEAE5BC2658}" type="slidenum">
              <a:rPr lang="en-US" smtClean="0">
                <a:solidFill>
                  <a:schemeClr val="accent1">
                    <a:lumMod val="50000"/>
                  </a:schemeClr>
                </a:solidFill>
                <a:latin typeface="Bodoni MT" pitchFamily="18" charset="0"/>
              </a:rPr>
              <a:pPr>
                <a:defRPr/>
              </a:pPr>
              <a:t>23</a:t>
            </a:fld>
            <a:endParaRPr lang="en-US" dirty="0" smtClean="0">
              <a:solidFill>
                <a:schemeClr val="accent1">
                  <a:lumMod val="50000"/>
                </a:schemeClr>
              </a:solidFill>
              <a:latin typeface="Bodoni MT" pitchFamily="18" charset="0"/>
            </a:endParaRPr>
          </a:p>
        </p:txBody>
      </p:sp>
      <p:sp>
        <p:nvSpPr>
          <p:cNvPr id="1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49250" y="449263"/>
            <a:ext cx="8415338" cy="5735637"/>
          </a:xfrm>
        </p:spPr>
        <p:txBody>
          <a:bodyPr lIns="270000"/>
          <a:lstStyle/>
          <a:p>
            <a:pPr eaLnBrk="1" hangingPunct="1">
              <a:defRPr/>
            </a:pPr>
            <a:r>
              <a:rPr lang="en-GB" sz="5000" dirty="0" smtClean="0">
                <a:solidFill>
                  <a:schemeClr val="accent4">
                    <a:lumMod val="75000"/>
                  </a:schemeClr>
                </a:solidFill>
              </a:rPr>
              <a:t>Breakeven Analysis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274638"/>
            <a:ext cx="9144000" cy="925512"/>
          </a:xfrm>
        </p:spPr>
        <p:txBody>
          <a:bodyPr/>
          <a:lstStyle/>
          <a:p>
            <a:pPr eaLnBrk="1" hangingPunct="1"/>
            <a:r>
              <a:rPr lang="en-GB" smtClean="0"/>
              <a:t>Breakeven or CVP Analysis (1)</a:t>
            </a:r>
          </a:p>
        </p:txBody>
      </p:sp>
      <p:sp>
        <p:nvSpPr>
          <p:cNvPr id="422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9088" y="1308100"/>
            <a:ext cx="8367712" cy="4891088"/>
          </a:xfrm>
        </p:spPr>
        <p:txBody>
          <a:bodyPr/>
          <a:lstStyle/>
          <a:p>
            <a:pPr marL="577850" indent="-577850" defTabSz="762000" eaLnBrk="1" hangingPunct="1">
              <a:defRPr/>
            </a:pPr>
            <a:endParaRPr lang="en-GB" sz="1200" b="0" dirty="0" smtClean="0">
              <a:solidFill>
                <a:srgbClr val="000028"/>
              </a:solidFill>
            </a:endParaRPr>
          </a:p>
          <a:p>
            <a:pPr marL="577850" indent="-577850" defTabSz="762000" eaLnBrk="1" hangingPunct="1">
              <a:buFont typeface="Monotype Sorts" pitchFamily="2" charset="2"/>
              <a:buNone/>
              <a:defRPr/>
            </a:pPr>
            <a:r>
              <a:rPr lang="en-GB" b="0" dirty="0" smtClean="0">
                <a:solidFill>
                  <a:srgbClr val="000028"/>
                </a:solidFill>
              </a:rPr>
              <a:t>	</a:t>
            </a:r>
            <a:r>
              <a:rPr lang="en-GB" b="0" dirty="0" smtClean="0">
                <a:solidFill>
                  <a:schemeClr val="bg2">
                    <a:lumMod val="10000"/>
                  </a:schemeClr>
                </a:solidFill>
              </a:rPr>
              <a:t>It is the analysis of the interaction (or the relationships) between:</a:t>
            </a:r>
          </a:p>
          <a:p>
            <a:pPr marL="1035050" lvl="1" indent="-577850" defTabSz="762000" eaLnBrk="1" hangingPunct="1">
              <a:defRPr/>
            </a:pPr>
            <a:endParaRPr lang="en-GB" sz="1200" b="0" dirty="0" smtClean="0"/>
          </a:p>
          <a:p>
            <a:pPr marL="1035050" lvl="1" indent="-577850" defTabSz="762000" eaLnBrk="1" hangingPunct="1">
              <a:defRPr/>
            </a:pPr>
            <a:r>
              <a:rPr lang="en-GB" b="0" dirty="0" smtClean="0">
                <a:solidFill>
                  <a:schemeClr val="bg2">
                    <a:lumMod val="10000"/>
                  </a:schemeClr>
                </a:solidFill>
              </a:rPr>
              <a:t>the different types of </a:t>
            </a:r>
            <a:r>
              <a:rPr lang="en-GB" b="0" dirty="0" smtClean="0">
                <a:solidFill>
                  <a:schemeClr val="tx1">
                    <a:lumMod val="75000"/>
                  </a:schemeClr>
                </a:solidFill>
              </a:rPr>
              <a:t>COST</a:t>
            </a:r>
            <a:r>
              <a:rPr lang="en-GB" b="0" dirty="0" smtClean="0"/>
              <a:t>, </a:t>
            </a:r>
            <a:r>
              <a:rPr lang="en-GB" b="0" dirty="0" smtClean="0">
                <a:solidFill>
                  <a:schemeClr val="bg2">
                    <a:lumMod val="10000"/>
                  </a:schemeClr>
                </a:solidFill>
              </a:rPr>
              <a:t>and</a:t>
            </a:r>
          </a:p>
          <a:p>
            <a:pPr marL="1035050" lvl="1" indent="-577850" defTabSz="762000" eaLnBrk="1" hangingPunct="1">
              <a:defRPr/>
            </a:pPr>
            <a:endParaRPr lang="en-GB" sz="1000" b="0" dirty="0" smtClean="0"/>
          </a:p>
          <a:p>
            <a:pPr marL="1035050" lvl="1" indent="-577850" defTabSz="762000" eaLnBrk="1" hangingPunct="1">
              <a:defRPr/>
            </a:pPr>
            <a:r>
              <a:rPr lang="en-GB" b="0" dirty="0" smtClean="0">
                <a:solidFill>
                  <a:schemeClr val="bg2">
                    <a:lumMod val="10000"/>
                  </a:schemeClr>
                </a:solidFill>
              </a:rPr>
              <a:t>the level of business activity </a:t>
            </a:r>
            <a:r>
              <a:rPr lang="en-GB" b="0" dirty="0" smtClean="0"/>
              <a:t>(</a:t>
            </a:r>
            <a:r>
              <a:rPr lang="en-GB" b="0" dirty="0" smtClean="0">
                <a:solidFill>
                  <a:schemeClr val="tx1">
                    <a:lumMod val="75000"/>
                  </a:schemeClr>
                </a:solidFill>
              </a:rPr>
              <a:t>VOLUME</a:t>
            </a:r>
            <a:r>
              <a:rPr lang="en-GB" b="0" dirty="0" smtClean="0"/>
              <a:t>), </a:t>
            </a:r>
            <a:r>
              <a:rPr lang="en-GB" b="0" dirty="0" smtClean="0">
                <a:solidFill>
                  <a:schemeClr val="bg2">
                    <a:lumMod val="10000"/>
                  </a:schemeClr>
                </a:solidFill>
              </a:rPr>
              <a:t>and</a:t>
            </a:r>
          </a:p>
          <a:p>
            <a:pPr marL="1035050" lvl="1" indent="-577850" defTabSz="762000" eaLnBrk="1" hangingPunct="1">
              <a:defRPr/>
            </a:pPr>
            <a:endParaRPr lang="en-GB" sz="1200" b="0" dirty="0" smtClean="0"/>
          </a:p>
          <a:p>
            <a:pPr marL="1035050" lvl="1" indent="-577850" defTabSz="762000" eaLnBrk="1" hangingPunct="1">
              <a:defRPr/>
            </a:pPr>
            <a:r>
              <a:rPr lang="en-GB" b="0" dirty="0" err="1" smtClean="0">
                <a:solidFill>
                  <a:schemeClr val="tx1">
                    <a:lumMod val="75000"/>
                  </a:schemeClr>
                </a:solidFill>
              </a:rPr>
              <a:t>PROFIT</a:t>
            </a:r>
            <a:r>
              <a:rPr lang="en-GB" b="0" dirty="0" err="1" smtClean="0">
                <a:solidFill>
                  <a:schemeClr val="bg2">
                    <a:lumMod val="10000"/>
                  </a:schemeClr>
                </a:solidFill>
              </a:rPr>
              <a:t>ability</a:t>
            </a:r>
            <a:r>
              <a:rPr lang="en-GB" b="0" dirty="0" smtClean="0"/>
              <a:t> </a:t>
            </a:r>
          </a:p>
          <a:p>
            <a:pPr marL="577850" indent="-577850" defTabSz="762000" eaLnBrk="1" hangingPunct="1">
              <a:defRPr/>
            </a:pPr>
            <a:endParaRPr lang="en-GB" sz="1400" b="0" dirty="0" smtClean="0">
              <a:solidFill>
                <a:srgbClr val="000028"/>
              </a:solidFill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Bodoni MT" pitchFamily="18" charset="0"/>
              </a:rPr>
              <a:t>skoma</a:t>
            </a: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Bodoni MT" pitchFamily="18" charset="0"/>
              </a:rPr>
              <a:t>acfi1203 marginal costing</a:t>
            </a: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1829AE5-CC7B-4342-8356-32B47C5283C3}" type="slidenum">
              <a:rPr lang="en-US" smtClean="0">
                <a:solidFill>
                  <a:schemeClr val="accent1">
                    <a:lumMod val="50000"/>
                  </a:schemeClr>
                </a:solidFill>
                <a:latin typeface="Bodoni MT" pitchFamily="18" charset="0"/>
              </a:rPr>
              <a:pPr>
                <a:defRPr/>
              </a:pPr>
              <a:t>24</a:t>
            </a:fld>
            <a:endParaRPr lang="en-US" dirty="0" smtClean="0">
              <a:solidFill>
                <a:schemeClr val="accent1">
                  <a:lumMod val="50000"/>
                </a:schemeClr>
              </a:solidFill>
              <a:latin typeface="Bodoni MT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998537"/>
          </a:xfrm>
        </p:spPr>
        <p:txBody>
          <a:bodyPr/>
          <a:lstStyle/>
          <a:p>
            <a:pPr eaLnBrk="1" hangingPunct="1"/>
            <a:r>
              <a:rPr lang="en-GB" smtClean="0"/>
              <a:t>Breakeven or CVP Analysis (2)</a:t>
            </a:r>
          </a:p>
        </p:txBody>
      </p:sp>
      <p:sp>
        <p:nvSpPr>
          <p:cNvPr id="424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9088" y="1395413"/>
            <a:ext cx="8367712" cy="4933950"/>
          </a:xfrm>
        </p:spPr>
        <p:txBody>
          <a:bodyPr/>
          <a:lstStyle/>
          <a:p>
            <a:pPr marL="577850" indent="-577850" defTabSz="762000" eaLnBrk="1" hangingPunct="1">
              <a:buSzPct val="70000"/>
              <a:defRPr/>
            </a:pPr>
            <a:r>
              <a:rPr lang="en-GB" b="0" dirty="0" smtClean="0">
                <a:solidFill>
                  <a:schemeClr val="bg2">
                    <a:lumMod val="10000"/>
                  </a:schemeClr>
                </a:solidFill>
              </a:rPr>
              <a:t>applies the principles of marginal costing to determine </a:t>
            </a:r>
            <a:r>
              <a:rPr lang="en-GB" b="0" dirty="0" smtClean="0">
                <a:solidFill>
                  <a:schemeClr val="tx1">
                    <a:lumMod val="75000"/>
                  </a:schemeClr>
                </a:solidFill>
              </a:rPr>
              <a:t>breakeven point</a:t>
            </a:r>
          </a:p>
          <a:p>
            <a:pPr marL="577850" indent="-577850" defTabSz="762000" eaLnBrk="1" hangingPunct="1">
              <a:buSzPct val="70000"/>
              <a:defRPr/>
            </a:pPr>
            <a:endParaRPr lang="en-GB" sz="1400" b="0" dirty="0" smtClean="0">
              <a:solidFill>
                <a:srgbClr val="000028"/>
              </a:solidFill>
            </a:endParaRPr>
          </a:p>
          <a:p>
            <a:pPr marL="577850" indent="-577850" defTabSz="762000" eaLnBrk="1" hangingPunct="1">
              <a:buSzPct val="70000"/>
              <a:defRPr/>
            </a:pPr>
            <a:r>
              <a:rPr lang="en-GB" b="0" dirty="0" smtClean="0">
                <a:solidFill>
                  <a:schemeClr val="bg2">
                    <a:lumMod val="10000"/>
                  </a:schemeClr>
                </a:solidFill>
              </a:rPr>
              <a:t>it uses either the </a:t>
            </a:r>
            <a:r>
              <a:rPr lang="en-GB" b="0" dirty="0" smtClean="0">
                <a:solidFill>
                  <a:schemeClr val="tx1">
                    <a:lumMod val="75000"/>
                  </a:schemeClr>
                </a:solidFill>
              </a:rPr>
              <a:t>formulae</a:t>
            </a:r>
            <a:r>
              <a:rPr lang="en-GB" b="0" dirty="0" smtClean="0">
                <a:solidFill>
                  <a:srgbClr val="000028"/>
                </a:solidFill>
              </a:rPr>
              <a:t> </a:t>
            </a:r>
            <a:r>
              <a:rPr lang="en-GB" b="0" dirty="0" smtClean="0">
                <a:solidFill>
                  <a:schemeClr val="bg2">
                    <a:lumMod val="10000"/>
                  </a:schemeClr>
                </a:solidFill>
              </a:rPr>
              <a:t>or</a:t>
            </a:r>
            <a:r>
              <a:rPr lang="en-GB" b="0" dirty="0" smtClean="0">
                <a:solidFill>
                  <a:srgbClr val="000028"/>
                </a:solidFill>
              </a:rPr>
              <a:t> </a:t>
            </a:r>
            <a:r>
              <a:rPr lang="en-GB" b="0" dirty="0" smtClean="0">
                <a:solidFill>
                  <a:schemeClr val="tx1">
                    <a:lumMod val="75000"/>
                  </a:schemeClr>
                </a:solidFill>
              </a:rPr>
              <a:t>graphical</a:t>
            </a:r>
            <a:r>
              <a:rPr lang="en-GB" b="0" dirty="0" smtClean="0">
                <a:solidFill>
                  <a:srgbClr val="000028"/>
                </a:solidFill>
              </a:rPr>
              <a:t> </a:t>
            </a:r>
            <a:r>
              <a:rPr lang="en-GB" b="0" dirty="0" smtClean="0">
                <a:solidFill>
                  <a:schemeClr val="bg2">
                    <a:lumMod val="10000"/>
                  </a:schemeClr>
                </a:solidFill>
              </a:rPr>
              <a:t>methods</a:t>
            </a:r>
            <a:endParaRPr lang="en-GB" b="0" dirty="0" smtClean="0">
              <a:solidFill>
                <a:srgbClr val="000028"/>
              </a:solidFill>
            </a:endParaRPr>
          </a:p>
          <a:p>
            <a:pPr marL="577850" indent="-577850" defTabSz="762000" eaLnBrk="1" hangingPunct="1">
              <a:buSzPct val="70000"/>
              <a:defRPr/>
            </a:pPr>
            <a:endParaRPr lang="en-GB" sz="1400" b="0" dirty="0" smtClean="0">
              <a:solidFill>
                <a:srgbClr val="000028"/>
              </a:solidFill>
            </a:endParaRPr>
          </a:p>
          <a:p>
            <a:pPr marL="577850" indent="-577850" defTabSz="762000" eaLnBrk="1" hangingPunct="1">
              <a:buSzPct val="70000"/>
              <a:buFont typeface="Monotype Sorts" pitchFamily="2" charset="2"/>
              <a:buNone/>
              <a:defRPr/>
            </a:pPr>
            <a:r>
              <a:rPr lang="en-GB" sz="2800" b="0" dirty="0" smtClean="0">
                <a:solidFill>
                  <a:schemeClr val="tx1">
                    <a:lumMod val="75000"/>
                  </a:schemeClr>
                </a:solidFill>
              </a:rPr>
              <a:t>	</a:t>
            </a:r>
            <a:r>
              <a:rPr lang="en-GB" sz="2800" b="0" u="sng" dirty="0" smtClean="0">
                <a:solidFill>
                  <a:schemeClr val="tx1">
                    <a:lumMod val="75000"/>
                  </a:schemeClr>
                </a:solidFill>
              </a:rPr>
              <a:t>Breakeven Point</a:t>
            </a:r>
            <a:r>
              <a:rPr lang="en-GB" sz="2800" b="0" dirty="0" smtClean="0">
                <a:solidFill>
                  <a:schemeClr val="tx1">
                    <a:lumMod val="75000"/>
                  </a:schemeClr>
                </a:solidFill>
              </a:rPr>
              <a:t>: </a:t>
            </a:r>
            <a:r>
              <a:rPr lang="en-GB" sz="2800" b="0" dirty="0" smtClean="0">
                <a:solidFill>
                  <a:srgbClr val="FF0000"/>
                </a:solidFill>
              </a:rPr>
              <a:t>is the point at which neither a profit nor a loss will occur</a:t>
            </a:r>
          </a:p>
          <a:p>
            <a:pPr marL="577850" indent="-577850" defTabSz="762000" eaLnBrk="1" hangingPunct="1">
              <a:buSzPct val="70000"/>
              <a:buNone/>
              <a:defRPr/>
            </a:pPr>
            <a:endParaRPr lang="en-GB" sz="1400" b="0" dirty="0" smtClean="0">
              <a:solidFill>
                <a:srgbClr val="000028"/>
              </a:solidFill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Bodoni MT" pitchFamily="18" charset="0"/>
              </a:rPr>
              <a:t>skoma</a:t>
            </a: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Bodoni MT" pitchFamily="18" charset="0"/>
              </a:rPr>
              <a:t>acfi1203 marginal costing</a:t>
            </a: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F276943-93A7-44DA-B8F1-37E849B59216}" type="slidenum">
              <a:rPr lang="en-US" smtClean="0">
                <a:solidFill>
                  <a:schemeClr val="accent1">
                    <a:lumMod val="50000"/>
                  </a:schemeClr>
                </a:solidFill>
                <a:latin typeface="Bodoni MT" pitchFamily="18" charset="0"/>
              </a:rPr>
              <a:pPr>
                <a:defRPr/>
              </a:pPr>
              <a:t>25</a:t>
            </a:fld>
            <a:endParaRPr lang="en-US" dirty="0" smtClean="0">
              <a:solidFill>
                <a:schemeClr val="accent1">
                  <a:lumMod val="50000"/>
                </a:schemeClr>
              </a:solidFill>
              <a:latin typeface="Bodoni MT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496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50825" y="260350"/>
            <a:ext cx="8693150" cy="865188"/>
          </a:xfrm>
        </p:spPr>
        <p:txBody>
          <a:bodyPr/>
          <a:lstStyle/>
          <a:p>
            <a:pPr eaLnBrk="1" hangingPunct="1"/>
            <a:r>
              <a:rPr lang="en-GB" smtClean="0"/>
              <a:t>Breakeven or CVP Analysis (3)</a:t>
            </a:r>
            <a:endParaRPr lang="en-US" smtClean="0"/>
          </a:p>
        </p:txBody>
      </p:sp>
      <p:sp>
        <p:nvSpPr>
          <p:cNvPr id="427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25538"/>
            <a:ext cx="8512175" cy="1917700"/>
          </a:xfrm>
        </p:spPr>
        <p:txBody>
          <a:bodyPr/>
          <a:lstStyle/>
          <a:p>
            <a:pPr marL="609600" indent="-609600" eaLnBrk="1" hangingPunct="1">
              <a:buFont typeface="Monotype Sorts" pitchFamily="2" charset="2"/>
              <a:buNone/>
              <a:defRPr/>
            </a:pPr>
            <a:r>
              <a:rPr lang="en-GB" sz="2800" b="0" dirty="0" smtClean="0">
                <a:solidFill>
                  <a:schemeClr val="tx1">
                    <a:lumMod val="75000"/>
                  </a:schemeClr>
                </a:solidFill>
              </a:rPr>
              <a:t>	</a:t>
            </a:r>
            <a:endParaRPr lang="en-GB" sz="2800" b="0" dirty="0" smtClean="0">
              <a:solidFill>
                <a:srgbClr val="000028"/>
              </a:solidFill>
            </a:endParaRPr>
          </a:p>
          <a:p>
            <a:pPr marL="609600" indent="-609600" eaLnBrk="1" hangingPunct="1">
              <a:buSzPct val="70000"/>
              <a:buFont typeface="Monotype Sorts" pitchFamily="2" charset="2"/>
              <a:buNone/>
              <a:defRPr/>
            </a:pPr>
            <a:r>
              <a:rPr lang="en-GB" sz="2800" b="0" dirty="0" smtClean="0">
                <a:solidFill>
                  <a:srgbClr val="000028"/>
                </a:solidFill>
              </a:rPr>
              <a:t>	</a:t>
            </a:r>
            <a:r>
              <a:rPr lang="en-GB" sz="2800" b="0" dirty="0" smtClean="0">
                <a:solidFill>
                  <a:schemeClr val="accent3">
                    <a:lumMod val="10000"/>
                  </a:schemeClr>
                </a:solidFill>
              </a:rPr>
              <a:t>At breakeven point</a:t>
            </a:r>
            <a:r>
              <a:rPr lang="en-GB" sz="2800" b="0" dirty="0" smtClean="0">
                <a:solidFill>
                  <a:srgbClr val="000028"/>
                </a:solidFill>
              </a:rPr>
              <a:t>: </a:t>
            </a:r>
          </a:p>
          <a:p>
            <a:pPr marL="609600" indent="-609600" eaLnBrk="1" hangingPunct="1">
              <a:buSzPct val="70000"/>
              <a:buFont typeface="Monotype Sorts" pitchFamily="2" charset="2"/>
              <a:buNone/>
              <a:defRPr/>
            </a:pPr>
            <a:r>
              <a:rPr lang="en-GB" sz="2800" b="0" dirty="0" smtClean="0">
                <a:solidFill>
                  <a:srgbClr val="000028"/>
                </a:solidFill>
              </a:rPr>
              <a:t>	</a:t>
            </a:r>
            <a:endParaRPr lang="en-US" sz="2800" b="0" dirty="0" smtClean="0">
              <a:solidFill>
                <a:srgbClr val="000028"/>
              </a:solidFill>
            </a:endParaRPr>
          </a:p>
        </p:txBody>
      </p:sp>
      <p:sp>
        <p:nvSpPr>
          <p:cNvPr id="8" name="AutoShape 4"/>
          <p:cNvSpPr>
            <a:spLocks noChangeArrowheads="1"/>
          </p:cNvSpPr>
          <p:nvPr/>
        </p:nvSpPr>
        <p:spPr bwMode="auto">
          <a:xfrm>
            <a:off x="777948" y="2691829"/>
            <a:ext cx="7784183" cy="1397286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28575">
            <a:solidFill>
              <a:srgbClr val="000036"/>
            </a:solidFill>
            <a:round/>
            <a:headEnd/>
            <a:tailEnd/>
          </a:ln>
          <a:effectLst>
            <a:outerShdw dist="107763" dir="2700000" algn="ctr" rotWithShape="0">
              <a:srgbClr val="969696">
                <a:alpha val="50000"/>
              </a:srgbClr>
            </a:outerShdw>
          </a:effectLst>
        </p:spPr>
        <p:txBody>
          <a:bodyPr lIns="108000" tIns="46800" rIns="90000" bIns="46800" anchor="ctr"/>
          <a:lstStyle/>
          <a:p>
            <a:pPr>
              <a:defRPr/>
            </a:pPr>
            <a:endParaRPr lang="en-GB" b="0">
              <a:solidFill>
                <a:srgbClr val="000000"/>
              </a:solidFill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Bodoni MT" pitchFamily="18" charset="0"/>
              </a:rPr>
              <a:t>skoma</a:t>
            </a:r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Bodoni MT" pitchFamily="18" charset="0"/>
              </a:rPr>
              <a:t>acfi1203 marginal costing</a:t>
            </a:r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54AC055-6E99-4C2B-BB19-AE48CA2A0D7A}" type="slidenum">
              <a:rPr lang="en-US" smtClean="0">
                <a:solidFill>
                  <a:schemeClr val="accent1">
                    <a:lumMod val="50000"/>
                  </a:schemeClr>
                </a:solidFill>
                <a:latin typeface="Bodoni MT" pitchFamily="18" charset="0"/>
              </a:rPr>
              <a:pPr>
                <a:defRPr/>
              </a:pPr>
              <a:t>26</a:t>
            </a:fld>
            <a:endParaRPr lang="en-US" dirty="0" smtClean="0">
              <a:solidFill>
                <a:schemeClr val="accent1">
                  <a:lumMod val="50000"/>
                </a:schemeClr>
              </a:solidFill>
              <a:latin typeface="Bodoni MT" pitchFamily="18" charset="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32899" y="3164440"/>
            <a:ext cx="6863137" cy="4931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7011" grpId="0" uiExpand="1" build="p"/>
      <p:bldP spid="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50825" y="214313"/>
            <a:ext cx="8693150" cy="923925"/>
          </a:xfrm>
        </p:spPr>
        <p:txBody>
          <a:bodyPr/>
          <a:lstStyle/>
          <a:p>
            <a:pPr eaLnBrk="1" hangingPunct="1"/>
            <a:r>
              <a:rPr lang="en-GB" smtClean="0"/>
              <a:t>Breakeven or CVP Analysis (4)</a:t>
            </a:r>
            <a:endParaRPr lang="en-US" smtClean="0"/>
          </a:p>
        </p:txBody>
      </p:sp>
      <p:sp>
        <p:nvSpPr>
          <p:cNvPr id="428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223963"/>
            <a:ext cx="8208963" cy="5157787"/>
          </a:xfrm>
        </p:spPr>
        <p:txBody>
          <a:bodyPr/>
          <a:lstStyle/>
          <a:p>
            <a:pPr eaLnBrk="1" hangingPunct="1">
              <a:buFont typeface="Monotype Sorts" pitchFamily="2" charset="2"/>
              <a:buNone/>
              <a:defRPr/>
            </a:pPr>
            <a:r>
              <a:rPr lang="en-GB" sz="2800" b="0" dirty="0" smtClean="0">
                <a:solidFill>
                  <a:srgbClr val="000028"/>
                </a:solidFill>
              </a:rPr>
              <a:t>Therefore:</a:t>
            </a:r>
          </a:p>
          <a:p>
            <a:pPr eaLnBrk="1" hangingPunct="1">
              <a:defRPr/>
            </a:pPr>
            <a:endParaRPr lang="en-GB" sz="1200" b="0" dirty="0" smtClean="0">
              <a:solidFill>
                <a:srgbClr val="000028"/>
              </a:solidFill>
            </a:endParaRPr>
          </a:p>
          <a:p>
            <a:pPr algn="ctr" eaLnBrk="1" hangingPunct="1">
              <a:buFont typeface="Monotype Sorts" pitchFamily="2" charset="2"/>
              <a:buNone/>
              <a:defRPr/>
            </a:pPr>
            <a:r>
              <a:rPr lang="en-GB" sz="2800" b="0" dirty="0" smtClean="0">
                <a:solidFill>
                  <a:srgbClr val="000028"/>
                </a:solidFill>
              </a:rPr>
              <a:t>	</a:t>
            </a:r>
            <a:endParaRPr lang="en-US" sz="2800" b="0" dirty="0" smtClean="0">
              <a:solidFill>
                <a:srgbClr val="000028"/>
              </a:solidFill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Bodoni MT" pitchFamily="18" charset="0"/>
              </a:rPr>
              <a:t>skoma</a:t>
            </a: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Bodoni MT" pitchFamily="18" charset="0"/>
              </a:rPr>
              <a:t>acfi1203 marginal costing</a:t>
            </a:r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91B278C-6A12-47B9-8872-C773F6A014E7}" type="slidenum">
              <a:rPr lang="en-US" smtClean="0">
                <a:solidFill>
                  <a:schemeClr val="accent1">
                    <a:lumMod val="50000"/>
                  </a:schemeClr>
                </a:solidFill>
                <a:latin typeface="Bodoni MT" pitchFamily="18" charset="0"/>
              </a:rPr>
              <a:pPr>
                <a:defRPr/>
              </a:pPr>
              <a:t>27</a:t>
            </a:fld>
            <a:endParaRPr lang="en-US" dirty="0" smtClean="0">
              <a:solidFill>
                <a:schemeClr val="accent1">
                  <a:lumMod val="50000"/>
                </a:schemeClr>
              </a:solidFill>
              <a:latin typeface="Bodoni MT" pitchFamily="18" charset="0"/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1" name="AutoShape 4"/>
          <p:cNvSpPr>
            <a:spLocks noChangeArrowheads="1"/>
          </p:cNvSpPr>
          <p:nvPr/>
        </p:nvSpPr>
        <p:spPr bwMode="auto">
          <a:xfrm>
            <a:off x="595902" y="2568541"/>
            <a:ext cx="7832668" cy="1397286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28575">
            <a:solidFill>
              <a:srgbClr val="000036"/>
            </a:solidFill>
            <a:round/>
            <a:headEnd/>
            <a:tailEnd/>
          </a:ln>
          <a:effectLst>
            <a:outerShdw dist="107763" dir="2700000" algn="ctr" rotWithShape="0">
              <a:srgbClr val="969696">
                <a:alpha val="50000"/>
              </a:srgbClr>
            </a:outerShdw>
          </a:effectLst>
        </p:spPr>
        <p:txBody>
          <a:bodyPr lIns="108000" tIns="46800" rIns="90000" bIns="46800" anchor="ctr"/>
          <a:lstStyle/>
          <a:p>
            <a:pPr>
              <a:defRPr/>
            </a:pPr>
            <a:endParaRPr lang="en-GB" b="0">
              <a:solidFill>
                <a:srgbClr val="000000"/>
              </a:solidFill>
            </a:endParaRPr>
          </a:p>
        </p:txBody>
      </p:sp>
      <p:pic>
        <p:nvPicPr>
          <p:cNvPr id="12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8643" y="2794570"/>
            <a:ext cx="7489860" cy="88357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50825" y="214313"/>
            <a:ext cx="8693150" cy="911225"/>
          </a:xfrm>
        </p:spPr>
        <p:txBody>
          <a:bodyPr/>
          <a:lstStyle/>
          <a:p>
            <a:pPr eaLnBrk="1" hangingPunct="1"/>
            <a:r>
              <a:rPr lang="en-GB" smtClean="0"/>
              <a:t>Marginal Costing (2)</a:t>
            </a:r>
            <a:endParaRPr lang="en-US" smtClean="0"/>
          </a:p>
        </p:txBody>
      </p:sp>
      <p:sp>
        <p:nvSpPr>
          <p:cNvPr id="424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52538"/>
            <a:ext cx="8353425" cy="5129212"/>
          </a:xfrm>
        </p:spPr>
        <p:txBody>
          <a:bodyPr/>
          <a:lstStyle/>
          <a:p>
            <a:pPr marL="609600" indent="-609600" eaLnBrk="1" hangingPunct="1">
              <a:buSzPct val="70000"/>
              <a:defRPr/>
            </a:pPr>
            <a:r>
              <a:rPr lang="en-GB" b="0" dirty="0" smtClean="0">
                <a:solidFill>
                  <a:schemeClr val="bg2">
                    <a:lumMod val="10000"/>
                  </a:schemeClr>
                </a:solidFill>
              </a:rPr>
              <a:t>Marginal costing categorises the costs incurred by a business according to </a:t>
            </a:r>
            <a:r>
              <a:rPr lang="en-GB" b="0" i="1" dirty="0" smtClean="0">
                <a:solidFill>
                  <a:schemeClr val="tx1">
                    <a:lumMod val="75000"/>
                  </a:schemeClr>
                </a:solidFill>
              </a:rPr>
              <a:t>cost behaviour </a:t>
            </a:r>
            <a:r>
              <a:rPr lang="en-GB" b="0" i="1" dirty="0" smtClean="0">
                <a:solidFill>
                  <a:srgbClr val="000028"/>
                </a:solidFill>
              </a:rPr>
              <a:t> </a:t>
            </a:r>
            <a:r>
              <a:rPr lang="en-GB" b="0" dirty="0" smtClean="0">
                <a:solidFill>
                  <a:schemeClr val="bg2">
                    <a:lumMod val="10000"/>
                  </a:schemeClr>
                </a:solidFill>
              </a:rPr>
              <a:t>into two: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endParaRPr lang="en-GB" sz="1200" b="0" dirty="0" smtClean="0">
              <a:solidFill>
                <a:srgbClr val="000028"/>
              </a:solidFill>
            </a:endParaRPr>
          </a:p>
          <a:p>
            <a:pPr marL="990600" lvl="1" indent="-533400" eaLnBrk="1" hangingPunct="1">
              <a:defRPr/>
            </a:pPr>
            <a:r>
              <a:rPr lang="en-GB" sz="3200" b="0" dirty="0" smtClean="0">
                <a:solidFill>
                  <a:schemeClr val="bg2">
                    <a:lumMod val="10000"/>
                  </a:schemeClr>
                </a:solidFill>
              </a:rPr>
              <a:t>costs that are volume of output sensitive i.e. ( </a:t>
            </a:r>
            <a:r>
              <a:rPr lang="en-GB" sz="3200" b="0" dirty="0" smtClean="0">
                <a:solidFill>
                  <a:schemeClr val="tx1">
                    <a:lumMod val="75000"/>
                  </a:schemeClr>
                </a:solidFill>
              </a:rPr>
              <a:t>i.e. Variable or </a:t>
            </a:r>
            <a:r>
              <a:rPr lang="en-GB" sz="3200" b="0" u="sng" dirty="0" smtClean="0">
                <a:solidFill>
                  <a:schemeClr val="tx1">
                    <a:lumMod val="75000"/>
                  </a:schemeClr>
                </a:solidFill>
              </a:rPr>
              <a:t>Marginal</a:t>
            </a:r>
            <a:r>
              <a:rPr lang="en-GB" sz="3200" b="0" dirty="0" smtClean="0">
                <a:solidFill>
                  <a:schemeClr val="tx1">
                    <a:lumMod val="75000"/>
                  </a:schemeClr>
                </a:solidFill>
              </a:rPr>
              <a:t> Costs</a:t>
            </a:r>
            <a:r>
              <a:rPr lang="en-GB" sz="3200" b="0" dirty="0" smtClean="0">
                <a:solidFill>
                  <a:schemeClr val="bg2">
                    <a:lumMod val="10000"/>
                  </a:schemeClr>
                </a:solidFill>
              </a:rPr>
              <a:t>)</a:t>
            </a:r>
          </a:p>
          <a:p>
            <a:pPr marL="609600" indent="-609600" eaLnBrk="1" hangingPunct="1">
              <a:buFont typeface="Microsoft Sans Serif" pitchFamily="34" charset="0"/>
              <a:buChar char="—"/>
              <a:defRPr/>
            </a:pPr>
            <a:endParaRPr lang="en-GB" sz="1200" b="0" dirty="0" smtClean="0">
              <a:solidFill>
                <a:srgbClr val="000028"/>
              </a:solidFill>
            </a:endParaRPr>
          </a:p>
          <a:p>
            <a:pPr marL="990600" lvl="1" indent="-533400" eaLnBrk="1" hangingPunct="1">
              <a:defRPr/>
            </a:pPr>
            <a:r>
              <a:rPr lang="en-GB" sz="3200" b="0" dirty="0" smtClean="0">
                <a:solidFill>
                  <a:schemeClr val="bg2">
                    <a:lumMod val="10000"/>
                  </a:schemeClr>
                </a:solidFill>
              </a:rPr>
              <a:t>costs that are incurred regardless of output volume </a:t>
            </a:r>
            <a:r>
              <a:rPr lang="en-GB" sz="3200" b="0" dirty="0" smtClean="0"/>
              <a:t>(</a:t>
            </a:r>
            <a:r>
              <a:rPr lang="en-GB" sz="3200" b="0" dirty="0" smtClean="0">
                <a:solidFill>
                  <a:schemeClr val="tx1">
                    <a:lumMod val="75000"/>
                  </a:schemeClr>
                </a:solidFill>
              </a:rPr>
              <a:t>i.e. Fixed Costs</a:t>
            </a:r>
            <a:r>
              <a:rPr lang="en-GB" sz="3200" b="0" dirty="0" smtClean="0"/>
              <a:t>)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244B922-58D3-494D-AA67-E2522E58EBCC}" type="slidenum">
              <a:rPr lang="en-US" smtClean="0">
                <a:solidFill>
                  <a:schemeClr val="accent1">
                    <a:lumMod val="50000"/>
                  </a:schemeClr>
                </a:solidFill>
                <a:latin typeface="Bodoni MT" pitchFamily="18" charset="0"/>
              </a:rPr>
              <a:pPr>
                <a:defRPr/>
              </a:pPr>
              <a:t>3</a:t>
            </a:fld>
            <a:endParaRPr lang="en-US" dirty="0" smtClean="0">
              <a:solidFill>
                <a:schemeClr val="accent1">
                  <a:lumMod val="50000"/>
                </a:schemeClr>
              </a:solidFill>
              <a:latin typeface="Bodoni MT" pitchFamily="18" charset="0"/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Bodoni MT" pitchFamily="18" charset="0"/>
              </a:rPr>
              <a:t>acfi1203 marginal costing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Bodoni MT" pitchFamily="18" charset="0"/>
              </a:rPr>
              <a:t>skoma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496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69518" name="Shape 569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519" name="Google Shape;569519;p5"/>
          <p:cNvSpPr txBox="1"/>
          <p:nvPr>
            <p:ph type="title"/>
          </p:nvPr>
        </p:nvSpPr>
        <p:spPr>
          <a:xfrm>
            <a:off x="457200" y="184150"/>
            <a:ext cx="8229600" cy="774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Breakeven Chart (1)</a:t>
            </a:r>
            <a:endParaRPr/>
          </a:p>
        </p:txBody>
      </p:sp>
      <p:sp>
        <p:nvSpPr>
          <p:cNvPr id="569520" name="Google Shape;569520;p5"/>
          <p:cNvSpPr txBox="1"/>
          <p:nvPr>
            <p:ph idx="1" type="body"/>
          </p:nvPr>
        </p:nvSpPr>
        <p:spPr>
          <a:xfrm>
            <a:off x="457200" y="1039813"/>
            <a:ext cx="8436000" cy="50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577850" lvl="0" marL="577850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</a:pPr>
            <a:r>
              <a:rPr b="0" lang="en-GB" sz="3600"/>
              <a:t>Step 1</a:t>
            </a:r>
            <a:r>
              <a:rPr b="0" lang="en-GB" sz="2800"/>
              <a:t>	</a:t>
            </a:r>
            <a:endParaRPr/>
          </a:p>
          <a:p>
            <a:pPr indent="-577850" lvl="0" marL="577850" rtl="0" algn="l">
              <a:spcBef>
                <a:spcPts val="200"/>
              </a:spcBef>
              <a:spcAft>
                <a:spcPts val="0"/>
              </a:spcAft>
              <a:buSzPts val="1000"/>
              <a:buFont typeface="Arial"/>
              <a:buNone/>
            </a:pPr>
            <a:r>
              <a:t/>
            </a:r>
            <a:endParaRPr b="0" sz="1000"/>
          </a:p>
          <a:p>
            <a:pPr indent="-577850" lvl="0" marL="577850" rtl="0" algn="l">
              <a:spcBef>
                <a:spcPts val="560"/>
              </a:spcBef>
              <a:spcAft>
                <a:spcPts val="0"/>
              </a:spcAft>
              <a:buSzPts val="2800"/>
              <a:buFont typeface="Arial"/>
              <a:buNone/>
            </a:pPr>
            <a:r>
              <a:rPr b="0" lang="en-GB" sz="2800">
                <a:solidFill>
                  <a:srgbClr val="000028"/>
                </a:solidFill>
              </a:rPr>
              <a:t>	</a:t>
            </a:r>
            <a:r>
              <a:rPr b="0" lang="en-GB" sz="2800">
                <a:solidFill>
                  <a:srgbClr val="303000"/>
                </a:solidFill>
              </a:rPr>
              <a:t>Construct the semi variable cost graph showing both the fixed and variable element.</a:t>
            </a:r>
            <a:endParaRPr/>
          </a:p>
        </p:txBody>
      </p:sp>
      <p:cxnSp>
        <p:nvCxnSpPr>
          <p:cNvPr id="569521" name="Google Shape;569521;p5"/>
          <p:cNvCxnSpPr/>
          <p:nvPr/>
        </p:nvCxnSpPr>
        <p:spPr>
          <a:xfrm>
            <a:off x="2570163" y="5715000"/>
            <a:ext cx="3602100" cy="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569522" name="Google Shape;569522;p5"/>
          <p:cNvCxnSpPr/>
          <p:nvPr/>
        </p:nvCxnSpPr>
        <p:spPr>
          <a:xfrm>
            <a:off x="2565400" y="2971800"/>
            <a:ext cx="0" cy="27432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569523" name="Google Shape;569523;p5"/>
          <p:cNvSpPr txBox="1"/>
          <p:nvPr/>
        </p:nvSpPr>
        <p:spPr>
          <a:xfrm>
            <a:off x="4505325" y="5867400"/>
            <a:ext cx="23526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spcFirstLastPara="1" rIns="90475" wrap="square" tIns="4445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000">
                <a:solidFill>
                  <a:srgbClr val="303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Volume of Activity</a:t>
            </a:r>
            <a:endParaRPr/>
          </a:p>
        </p:txBody>
      </p:sp>
      <p:sp>
        <p:nvSpPr>
          <p:cNvPr id="569524" name="Google Shape;569524;p5"/>
          <p:cNvSpPr txBox="1"/>
          <p:nvPr/>
        </p:nvSpPr>
        <p:spPr>
          <a:xfrm>
            <a:off x="683280" y="3324125"/>
            <a:ext cx="2133600" cy="18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spcFirstLastPara="1" rIns="90475" wrap="square" tIns="4445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000">
                <a:solidFill>
                  <a:srgbClr val="303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Cost</a:t>
            </a:r>
            <a:endParaRPr/>
          </a:p>
        </p:txBody>
      </p:sp>
      <p:cxnSp>
        <p:nvCxnSpPr>
          <p:cNvPr id="569525" name="Google Shape;569525;p5"/>
          <p:cNvCxnSpPr/>
          <p:nvPr/>
        </p:nvCxnSpPr>
        <p:spPr>
          <a:xfrm flipH="1" rot="10800000">
            <a:off x="2584450" y="3810100"/>
            <a:ext cx="3359100" cy="9651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69526" name="Google Shape;569526;p5"/>
          <p:cNvCxnSpPr/>
          <p:nvPr/>
        </p:nvCxnSpPr>
        <p:spPr>
          <a:xfrm>
            <a:off x="2571750" y="4800600"/>
            <a:ext cx="3372000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69527" name="Google Shape;569527;p5"/>
          <p:cNvSpPr txBox="1"/>
          <p:nvPr/>
        </p:nvSpPr>
        <p:spPr>
          <a:xfrm>
            <a:off x="4152900" y="4279900"/>
            <a:ext cx="18129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spcFirstLastPara="1" rIns="90475" wrap="square" tIns="4445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000">
                <a:solidFill>
                  <a:srgbClr val="303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Variable Cost</a:t>
            </a:r>
            <a:endParaRPr/>
          </a:p>
        </p:txBody>
      </p:sp>
      <p:sp>
        <p:nvSpPr>
          <p:cNvPr id="569528" name="Google Shape;569528;p5"/>
          <p:cNvSpPr txBox="1"/>
          <p:nvPr/>
        </p:nvSpPr>
        <p:spPr>
          <a:xfrm>
            <a:off x="4318000" y="5016500"/>
            <a:ext cx="14874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spcFirstLastPara="1" rIns="90475" wrap="square" tIns="4445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000">
                <a:solidFill>
                  <a:srgbClr val="303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Fixed Cost</a:t>
            </a:r>
            <a:endParaRPr/>
          </a:p>
        </p:txBody>
      </p:sp>
      <p:sp>
        <p:nvSpPr>
          <p:cNvPr id="569529" name="Google Shape;569529;p5"/>
          <p:cNvSpPr txBox="1"/>
          <p:nvPr/>
        </p:nvSpPr>
        <p:spPr>
          <a:xfrm>
            <a:off x="5041900" y="3429000"/>
            <a:ext cx="18129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spcFirstLastPara="1" rIns="90475" wrap="square" tIns="4445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000">
                <a:solidFill>
                  <a:srgbClr val="303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Total Cost</a:t>
            </a:r>
            <a:endParaRPr/>
          </a:p>
        </p:txBody>
      </p:sp>
      <p:sp>
        <p:nvSpPr>
          <p:cNvPr id="569530" name="Google Shape;569530;p5"/>
          <p:cNvSpPr txBox="1"/>
          <p:nvPr>
            <p:ph idx="10" type="dt"/>
          </p:nvPr>
        </p:nvSpPr>
        <p:spPr>
          <a:xfrm>
            <a:off x="457200" y="625157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004C66"/>
                </a:solidFill>
                <a:latin typeface="Bodoni"/>
                <a:ea typeface="Bodoni"/>
                <a:cs typeface="Bodoni"/>
                <a:sym typeface="Bodoni"/>
              </a:rPr>
              <a:t>skoma</a:t>
            </a:r>
            <a:endParaRPr/>
          </a:p>
        </p:txBody>
      </p:sp>
      <p:sp>
        <p:nvSpPr>
          <p:cNvPr id="569531" name="Google Shape;569531;p5"/>
          <p:cNvSpPr txBox="1"/>
          <p:nvPr>
            <p:ph idx="12" type="ftr"/>
          </p:nvPr>
        </p:nvSpPr>
        <p:spPr>
          <a:xfrm>
            <a:off x="3124200" y="6248400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004C66"/>
                </a:solidFill>
                <a:latin typeface="Bodoni"/>
                <a:ea typeface="Bodoni"/>
                <a:cs typeface="Bodoni"/>
                <a:sym typeface="Bodoni"/>
              </a:rPr>
              <a:t>acfi1203 marginal costing</a:t>
            </a:r>
            <a:endParaRPr/>
          </a:p>
        </p:txBody>
      </p:sp>
      <p:sp>
        <p:nvSpPr>
          <p:cNvPr id="569532" name="Google Shape;569532;p5"/>
          <p:cNvSpPr txBox="1"/>
          <p:nvPr>
            <p:ph idx="11" type="sldNum"/>
          </p:nvPr>
        </p:nvSpPr>
        <p:spPr>
          <a:xfrm>
            <a:off x="6553200" y="6248400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>
                <a:solidFill>
                  <a:srgbClr val="004C66"/>
                </a:solidFill>
                <a:latin typeface="Bodoni"/>
                <a:ea typeface="Bodoni"/>
                <a:cs typeface="Bodoni"/>
                <a:sym typeface="Bodoni"/>
              </a:rPr>
              <a:t>‹#›</a:t>
            </a:fld>
            <a:endParaRPr>
              <a:solidFill>
                <a:srgbClr val="004C66"/>
              </a:solidFill>
              <a:latin typeface="Bodoni"/>
              <a:ea typeface="Bodoni"/>
              <a:cs typeface="Bodoni"/>
              <a:sym typeface="Bodon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52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52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52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69533" name="Shape 569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534" name="Google Shape;569534;p6"/>
          <p:cNvSpPr txBox="1"/>
          <p:nvPr>
            <p:ph type="title"/>
          </p:nvPr>
        </p:nvSpPr>
        <p:spPr>
          <a:xfrm>
            <a:off x="457200" y="184150"/>
            <a:ext cx="8229600" cy="774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Breakeven Chart (2)</a:t>
            </a:r>
            <a:endParaRPr/>
          </a:p>
        </p:txBody>
      </p:sp>
      <p:sp>
        <p:nvSpPr>
          <p:cNvPr id="569535" name="Google Shape;569535;p6"/>
          <p:cNvSpPr txBox="1"/>
          <p:nvPr>
            <p:ph idx="1" type="body"/>
          </p:nvPr>
        </p:nvSpPr>
        <p:spPr>
          <a:xfrm>
            <a:off x="457200" y="1039813"/>
            <a:ext cx="8436000" cy="50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577850" lvl="0" marL="577850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</a:pPr>
            <a:r>
              <a:rPr b="0" lang="en-GB" sz="3600"/>
              <a:t>Step 2</a:t>
            </a:r>
            <a:r>
              <a:rPr b="0" lang="en-GB" sz="2800"/>
              <a:t>	</a:t>
            </a:r>
            <a:endParaRPr/>
          </a:p>
          <a:p>
            <a:pPr indent="-577850" lvl="0" marL="577850" rtl="0" algn="l">
              <a:spcBef>
                <a:spcPts val="560"/>
              </a:spcBef>
              <a:spcAft>
                <a:spcPts val="0"/>
              </a:spcAft>
              <a:buSzPts val="2800"/>
              <a:buFont typeface="Arial"/>
              <a:buNone/>
            </a:pPr>
            <a:r>
              <a:rPr b="0" lang="en-GB" sz="2800">
                <a:solidFill>
                  <a:srgbClr val="000028"/>
                </a:solidFill>
              </a:rPr>
              <a:t>	</a:t>
            </a:r>
            <a:r>
              <a:rPr b="0" lang="en-GB" sz="2800">
                <a:solidFill>
                  <a:srgbClr val="303000"/>
                </a:solidFill>
              </a:rPr>
              <a:t>Add the Sales Revenue line</a:t>
            </a:r>
            <a:endParaRPr b="0" sz="2800">
              <a:solidFill>
                <a:srgbClr val="000028"/>
              </a:solidFill>
            </a:endParaRPr>
          </a:p>
        </p:txBody>
      </p:sp>
      <p:cxnSp>
        <p:nvCxnSpPr>
          <p:cNvPr id="569536" name="Google Shape;569536;p6"/>
          <p:cNvCxnSpPr/>
          <p:nvPr/>
        </p:nvCxnSpPr>
        <p:spPr>
          <a:xfrm>
            <a:off x="1951038" y="5715000"/>
            <a:ext cx="4221300" cy="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569537" name="Google Shape;569537;p6"/>
          <p:cNvCxnSpPr/>
          <p:nvPr/>
        </p:nvCxnSpPr>
        <p:spPr>
          <a:xfrm flipH="1" rot="10800000">
            <a:off x="1968500" y="2533800"/>
            <a:ext cx="14400" cy="31812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569538" name="Google Shape;569538;p6"/>
          <p:cNvSpPr txBox="1"/>
          <p:nvPr/>
        </p:nvSpPr>
        <p:spPr>
          <a:xfrm>
            <a:off x="4518025" y="5867400"/>
            <a:ext cx="23400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spcFirstLastPara="1" rIns="90475" wrap="square" tIns="4445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000">
                <a:solidFill>
                  <a:srgbClr val="303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Volume of Activity</a:t>
            </a:r>
            <a:endParaRPr/>
          </a:p>
        </p:txBody>
      </p:sp>
      <p:sp>
        <p:nvSpPr>
          <p:cNvPr id="569539" name="Google Shape;569539;p6"/>
          <p:cNvSpPr txBox="1"/>
          <p:nvPr/>
        </p:nvSpPr>
        <p:spPr>
          <a:xfrm>
            <a:off x="379413" y="2481263"/>
            <a:ext cx="1424100" cy="13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spcFirstLastPara="1" rIns="90475" wrap="square" tIns="4445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000">
                <a:solidFill>
                  <a:srgbClr val="303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Costs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000">
                <a:solidFill>
                  <a:srgbClr val="303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&amp;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000">
                <a:solidFill>
                  <a:srgbClr val="303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Revenue </a:t>
            </a:r>
            <a:endParaRPr/>
          </a:p>
        </p:txBody>
      </p:sp>
      <p:cxnSp>
        <p:nvCxnSpPr>
          <p:cNvPr id="569540" name="Google Shape;569540;p6"/>
          <p:cNvCxnSpPr/>
          <p:nvPr/>
        </p:nvCxnSpPr>
        <p:spPr>
          <a:xfrm flipH="1" rot="10800000">
            <a:off x="1978025" y="3809900"/>
            <a:ext cx="3965700" cy="9780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69541" name="Google Shape;569541;p6"/>
          <p:cNvCxnSpPr/>
          <p:nvPr/>
        </p:nvCxnSpPr>
        <p:spPr>
          <a:xfrm>
            <a:off x="1978025" y="4800600"/>
            <a:ext cx="3965700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69542" name="Google Shape;569542;p6"/>
          <p:cNvSpPr txBox="1"/>
          <p:nvPr/>
        </p:nvSpPr>
        <p:spPr>
          <a:xfrm>
            <a:off x="4191000" y="4267200"/>
            <a:ext cx="18129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spcFirstLastPara="1" rIns="90475" wrap="square" tIns="4445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000">
                <a:solidFill>
                  <a:srgbClr val="303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Variable Cost</a:t>
            </a:r>
            <a:endParaRPr/>
          </a:p>
        </p:txBody>
      </p:sp>
      <p:sp>
        <p:nvSpPr>
          <p:cNvPr id="569543" name="Google Shape;569543;p6"/>
          <p:cNvSpPr txBox="1"/>
          <p:nvPr/>
        </p:nvSpPr>
        <p:spPr>
          <a:xfrm>
            <a:off x="4292600" y="5016500"/>
            <a:ext cx="14874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spcFirstLastPara="1" rIns="90475" wrap="square" tIns="4445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000">
                <a:solidFill>
                  <a:srgbClr val="303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Fixed Cost</a:t>
            </a:r>
            <a:endParaRPr/>
          </a:p>
        </p:txBody>
      </p:sp>
      <p:cxnSp>
        <p:nvCxnSpPr>
          <p:cNvPr id="569544" name="Google Shape;569544;p6"/>
          <p:cNvCxnSpPr/>
          <p:nvPr/>
        </p:nvCxnSpPr>
        <p:spPr>
          <a:xfrm flipH="1" rot="10800000">
            <a:off x="1978025" y="3168500"/>
            <a:ext cx="3605100" cy="2533800"/>
          </a:xfrm>
          <a:prstGeom prst="straightConnector1">
            <a:avLst/>
          </a:prstGeom>
          <a:noFill/>
          <a:ln cap="flat" cmpd="sng" w="38100">
            <a:solidFill>
              <a:srgbClr val="00005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69545" name="Google Shape;569545;p6"/>
          <p:cNvCxnSpPr/>
          <p:nvPr/>
        </p:nvCxnSpPr>
        <p:spPr>
          <a:xfrm>
            <a:off x="1982788" y="4276725"/>
            <a:ext cx="2058900" cy="3300"/>
          </a:xfrm>
          <a:prstGeom prst="straightConnector1">
            <a:avLst/>
          </a:prstGeom>
          <a:noFill/>
          <a:ln cap="flat" cmpd="sng" w="12700">
            <a:solidFill>
              <a:srgbClr val="000028"/>
            </a:solidFill>
            <a:prstDash val="lgDash"/>
            <a:round/>
            <a:headEnd len="med" w="med" type="none"/>
            <a:tailEnd len="med" w="med" type="none"/>
          </a:ln>
        </p:spPr>
      </p:cxnSp>
      <p:cxnSp>
        <p:nvCxnSpPr>
          <p:cNvPr id="569546" name="Google Shape;569546;p6"/>
          <p:cNvCxnSpPr/>
          <p:nvPr/>
        </p:nvCxnSpPr>
        <p:spPr>
          <a:xfrm>
            <a:off x="4017963" y="4298950"/>
            <a:ext cx="23700" cy="1416000"/>
          </a:xfrm>
          <a:prstGeom prst="straightConnector1">
            <a:avLst/>
          </a:prstGeom>
          <a:noFill/>
          <a:ln cap="flat" cmpd="sng" w="12700">
            <a:solidFill>
              <a:srgbClr val="000028"/>
            </a:solidFill>
            <a:prstDash val="lgDash"/>
            <a:round/>
            <a:headEnd len="med" w="med" type="none"/>
            <a:tailEnd len="med" w="med" type="none"/>
          </a:ln>
        </p:spPr>
      </p:cxnSp>
      <p:sp>
        <p:nvSpPr>
          <p:cNvPr id="569547" name="Google Shape;569547;p6"/>
          <p:cNvSpPr txBox="1"/>
          <p:nvPr/>
        </p:nvSpPr>
        <p:spPr>
          <a:xfrm>
            <a:off x="5842000" y="3568700"/>
            <a:ext cx="18129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spcFirstLastPara="1" rIns="90475" wrap="square" tIns="4445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000">
                <a:solidFill>
                  <a:srgbClr val="303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Total Cost</a:t>
            </a:r>
            <a:endParaRPr/>
          </a:p>
        </p:txBody>
      </p:sp>
      <p:sp>
        <p:nvSpPr>
          <p:cNvPr id="569548" name="Google Shape;569548;p6"/>
          <p:cNvSpPr txBox="1"/>
          <p:nvPr/>
        </p:nvSpPr>
        <p:spPr>
          <a:xfrm>
            <a:off x="4762500" y="2768600"/>
            <a:ext cx="18129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spcFirstLastPara="1" rIns="90475" wrap="square" tIns="4445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000">
                <a:solidFill>
                  <a:srgbClr val="303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Sale Revenue</a:t>
            </a:r>
            <a:endParaRPr/>
          </a:p>
        </p:txBody>
      </p:sp>
      <p:sp>
        <p:nvSpPr>
          <p:cNvPr id="569549" name="Google Shape;569549;p6"/>
          <p:cNvSpPr txBox="1"/>
          <p:nvPr/>
        </p:nvSpPr>
        <p:spPr>
          <a:xfrm>
            <a:off x="2298700" y="2971800"/>
            <a:ext cx="1812900" cy="69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spcFirstLastPara="1" rIns="90475" wrap="square" tIns="4445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000">
                <a:solidFill>
                  <a:srgbClr val="FF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Breakeven Point</a:t>
            </a:r>
            <a:endParaRPr/>
          </a:p>
        </p:txBody>
      </p:sp>
      <p:cxnSp>
        <p:nvCxnSpPr>
          <p:cNvPr id="569550" name="Google Shape;569550;p6"/>
          <p:cNvCxnSpPr/>
          <p:nvPr/>
        </p:nvCxnSpPr>
        <p:spPr>
          <a:xfrm>
            <a:off x="3201988" y="3651250"/>
            <a:ext cx="762000" cy="617400"/>
          </a:xfrm>
          <a:prstGeom prst="straightConnector1">
            <a:avLst/>
          </a:pr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569551" name="Google Shape;569551;p6"/>
          <p:cNvSpPr txBox="1"/>
          <p:nvPr>
            <p:ph idx="10" type="dt"/>
          </p:nvPr>
        </p:nvSpPr>
        <p:spPr>
          <a:xfrm>
            <a:off x="457200" y="625157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004C66"/>
                </a:solidFill>
                <a:latin typeface="Bodoni"/>
                <a:ea typeface="Bodoni"/>
                <a:cs typeface="Bodoni"/>
                <a:sym typeface="Bodoni"/>
              </a:rPr>
              <a:t>skoma</a:t>
            </a:r>
            <a:endParaRPr/>
          </a:p>
        </p:txBody>
      </p:sp>
      <p:sp>
        <p:nvSpPr>
          <p:cNvPr id="569552" name="Google Shape;569552;p6"/>
          <p:cNvSpPr txBox="1"/>
          <p:nvPr>
            <p:ph idx="12" type="ftr"/>
          </p:nvPr>
        </p:nvSpPr>
        <p:spPr>
          <a:xfrm>
            <a:off x="3124200" y="6248400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004C66"/>
                </a:solidFill>
                <a:latin typeface="Bodoni"/>
                <a:ea typeface="Bodoni"/>
                <a:cs typeface="Bodoni"/>
                <a:sym typeface="Bodoni"/>
              </a:rPr>
              <a:t>acfi1203 marginal costing</a:t>
            </a:r>
            <a:endParaRPr/>
          </a:p>
        </p:txBody>
      </p:sp>
      <p:sp>
        <p:nvSpPr>
          <p:cNvPr id="569553" name="Google Shape;569553;p6"/>
          <p:cNvSpPr txBox="1"/>
          <p:nvPr>
            <p:ph idx="11" type="sldNum"/>
          </p:nvPr>
        </p:nvSpPr>
        <p:spPr>
          <a:xfrm>
            <a:off x="6553200" y="6248400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>
                <a:solidFill>
                  <a:srgbClr val="004C66"/>
                </a:solidFill>
                <a:latin typeface="Bodoni"/>
                <a:ea typeface="Bodoni"/>
                <a:cs typeface="Bodoni"/>
                <a:sym typeface="Bodoni"/>
              </a:rPr>
              <a:t>‹#›</a:t>
            </a:fld>
            <a:endParaRPr>
              <a:solidFill>
                <a:srgbClr val="004C66"/>
              </a:solidFill>
              <a:latin typeface="Bodoni"/>
              <a:ea typeface="Bodoni"/>
              <a:cs typeface="Bodoni"/>
              <a:sym typeface="Bodon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53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53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50825" y="214313"/>
            <a:ext cx="8693150" cy="895350"/>
          </a:xfrm>
        </p:spPr>
        <p:txBody>
          <a:bodyPr/>
          <a:lstStyle/>
          <a:p>
            <a:pPr eaLnBrk="1" hangingPunct="1"/>
            <a:r>
              <a:rPr lang="en-GB" smtClean="0"/>
              <a:t>Breakeven Chart (3)</a:t>
            </a:r>
            <a:endParaRPr lang="en-US" smtClean="0"/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533525"/>
            <a:ext cx="8208963" cy="48482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GB" b="0" u="sng" dirty="0" smtClean="0">
                <a:solidFill>
                  <a:schemeClr val="tx1">
                    <a:lumMod val="75000"/>
                  </a:schemeClr>
                </a:solidFill>
              </a:rPr>
              <a:t>Drawbacks of Graphical Method</a:t>
            </a:r>
            <a:r>
              <a:rPr lang="en-GB" b="0" dirty="0" smtClean="0">
                <a:solidFill>
                  <a:schemeClr val="tx1">
                    <a:lumMod val="75000"/>
                  </a:schemeClr>
                </a:solidFill>
              </a:rPr>
              <a:t>:</a:t>
            </a:r>
            <a:endParaRPr lang="en-GB" b="0" u="sng" dirty="0" smtClean="0">
              <a:solidFill>
                <a:schemeClr val="tx1">
                  <a:lumMod val="75000"/>
                </a:schemeClr>
              </a:solidFill>
            </a:endParaRPr>
          </a:p>
          <a:p>
            <a:pPr eaLnBrk="1" hangingPunct="1">
              <a:lnSpc>
                <a:spcPct val="90000"/>
              </a:lnSpc>
              <a:buFont typeface="Monotype Sorts" pitchFamily="2" charset="2"/>
              <a:buNone/>
              <a:defRPr/>
            </a:pPr>
            <a:endParaRPr lang="en-GB" sz="2800" b="0" dirty="0" smtClean="0">
              <a:solidFill>
                <a:srgbClr val="000028"/>
              </a:solidFill>
            </a:endParaRPr>
          </a:p>
          <a:p>
            <a:pPr eaLnBrk="1" hangingPunct="1">
              <a:lnSpc>
                <a:spcPct val="90000"/>
              </a:lnSpc>
              <a:buSzPct val="70000"/>
              <a:defRPr/>
            </a:pPr>
            <a:r>
              <a:rPr lang="en-GB" sz="2800" b="0" dirty="0" smtClean="0">
                <a:solidFill>
                  <a:schemeClr val="bg2">
                    <a:lumMod val="10000"/>
                  </a:schemeClr>
                </a:solidFill>
              </a:rPr>
              <a:t>It only provides an approximation of the breakeven point because of inaccuracies in drawing the graph.</a:t>
            </a:r>
            <a:endParaRPr lang="en-GB" b="0" dirty="0" smtClean="0">
              <a:solidFill>
                <a:schemeClr val="bg2">
                  <a:lumMod val="10000"/>
                </a:schemeClr>
              </a:solidFill>
            </a:endParaRPr>
          </a:p>
          <a:p>
            <a:pPr eaLnBrk="1" hangingPunct="1">
              <a:lnSpc>
                <a:spcPct val="50000"/>
              </a:lnSpc>
              <a:buSzPct val="70000"/>
              <a:buFont typeface="Monotype Sorts" pitchFamily="2" charset="2"/>
              <a:buNone/>
              <a:defRPr/>
            </a:pPr>
            <a:endParaRPr lang="en-GB" sz="2800" b="0" dirty="0" smtClean="0">
              <a:solidFill>
                <a:schemeClr val="bg2">
                  <a:lumMod val="10000"/>
                </a:schemeClr>
              </a:solidFill>
            </a:endParaRPr>
          </a:p>
          <a:p>
            <a:pPr eaLnBrk="1" hangingPunct="1">
              <a:lnSpc>
                <a:spcPct val="90000"/>
              </a:lnSpc>
              <a:buSzPct val="70000"/>
              <a:defRPr/>
            </a:pPr>
            <a:r>
              <a:rPr lang="en-GB" sz="2800" b="0" dirty="0" smtClean="0">
                <a:solidFill>
                  <a:schemeClr val="bg2">
                    <a:lumMod val="10000"/>
                  </a:schemeClr>
                </a:solidFill>
              </a:rPr>
              <a:t>Constructing the breakeven  chart could prove a very time-consuming exercise.</a:t>
            </a:r>
            <a:endParaRPr lang="en-GB" sz="3600" b="0" dirty="0" smtClean="0">
              <a:solidFill>
                <a:schemeClr val="bg2">
                  <a:lumMod val="10000"/>
                </a:schemeClr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sz="2800" b="0" dirty="0" smtClean="0">
              <a:solidFill>
                <a:srgbClr val="000028"/>
              </a:solidFill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Bodoni MT" pitchFamily="18" charset="0"/>
              </a:rPr>
              <a:t>skoma</a:t>
            </a: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Bodoni MT" pitchFamily="18" charset="0"/>
              </a:rPr>
              <a:t>acfi1203 marginal costing</a:t>
            </a: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79E5ADD-8A14-4618-AC5A-370C57431D6C}" type="slidenum">
              <a:rPr lang="en-US" smtClean="0">
                <a:solidFill>
                  <a:schemeClr val="accent1">
                    <a:lumMod val="50000"/>
                  </a:schemeClr>
                </a:solidFill>
                <a:latin typeface="Bodoni MT" pitchFamily="18" charset="0"/>
              </a:rPr>
              <a:pPr>
                <a:defRPr/>
              </a:pPr>
              <a:t>32</a:t>
            </a:fld>
            <a:endParaRPr lang="en-US" dirty="0" smtClean="0">
              <a:solidFill>
                <a:schemeClr val="accent1">
                  <a:lumMod val="50000"/>
                </a:schemeClr>
              </a:solidFill>
              <a:latin typeface="Bodoni MT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3750"/>
          </a:xfrm>
          <a:noFill/>
        </p:spPr>
        <p:txBody>
          <a:bodyPr/>
          <a:lstStyle/>
          <a:p>
            <a:pPr defTabSz="762000" eaLnBrk="1" hangingPunct="1"/>
            <a:r>
              <a:rPr lang="en-GB" smtClean="0"/>
              <a:t>The Uses of Marginal Costing</a:t>
            </a:r>
          </a:p>
        </p:txBody>
      </p:sp>
      <p:sp>
        <p:nvSpPr>
          <p:cNvPr id="439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3800"/>
            <a:ext cx="8229600" cy="5178425"/>
          </a:xfrm>
        </p:spPr>
        <p:txBody>
          <a:bodyPr/>
          <a:lstStyle/>
          <a:p>
            <a:pPr defTabSz="762000" eaLnBrk="1" hangingPunct="1">
              <a:lnSpc>
                <a:spcPct val="80000"/>
              </a:lnSpc>
              <a:buSzPct val="70000"/>
              <a:defRPr/>
            </a:pPr>
            <a:r>
              <a:rPr lang="en-GB" sz="2800" b="0" dirty="0" smtClean="0">
                <a:solidFill>
                  <a:schemeClr val="bg2">
                    <a:lumMod val="10000"/>
                  </a:schemeClr>
                </a:solidFill>
              </a:rPr>
              <a:t>Comparisons between alternative marketing strategies</a:t>
            </a:r>
          </a:p>
          <a:p>
            <a:pPr defTabSz="762000" eaLnBrk="1" hangingPunct="1">
              <a:lnSpc>
                <a:spcPct val="80000"/>
              </a:lnSpc>
              <a:buSzPct val="70000"/>
              <a:buFont typeface="Monotype Sorts" pitchFamily="2" charset="2"/>
              <a:buNone/>
              <a:defRPr/>
            </a:pPr>
            <a:endParaRPr lang="en-GB" sz="900" b="0" dirty="0" smtClean="0">
              <a:solidFill>
                <a:schemeClr val="bg2">
                  <a:lumMod val="10000"/>
                </a:schemeClr>
              </a:solidFill>
            </a:endParaRPr>
          </a:p>
          <a:p>
            <a:pPr defTabSz="762000" eaLnBrk="1" hangingPunct="1">
              <a:lnSpc>
                <a:spcPct val="80000"/>
              </a:lnSpc>
              <a:buSzPct val="70000"/>
              <a:defRPr/>
            </a:pPr>
            <a:r>
              <a:rPr lang="en-GB" sz="2800" b="0" dirty="0" smtClean="0">
                <a:solidFill>
                  <a:schemeClr val="bg2">
                    <a:lumMod val="10000"/>
                  </a:schemeClr>
                </a:solidFill>
              </a:rPr>
              <a:t>Decisions whether or not to accept a contract , or special (extra) order</a:t>
            </a:r>
          </a:p>
          <a:p>
            <a:pPr defTabSz="762000" eaLnBrk="1" hangingPunct="1">
              <a:lnSpc>
                <a:spcPct val="80000"/>
              </a:lnSpc>
              <a:buSzPct val="70000"/>
              <a:defRPr/>
            </a:pPr>
            <a:endParaRPr lang="en-GB" sz="900" b="0" dirty="0" smtClean="0">
              <a:solidFill>
                <a:srgbClr val="000028"/>
              </a:solidFill>
            </a:endParaRPr>
          </a:p>
          <a:p>
            <a:pPr defTabSz="762000" eaLnBrk="1" hangingPunct="1">
              <a:lnSpc>
                <a:spcPct val="80000"/>
              </a:lnSpc>
              <a:buSzPct val="70000"/>
              <a:defRPr/>
            </a:pPr>
            <a:r>
              <a:rPr lang="en-GB" sz="2800" b="0" dirty="0" smtClean="0">
                <a:solidFill>
                  <a:schemeClr val="tx1">
                    <a:lumMod val="75000"/>
                  </a:schemeClr>
                </a:solidFill>
              </a:rPr>
              <a:t>Break-even analysis</a:t>
            </a:r>
          </a:p>
          <a:p>
            <a:pPr defTabSz="762000" eaLnBrk="1" hangingPunct="1">
              <a:lnSpc>
                <a:spcPct val="80000"/>
              </a:lnSpc>
              <a:buSzPct val="70000"/>
              <a:defRPr/>
            </a:pPr>
            <a:endParaRPr lang="en-GB" sz="900" b="0" dirty="0" smtClean="0">
              <a:solidFill>
                <a:srgbClr val="000028"/>
              </a:solidFill>
            </a:endParaRPr>
          </a:p>
          <a:p>
            <a:pPr defTabSz="762000" eaLnBrk="1" hangingPunct="1">
              <a:lnSpc>
                <a:spcPct val="80000"/>
              </a:lnSpc>
              <a:buSzPct val="70000"/>
              <a:defRPr/>
            </a:pPr>
            <a:r>
              <a:rPr lang="en-GB" sz="2800" b="0" dirty="0" smtClean="0">
                <a:solidFill>
                  <a:schemeClr val="tx1">
                    <a:lumMod val="75000"/>
                  </a:schemeClr>
                </a:solidFill>
              </a:rPr>
              <a:t>Margins of safety analysis</a:t>
            </a:r>
          </a:p>
          <a:p>
            <a:pPr defTabSz="762000" eaLnBrk="1" hangingPunct="1">
              <a:lnSpc>
                <a:spcPct val="80000"/>
              </a:lnSpc>
              <a:buSzPct val="70000"/>
              <a:defRPr/>
            </a:pPr>
            <a:endParaRPr lang="en-GB" sz="900" b="0" dirty="0" smtClean="0">
              <a:solidFill>
                <a:srgbClr val="000028"/>
              </a:solidFill>
            </a:endParaRPr>
          </a:p>
          <a:p>
            <a:pPr defTabSz="762000" eaLnBrk="1" hangingPunct="1">
              <a:lnSpc>
                <a:spcPct val="80000"/>
              </a:lnSpc>
              <a:buSzPct val="70000"/>
              <a:defRPr/>
            </a:pPr>
            <a:r>
              <a:rPr lang="en-GB" sz="2800" b="0" dirty="0" smtClean="0">
                <a:solidFill>
                  <a:schemeClr val="tx1">
                    <a:lumMod val="75000"/>
                  </a:schemeClr>
                </a:solidFill>
              </a:rPr>
              <a:t>Making special decisions about major increases in activity levels</a:t>
            </a:r>
          </a:p>
          <a:p>
            <a:pPr defTabSz="762000" eaLnBrk="1" hangingPunct="1">
              <a:lnSpc>
                <a:spcPct val="80000"/>
              </a:lnSpc>
              <a:buSzPct val="70000"/>
              <a:defRPr/>
            </a:pPr>
            <a:endParaRPr lang="en-GB" sz="900" b="0" dirty="0" smtClean="0">
              <a:solidFill>
                <a:srgbClr val="000028"/>
              </a:solidFill>
            </a:endParaRPr>
          </a:p>
          <a:p>
            <a:pPr defTabSz="762000" eaLnBrk="1" hangingPunct="1">
              <a:lnSpc>
                <a:spcPct val="80000"/>
              </a:lnSpc>
              <a:buSzPct val="70000"/>
              <a:defRPr/>
            </a:pPr>
            <a:r>
              <a:rPr lang="en-GB" sz="2800" b="0" dirty="0" smtClean="0">
                <a:solidFill>
                  <a:schemeClr val="bg2">
                    <a:lumMod val="10000"/>
                  </a:schemeClr>
                </a:solidFill>
              </a:rPr>
              <a:t>Product range decisions where a limiting factor exists.</a:t>
            </a:r>
          </a:p>
          <a:p>
            <a:pPr defTabSz="762000" eaLnBrk="1" hangingPunct="1">
              <a:lnSpc>
                <a:spcPct val="80000"/>
              </a:lnSpc>
              <a:buSzPct val="70000"/>
              <a:defRPr/>
            </a:pPr>
            <a:endParaRPr lang="en-GB" sz="800" b="0" dirty="0" smtClean="0">
              <a:solidFill>
                <a:schemeClr val="bg2">
                  <a:lumMod val="10000"/>
                </a:schemeClr>
              </a:solidFill>
            </a:endParaRPr>
          </a:p>
          <a:p>
            <a:pPr defTabSz="762000" eaLnBrk="1" hangingPunct="1">
              <a:lnSpc>
                <a:spcPct val="80000"/>
              </a:lnSpc>
              <a:buSzPct val="70000"/>
              <a:defRPr/>
            </a:pPr>
            <a:r>
              <a:rPr lang="en-GB" sz="2800" b="0" dirty="0" smtClean="0">
                <a:solidFill>
                  <a:schemeClr val="bg2">
                    <a:lumMod val="10000"/>
                  </a:schemeClr>
                </a:solidFill>
              </a:rPr>
              <a:t>Make or buy decisions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Bodoni MT" pitchFamily="18" charset="0"/>
              </a:rPr>
              <a:t>skoma</a:t>
            </a: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Bodoni MT" pitchFamily="18" charset="0"/>
              </a:rPr>
              <a:t>acfi1203 marginal costing</a:t>
            </a: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DB64488-8A97-4053-BD48-AFD729A8D2B7}" type="slidenum">
              <a:rPr lang="en-US" smtClean="0">
                <a:solidFill>
                  <a:schemeClr val="accent1">
                    <a:lumMod val="50000"/>
                  </a:schemeClr>
                </a:solidFill>
                <a:latin typeface="Bodoni MT" pitchFamily="18" charset="0"/>
              </a:rPr>
              <a:pPr>
                <a:defRPr/>
              </a:pPr>
              <a:t>4</a:t>
            </a:fld>
            <a:endParaRPr lang="en-US" dirty="0" smtClean="0">
              <a:solidFill>
                <a:schemeClr val="accent1">
                  <a:lumMod val="50000"/>
                </a:schemeClr>
              </a:solidFill>
              <a:latin typeface="Bodoni MT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2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2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929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Bodoni MT" pitchFamily="18" charset="0"/>
              </a:rPr>
              <a:t>skoma</a:t>
            </a: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Bodoni MT" pitchFamily="18" charset="0"/>
              </a:rPr>
              <a:t>acfi1203cost behaviour &amp; abs costing</a:t>
            </a: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52A3448-B28D-47AF-A035-E6CE24845FD3}" type="slidenum">
              <a:rPr lang="en-US" smtClean="0">
                <a:solidFill>
                  <a:schemeClr val="accent1">
                    <a:lumMod val="50000"/>
                  </a:schemeClr>
                </a:solidFill>
                <a:latin typeface="Bodoni MT" pitchFamily="18" charset="0"/>
              </a:rPr>
              <a:pPr>
                <a:defRPr/>
              </a:pPr>
              <a:t>5</a:t>
            </a:fld>
            <a:endParaRPr lang="en-US" dirty="0" smtClean="0">
              <a:solidFill>
                <a:schemeClr val="accent1">
                  <a:lumMod val="50000"/>
                </a:schemeClr>
              </a:solidFill>
              <a:latin typeface="Bodoni MT" pitchFamily="18" charset="0"/>
            </a:endParaRPr>
          </a:p>
        </p:txBody>
      </p:sp>
      <p:sp>
        <p:nvSpPr>
          <p:cNvPr id="1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49250" y="449263"/>
            <a:ext cx="8415338" cy="5735637"/>
          </a:xfrm>
        </p:spPr>
        <p:txBody>
          <a:bodyPr lIns="270000"/>
          <a:lstStyle/>
          <a:p>
            <a:pPr eaLnBrk="1" hangingPunct="1">
              <a:defRPr/>
            </a:pPr>
            <a:r>
              <a:rPr lang="en-GB" sz="5000" dirty="0" smtClean="0">
                <a:solidFill>
                  <a:schemeClr val="accent4">
                    <a:lumMod val="75000"/>
                  </a:schemeClr>
                </a:solidFill>
              </a:rPr>
              <a:t>Classification of Costs According to Cost Behaviour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69453" name="Shape 5694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454" name="Google Shape;569454;p1"/>
          <p:cNvSpPr txBox="1"/>
          <p:nvPr>
            <p:ph type="title"/>
          </p:nvPr>
        </p:nvSpPr>
        <p:spPr>
          <a:xfrm>
            <a:off x="457200" y="274638"/>
            <a:ext cx="8229600" cy="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4E334F"/>
              </a:buClr>
              <a:buSzPts val="4000"/>
              <a:buFont typeface="Helvetica Neue"/>
              <a:buNone/>
            </a:pPr>
            <a:r>
              <a:rPr lang="en-GB"/>
              <a:t>Cost Behaviour </a:t>
            </a:r>
            <a:endParaRPr/>
          </a:p>
        </p:txBody>
      </p:sp>
      <p:sp>
        <p:nvSpPr>
          <p:cNvPr id="569455" name="Google Shape;569455;p1"/>
          <p:cNvSpPr txBox="1"/>
          <p:nvPr>
            <p:ph idx="1" type="body"/>
          </p:nvPr>
        </p:nvSpPr>
        <p:spPr>
          <a:xfrm>
            <a:off x="457200" y="1268413"/>
            <a:ext cx="8229600" cy="504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577850" lvl="0" marL="577850" rtl="0" algn="l">
              <a:spcBef>
                <a:spcPts val="0"/>
              </a:spcBef>
              <a:spcAft>
                <a:spcPts val="0"/>
              </a:spcAft>
              <a:buSzPts val="3200"/>
              <a:buFont typeface="Helvetica Neue"/>
              <a:buNone/>
            </a:pPr>
            <a:r>
              <a:rPr b="0" lang="en-GB" u="sng"/>
              <a:t>Variable Cost</a:t>
            </a:r>
            <a:endParaRPr/>
          </a:p>
          <a:p>
            <a:pPr indent="-577850" lvl="0" marL="577850" rtl="0" algn="l">
              <a:spcBef>
                <a:spcPts val="560"/>
              </a:spcBef>
              <a:spcAft>
                <a:spcPts val="0"/>
              </a:spcAft>
              <a:buSzPts val="2800"/>
              <a:buFont typeface="Helvetica Neue"/>
              <a:buNone/>
            </a:pPr>
            <a:r>
              <a:rPr b="0" lang="en-GB" sz="2800">
                <a:solidFill>
                  <a:srgbClr val="000028"/>
                </a:solidFill>
              </a:rPr>
              <a:t>	</a:t>
            </a:r>
            <a:r>
              <a:rPr b="0" lang="en-GB" sz="2800">
                <a:solidFill>
                  <a:srgbClr val="161412"/>
                </a:solidFill>
              </a:rPr>
              <a:t>A cost which varies with the level of activity – the more is produced the higher the cost.</a:t>
            </a:r>
            <a:endParaRPr/>
          </a:p>
        </p:txBody>
      </p:sp>
      <p:cxnSp>
        <p:nvCxnSpPr>
          <p:cNvPr id="569456" name="Google Shape;569456;p1"/>
          <p:cNvCxnSpPr/>
          <p:nvPr/>
        </p:nvCxnSpPr>
        <p:spPr>
          <a:xfrm>
            <a:off x="1447800" y="3062288"/>
            <a:ext cx="0" cy="27432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569457" name="Google Shape;569457;p1"/>
          <p:cNvCxnSpPr/>
          <p:nvPr/>
        </p:nvCxnSpPr>
        <p:spPr>
          <a:xfrm>
            <a:off x="1447800" y="5805488"/>
            <a:ext cx="3048000" cy="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569458" name="Google Shape;569458;p1"/>
          <p:cNvCxnSpPr/>
          <p:nvPr/>
        </p:nvCxnSpPr>
        <p:spPr>
          <a:xfrm>
            <a:off x="5334000" y="5805488"/>
            <a:ext cx="3048000" cy="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569459" name="Google Shape;569459;p1"/>
          <p:cNvCxnSpPr/>
          <p:nvPr/>
        </p:nvCxnSpPr>
        <p:spPr>
          <a:xfrm>
            <a:off x="5334000" y="3068638"/>
            <a:ext cx="0" cy="27432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569460" name="Google Shape;569460;p1"/>
          <p:cNvCxnSpPr/>
          <p:nvPr/>
        </p:nvCxnSpPr>
        <p:spPr>
          <a:xfrm flipH="1" rot="10800000">
            <a:off x="1447800" y="3595688"/>
            <a:ext cx="2362200" cy="2209800"/>
          </a:xfrm>
          <a:prstGeom prst="straightConnector1">
            <a:avLst/>
          </a:prstGeom>
          <a:noFill/>
          <a:ln cap="flat" cmpd="sng" w="38100">
            <a:solidFill>
              <a:schemeClr val="hlink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69461" name="Google Shape;569461;p1"/>
          <p:cNvCxnSpPr/>
          <p:nvPr/>
        </p:nvCxnSpPr>
        <p:spPr>
          <a:xfrm>
            <a:off x="5334000" y="4581525"/>
            <a:ext cx="2667000" cy="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69462" name="Google Shape;569462;p1"/>
          <p:cNvSpPr txBox="1"/>
          <p:nvPr/>
        </p:nvSpPr>
        <p:spPr>
          <a:xfrm>
            <a:off x="4114800" y="5864225"/>
            <a:ext cx="12192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spcFirstLastPara="1" rIns="90475" wrap="square" tIns="4445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161412"/>
              </a:buClr>
              <a:buSzPts val="2000"/>
              <a:buFont typeface="Helvetica Neue"/>
              <a:buNone/>
            </a:pPr>
            <a:r>
              <a:rPr b="0" i="0" lang="en-GB" sz="2000" u="none" cap="none" strike="noStrike">
                <a:solidFill>
                  <a:srgbClr val="16141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Activity</a:t>
            </a:r>
            <a:endParaRPr b="1" i="0" sz="2400" u="none" cap="none" strike="noStrike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69463" name="Google Shape;569463;p1"/>
          <p:cNvSpPr txBox="1"/>
          <p:nvPr/>
        </p:nvSpPr>
        <p:spPr>
          <a:xfrm>
            <a:off x="7816850" y="5805488"/>
            <a:ext cx="12192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spcFirstLastPara="1" rIns="90475" wrap="square" tIns="4445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161412"/>
              </a:buClr>
              <a:buSzPts val="2000"/>
              <a:buFont typeface="Helvetica Neue"/>
              <a:buNone/>
            </a:pPr>
            <a:r>
              <a:rPr b="0" i="0" lang="en-GB" sz="2000" u="none" cap="none" strike="noStrike">
                <a:solidFill>
                  <a:srgbClr val="16141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Activity</a:t>
            </a:r>
            <a:endParaRPr b="1" i="0" sz="2400" u="none" cap="none" strike="noStrike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69464" name="Google Shape;569464;p1"/>
          <p:cNvSpPr txBox="1"/>
          <p:nvPr/>
        </p:nvSpPr>
        <p:spPr>
          <a:xfrm>
            <a:off x="308225" y="2971800"/>
            <a:ext cx="911100" cy="220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spcFirstLastPara="1" rIns="90475" wrap="square" tIns="4445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161412"/>
              </a:buClr>
              <a:buSzPts val="2400"/>
              <a:buFont typeface="Helvetica Neue"/>
              <a:buNone/>
            </a:pPr>
            <a:r>
              <a:rPr b="0" i="0" lang="en-GB" sz="2400" u="none" cap="none" strike="noStrike">
                <a:solidFill>
                  <a:srgbClr val="16141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Total </a:t>
            </a:r>
            <a:r>
              <a:rPr lang="en-GB" sz="2400">
                <a:solidFill>
                  <a:srgbClr val="16141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Cost</a:t>
            </a:r>
            <a:endParaRPr b="1" i="0" sz="2400" u="none" cap="none" strike="noStrike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69465" name="Google Shape;569465;p1"/>
          <p:cNvSpPr txBox="1"/>
          <p:nvPr/>
        </p:nvSpPr>
        <p:spPr>
          <a:xfrm>
            <a:off x="4038550" y="3048000"/>
            <a:ext cx="1219200" cy="25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spcFirstLastPara="1" rIns="90475" wrap="square" tIns="4445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161412"/>
              </a:buClr>
              <a:buSzPts val="2400"/>
              <a:buFont typeface="Helvetica Neue"/>
              <a:buNone/>
            </a:pPr>
            <a:r>
              <a:rPr b="0" i="0" lang="en-GB" sz="2400" u="none" cap="none" strike="noStrike">
                <a:solidFill>
                  <a:srgbClr val="16141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Unit Cost </a:t>
            </a:r>
            <a:endParaRPr b="1" i="0" sz="2400" u="none" cap="none" strike="noStrike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69466" name="Google Shape;569466;p1"/>
          <p:cNvSpPr txBox="1"/>
          <p:nvPr>
            <p:ph idx="10" type="dt"/>
          </p:nvPr>
        </p:nvSpPr>
        <p:spPr>
          <a:xfrm>
            <a:off x="457200" y="625157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4C66"/>
              </a:buClr>
              <a:buSzPts val="1200"/>
              <a:buFont typeface="Bodoni"/>
              <a:buNone/>
            </a:pPr>
            <a:r>
              <a:rPr lang="en-GB">
                <a:solidFill>
                  <a:srgbClr val="004C66"/>
                </a:solidFill>
                <a:latin typeface="Bodoni"/>
                <a:ea typeface="Bodoni"/>
                <a:cs typeface="Bodoni"/>
                <a:sym typeface="Bodoni"/>
              </a:rPr>
              <a:t>skoma</a:t>
            </a:r>
            <a:endParaRPr/>
          </a:p>
        </p:txBody>
      </p:sp>
      <p:sp>
        <p:nvSpPr>
          <p:cNvPr id="569467" name="Google Shape;569467;p1"/>
          <p:cNvSpPr txBox="1"/>
          <p:nvPr>
            <p:ph idx="12" type="ftr"/>
          </p:nvPr>
        </p:nvSpPr>
        <p:spPr>
          <a:xfrm>
            <a:off x="3124200" y="6248400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4C66"/>
              </a:buClr>
              <a:buSzPts val="1200"/>
              <a:buFont typeface="Bodoni"/>
              <a:buNone/>
            </a:pPr>
            <a:r>
              <a:rPr lang="en-GB">
                <a:solidFill>
                  <a:srgbClr val="004C66"/>
                </a:solidFill>
                <a:latin typeface="Bodoni"/>
                <a:ea typeface="Bodoni"/>
                <a:cs typeface="Bodoni"/>
                <a:sym typeface="Bodoni"/>
              </a:rPr>
              <a:t>acfi1203cost behaviour &amp; abs costing</a:t>
            </a:r>
            <a:endParaRPr/>
          </a:p>
        </p:txBody>
      </p:sp>
      <p:sp>
        <p:nvSpPr>
          <p:cNvPr id="569468" name="Google Shape;569468;p1"/>
          <p:cNvSpPr txBox="1"/>
          <p:nvPr>
            <p:ph idx="11" type="sldNum"/>
          </p:nvPr>
        </p:nvSpPr>
        <p:spPr>
          <a:xfrm>
            <a:off x="6553200" y="6248400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4C66"/>
              </a:buClr>
              <a:buSzPts val="1200"/>
              <a:buFont typeface="Bodoni"/>
              <a:buNone/>
            </a:pPr>
            <a:fld id="{00000000-1234-1234-1234-123412341234}" type="slidenum">
              <a:rPr lang="en-GB">
                <a:solidFill>
                  <a:srgbClr val="004C66"/>
                </a:solidFill>
                <a:latin typeface="Bodoni"/>
                <a:ea typeface="Bodoni"/>
                <a:cs typeface="Bodoni"/>
                <a:sym typeface="Bodoni"/>
              </a:rPr>
              <a:t>‹#›</a:t>
            </a:fld>
            <a:endParaRPr>
              <a:solidFill>
                <a:srgbClr val="004C66"/>
              </a:solidFill>
              <a:latin typeface="Bodoni"/>
              <a:ea typeface="Bodoni"/>
              <a:cs typeface="Bodoni"/>
              <a:sym typeface="Bodon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5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5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69469" name="Shape 569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470" name="Google Shape;569470;p2"/>
          <p:cNvSpPr txBox="1"/>
          <p:nvPr>
            <p:ph type="title"/>
          </p:nvPr>
        </p:nvSpPr>
        <p:spPr>
          <a:xfrm>
            <a:off x="457200" y="274638"/>
            <a:ext cx="8229600" cy="579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4E334F"/>
              </a:buClr>
              <a:buSzPts val="4000"/>
              <a:buFont typeface="Helvetica Neue"/>
              <a:buNone/>
            </a:pPr>
            <a:r>
              <a:rPr lang="en-GB"/>
              <a:t>Cost Behaviour </a:t>
            </a:r>
            <a:endParaRPr/>
          </a:p>
        </p:txBody>
      </p:sp>
      <p:sp>
        <p:nvSpPr>
          <p:cNvPr id="569471" name="Google Shape;569471;p2"/>
          <p:cNvSpPr txBox="1"/>
          <p:nvPr>
            <p:ph idx="1" type="body"/>
          </p:nvPr>
        </p:nvSpPr>
        <p:spPr>
          <a:xfrm>
            <a:off x="457200" y="1125538"/>
            <a:ext cx="8229600" cy="500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577850" lvl="0" marL="577850" rtl="0" algn="l">
              <a:spcBef>
                <a:spcPts val="0"/>
              </a:spcBef>
              <a:spcAft>
                <a:spcPts val="0"/>
              </a:spcAft>
              <a:buSzPts val="3200"/>
              <a:buFont typeface="Helvetica Neue"/>
              <a:buNone/>
            </a:pPr>
            <a:r>
              <a:rPr b="0" lang="en-GB" u="sng"/>
              <a:t>Fixed Cost</a:t>
            </a:r>
            <a:endParaRPr/>
          </a:p>
          <a:p>
            <a:pPr indent="-577850" lvl="0" marL="577850" rtl="0" algn="l">
              <a:spcBef>
                <a:spcPts val="560"/>
              </a:spcBef>
              <a:spcAft>
                <a:spcPts val="0"/>
              </a:spcAft>
              <a:buSzPts val="2800"/>
              <a:buFont typeface="Helvetica Neue"/>
              <a:buNone/>
            </a:pPr>
            <a:r>
              <a:rPr b="0" lang="en-GB" sz="2800"/>
              <a:t>	</a:t>
            </a:r>
            <a:r>
              <a:rPr b="0" lang="en-GB" sz="2400">
                <a:solidFill>
                  <a:srgbClr val="161412"/>
                </a:solidFill>
              </a:rPr>
              <a:t>This type of cost is incurred for a period and within certain output limits tends to be unaffected by fluctuations in the level of output.</a:t>
            </a:r>
            <a:endParaRPr/>
          </a:p>
        </p:txBody>
      </p:sp>
      <p:cxnSp>
        <p:nvCxnSpPr>
          <p:cNvPr id="569472" name="Google Shape;569472;p2"/>
          <p:cNvCxnSpPr/>
          <p:nvPr/>
        </p:nvCxnSpPr>
        <p:spPr>
          <a:xfrm>
            <a:off x="1447800" y="3068638"/>
            <a:ext cx="0" cy="27432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569473" name="Google Shape;569473;p2"/>
          <p:cNvCxnSpPr/>
          <p:nvPr/>
        </p:nvCxnSpPr>
        <p:spPr>
          <a:xfrm>
            <a:off x="1447800" y="5805488"/>
            <a:ext cx="3048000" cy="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569474" name="Google Shape;569474;p2"/>
          <p:cNvCxnSpPr/>
          <p:nvPr/>
        </p:nvCxnSpPr>
        <p:spPr>
          <a:xfrm>
            <a:off x="5334000" y="5805488"/>
            <a:ext cx="3048000" cy="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569475" name="Google Shape;569475;p2"/>
          <p:cNvCxnSpPr/>
          <p:nvPr/>
        </p:nvCxnSpPr>
        <p:spPr>
          <a:xfrm>
            <a:off x="5334000" y="3062288"/>
            <a:ext cx="0" cy="27432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569476" name="Google Shape;569476;p2"/>
          <p:cNvSpPr txBox="1"/>
          <p:nvPr/>
        </p:nvSpPr>
        <p:spPr>
          <a:xfrm>
            <a:off x="4114800" y="5935663"/>
            <a:ext cx="12192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spcFirstLastPara="1" rIns="90475" wrap="square" tIns="4445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000028"/>
              </a:buClr>
              <a:buSzPts val="2000"/>
              <a:buFont typeface="Helvetica Neue"/>
              <a:buNone/>
            </a:pPr>
            <a:r>
              <a:rPr b="0" i="0" lang="en-GB" sz="2000" u="none" cap="none" strike="noStrike">
                <a:solidFill>
                  <a:srgbClr val="000028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Activity</a:t>
            </a:r>
            <a:endParaRPr b="1" i="0" sz="2400" u="none" cap="none" strike="noStrike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69477" name="Google Shape;569477;p2"/>
          <p:cNvSpPr txBox="1"/>
          <p:nvPr/>
        </p:nvSpPr>
        <p:spPr>
          <a:xfrm>
            <a:off x="7620000" y="5915025"/>
            <a:ext cx="12192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spcFirstLastPara="1" rIns="90475" wrap="square" tIns="4445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161412"/>
              </a:buClr>
              <a:buSzPts val="2000"/>
              <a:buFont typeface="Helvetica Neue"/>
              <a:buNone/>
            </a:pPr>
            <a:r>
              <a:rPr b="0" i="0" lang="en-GB" sz="2000" u="none" cap="none" strike="noStrike">
                <a:solidFill>
                  <a:srgbClr val="16141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Activity</a:t>
            </a:r>
            <a:endParaRPr b="1" i="0" sz="2400" u="none" cap="none" strike="noStrike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69478" name="Google Shape;569478;p2"/>
          <p:cNvSpPr txBox="1"/>
          <p:nvPr/>
        </p:nvSpPr>
        <p:spPr>
          <a:xfrm>
            <a:off x="381000" y="2971800"/>
            <a:ext cx="838200" cy="200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spcFirstLastPara="1" rIns="90475" wrap="square" tIns="4445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161412"/>
              </a:buClr>
              <a:buSzPts val="2000"/>
              <a:buFont typeface="Helvetica Neue"/>
              <a:buNone/>
            </a:pPr>
            <a:r>
              <a:rPr b="0" i="0" lang="en-GB" sz="2000" u="none" cap="none" strike="noStrike">
                <a:solidFill>
                  <a:srgbClr val="16141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Total Cost </a:t>
            </a:r>
            <a:endParaRPr b="1" i="0" sz="2400" u="none" cap="none" strike="noStrike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69479" name="Google Shape;569479;p2"/>
          <p:cNvSpPr txBox="1"/>
          <p:nvPr/>
        </p:nvSpPr>
        <p:spPr>
          <a:xfrm>
            <a:off x="4419600" y="3048000"/>
            <a:ext cx="838200" cy="160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spcFirstLastPara="1" rIns="90475" wrap="square" tIns="4445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161412"/>
              </a:buClr>
              <a:buSzPts val="2000"/>
              <a:buFont typeface="Helvetica Neue"/>
              <a:buNone/>
            </a:pPr>
            <a:r>
              <a:rPr b="0" i="0" lang="en-GB" sz="2000" u="none" cap="none" strike="noStrike">
                <a:solidFill>
                  <a:srgbClr val="16141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Unit </a:t>
            </a:r>
            <a:r>
              <a:rPr lang="en-GB" sz="2000">
                <a:solidFill>
                  <a:srgbClr val="16141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Cost</a:t>
            </a:r>
            <a:endParaRPr b="1" i="0" sz="2400" u="none" cap="none" strike="noStrike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cxnSp>
        <p:nvCxnSpPr>
          <p:cNvPr id="569480" name="Google Shape;569480;p2"/>
          <p:cNvCxnSpPr/>
          <p:nvPr/>
        </p:nvCxnSpPr>
        <p:spPr>
          <a:xfrm>
            <a:off x="1447800" y="4652963"/>
            <a:ext cx="2667000" cy="0"/>
          </a:xfrm>
          <a:prstGeom prst="straightConnector1">
            <a:avLst/>
          </a:prstGeom>
          <a:noFill/>
          <a:ln cap="flat" cmpd="sng" w="38100">
            <a:solidFill>
              <a:schemeClr val="hlink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69481" name="Google Shape;569481;p2"/>
          <p:cNvSpPr/>
          <p:nvPr/>
        </p:nvSpPr>
        <p:spPr>
          <a:xfrm>
            <a:off x="5562600" y="3294063"/>
            <a:ext cx="2781300" cy="2006600"/>
          </a:xfrm>
          <a:custGeom>
            <a:rect b="b" l="l" r="r" t="t"/>
            <a:pathLst>
              <a:path extrusionOk="0" h="1264" w="1752">
                <a:moveTo>
                  <a:pt x="0" y="0"/>
                </a:moveTo>
                <a:cubicBezTo>
                  <a:pt x="16" y="168"/>
                  <a:pt x="32" y="336"/>
                  <a:pt x="96" y="480"/>
                </a:cubicBezTo>
                <a:cubicBezTo>
                  <a:pt x="160" y="624"/>
                  <a:pt x="256" y="752"/>
                  <a:pt x="384" y="864"/>
                </a:cubicBezTo>
                <a:cubicBezTo>
                  <a:pt x="512" y="976"/>
                  <a:pt x="656" y="1088"/>
                  <a:pt x="864" y="1152"/>
                </a:cubicBezTo>
                <a:cubicBezTo>
                  <a:pt x="1072" y="1216"/>
                  <a:pt x="1512" y="1232"/>
                  <a:pt x="1632" y="1248"/>
                </a:cubicBezTo>
                <a:cubicBezTo>
                  <a:pt x="1752" y="1264"/>
                  <a:pt x="1668" y="1256"/>
                  <a:pt x="1584" y="1248"/>
                </a:cubicBezTo>
              </a:path>
            </a:pathLst>
          </a:custGeom>
          <a:noFill/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4450" lIns="90475" spcFirstLastPara="1" rIns="90475" wrap="square" tIns="444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Helvetica Neue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69482" name="Google Shape;569482;p2"/>
          <p:cNvSpPr txBox="1"/>
          <p:nvPr>
            <p:ph idx="10" type="dt"/>
          </p:nvPr>
        </p:nvSpPr>
        <p:spPr>
          <a:xfrm>
            <a:off x="457200" y="625157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4C66"/>
              </a:buClr>
              <a:buSzPts val="1200"/>
              <a:buFont typeface="Bodoni"/>
              <a:buNone/>
            </a:pPr>
            <a:r>
              <a:rPr lang="en-GB">
                <a:solidFill>
                  <a:srgbClr val="004C66"/>
                </a:solidFill>
                <a:latin typeface="Bodoni"/>
                <a:ea typeface="Bodoni"/>
                <a:cs typeface="Bodoni"/>
                <a:sym typeface="Bodoni"/>
              </a:rPr>
              <a:t>skoma</a:t>
            </a:r>
            <a:endParaRPr/>
          </a:p>
        </p:txBody>
      </p:sp>
      <p:sp>
        <p:nvSpPr>
          <p:cNvPr id="569483" name="Google Shape;569483;p2"/>
          <p:cNvSpPr txBox="1"/>
          <p:nvPr>
            <p:ph idx="12" type="ftr"/>
          </p:nvPr>
        </p:nvSpPr>
        <p:spPr>
          <a:xfrm>
            <a:off x="3124200" y="6248400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4C66"/>
              </a:buClr>
              <a:buSzPts val="1200"/>
              <a:buFont typeface="Bodoni"/>
              <a:buNone/>
            </a:pPr>
            <a:r>
              <a:rPr lang="en-GB">
                <a:solidFill>
                  <a:srgbClr val="004C66"/>
                </a:solidFill>
                <a:latin typeface="Bodoni"/>
                <a:ea typeface="Bodoni"/>
                <a:cs typeface="Bodoni"/>
                <a:sym typeface="Bodoni"/>
              </a:rPr>
              <a:t>acfi1203cost behaviour &amp; abs costing</a:t>
            </a:r>
            <a:endParaRPr/>
          </a:p>
        </p:txBody>
      </p:sp>
      <p:sp>
        <p:nvSpPr>
          <p:cNvPr id="569484" name="Google Shape;569484;p2"/>
          <p:cNvSpPr txBox="1"/>
          <p:nvPr>
            <p:ph idx="11" type="sldNum"/>
          </p:nvPr>
        </p:nvSpPr>
        <p:spPr>
          <a:xfrm>
            <a:off x="6553200" y="6248400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4C66"/>
              </a:buClr>
              <a:buSzPts val="1200"/>
              <a:buFont typeface="Bodoni"/>
              <a:buNone/>
            </a:pPr>
            <a:fld id="{00000000-1234-1234-1234-123412341234}" type="slidenum">
              <a:rPr lang="en-GB">
                <a:solidFill>
                  <a:srgbClr val="004C66"/>
                </a:solidFill>
                <a:latin typeface="Bodoni"/>
                <a:ea typeface="Bodoni"/>
                <a:cs typeface="Bodoni"/>
                <a:sym typeface="Bodoni"/>
              </a:rPr>
              <a:t>‹#›</a:t>
            </a:fld>
            <a:endParaRPr>
              <a:solidFill>
                <a:srgbClr val="004C66"/>
              </a:solidFill>
              <a:latin typeface="Bodoni"/>
              <a:ea typeface="Bodoni"/>
              <a:cs typeface="Bodoni"/>
              <a:sym typeface="Bodon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7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7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69485" name="Shape 569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486" name="Google Shape;569486;p3"/>
          <p:cNvSpPr txBox="1"/>
          <p:nvPr>
            <p:ph type="title"/>
          </p:nvPr>
        </p:nvSpPr>
        <p:spPr>
          <a:xfrm>
            <a:off x="457200" y="274638"/>
            <a:ext cx="8229600" cy="59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4E334F"/>
              </a:buClr>
              <a:buSzPts val="4000"/>
              <a:buFont typeface="Helvetica Neue"/>
              <a:buNone/>
            </a:pPr>
            <a:r>
              <a:rPr lang="en-GB"/>
              <a:t>Cost Behaviour</a:t>
            </a:r>
            <a:endParaRPr/>
          </a:p>
        </p:txBody>
      </p:sp>
      <p:sp>
        <p:nvSpPr>
          <p:cNvPr id="569487" name="Google Shape;569487;p3"/>
          <p:cNvSpPr txBox="1"/>
          <p:nvPr>
            <p:ph idx="1" type="body"/>
          </p:nvPr>
        </p:nvSpPr>
        <p:spPr>
          <a:xfrm>
            <a:off x="457200" y="1125538"/>
            <a:ext cx="8229600" cy="525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577850" lvl="0" marL="577850" rtl="0" algn="l">
              <a:spcBef>
                <a:spcPts val="0"/>
              </a:spcBef>
              <a:spcAft>
                <a:spcPts val="0"/>
              </a:spcAft>
              <a:buSzPts val="3600"/>
              <a:buFont typeface="Helvetica Neue"/>
              <a:buNone/>
            </a:pPr>
            <a:r>
              <a:rPr b="0" lang="en-GB" sz="3600" u="sng"/>
              <a:t>Stepped Cost</a:t>
            </a:r>
            <a:endParaRPr/>
          </a:p>
          <a:p>
            <a:pPr indent="-577850" lvl="0" marL="577850" rtl="0" algn="l">
              <a:spcBef>
                <a:spcPts val="560"/>
              </a:spcBef>
              <a:spcAft>
                <a:spcPts val="0"/>
              </a:spcAft>
              <a:buSzPts val="2800"/>
              <a:buFont typeface="Helvetica Neue"/>
              <a:buNone/>
            </a:pPr>
            <a:r>
              <a:rPr b="0" lang="en-GB" sz="2800"/>
              <a:t>	</a:t>
            </a:r>
            <a:r>
              <a:rPr b="0" lang="en-GB" sz="2400">
                <a:solidFill>
                  <a:srgbClr val="161412"/>
                </a:solidFill>
              </a:rPr>
              <a:t>A cost which is fixed for a particular range of activity levels, but once the upper limit of that range is passed a new higher level of fixed cost is incurred.</a:t>
            </a:r>
            <a:endParaRPr/>
          </a:p>
        </p:txBody>
      </p:sp>
      <p:cxnSp>
        <p:nvCxnSpPr>
          <p:cNvPr id="569488" name="Google Shape;569488;p3"/>
          <p:cNvCxnSpPr/>
          <p:nvPr/>
        </p:nvCxnSpPr>
        <p:spPr>
          <a:xfrm>
            <a:off x="3124200" y="5949950"/>
            <a:ext cx="3048000" cy="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569489" name="Google Shape;569489;p3"/>
          <p:cNvCxnSpPr/>
          <p:nvPr/>
        </p:nvCxnSpPr>
        <p:spPr>
          <a:xfrm>
            <a:off x="3124200" y="3206750"/>
            <a:ext cx="0" cy="27432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569490" name="Google Shape;569490;p3"/>
          <p:cNvSpPr txBox="1"/>
          <p:nvPr/>
        </p:nvSpPr>
        <p:spPr>
          <a:xfrm>
            <a:off x="5638800" y="5988050"/>
            <a:ext cx="12192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spcFirstLastPara="1" rIns="90475" wrap="square" tIns="4445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161412"/>
              </a:buClr>
              <a:buSzPts val="2000"/>
              <a:buFont typeface="Helvetica Neue"/>
              <a:buNone/>
            </a:pPr>
            <a:r>
              <a:rPr b="0" i="0" lang="en-GB" sz="2000" u="none" cap="none" strike="noStrike">
                <a:solidFill>
                  <a:srgbClr val="16141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Activity</a:t>
            </a:r>
            <a:endParaRPr b="1" i="0" sz="2400" u="none" cap="none" strike="noStrike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69491" name="Google Shape;569491;p3"/>
          <p:cNvSpPr txBox="1"/>
          <p:nvPr/>
        </p:nvSpPr>
        <p:spPr>
          <a:xfrm>
            <a:off x="1134625" y="3321050"/>
            <a:ext cx="1900800" cy="239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spcFirstLastPara="1" rIns="90475" wrap="square" tIns="4445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161412"/>
              </a:buClr>
              <a:buSzPts val="2000"/>
              <a:buFont typeface="Helvetica Neue"/>
              <a:buNone/>
            </a:pPr>
            <a:r>
              <a:rPr b="0" i="0" lang="en-GB" sz="2000" u="none" cap="none" strike="noStrike">
                <a:solidFill>
                  <a:srgbClr val="16141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Total </a:t>
            </a:r>
            <a:r>
              <a:rPr lang="en-GB" sz="2000">
                <a:solidFill>
                  <a:srgbClr val="16141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Cost</a:t>
            </a:r>
            <a:r>
              <a:rPr b="0" i="0" lang="en-GB" sz="2000" u="none" cap="none" strike="noStrike">
                <a:solidFill>
                  <a:srgbClr val="16141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)</a:t>
            </a:r>
            <a:endParaRPr b="1" i="0" sz="2400" u="none" cap="none" strike="noStrike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cxnSp>
        <p:nvCxnSpPr>
          <p:cNvPr id="569492" name="Google Shape;569492;p3"/>
          <p:cNvCxnSpPr/>
          <p:nvPr/>
        </p:nvCxnSpPr>
        <p:spPr>
          <a:xfrm>
            <a:off x="3124200" y="5373688"/>
            <a:ext cx="533400" cy="0"/>
          </a:xfrm>
          <a:prstGeom prst="straightConnector1">
            <a:avLst/>
          </a:prstGeom>
          <a:noFill/>
          <a:ln cap="flat" cmpd="sng" w="38100">
            <a:solidFill>
              <a:schemeClr val="hlink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69493" name="Google Shape;569493;p3"/>
          <p:cNvCxnSpPr/>
          <p:nvPr/>
        </p:nvCxnSpPr>
        <p:spPr>
          <a:xfrm>
            <a:off x="3657600" y="4941888"/>
            <a:ext cx="533400" cy="0"/>
          </a:xfrm>
          <a:prstGeom prst="straightConnector1">
            <a:avLst/>
          </a:prstGeom>
          <a:noFill/>
          <a:ln cap="flat" cmpd="sng" w="38100">
            <a:solidFill>
              <a:schemeClr val="hlink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69494" name="Google Shape;569494;p3"/>
          <p:cNvCxnSpPr/>
          <p:nvPr/>
        </p:nvCxnSpPr>
        <p:spPr>
          <a:xfrm>
            <a:off x="4191000" y="4508500"/>
            <a:ext cx="533400" cy="0"/>
          </a:xfrm>
          <a:prstGeom prst="straightConnector1">
            <a:avLst/>
          </a:prstGeom>
          <a:noFill/>
          <a:ln cap="flat" cmpd="sng" w="38100">
            <a:solidFill>
              <a:schemeClr val="hlink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69495" name="Google Shape;569495;p3"/>
          <p:cNvCxnSpPr/>
          <p:nvPr/>
        </p:nvCxnSpPr>
        <p:spPr>
          <a:xfrm>
            <a:off x="4724400" y="4076700"/>
            <a:ext cx="533400" cy="0"/>
          </a:xfrm>
          <a:prstGeom prst="straightConnector1">
            <a:avLst/>
          </a:prstGeom>
          <a:noFill/>
          <a:ln cap="flat" cmpd="sng" w="38100">
            <a:solidFill>
              <a:schemeClr val="hlink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69496" name="Google Shape;569496;p3"/>
          <p:cNvCxnSpPr/>
          <p:nvPr/>
        </p:nvCxnSpPr>
        <p:spPr>
          <a:xfrm>
            <a:off x="3657600" y="4916488"/>
            <a:ext cx="0" cy="457200"/>
          </a:xfrm>
          <a:prstGeom prst="straightConnector1">
            <a:avLst/>
          </a:prstGeom>
          <a:noFill/>
          <a:ln cap="flat" cmpd="sng" w="38100">
            <a:solidFill>
              <a:schemeClr val="hlink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69497" name="Google Shape;569497;p3"/>
          <p:cNvCxnSpPr/>
          <p:nvPr/>
        </p:nvCxnSpPr>
        <p:spPr>
          <a:xfrm>
            <a:off x="4191000" y="4484688"/>
            <a:ext cx="0" cy="457200"/>
          </a:xfrm>
          <a:prstGeom prst="straightConnector1">
            <a:avLst/>
          </a:prstGeom>
          <a:noFill/>
          <a:ln cap="flat" cmpd="sng" w="38100">
            <a:solidFill>
              <a:schemeClr val="hlink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69498" name="Google Shape;569498;p3"/>
          <p:cNvCxnSpPr/>
          <p:nvPr/>
        </p:nvCxnSpPr>
        <p:spPr>
          <a:xfrm>
            <a:off x="4724400" y="4051300"/>
            <a:ext cx="0" cy="457200"/>
          </a:xfrm>
          <a:prstGeom prst="straightConnector1">
            <a:avLst/>
          </a:prstGeom>
          <a:noFill/>
          <a:ln cap="flat" cmpd="sng" w="38100">
            <a:solidFill>
              <a:schemeClr val="hlink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69499" name="Google Shape;569499;p3"/>
          <p:cNvSpPr txBox="1"/>
          <p:nvPr>
            <p:ph idx="10" type="dt"/>
          </p:nvPr>
        </p:nvSpPr>
        <p:spPr>
          <a:xfrm>
            <a:off x="457200" y="625157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4C66"/>
              </a:buClr>
              <a:buSzPts val="1200"/>
              <a:buFont typeface="Bodoni"/>
              <a:buNone/>
            </a:pPr>
            <a:r>
              <a:rPr lang="en-GB">
                <a:solidFill>
                  <a:srgbClr val="004C66"/>
                </a:solidFill>
                <a:latin typeface="Bodoni"/>
                <a:ea typeface="Bodoni"/>
                <a:cs typeface="Bodoni"/>
                <a:sym typeface="Bodoni"/>
              </a:rPr>
              <a:t>skoma</a:t>
            </a:r>
            <a:endParaRPr/>
          </a:p>
        </p:txBody>
      </p:sp>
      <p:sp>
        <p:nvSpPr>
          <p:cNvPr id="569500" name="Google Shape;569500;p3"/>
          <p:cNvSpPr txBox="1"/>
          <p:nvPr>
            <p:ph idx="12" type="ftr"/>
          </p:nvPr>
        </p:nvSpPr>
        <p:spPr>
          <a:xfrm>
            <a:off x="3124200" y="6248400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4C66"/>
              </a:buClr>
              <a:buSzPts val="1200"/>
              <a:buFont typeface="Bodoni"/>
              <a:buNone/>
            </a:pPr>
            <a:r>
              <a:rPr lang="en-GB">
                <a:solidFill>
                  <a:srgbClr val="004C66"/>
                </a:solidFill>
                <a:latin typeface="Bodoni"/>
                <a:ea typeface="Bodoni"/>
                <a:cs typeface="Bodoni"/>
                <a:sym typeface="Bodoni"/>
              </a:rPr>
              <a:t>acfi1203cost behaviour &amp; abs costing</a:t>
            </a:r>
            <a:endParaRPr/>
          </a:p>
        </p:txBody>
      </p:sp>
      <p:sp>
        <p:nvSpPr>
          <p:cNvPr id="569501" name="Google Shape;569501;p3"/>
          <p:cNvSpPr txBox="1"/>
          <p:nvPr>
            <p:ph idx="11" type="sldNum"/>
          </p:nvPr>
        </p:nvSpPr>
        <p:spPr>
          <a:xfrm>
            <a:off x="6553200" y="6248400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4C66"/>
              </a:buClr>
              <a:buSzPts val="1200"/>
              <a:buFont typeface="Bodoni"/>
              <a:buNone/>
            </a:pPr>
            <a:fld id="{00000000-1234-1234-1234-123412341234}" type="slidenum">
              <a:rPr lang="en-GB">
                <a:solidFill>
                  <a:srgbClr val="004C66"/>
                </a:solidFill>
                <a:latin typeface="Bodoni"/>
                <a:ea typeface="Bodoni"/>
                <a:cs typeface="Bodoni"/>
                <a:sym typeface="Bodoni"/>
              </a:rPr>
              <a:t>‹#›</a:t>
            </a:fld>
            <a:endParaRPr>
              <a:solidFill>
                <a:srgbClr val="004C66"/>
              </a:solidFill>
              <a:latin typeface="Bodoni"/>
              <a:ea typeface="Bodoni"/>
              <a:cs typeface="Bodoni"/>
              <a:sym typeface="Bodon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8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8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mv="urn:schemas-microsoft-com:mac:vml">
  <p:tag name="may_ignore_ucw" val="true"/>
  <p:tag name="ppt/slides/slide31.xml" val="2271769156"/>
  <p:tag name="ppt/slides/slide30.xml" val="639989756"/>
  <p:tag name="ppt/slides/slide8.xml" val="4164420368"/>
  <p:tag name="ppt/slides/slide9.xml" val="3845327387"/>
  <p:tag name="ppt/slides/slide7.xml" val="3434746656"/>
  <p:tag name="ppt/slides/slide10.xml" val="444757326"/>
  <p:tag name="ppt/slides/slide15.xml" val="3069605453"/>
  <p:tag name="ppt/slides/slide16.xml" val="2318784999"/>
  <p:tag name="ppt/slides/slide18.xml" val="1366657795"/>
  <p:tag name="ppt/slides/slide1.xml" val="1877074005"/>
  <p:tag name="ppt/slides/slide2.xml" val="683875895"/>
  <p:tag name="ppt/slides/slide26.xml" val="14818627"/>
  <p:tag name="ppt/slides/slide12.xml" val="2516715603"/>
  <p:tag name="ppt/slides/slide23.xml" val="1052533337"/>
  <p:tag name="ppt/slides/slide11.xml" val="2434291706"/>
  <p:tag name="ppt/slides/slide13.xml" val="80576127"/>
  <p:tag name="ppt/slides/slide14.xml" val="86514801"/>
  <p:tag name="ppt/slides/slide25.xml" val="372563369"/>
  <p:tag name="ppt/slides/slide20.xml" val="112433432"/>
  <p:tag name="ppt/slides/slide17.xml" val="1628669624"/>
  <p:tag name="ppt/slides/slide27.xml" val="2542026175"/>
  <p:tag name="ppt/slides/slide19.xml" val="121399065"/>
  <p:tag name="ppt/slides/slide4.xml" val="1779941056"/>
  <p:tag name="ppt/slides/slide3.xml" val="3801219623"/>
  <p:tag name="ppt/slides/slide24.xml" val="1749506760"/>
  <p:tag name="ppt/slides/slide5.xml" val="655738227"/>
  <p:tag name="ppt/slides/slide32.xml" val="3078359041"/>
  <p:tag name="ppt/slideMasters/slideMaster1.xml" val="2085970025"/>
  <p:tag name="ppt/notesSlides/notesSlide8.xml" val="1681106890"/>
  <p:tag name="ppt/notesSlides/notesSlide7.xml" val="208950868"/>
  <p:tag name="ppt/notesSlides/notesSlide6.xml" val="2566134440"/>
  <p:tag name="ppt/notesSlides/notesSlide5.xml" val="2513496273"/>
  <p:tag name="ppt/notesSlides/notesSlide9.xml" val="292615631"/>
  <p:tag name="ppt/notesSlides/notesSlide10.xml" val="960959954"/>
  <p:tag name="ppt/notesSlides/notesSlide11.xml" val="632841954"/>
  <p:tag name="ppt/notesSlides/notesSlide15.xml" val="3703073346"/>
  <p:tag name="ppt/notesSlides/notesSlide14.xml" val="3412253802"/>
  <p:tag name="ppt/notesSlides/notesSlide12.xml" val="2576058695"/>
  <p:tag name="ppt/notesSlides/notesSlide3.xml" val="2496665360"/>
  <p:tag name="ppt/notesSlides/notesSlide2.xml" val="1190368229"/>
  <p:tag name="ppt/notesSlides/notesSlide1.xml" val="2194288724"/>
  <p:tag name="ppt/slideLayouts/slideLayout4.xml" val="2865144366"/>
  <p:tag name="ppt/slideLayouts/slideLayout3.xml" val="3809974577"/>
  <p:tag name="ppt/slideLayouts/slideLayout2.xml" val="1833829792"/>
  <p:tag name="ppt/slideLayouts/slideLayout1.xml" val="610359161"/>
  <p:tag name="ppt/slideLayouts/slideLayout5.xml" val="1058383271"/>
  <p:tag name="ppt/slideLayouts/slideLayout6.xml" val="3550819421"/>
  <p:tag name="ppt/slideLayouts/slideLayout7.xml" val="3278497979"/>
  <p:tag name="ppt/slideLayouts/slideLayout11.xml" val="2456904196"/>
  <p:tag name="ppt/slideLayouts/slideLayout10.xml" val="2883192815"/>
  <p:tag name="ppt/slideLayouts/slideLayout9.xml" val="3691446715"/>
  <p:tag name="ppt/slideLayouts/slideLayout8.xml" val="3055204618"/>
  <p:tag name="ppt/notesSlides/notesSlide16.xml" val="3233781198"/>
  <p:tag name="ppt/notesSlides/notesSlide13.xml" val="2229761931"/>
  <p:tag name="ppt/notesSlides/notesSlide26.xml" val="4290946488"/>
  <p:tag name="ppt/notesSlides/notesSlide27.xml" val="254391562"/>
  <p:tag name="ppt/notesSlides/notesSlide23.xml" val="2453919823"/>
  <p:tag name="ppt/notesSlides/notesSlide20.xml" val="3743608142"/>
  <p:tag name="ppt/notesSlides/notesSlide21.xml" val="203883493"/>
  <p:tag name="ppt/notesSlides/notesSlide19.xml" val="2451427836"/>
  <p:tag name="ppt/notesSlides/notesSlide22.xml" val="1703083613"/>
  <p:tag name="ppt/media/image4.png" val="1277782434"/>
  <p:tag name="ppt/theme/theme1.xml" val="3904332628"/>
  <p:tag name="ppt/media/image3.png" val="2631304633"/>
  <p:tag name="ppt/media/image2.png" val="1404883641"/>
  <p:tag name="ppt/media/image5.png" val="225825427"/>
  <p:tag name="ppt/notesMasters/notesMaster1.xml" val="3806750012"/>
  <p:tag name="ppt/media/image6.png" val="864246520"/>
  <p:tag name="ppt/theme/theme2.xml" val="2739450228"/>
</p:tagLst>
</file>

<file path=ppt/theme/theme1.xml><?xml version="1.0" encoding="utf-8"?>
<a:theme xmlns:a="http://schemas.openxmlformats.org/drawingml/2006/main" name="ACFI1202Week16L1ab">
  <a:themeElements>
    <a:clrScheme name="ACFI1202Week16L1ab 12">
      <a:dk1>
        <a:srgbClr val="6600CC"/>
      </a:dk1>
      <a:lt1>
        <a:srgbClr val="FFFFCC"/>
      </a:lt1>
      <a:dk2>
        <a:srgbClr val="AE00FC"/>
      </a:dk2>
      <a:lt2>
        <a:srgbClr val="D1CCC7"/>
      </a:lt2>
      <a:accent1>
        <a:srgbClr val="0099CC"/>
      </a:accent1>
      <a:accent2>
        <a:srgbClr val="A886E0"/>
      </a:accent2>
      <a:accent3>
        <a:srgbClr val="FFFFE2"/>
      </a:accent3>
      <a:accent4>
        <a:srgbClr val="5600AE"/>
      </a:accent4>
      <a:accent5>
        <a:srgbClr val="AACAE2"/>
      </a:accent5>
      <a:accent6>
        <a:srgbClr val="9879CB"/>
      </a:accent6>
      <a:hlink>
        <a:srgbClr val="993300"/>
      </a:hlink>
      <a:folHlink>
        <a:srgbClr val="FFFFCC"/>
      </a:folHlink>
    </a:clrScheme>
    <a:fontScheme name="ACFI1202Week16L1ab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Microsoft Sans Serif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Microsoft Sans Serif" pitchFamily="34" charset="0"/>
          </a:defRPr>
        </a:defPPr>
      </a:lstStyle>
    </a:lnDef>
  </a:objectDefaults>
  <a:extraClrSchemeLst>
    <a:extraClrScheme>
      <a:clrScheme name="ACFI1202Week16L1ab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FI1202Week16L1ab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FI1202Week16L1ab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FI1202Week16L1ab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FI1202Week16L1ab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FI1202Week16L1ab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FI1202Week16L1ab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FI1202Week16L1ab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FI1202Week16L1ab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FI1202Week16L1ab 10">
        <a:dk1>
          <a:srgbClr val="9966FF"/>
        </a:dk1>
        <a:lt1>
          <a:srgbClr val="FFFFCC"/>
        </a:lt1>
        <a:dk2>
          <a:srgbClr val="AE00FC"/>
        </a:dk2>
        <a:lt2>
          <a:srgbClr val="D1CCC7"/>
        </a:lt2>
        <a:accent1>
          <a:srgbClr val="0099CC"/>
        </a:accent1>
        <a:accent2>
          <a:srgbClr val="A886E0"/>
        </a:accent2>
        <a:accent3>
          <a:srgbClr val="FFFFE2"/>
        </a:accent3>
        <a:accent4>
          <a:srgbClr val="8256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FI1202Week16L1ab 11">
        <a:dk1>
          <a:srgbClr val="6600CC"/>
        </a:dk1>
        <a:lt1>
          <a:srgbClr val="FFFFCC"/>
        </a:lt1>
        <a:dk2>
          <a:srgbClr val="AE00FC"/>
        </a:dk2>
        <a:lt2>
          <a:srgbClr val="D1CCC7"/>
        </a:lt2>
        <a:accent1>
          <a:srgbClr val="0099CC"/>
        </a:accent1>
        <a:accent2>
          <a:srgbClr val="A886E0"/>
        </a:accent2>
        <a:accent3>
          <a:srgbClr val="FFFFE2"/>
        </a:accent3>
        <a:accent4>
          <a:srgbClr val="5600AE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FI1202Week16L1ab 12">
        <a:dk1>
          <a:srgbClr val="6600CC"/>
        </a:dk1>
        <a:lt1>
          <a:srgbClr val="FFFFCC"/>
        </a:lt1>
        <a:dk2>
          <a:srgbClr val="AE00FC"/>
        </a:dk2>
        <a:lt2>
          <a:srgbClr val="D1CCC7"/>
        </a:lt2>
        <a:accent1>
          <a:srgbClr val="0099CC"/>
        </a:accent1>
        <a:accent2>
          <a:srgbClr val="A886E0"/>
        </a:accent2>
        <a:accent3>
          <a:srgbClr val="FFFFE2"/>
        </a:accent3>
        <a:accent4>
          <a:srgbClr val="5600AE"/>
        </a:accent4>
        <a:accent5>
          <a:srgbClr val="AACAE2"/>
        </a:accent5>
        <a:accent6>
          <a:srgbClr val="9879CB"/>
        </a:accent6>
        <a:hlink>
          <a:srgbClr val="9933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