
<file path=[Content_Types].xml><?xml version="1.0" encoding="utf-8"?>
<Types xmlns="http://schemas.openxmlformats.org/package/2006/content-types">
  <Default ContentType="application/vnd.openxmlformats-package.relationships+xml" Extension="rels"/>
  <Default ContentType="image/x-wmf" Extension="wmf"/>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4.xml"/>
  <Override ContentType="application/vnd.openxmlformats-officedocument.presentationml.presentation.main+xml" PartName="/ppt/presentation.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8.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viewProps+xml" PartName="/ppt/viewProps4.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4.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4.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4.xml"/><Relationship Id="rId3" Type="http://schemas.openxmlformats.org/officeDocument/2006/relationships/presProps" Target="presProps4.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C1B91-D48B-4DAA-8117-7EC5C66FF092}" type="datetimeFigureOut">
              <a:rPr lang="en-US" smtClean="0"/>
              <a:pPr/>
              <a:t>7/23/2013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240CD1-2A93-40AA-9F7D-60DEEC0A6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240CD1-2A93-40AA-9F7D-60DEEC0A61B6}"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6BDC4A-D63C-4680-BA4B-1557D12C87F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BF795-452F-43B3-B7B4-1CB3D106DF9C}" type="datetimeFigureOut">
              <a:rPr lang="en-US" smtClean="0"/>
              <a:pPr/>
              <a:t>7/23/2013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B3281-969A-47CC-BD79-3A6357B6088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BF795-452F-43B3-B7B4-1CB3D106DF9C}" type="datetimeFigureOut">
              <a:rPr lang="en-US" smtClean="0"/>
              <a:pPr/>
              <a:t>7/23/2013</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B3281-969A-47CC-BD79-3A6357B6088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5" name="Shape 1035"/>
        <p:cNvGrpSpPr/>
        <p:nvPr/>
      </p:nvGrpSpPr>
      <p:grpSpPr>
        <a:xfrm>
          <a:off x="0" y="0"/>
          <a:ext cx="0" cy="0"/>
          <a:chOff x="0" y="0"/>
          <a:chExt cx="0" cy="0"/>
        </a:xfrm>
      </p:grpSpPr>
      <p:sp>
        <p:nvSpPr>
          <p:cNvPr id="1036" name="Google Shape;1036;p1"/>
          <p:cNvSpPr txBox="1"/>
          <p:nvPr>
            <p:ph type="title"/>
          </p:nvPr>
        </p:nvSpPr>
        <p:spPr>
          <a:xfrm>
            <a:off x="-1855679" y="0"/>
            <a:ext cx="13278900" cy="61263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7200"/>
              <a:buFont typeface="Calibri"/>
              <a:buNone/>
            </a:pPr>
            <a:r>
              <a:rPr lang="en-US" sz="7200">
                <a:solidFill>
                  <a:srgbClr val="FF0000"/>
                </a:solidFill>
                <a:effectLst>
                  <a:glow rad="63500">
                    <a:srgbClr val="7D4CB9">
                      <a:alpha val="40000"/>
                    </a:srgbClr>
                  </a:glow>
                </a:effectLst>
              </a:rPr>
              <a:t>MATERIAL VARIANCES</a:t>
            </a:r>
            <a:endParaRPr sz="7200">
              <a:solidFill>
                <a:srgbClr val="FF0000"/>
              </a:solidFill>
              <a:effectLst>
                <a:glow rad="63500">
                  <a:srgbClr val="7D4CB9">
                    <a:alpha val="40000"/>
                  </a:srgbClr>
                </a:glow>
              </a:effectLst>
            </a:endParaRP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583362"/>
          </a:xfrm>
        </p:spPr>
        <p:txBody>
          <a:bodyPr>
            <a:normAutofit/>
          </a:bodyPr>
          <a:lstStyle/>
          <a:p>
            <a:pPr algn="l"/>
            <a:r>
              <a:rPr lang="en-US" sz="2800" b="1" dirty="0" smtClean="0"/>
              <a:t>3) Total labour efficiency variance - </a:t>
            </a:r>
            <a:r>
              <a:rPr lang="en-US" sz="2400" dirty="0" smtClean="0"/>
              <a:t>it is that part of labour cost variance which arises due to the difference between standard labour cost of standard time for actual output and standard cost of actual time paid for. It is calculated as follows :</a:t>
            </a:r>
            <a:br>
              <a:rPr lang="en-US" sz="2400" dirty="0" smtClean="0"/>
            </a:br>
            <a:r>
              <a:rPr lang="en-US" sz="2400" dirty="0" smtClean="0"/>
              <a:t/>
            </a:r>
            <a:br>
              <a:rPr lang="en-US" sz="2400" dirty="0" smtClean="0"/>
            </a:br>
            <a:r>
              <a:rPr lang="en-US" sz="2400" b="1" dirty="0">
                <a:solidFill>
                  <a:srgbClr val="FF0000"/>
                </a:solidFill>
              </a:rPr>
              <a:t>T</a:t>
            </a:r>
            <a:r>
              <a:rPr lang="en-US" sz="2400" b="1" dirty="0" smtClean="0">
                <a:solidFill>
                  <a:srgbClr val="FF0000"/>
                </a:solidFill>
              </a:rPr>
              <a:t>otal labour efficiency variance = standard rate (standard time for actual output – actual time paid for)</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800" b="1" dirty="0" smtClean="0"/>
              <a:t>4) labour efficiency variance - </a:t>
            </a:r>
            <a:r>
              <a:rPr lang="en-US" sz="2400" dirty="0" smtClean="0"/>
              <a:t>it is that portion of labour cost variance which arises due to the difference between the standard labour hours specified for the output achieved and the actual labour  hours spent. It is expressed as :</a:t>
            </a:r>
            <a:br>
              <a:rPr lang="en-US" sz="2400" dirty="0" smtClean="0"/>
            </a:br>
            <a:r>
              <a:rPr lang="en-US" sz="2400" dirty="0" smtClean="0"/>
              <a:t/>
            </a:r>
            <a:br>
              <a:rPr lang="en-US" sz="2400" dirty="0" smtClean="0"/>
            </a:br>
            <a:r>
              <a:rPr lang="en-US" sz="2400" b="1" dirty="0">
                <a:solidFill>
                  <a:srgbClr val="FF0000"/>
                </a:solidFill>
              </a:rPr>
              <a:t>L</a:t>
            </a:r>
            <a:r>
              <a:rPr lang="en-US" sz="2400" b="1" dirty="0" smtClean="0">
                <a:solidFill>
                  <a:srgbClr val="FF0000"/>
                </a:solidFill>
              </a:rPr>
              <a:t>abour efficiency variance = Standard rate (standard time for actual output – actual time worked)</a:t>
            </a:r>
            <a:br>
              <a:rPr lang="en-US" sz="2400" b="1" dirty="0" smtClean="0">
                <a:solidFill>
                  <a:srgbClr val="FF0000"/>
                </a:solidFill>
              </a:rPr>
            </a:br>
            <a:r>
              <a:rPr lang="en-US" sz="2400" b="1" dirty="0">
                <a:solidFill>
                  <a:srgbClr val="FF0000"/>
                </a:solidFill>
              </a:rPr>
              <a:t/>
            </a:r>
            <a:br>
              <a:rPr lang="en-US" sz="2400" b="1" dirty="0">
                <a:solidFill>
                  <a:srgbClr val="FF0000"/>
                </a:solidFill>
              </a:rPr>
            </a:br>
            <a:endParaRPr lang="en-US" sz="2800" b="1" dirty="0">
              <a:solidFill>
                <a:srgbClr val="FF0000"/>
              </a:solidFill>
            </a:endParaRPr>
          </a:p>
        </p:txBody>
      </p:sp>
    </p:spTree>
  </p:cSld>
  <p:clrMapOvr>
    <a:masterClrMapping/>
  </p:clrMapOvr>
  <p:transition>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6583362"/>
          </a:xfrm>
        </p:spPr>
        <p:txBody>
          <a:bodyPr>
            <a:normAutofit/>
          </a:bodyPr>
          <a:lstStyle/>
          <a:p>
            <a:pPr algn="l"/>
            <a:r>
              <a:rPr lang="en-US" sz="2800" b="1" dirty="0" smtClean="0"/>
              <a:t>5) Labour idle time variance - </a:t>
            </a:r>
            <a:r>
              <a:rPr lang="en-US" sz="2400" dirty="0" smtClean="0"/>
              <a:t>it is calculated only when there is abnormal idle time. It is that portion of labour cost variance which is due to the abnormal idle time of workers. This variance is shown separately to show the effect of abnormal causes affecting production like power failure, breakdown of machinery, shortage of materials etc. while calculating labour efficiency variance, abnormal idle time is deducted from actual time expected to ascertain the real efficiency of the workers. Labour idle time variance is expressed as :</a:t>
            </a:r>
            <a:br>
              <a:rPr lang="en-US" sz="2400" dirty="0" smtClean="0"/>
            </a:br>
            <a:r>
              <a:rPr lang="en-US" sz="2400" dirty="0"/>
              <a:t/>
            </a:r>
            <a:br>
              <a:rPr lang="en-US" sz="2400" dirty="0"/>
            </a:br>
            <a:r>
              <a:rPr lang="en-US" sz="2400" b="1" dirty="0">
                <a:solidFill>
                  <a:srgbClr val="FF0000"/>
                </a:solidFill>
              </a:rPr>
              <a:t>I</a:t>
            </a:r>
            <a:r>
              <a:rPr lang="en-US" sz="2400" b="1" dirty="0" smtClean="0">
                <a:solidFill>
                  <a:srgbClr val="FF0000"/>
                </a:solidFill>
              </a:rPr>
              <a:t>dle time variance = Abnormal idle time x standard rate</a:t>
            </a:r>
            <a:br>
              <a:rPr lang="en-US" sz="2400" b="1" dirty="0" smtClean="0">
                <a:solidFill>
                  <a:srgbClr val="FF0000"/>
                </a:solidFill>
              </a:rPr>
            </a:br>
            <a:r>
              <a:rPr lang="en-US" sz="2400" b="1" dirty="0" smtClean="0">
                <a:solidFill>
                  <a:srgbClr val="FF0000"/>
                </a:solidFill>
              </a:rPr>
              <a:t>Or</a:t>
            </a:r>
            <a:br>
              <a:rPr lang="en-US" sz="2400" b="1" dirty="0" smtClean="0">
                <a:solidFill>
                  <a:srgbClr val="FF0000"/>
                </a:solidFill>
              </a:rPr>
            </a:br>
            <a:r>
              <a:rPr lang="en-US" sz="2400" b="1" dirty="0" smtClean="0">
                <a:solidFill>
                  <a:srgbClr val="FF0000"/>
                </a:solidFill>
              </a:rPr>
              <a:t>Idle time variance = </a:t>
            </a:r>
            <a:r>
              <a:rPr lang="en-US" sz="2400" b="1" dirty="0">
                <a:solidFill>
                  <a:srgbClr val="FF0000"/>
                </a:solidFill>
              </a:rPr>
              <a:t>S</a:t>
            </a:r>
            <a:r>
              <a:rPr lang="en-US" sz="2400" b="1" dirty="0" smtClean="0">
                <a:solidFill>
                  <a:srgbClr val="FF0000"/>
                </a:solidFill>
              </a:rPr>
              <a:t>t.rate(actual hours worked – actual hours paid)</a:t>
            </a:r>
            <a:br>
              <a:rPr lang="en-US" sz="2400" b="1" dirty="0" smtClean="0">
                <a:solidFill>
                  <a:srgbClr val="FF0000"/>
                </a:solidFill>
              </a:rPr>
            </a:br>
            <a:r>
              <a:rPr lang="en-US" sz="2400" b="1" dirty="0">
                <a:solidFill>
                  <a:srgbClr val="FF0000"/>
                </a:solidFill>
              </a:rPr>
              <a:t/>
            </a:r>
            <a:br>
              <a:rPr lang="en-US" sz="2400" b="1" dirty="0">
                <a:solidFill>
                  <a:srgbClr val="FF0000"/>
                </a:solidFill>
              </a:rPr>
            </a:br>
            <a:r>
              <a:rPr lang="en-US" sz="2400" b="1" dirty="0" smtClean="0">
                <a:solidFill>
                  <a:srgbClr val="FF0000"/>
                </a:solidFill>
              </a:rPr>
              <a:t/>
            </a:r>
            <a:br>
              <a:rPr lang="en-US" sz="2400" b="1" dirty="0" smtClean="0">
                <a:solidFill>
                  <a:srgbClr val="FF0000"/>
                </a:solidFill>
              </a:rPr>
            </a:br>
            <a:r>
              <a:rPr lang="en-US" sz="2400" b="1" dirty="0">
                <a:solidFill>
                  <a:srgbClr val="FF0000"/>
                </a:solidFill>
              </a:rPr>
              <a:t/>
            </a:r>
            <a:br>
              <a:rPr lang="en-US" sz="2400" b="1" dirty="0">
                <a:solidFill>
                  <a:srgbClr val="FF0000"/>
                </a:solidFill>
              </a:rPr>
            </a:br>
            <a:r>
              <a:rPr lang="en-US" sz="2400" dirty="0" smtClean="0"/>
              <a:t>  </a:t>
            </a:r>
            <a:endParaRPr lang="en-US" sz="2800" b="1" dirty="0"/>
          </a:p>
        </p:txBody>
      </p:sp>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516562"/>
          </a:xfrm>
        </p:spPr>
        <p:txBody>
          <a:bodyPr>
            <a:normAutofit/>
          </a:bodyPr>
          <a:lstStyle/>
          <a:p>
            <a:pPr algn="l"/>
            <a:r>
              <a:rPr lang="en-US" sz="2800" b="1" dirty="0" smtClean="0"/>
              <a:t>6) </a:t>
            </a:r>
            <a:r>
              <a:rPr lang="en-US" sz="2800" b="1" dirty="0" err="1" smtClean="0"/>
              <a:t>Labour</a:t>
            </a:r>
            <a:r>
              <a:rPr lang="en-US" sz="2800" b="1" dirty="0" smtClean="0"/>
              <a:t> mix variance or gang com</a:t>
            </a:r>
            <a:br>
              <a:rPr lang="en-US" sz="2800" b="1" dirty="0" smtClean="0"/>
            </a:br>
            <a:r>
              <a:rPr lang="en-US" sz="2800" b="1" dirty="0" smtClean="0"/>
              <a:t>position variance – </a:t>
            </a:r>
            <a:r>
              <a:rPr lang="en-US" sz="2400" dirty="0" smtClean="0"/>
              <a:t>it is like materials mix variance and is a part of </a:t>
            </a:r>
            <a:r>
              <a:rPr lang="en-US" sz="2400" dirty="0" err="1" smtClean="0"/>
              <a:t>labour</a:t>
            </a:r>
            <a:r>
              <a:rPr lang="en-US" sz="2400" dirty="0" smtClean="0"/>
              <a:t> efficiency variance. This variance shows to management as to how much of the </a:t>
            </a:r>
            <a:r>
              <a:rPr lang="en-US" sz="2400" dirty="0" err="1" smtClean="0"/>
              <a:t>labour</a:t>
            </a:r>
            <a:r>
              <a:rPr lang="en-US" sz="2400" dirty="0" smtClean="0"/>
              <a:t> cost variance is due to change in the composition of </a:t>
            </a:r>
            <a:r>
              <a:rPr lang="en-US" sz="2400" dirty="0" err="1" smtClean="0"/>
              <a:t>labour</a:t>
            </a:r>
            <a:r>
              <a:rPr lang="en-US" sz="2400" dirty="0" smtClean="0"/>
              <a:t> force. It is calculated as follows :</a:t>
            </a:r>
            <a:br>
              <a:rPr lang="en-US" sz="2400" dirty="0" smtClean="0"/>
            </a:br>
            <a:r>
              <a:rPr lang="en-US" sz="2400" dirty="0" smtClean="0"/>
              <a:t/>
            </a:r>
            <a:br>
              <a:rPr lang="en-US" sz="2400" dirty="0" smtClean="0"/>
            </a:br>
            <a:r>
              <a:rPr lang="en-US" sz="2400" dirty="0" smtClean="0"/>
              <a:t>1) when there is no change in the standard composition </a:t>
            </a:r>
            <a:r>
              <a:rPr lang="en-US" sz="2400" dirty="0" err="1" smtClean="0"/>
              <a:t>labour</a:t>
            </a:r>
            <a:r>
              <a:rPr lang="en-US" sz="2400" dirty="0" smtClean="0"/>
              <a:t> force and total time expended is equal to the total standard time, the formula is :</a:t>
            </a:r>
            <a:br>
              <a:rPr lang="en-US" sz="2400" dirty="0" smtClean="0"/>
            </a:br>
            <a:r>
              <a:rPr lang="en-US" sz="2400" b="1" dirty="0" err="1" smtClean="0">
                <a:solidFill>
                  <a:srgbClr val="FF0000"/>
                </a:solidFill>
              </a:rPr>
              <a:t>Labour</a:t>
            </a:r>
            <a:r>
              <a:rPr lang="en-US" sz="2400" b="1" dirty="0" smtClean="0">
                <a:solidFill>
                  <a:srgbClr val="FF0000"/>
                </a:solidFill>
              </a:rPr>
              <a:t> mix variance = Standard cost of standard composition(for actual time taken) – Standard cost of actual composition(for actual time worked)</a:t>
            </a:r>
            <a:r>
              <a:rPr lang="en-US" sz="2400" dirty="0" smtClean="0"/>
              <a:t> </a:t>
            </a:r>
            <a:br>
              <a:rPr lang="en-US" sz="2400" dirty="0" smtClean="0"/>
            </a:br>
            <a:r>
              <a:rPr lang="en-US" sz="2400" dirty="0" smtClean="0"/>
              <a:t/>
            </a:r>
            <a:br>
              <a:rPr lang="en-US" sz="2400" dirty="0" smtClean="0"/>
            </a:br>
            <a:endParaRPr lang="en-US" sz="2400" dirty="0"/>
          </a:p>
        </p:txBody>
      </p:sp>
    </p:spTree>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202362"/>
          </a:xfrm>
        </p:spPr>
        <p:txBody>
          <a:bodyPr>
            <a:normAutofit/>
          </a:bodyPr>
          <a:lstStyle/>
          <a:p>
            <a:r>
              <a:rPr lang="en-US" sz="8800" b="1" dirty="0" smtClean="0">
                <a:solidFill>
                  <a:srgbClr val="00B050"/>
                </a:solidFill>
                <a:effectLst>
                  <a:glow rad="101600">
                    <a:srgbClr val="92D050">
                      <a:alpha val="60000"/>
                    </a:srgbClr>
                  </a:glow>
                </a:effectLst>
              </a:rPr>
              <a:t>Sales variances</a:t>
            </a:r>
            <a:endParaRPr lang="en-US" sz="8800" b="1" dirty="0">
              <a:solidFill>
                <a:srgbClr val="00B050"/>
              </a:solidFill>
              <a:effectLst>
                <a:glow rad="101600">
                  <a:srgbClr val="92D050">
                    <a:alpha val="60000"/>
                  </a:srgbClr>
                </a:glow>
              </a:effectLst>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Sales Variances</a:t>
            </a:r>
            <a:endParaRPr lang="en-US" sz="4800" dirty="0"/>
          </a:p>
        </p:txBody>
      </p:sp>
      <p:sp>
        <p:nvSpPr>
          <p:cNvPr id="3" name="Content Placeholder 2"/>
          <p:cNvSpPr>
            <a:spLocks noGrp="1"/>
          </p:cNvSpPr>
          <p:nvPr>
            <p:ph idx="1"/>
          </p:nvPr>
        </p:nvSpPr>
        <p:spPr/>
        <p:txBody>
          <a:bodyPr>
            <a:normAutofit lnSpcReduction="10000"/>
          </a:bodyPr>
          <a:lstStyle/>
          <a:p>
            <a:r>
              <a:rPr lang="en-US" dirty="0" smtClean="0"/>
              <a:t>The analysis of variances will be completed only when the difference between the actual profits  and standard profits is fully analyzed .It is necessary to  make an analysis of sales variances. </a:t>
            </a:r>
          </a:p>
          <a:p>
            <a:r>
              <a:rPr lang="en-US" dirty="0" smtClean="0"/>
              <a:t>Sales variances may be calculated by two ways. These may be computed as to show the effect on profits or these may be calculated to show effect on sales volume.</a:t>
            </a:r>
            <a:endParaRPr lang="en-US" dirty="0"/>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normAutofit/>
          </a:bodyPr>
          <a:lstStyle/>
          <a:p>
            <a:r>
              <a:rPr lang="en-US" sz="7200" b="1" dirty="0" smtClean="0">
                <a:solidFill>
                  <a:schemeClr val="accent4">
                    <a:lumMod val="75000"/>
                  </a:schemeClr>
                </a:solidFill>
                <a:effectLst>
                  <a:glow rad="228600">
                    <a:schemeClr val="accent4">
                      <a:satMod val="175000"/>
                      <a:alpha val="40000"/>
                    </a:schemeClr>
                  </a:glow>
                </a:effectLst>
              </a:rPr>
              <a:t>THANK YOU</a:t>
            </a:r>
            <a:endParaRPr lang="en-US" sz="7200" b="1" dirty="0">
              <a:solidFill>
                <a:schemeClr val="accent4">
                  <a:lumMod val="75000"/>
                </a:schemeClr>
              </a:solidFill>
              <a:effectLst>
                <a:glow rad="228600">
                  <a:schemeClr val="accent4">
                    <a:satMod val="175000"/>
                    <a:alpha val="40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8" name="Shape 1038"/>
        <p:cNvGrpSpPr/>
        <p:nvPr/>
      </p:nvGrpSpPr>
      <p:grpSpPr>
        <a:xfrm>
          <a:off x="0" y="0"/>
          <a:ext cx="0" cy="0"/>
          <a:chOff x="0" y="0"/>
          <a:chExt cx="0" cy="0"/>
        </a:xfrm>
      </p:grpSpPr>
      <p:sp>
        <p:nvSpPr>
          <p:cNvPr id="1039" name="Google Shape;1039;p1"/>
          <p:cNvSpPr txBox="1"/>
          <p:nvPr>
            <p:ph type="title"/>
          </p:nvPr>
        </p:nvSpPr>
        <p:spPr>
          <a:xfrm>
            <a:off x="304800" y="274638"/>
            <a:ext cx="8382000" cy="62787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b="1" lang="en-US" sz="3200"/>
              <a:t>Material variances</a:t>
            </a:r>
            <a:br>
              <a:rPr lang="en-US" sz="3200"/>
            </a:br>
            <a:br>
              <a:rPr lang="en-US" sz="2400"/>
            </a:br>
            <a:r>
              <a:rPr lang="en-US" sz="2800"/>
              <a:t>1) Material cost variance</a:t>
            </a:r>
            <a:br>
              <a:rPr lang="en-US" sz="2800"/>
            </a:br>
            <a:r>
              <a:rPr lang="en-US" sz="2800"/>
              <a:t>2) Material price variance</a:t>
            </a:r>
            <a:br>
              <a:rPr lang="en-US" sz="2800"/>
            </a:br>
            <a:r>
              <a:rPr lang="en-US" sz="2800"/>
              <a:t>3) Material usage or quantity variance</a:t>
            </a:r>
            <a:br>
              <a:rPr lang="en-US" sz="2800"/>
            </a:br>
            <a:r>
              <a:rPr lang="en-US" sz="2800"/>
              <a:t>4) Material mix variance </a:t>
            </a:r>
            <a:br>
              <a:rPr lang="en-US" sz="2800"/>
            </a:br>
            <a:r>
              <a:rPr lang="en-US" sz="2800"/>
              <a:t>5) Material yield variance</a:t>
            </a:r>
            <a:br>
              <a:rPr lang="en-US" sz="2800"/>
            </a:br>
            <a:endParaRPr sz="280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6278562"/>
          </a:xfrm>
        </p:spPr>
        <p:txBody>
          <a:bodyPr>
            <a:normAutofit/>
          </a:bodyPr>
          <a:lstStyle/>
          <a:p>
            <a:pPr algn="l"/>
            <a:r>
              <a:rPr lang="en-US" sz="2800" b="1" dirty="0" smtClean="0"/>
              <a:t>1) Material cost variance – </a:t>
            </a:r>
            <a:r>
              <a:rPr lang="en-US" sz="2400" dirty="0" smtClean="0"/>
              <a:t>material cost variance it is the difference between the standard cost of materials allowed for the output achieved and the actual cost of material used.</a:t>
            </a:r>
            <a:br>
              <a:rPr lang="en-US" sz="2400" dirty="0" smtClean="0"/>
            </a:br>
            <a:r>
              <a:rPr lang="en-US" sz="2400" dirty="0" smtClean="0"/>
              <a:t/>
            </a:r>
            <a:br>
              <a:rPr lang="en-US" sz="2400" dirty="0" smtClean="0"/>
            </a:br>
            <a:r>
              <a:rPr lang="en-US" sz="2400" b="1" dirty="0" smtClean="0">
                <a:solidFill>
                  <a:srgbClr val="FF0000"/>
                </a:solidFill>
              </a:rPr>
              <a:t>Material cost variance = standard cost of material for actual output – actual cost of material used</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400" b="1" dirty="0" smtClean="0">
                <a:solidFill>
                  <a:srgbClr val="FF0000"/>
                </a:solidFill>
              </a:rPr>
              <a:t>or</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400" b="1" dirty="0" smtClean="0">
                <a:solidFill>
                  <a:srgbClr val="FF0000"/>
                </a:solidFill>
              </a:rPr>
              <a:t>Material cost variance = material price variance + material usage variance</a:t>
            </a:r>
            <a:endParaRPr lang="en-US" sz="2400" b="1"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54762"/>
          </a:xfrm>
        </p:spPr>
        <p:txBody>
          <a:bodyPr>
            <a:normAutofit/>
          </a:bodyPr>
          <a:lstStyle/>
          <a:p>
            <a:pPr algn="l"/>
            <a:r>
              <a:rPr lang="en-US" sz="2800" b="1" dirty="0" smtClean="0"/>
              <a:t>2) Material price variance - </a:t>
            </a:r>
            <a:r>
              <a:rPr lang="en-US" sz="2400" dirty="0" smtClean="0"/>
              <a:t>it is that portion of material cost variance which is due to difference between the standard price of material used for the output achieved and the actual price of material used.</a:t>
            </a:r>
            <a:br>
              <a:rPr lang="en-US" sz="2400" dirty="0" smtClean="0"/>
            </a:br>
            <a:r>
              <a:rPr lang="en-US" sz="2400" dirty="0" smtClean="0"/>
              <a:t/>
            </a:r>
            <a:br>
              <a:rPr lang="en-US" sz="2400" dirty="0" smtClean="0"/>
            </a:br>
            <a:r>
              <a:rPr lang="en-US" sz="2400" b="1" dirty="0" smtClean="0">
                <a:solidFill>
                  <a:srgbClr val="FF0000"/>
                </a:solidFill>
              </a:rPr>
              <a:t>Material price variance = actual usage( standard unit price – actual unit price)</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800" b="1" dirty="0" smtClean="0"/>
              <a:t>3) Material usage variance</a:t>
            </a:r>
            <a:r>
              <a:rPr lang="en-US" sz="2400" dirty="0" smtClean="0"/>
              <a:t> – it is that portion of the material cost variance which is due to the difference between the standard quantity of material specified for the actual output and the actual quantity of material used.</a:t>
            </a:r>
            <a:br>
              <a:rPr lang="en-US" sz="2400" dirty="0" smtClean="0"/>
            </a:br>
            <a:r>
              <a:rPr lang="en-US" sz="2400" dirty="0" smtClean="0"/>
              <a:t/>
            </a:r>
            <a:br>
              <a:rPr lang="en-US" sz="2400" dirty="0" smtClean="0"/>
            </a:br>
            <a:r>
              <a:rPr lang="en-US" sz="2400" b="1" dirty="0" smtClean="0">
                <a:solidFill>
                  <a:srgbClr val="FF0000"/>
                </a:solidFill>
              </a:rPr>
              <a:t>Material usage variance = standard price per unit(standard quantity – actual quantity)</a:t>
            </a:r>
            <a:endParaRPr lang="en-US" sz="2800" b="1"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6278562"/>
          </a:xfrm>
        </p:spPr>
        <p:txBody>
          <a:bodyPr>
            <a:normAutofit/>
          </a:bodyPr>
          <a:lstStyle/>
          <a:p>
            <a:pPr algn="l"/>
            <a:r>
              <a:rPr lang="en-US" sz="2800" b="1" dirty="0" smtClean="0"/>
              <a:t>4)Material mix variance - </a:t>
            </a:r>
            <a:r>
              <a:rPr lang="en-US" sz="2400" dirty="0" smtClean="0"/>
              <a:t>It is that portion of material usage variance which is due to difference between standard and the actual composition of a mixture. In other words, this variance arises because the ratio of materials being changed from the standard ratio.</a:t>
            </a:r>
            <a:br>
              <a:rPr lang="en-US" sz="2400" dirty="0" smtClean="0"/>
            </a:br>
            <a:r>
              <a:rPr lang="en-US" sz="2400" b="1" dirty="0" smtClean="0"/>
              <a:t>1) when actual weight of mix and standard rate of mix do not differ :</a:t>
            </a:r>
            <a:br>
              <a:rPr lang="en-US" sz="2400" b="1" dirty="0" smtClean="0"/>
            </a:br>
            <a:r>
              <a:rPr lang="en-US" sz="2400" b="1" dirty="0" smtClean="0"/>
              <a:t/>
            </a:r>
            <a:br>
              <a:rPr lang="en-US" sz="2400" b="1" dirty="0" smtClean="0"/>
            </a:br>
            <a:r>
              <a:rPr lang="en-US" sz="2400" b="1" dirty="0" smtClean="0">
                <a:solidFill>
                  <a:srgbClr val="FF0000"/>
                </a:solidFill>
              </a:rPr>
              <a:t>Standard unit cost(standard quantity – actual quantity)</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400" b="1" dirty="0" smtClean="0"/>
              <a:t>2) when actual weight of mix differs from standard weight of mix :</a:t>
            </a:r>
            <a:br>
              <a:rPr lang="en-US" sz="2400" b="1" dirty="0" smtClean="0"/>
            </a:br>
            <a:r>
              <a:rPr lang="en-US" sz="2400" b="1" dirty="0" smtClean="0"/>
              <a:t/>
            </a:r>
            <a:br>
              <a:rPr lang="en-US" sz="2400" b="1" dirty="0" smtClean="0"/>
            </a:br>
            <a:r>
              <a:rPr lang="en-US" sz="2400" b="1" dirty="0" smtClean="0">
                <a:solidFill>
                  <a:srgbClr val="FF0000"/>
                </a:solidFill>
              </a:rPr>
              <a:t>[(Total weight of actual mix/total weight of revised std. mix) X Std. cost of revised std. mix] – Std. cost of actual mix</a:t>
            </a:r>
            <a:endParaRPr lang="en-US" sz="2800" b="1" dirty="0"/>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278562"/>
          </a:xfrm>
        </p:spPr>
        <p:txBody>
          <a:bodyPr>
            <a:normAutofit/>
          </a:bodyPr>
          <a:lstStyle/>
          <a:p>
            <a:pPr algn="l"/>
            <a:r>
              <a:rPr lang="en-US" sz="2800" b="1" dirty="0" smtClean="0"/>
              <a:t>5) Material yield variance – </a:t>
            </a:r>
            <a:r>
              <a:rPr lang="en-US" sz="2400" dirty="0" smtClean="0"/>
              <a:t>It is that portion of material usage variance which is due to difference between the standard yield specified and the actual yield obtained. </a:t>
            </a:r>
            <a:br>
              <a:rPr lang="en-US" sz="2400" dirty="0" smtClean="0"/>
            </a:br>
            <a:r>
              <a:rPr lang="en-US" sz="2400" b="1" dirty="0" smtClean="0"/>
              <a:t>1) When standard and actual mix do not differ :</a:t>
            </a:r>
            <a:br>
              <a:rPr lang="en-US" sz="2400" b="1" dirty="0" smtClean="0"/>
            </a:br>
            <a:r>
              <a:rPr lang="en-US" sz="2400" dirty="0" smtClean="0"/>
              <a:t/>
            </a:r>
            <a:br>
              <a:rPr lang="en-US" sz="2400" dirty="0" smtClean="0"/>
            </a:br>
            <a:r>
              <a:rPr lang="en-US" sz="2400" b="1" dirty="0" smtClean="0">
                <a:solidFill>
                  <a:srgbClr val="FF0000"/>
                </a:solidFill>
              </a:rPr>
              <a:t>Yield variance = std. rate(actual yield – standard yield)</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400" b="1" dirty="0" smtClean="0"/>
              <a:t>2) when actual mix differs from standard mix :</a:t>
            </a:r>
            <a:br>
              <a:rPr lang="en-US" sz="2400" b="1" dirty="0" smtClean="0"/>
            </a:br>
            <a:r>
              <a:rPr lang="en-US" sz="2400" b="1" dirty="0" smtClean="0"/>
              <a:t/>
            </a:r>
            <a:br>
              <a:rPr lang="en-US" sz="2400" b="1" dirty="0" smtClean="0"/>
            </a:br>
            <a:r>
              <a:rPr lang="en-US" sz="2400" b="1" dirty="0" smtClean="0">
                <a:solidFill>
                  <a:srgbClr val="FF0000"/>
                </a:solidFill>
              </a:rPr>
              <a:t>Yield variance = standard rate (actual yield – revised standard yield)</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endParaRPr lang="en-US" sz="2400"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458200" cy="6583362"/>
          </a:xfrm>
        </p:spPr>
        <p:txBody>
          <a:bodyPr>
            <a:normAutofit/>
          </a:bodyPr>
          <a:lstStyle/>
          <a:p>
            <a:r>
              <a:rPr lang="en-US" sz="8800" b="1" i="1" dirty="0" smtClean="0">
                <a:solidFill>
                  <a:srgbClr val="FF0000"/>
                </a:solidFill>
                <a:effectLst>
                  <a:glow rad="228600">
                    <a:schemeClr val="accent4">
                      <a:satMod val="175000"/>
                      <a:alpha val="40000"/>
                    </a:schemeClr>
                  </a:glow>
                </a:effectLst>
              </a:rPr>
              <a:t>Labour variances</a:t>
            </a:r>
            <a:br>
              <a:rPr lang="en-US" sz="8800" b="1" i="1" dirty="0" smtClean="0">
                <a:solidFill>
                  <a:srgbClr val="FF0000"/>
                </a:solidFill>
                <a:effectLst>
                  <a:glow rad="228600">
                    <a:schemeClr val="accent4">
                      <a:satMod val="175000"/>
                      <a:alpha val="40000"/>
                    </a:schemeClr>
                  </a:glow>
                </a:effectLst>
              </a:rPr>
            </a:br>
            <a:endParaRPr lang="en-US" sz="8800" b="1" i="1" dirty="0">
              <a:solidFill>
                <a:srgbClr val="FF0000"/>
              </a:solidFill>
              <a:effectLst>
                <a:glow rad="228600">
                  <a:schemeClr val="accent4">
                    <a:satMod val="175000"/>
                    <a:alpha val="40000"/>
                  </a:schemeClr>
                </a:glow>
              </a:effectLst>
            </a:endParaRPr>
          </a:p>
        </p:txBody>
      </p:sp>
      <p:pic>
        <p:nvPicPr>
          <p:cNvPr id="1026" name="Picture 2" descr="D:\Program Files\Microsoft Office\MEDIA\CAGCAT10\j0240695.wmf"/>
          <p:cNvPicPr>
            <a:picLocks noChangeAspect="1" noChangeArrowheads="1"/>
          </p:cNvPicPr>
          <p:nvPr/>
        </p:nvPicPr>
        <p:blipFill>
          <a:blip r:embed="rId2"/>
          <a:srcRect/>
          <a:stretch>
            <a:fillRect/>
          </a:stretch>
        </p:blipFill>
        <p:spPr bwMode="auto">
          <a:xfrm>
            <a:off x="762001" y="609600"/>
            <a:ext cx="1826057" cy="1462126"/>
          </a:xfrm>
          <a:prstGeom prst="rect">
            <a:avLst/>
          </a:prstGeom>
          <a:noFill/>
        </p:spPr>
      </p:pic>
      <p:pic>
        <p:nvPicPr>
          <p:cNvPr id="1027" name="Picture 3" descr="D:\Program Files\Microsoft Office\MEDIA\CAGCAT10\j0285360.wmf"/>
          <p:cNvPicPr>
            <a:picLocks noChangeAspect="1" noChangeArrowheads="1"/>
          </p:cNvPicPr>
          <p:nvPr/>
        </p:nvPicPr>
        <p:blipFill>
          <a:blip r:embed="rId3"/>
          <a:srcRect/>
          <a:stretch>
            <a:fillRect/>
          </a:stretch>
        </p:blipFill>
        <p:spPr bwMode="auto">
          <a:xfrm>
            <a:off x="6248400" y="3886201"/>
            <a:ext cx="1474013" cy="1817827"/>
          </a:xfrm>
          <a:prstGeom prst="rect">
            <a:avLst/>
          </a:prstGeom>
          <a:noFill/>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54762"/>
          </a:xfrm>
        </p:spPr>
        <p:txBody>
          <a:bodyPr>
            <a:normAutofit/>
          </a:bodyPr>
          <a:lstStyle/>
          <a:p>
            <a:pPr algn="l"/>
            <a:r>
              <a:rPr lang="en-US" sz="2800" b="1" dirty="0" smtClean="0"/>
              <a:t>Labour variances can be analysed as follows :</a:t>
            </a:r>
            <a:br>
              <a:rPr lang="en-US" sz="2800" b="1" dirty="0" smtClean="0"/>
            </a:br>
            <a:r>
              <a:rPr lang="en-US" sz="2400" dirty="0" smtClean="0"/>
              <a:t>1) Labour cost variance (LCV)</a:t>
            </a:r>
            <a:br>
              <a:rPr lang="en-US" sz="2400" dirty="0" smtClean="0"/>
            </a:br>
            <a:r>
              <a:rPr lang="en-US" sz="2400" dirty="0" smtClean="0"/>
              <a:t>2) Labour rate variance (LRV)</a:t>
            </a:r>
            <a:br>
              <a:rPr lang="en-US" sz="2400" dirty="0" smtClean="0"/>
            </a:br>
            <a:r>
              <a:rPr lang="en-US" sz="2400" dirty="0" smtClean="0"/>
              <a:t>3) Total labour efficiency variance (TLEV) or labour efficiancy variance unadjusted</a:t>
            </a:r>
            <a:br>
              <a:rPr lang="en-US" sz="2400" dirty="0" smtClean="0"/>
            </a:br>
            <a:r>
              <a:rPr lang="en-US" sz="2400" dirty="0" smtClean="0"/>
              <a:t>4) Labour efficiancy variance (LEV)</a:t>
            </a:r>
            <a:br>
              <a:rPr lang="en-US" sz="2400" dirty="0" smtClean="0"/>
            </a:br>
            <a:r>
              <a:rPr lang="en-US" sz="2400" dirty="0" smtClean="0"/>
              <a:t>5) Labour idle time variance (LITV)</a:t>
            </a:r>
            <a:br>
              <a:rPr lang="en-US" sz="2400" dirty="0" smtClean="0"/>
            </a:br>
            <a:r>
              <a:rPr lang="en-US" sz="2400" dirty="0" smtClean="0"/>
              <a:t>6) Labour mix variance or gang composition variance (LMV or GCV)</a:t>
            </a:r>
            <a:br>
              <a:rPr lang="en-US" sz="2400" dirty="0" smtClean="0"/>
            </a:br>
            <a:r>
              <a:rPr lang="en-US" sz="2400" dirty="0" smtClean="0"/>
              <a:t>7) Labour yield variance or labour efficiency sub variance (LYV or LESV)</a:t>
            </a:r>
            <a:br>
              <a:rPr lang="en-US" sz="2400" dirty="0" smtClean="0"/>
            </a:br>
            <a:r>
              <a:rPr lang="en-US" sz="2400" dirty="0" smtClean="0"/>
              <a:t>8) Substitution variance</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endParaRPr lang="en-US" sz="2800" b="1"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583362"/>
          </a:xfrm>
        </p:spPr>
        <p:txBody>
          <a:bodyPr>
            <a:normAutofit/>
          </a:bodyPr>
          <a:lstStyle/>
          <a:p>
            <a:pPr algn="l"/>
            <a:r>
              <a:rPr lang="en-US" sz="2800" b="1" dirty="0" smtClean="0"/>
              <a:t>1) Labour cost variance - </a:t>
            </a:r>
            <a:r>
              <a:rPr lang="en-US" sz="2400" dirty="0" smtClean="0"/>
              <a:t>it is the difference between the standard cost of labour allowed for the actual output achieved and the actual cost of labour employed. It is also known as wages variance. This variance is expressed as :</a:t>
            </a:r>
            <a:br>
              <a:rPr lang="en-US" sz="2400" dirty="0" smtClean="0"/>
            </a:br>
            <a:r>
              <a:rPr lang="en-US" sz="2400" dirty="0" smtClean="0"/>
              <a:t/>
            </a:r>
            <a:br>
              <a:rPr lang="en-US" sz="2400" dirty="0" smtClean="0"/>
            </a:br>
            <a:r>
              <a:rPr lang="en-US" sz="2400" b="1" dirty="0">
                <a:solidFill>
                  <a:srgbClr val="FF0000"/>
                </a:solidFill>
              </a:rPr>
              <a:t>L</a:t>
            </a:r>
            <a:r>
              <a:rPr lang="en-US" sz="2400" b="1" dirty="0" smtClean="0">
                <a:solidFill>
                  <a:srgbClr val="FF0000"/>
                </a:solidFill>
              </a:rPr>
              <a:t>abour cost variance = standard cost of labour – actual cost of labour </a:t>
            </a:r>
            <a:br>
              <a:rPr lang="en-US" sz="2400" b="1" dirty="0" smtClean="0">
                <a:solidFill>
                  <a:srgbClr val="FF0000"/>
                </a:solidFill>
              </a:rPr>
            </a:br>
            <a:r>
              <a:rPr lang="en-US" sz="2400" b="1" dirty="0" smtClean="0">
                <a:solidFill>
                  <a:srgbClr val="FF0000"/>
                </a:solidFill>
              </a:rPr>
              <a:t/>
            </a:r>
            <a:br>
              <a:rPr lang="en-US" sz="2400" b="1" dirty="0" smtClean="0">
                <a:solidFill>
                  <a:srgbClr val="FF0000"/>
                </a:solidFill>
              </a:rPr>
            </a:br>
            <a:r>
              <a:rPr lang="en-US" sz="2800" b="1" dirty="0" smtClean="0"/>
              <a:t>2) labour rate variance - </a:t>
            </a:r>
            <a:r>
              <a:rPr lang="en-US" sz="2400" dirty="0" smtClean="0"/>
              <a:t>it is that portion of the labour cost variance which arises due to the difference between the standard rate specified and the actual rate paid. It is calculated as follows :</a:t>
            </a:r>
            <a:br>
              <a:rPr lang="en-US" sz="2400" dirty="0" smtClean="0"/>
            </a:br>
            <a:r>
              <a:rPr lang="en-US" sz="2400" dirty="0" smtClean="0"/>
              <a:t/>
            </a:r>
            <a:br>
              <a:rPr lang="en-US" sz="2400" dirty="0" smtClean="0"/>
            </a:br>
            <a:r>
              <a:rPr lang="en-US" sz="2400" b="1" dirty="0">
                <a:solidFill>
                  <a:srgbClr val="FF0000"/>
                </a:solidFill>
              </a:rPr>
              <a:t>R</a:t>
            </a:r>
            <a:r>
              <a:rPr lang="en-US" sz="2400" b="1" dirty="0" smtClean="0">
                <a:solidFill>
                  <a:srgbClr val="FF0000"/>
                </a:solidFill>
              </a:rPr>
              <a:t>ate of pay variance = actual time taken (standard rate – actual rate)</a:t>
            </a:r>
            <a:br>
              <a:rPr lang="en-US" sz="2400" b="1" dirty="0" smtClean="0">
                <a:solidFill>
                  <a:srgbClr val="FF0000"/>
                </a:solidFill>
              </a:rPr>
            </a:br>
            <a:r>
              <a:rPr lang="en-US" sz="2400" b="1" dirty="0">
                <a:solidFill>
                  <a:srgbClr val="FF0000"/>
                </a:solidFill>
              </a:rPr>
              <a:t/>
            </a:r>
            <a:br>
              <a:rPr lang="en-US" sz="2400" b="1" dirty="0">
                <a:solidFill>
                  <a:srgbClr val="FF0000"/>
                </a:solidFill>
              </a:rPr>
            </a:br>
            <a:r>
              <a:rPr lang="en-US" sz="2400" b="1" dirty="0" smtClean="0">
                <a:solidFill>
                  <a:srgbClr val="FF0000"/>
                </a:solidFill>
              </a:rPr>
              <a:t/>
            </a:r>
            <a:br>
              <a:rPr lang="en-US" sz="2400" b="1" dirty="0" smtClean="0">
                <a:solidFill>
                  <a:srgbClr val="FF0000"/>
                </a:solidFill>
              </a:rPr>
            </a:br>
            <a:endParaRPr lang="en-US" sz="2800" b="1" dirty="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