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5"/>
    <p:sldMasterId id="214748366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0F20EEC-97A0-4F1B-9CDF-95849DA49679}">
  <a:tblStyle styleId="{B0F20EEC-97A0-4F1B-9CDF-95849DA49679}" styleName="Table_0">
    <a:wholeTbl>
      <a:tcTxStyle b="off" i="off">
        <a:font>
          <a:latin typeface="Constantia"/>
          <a:ea typeface="Constantia"/>
          <a:cs typeface="Constantia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BF5"/>
          </a:solidFill>
        </a:fill>
      </a:tcStyle>
    </a:wholeTbl>
    <a:band1H>
      <a:tcTxStyle/>
      <a:tcStyle>
        <a:fill>
          <a:solidFill>
            <a:srgbClr val="CAD4EA"/>
          </a:solidFill>
        </a:fill>
      </a:tcStyle>
    </a:band1H>
    <a:band2H>
      <a:tcTxStyle/>
    </a:band2H>
    <a:band1V>
      <a:tcTxStyle/>
      <a:tcStyle>
        <a:fill>
          <a:solidFill>
            <a:srgbClr val="CAD4EA"/>
          </a:solidFill>
        </a:fill>
      </a:tcStyle>
    </a:band1V>
    <a:band2V>
      <a:tcTxStyle/>
    </a:band2V>
    <a:la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3.xml"/><Relationship Id="rId20" Type="http://schemas.openxmlformats.org/officeDocument/2006/relationships/slide" Target="slides/slide13.xml"/><Relationship Id="rId42" Type="http://schemas.openxmlformats.org/officeDocument/2006/relationships/slide" Target="slides/slide35.xml"/><Relationship Id="rId41" Type="http://schemas.openxmlformats.org/officeDocument/2006/relationships/slide" Target="slides/slide34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43" Type="http://schemas.openxmlformats.org/officeDocument/2006/relationships/slide" Target="slides/slide36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schemas.openxmlformats.org/officeDocument/2006/relationships/slide" Target="slides/slide28.xml"/><Relationship Id="rId12" Type="http://schemas.openxmlformats.org/officeDocument/2006/relationships/slide" Target="slides/slide5.xml"/><Relationship Id="rId34" Type="http://schemas.openxmlformats.org/officeDocument/2006/relationships/slide" Target="slides/slide27.xml"/><Relationship Id="rId15" Type="http://schemas.openxmlformats.org/officeDocument/2006/relationships/slide" Target="slides/slide8.xml"/><Relationship Id="rId37" Type="http://schemas.openxmlformats.org/officeDocument/2006/relationships/slide" Target="slides/slide30.xml"/><Relationship Id="rId14" Type="http://schemas.openxmlformats.org/officeDocument/2006/relationships/slide" Target="slides/slide7.xml"/><Relationship Id="rId36" Type="http://schemas.openxmlformats.org/officeDocument/2006/relationships/slide" Target="slides/slide29.xml"/><Relationship Id="rId17" Type="http://schemas.openxmlformats.org/officeDocument/2006/relationships/slide" Target="slides/slide10.xml"/><Relationship Id="rId39" Type="http://schemas.openxmlformats.org/officeDocument/2006/relationships/slide" Target="slides/slide32.xml"/><Relationship Id="rId16" Type="http://schemas.openxmlformats.org/officeDocument/2006/relationships/slide" Target="slides/slide9.xml"/><Relationship Id="rId38" Type="http://schemas.openxmlformats.org/officeDocument/2006/relationships/slide" Target="slides/slide31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8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0" name="Google Shape;1030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2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4" name="Google Shape;1134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5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7" name="Google Shape;1187;p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Google Shape;119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3" name="Google Shape;1193;p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9" name="Google Shape;1199;p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3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5" name="Google Shape;1205;p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9" name="Shape 1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" name="Google Shape;121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1" name="Google Shape;1211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5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Google Shape;121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7" name="Google Shape;1217;p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3" name="Google Shape;1223;p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4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6" name="Google Shape;1236;p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0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Google Shape;124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2" name="Google Shape;1242;p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6" name="Shape 1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" name="Google Shape;124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8" name="Google Shape;1248;p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7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9" name="Google Shape;1139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2" name="Shape 1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" name="Google Shape;125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4" name="Google Shape;1254;p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8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0" name="Google Shape;1260;p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4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6" name="Google Shape;1266;p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2" name="Google Shape;1272;p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5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Google Shape;1276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7" name="Google Shape;1277;p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3" name="Google Shape;1283;p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7" name="Shape 1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Google Shape;1288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9" name="Google Shape;1289;p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2" name="Shape 1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" name="Google Shape;1303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4" name="Google Shape;1304;p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8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Google Shape;1309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0" name="Google Shape;1310;p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4" name="Shape 1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Google Shape;1315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6" name="Google Shape;1316;p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3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Google Shape;114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5" name="Google Shape;1145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0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Google Shape;1321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2" name="Google Shape;1322;p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8" name="Google Shape;1328;p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2" name="Shape 1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Google Shape;1333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4" name="Google Shape;1334;p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8" name="Shape 1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" name="Google Shape;1339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0" name="Google Shape;1340;p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4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Google Shape;1345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6" name="Google Shape;1346;p3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2" name="Google Shape;1352;p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8" name="Google Shape;1358;p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1" name="Google Shape;1151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5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Google Shape;115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7" name="Google Shape;1157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3" name="Google Shape;1163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9" name="Google Shape;1169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5" name="Google Shape;1175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9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1" name="Google Shape;1181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42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1043;p2"/>
          <p:cNvSpPr txBox="1"/>
          <p:nvPr>
            <p:ph type="ctrTitle"/>
          </p:nvPr>
        </p:nvSpPr>
        <p:spPr>
          <a:xfrm>
            <a:off x="533400" y="1371600"/>
            <a:ext cx="7851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effectLst>
                  <a:outerShdw blurRad="38100" rotWithShape="0" algn="tl" dir="5400000" dist="25400">
                    <a:srgbClr val="000000">
                      <a:alpha val="43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4" name="Google Shape;1044;p2"/>
          <p:cNvSpPr txBox="1"/>
          <p:nvPr>
            <p:ph idx="1" type="subTitle"/>
          </p:nvPr>
        </p:nvSpPr>
        <p:spPr>
          <a:xfrm>
            <a:off x="533400" y="3228536"/>
            <a:ext cx="78546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rt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rtl="0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rtl="0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045" name="Google Shape;1045;p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6" name="Google Shape;1046;p2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7" name="Google Shape;1047;p2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showMasterSp="0" type="picTx">
  <p:cSld name="PICTURE_WITH_CAPTION_TEXT">
    <p:spTree>
      <p:nvGrpSpPr>
        <p:cNvPr id="1109" name="Shape 1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Google Shape;1110;p12"/>
          <p:cNvSpPr/>
          <p:nvPr/>
        </p:nvSpPr>
        <p:spPr>
          <a:xfrm flipH="1" rot="-10379968">
            <a:off x="3165816" y="1108016"/>
            <a:ext cx="5257696" cy="4114887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10" rotWithShape="0" algn="tl" dir="7500000" dist="38500" sy="100080">
              <a:srgbClr val="000000">
                <a:alpha val="2471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11" name="Google Shape;1111;p12"/>
          <p:cNvSpPr/>
          <p:nvPr/>
        </p:nvSpPr>
        <p:spPr>
          <a:xfrm flipH="1" rot="-10380733">
            <a:off x="8004114" y="5359839"/>
            <a:ext cx="155354" cy="155354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7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12" name="Google Shape;1112;p12"/>
          <p:cNvSpPr txBox="1"/>
          <p:nvPr>
            <p:ph type="title"/>
          </p:nvPr>
        </p:nvSpPr>
        <p:spPr>
          <a:xfrm>
            <a:off x="609600" y="1176996"/>
            <a:ext cx="2212800" cy="158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3" name="Google Shape;1113;p12"/>
          <p:cNvSpPr txBox="1"/>
          <p:nvPr>
            <p:ph idx="1" type="body"/>
          </p:nvPr>
        </p:nvSpPr>
        <p:spPr>
          <a:xfrm>
            <a:off x="609600" y="2828785"/>
            <a:ext cx="2209800" cy="21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rtl="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rtl="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rtl="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rtl="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rtl="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14" name="Google Shape;1114;p1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5" name="Google Shape;1115;p12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6" name="Google Shape;1116;p12"/>
          <p:cNvSpPr txBox="1"/>
          <p:nvPr>
            <p:ph idx="12" type="sldNum"/>
          </p:nvPr>
        </p:nvSpPr>
        <p:spPr>
          <a:xfrm>
            <a:off x="8077200" y="635635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7" name="Google Shape;1117;p12"/>
          <p:cNvSpPr/>
          <p:nvPr>
            <p:ph idx="2" type="pic"/>
          </p:nvPr>
        </p:nvSpPr>
        <p:spPr>
          <a:xfrm rot="420022">
            <a:off x="3485831" y="1199543"/>
            <a:ext cx="4617824" cy="3931997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18" name="Google Shape;1118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19" name="Google Shape;1119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120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Google Shape;1121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2" name="Google Shape;1122;p13"/>
          <p:cNvSpPr txBox="1"/>
          <p:nvPr>
            <p:ph idx="1" type="body"/>
          </p:nvPr>
        </p:nvSpPr>
        <p:spPr>
          <a:xfrm rot="5400000">
            <a:off x="2377500" y="15180"/>
            <a:ext cx="43890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rtl="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23" name="Google Shape;1123;p1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4" name="Google Shape;1124;p13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5" name="Google Shape;1125;p13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126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p14"/>
          <p:cNvSpPr txBox="1"/>
          <p:nvPr>
            <p:ph type="title"/>
          </p:nvPr>
        </p:nvSpPr>
        <p:spPr>
          <a:xfrm rot="5400000">
            <a:off x="5052150" y="2491651"/>
            <a:ext cx="52119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8" name="Google Shape;1128;p14"/>
          <p:cNvSpPr txBox="1"/>
          <p:nvPr>
            <p:ph idx="1" type="body"/>
          </p:nvPr>
        </p:nvSpPr>
        <p:spPr>
          <a:xfrm rot="5400000">
            <a:off x="861150" y="510451"/>
            <a:ext cx="52119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rtl="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29" name="Google Shape;1129;p1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0" name="Google Shape;1130;p14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1" name="Google Shape;1131;p14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059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1" name="Google Shape;1061;p4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rtl="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62" name="Google Shape;1062;p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3" name="Google Shape;1063;p4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4" name="Google Shape;1064;p4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65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5"/>
          <p:cNvSpPr txBox="1"/>
          <p:nvPr>
            <p:ph type="ctrTitle"/>
          </p:nvPr>
        </p:nvSpPr>
        <p:spPr>
          <a:xfrm>
            <a:off x="533400" y="1371600"/>
            <a:ext cx="7851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effectLst>
                  <a:outerShdw blurRad="38100" rotWithShape="0" algn="tl" dir="5400000" dist="25400">
                    <a:srgbClr val="000000">
                      <a:alpha val="43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7" name="Google Shape;1067;p5"/>
          <p:cNvSpPr txBox="1"/>
          <p:nvPr>
            <p:ph idx="1" type="subTitle"/>
          </p:nvPr>
        </p:nvSpPr>
        <p:spPr>
          <a:xfrm>
            <a:off x="533400" y="3228536"/>
            <a:ext cx="78546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rt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rtl="0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rtl="0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068" name="Google Shape;1068;p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9" name="Google Shape;1069;p5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0" name="Google Shape;1070;p5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7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Google Shape;1072;p6"/>
          <p:cNvSpPr txBox="1"/>
          <p:nvPr>
            <p:ph type="title"/>
          </p:nvPr>
        </p:nvSpPr>
        <p:spPr>
          <a:xfrm>
            <a:off x="530352" y="1316736"/>
            <a:ext cx="777240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effectLst>
                  <a:outerShdw blurRad="38100" rotWithShape="0" algn="tl" dir="5400000" dist="25400">
                    <a:srgbClr val="000000">
                      <a:alpha val="43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3" name="Google Shape;1073;p6"/>
          <p:cNvSpPr txBox="1"/>
          <p:nvPr>
            <p:ph idx="1" type="body"/>
          </p:nvPr>
        </p:nvSpPr>
        <p:spPr>
          <a:xfrm>
            <a:off x="530352" y="2704664"/>
            <a:ext cx="7772400" cy="15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rtl="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5" name="Google Shape;1075;p6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6" name="Google Shape;1076;p6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077" name="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Google Shape;1078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9" name="Google Shape;1079;p7"/>
          <p:cNvSpPr txBox="1"/>
          <p:nvPr>
            <p:ph idx="1" type="body"/>
          </p:nvPr>
        </p:nvSpPr>
        <p:spPr>
          <a:xfrm>
            <a:off x="457200" y="1920085"/>
            <a:ext cx="4038600" cy="44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80" name="Google Shape;1080;p7"/>
          <p:cNvSpPr txBox="1"/>
          <p:nvPr>
            <p:ph idx="2" type="body"/>
          </p:nvPr>
        </p:nvSpPr>
        <p:spPr>
          <a:xfrm>
            <a:off x="4648200" y="1920085"/>
            <a:ext cx="4038600" cy="44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2" name="Google Shape;1082;p7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3" name="Google Shape;1083;p7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084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Google Shape;1085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6" name="Google Shape;1086;p8"/>
          <p:cNvSpPr txBox="1"/>
          <p:nvPr>
            <p:ph idx="1" type="body"/>
          </p:nvPr>
        </p:nvSpPr>
        <p:spPr>
          <a:xfrm>
            <a:off x="457200" y="1855248"/>
            <a:ext cx="4040100" cy="65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87" name="Google Shape;1087;p8"/>
          <p:cNvSpPr txBox="1"/>
          <p:nvPr>
            <p:ph idx="2" type="body"/>
          </p:nvPr>
        </p:nvSpPr>
        <p:spPr>
          <a:xfrm>
            <a:off x="4645025" y="1859757"/>
            <a:ext cx="4041900" cy="6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88" name="Google Shape;1088;p8"/>
          <p:cNvSpPr txBox="1"/>
          <p:nvPr>
            <p:ph idx="3" type="body"/>
          </p:nvPr>
        </p:nvSpPr>
        <p:spPr>
          <a:xfrm>
            <a:off x="457200" y="2514600"/>
            <a:ext cx="4040100" cy="38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rtl="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rtl="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rtl="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89" name="Google Shape;1089;p8"/>
          <p:cNvSpPr txBox="1"/>
          <p:nvPr>
            <p:ph idx="4" type="body"/>
          </p:nvPr>
        </p:nvSpPr>
        <p:spPr>
          <a:xfrm>
            <a:off x="4645025" y="2514600"/>
            <a:ext cx="4041900" cy="38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rtl="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rtl="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rtl="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90" name="Google Shape;1090;p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1" name="Google Shape;1091;p8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8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093" name="Shape 1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1094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5" name="Google Shape;1095;p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6" name="Google Shape;1096;p9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7" name="Google Shape;1097;p9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098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p1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0" name="Google Shape;1100;p10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1" name="Google Shape;1101;p10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102" name="Shape 1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Google Shape;1103;p11"/>
          <p:cNvSpPr txBox="1"/>
          <p:nvPr>
            <p:ph type="title"/>
          </p:nvPr>
        </p:nvSpPr>
        <p:spPr>
          <a:xfrm>
            <a:off x="685800" y="514352"/>
            <a:ext cx="27432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4" name="Google Shape;1104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1"/>
          <p:cNvSpPr txBox="1"/>
          <p:nvPr>
            <p:ph idx="2" type="body"/>
          </p:nvPr>
        </p:nvSpPr>
        <p:spPr>
          <a:xfrm>
            <a:off x="3575050" y="1676400"/>
            <a:ext cx="51117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rtl="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rtl="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rtl="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rtl="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7" name="Google Shape;1107;p11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8" name="Google Shape;1108;p11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2" ty="0" sy="65002"/>
        </a:blipFill>
      </p:bgPr>
    </p:bg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033" name="Google Shape;1033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034" name="Google Shape;1034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35" name="Google Shape;1035;p1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36" name="Google Shape;1036;p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37" name="Google Shape;1037;p1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38" name="Google Shape;1038;p1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039" name="Google Shape;1039;p1"/>
          <p:cNvGrpSpPr/>
          <p:nvPr/>
        </p:nvGrpSpPr>
        <p:grpSpPr>
          <a:xfrm>
            <a:off x="-29294" y="-16107"/>
            <a:ext cx="9198252" cy="1086259"/>
            <a:chOff x="-29322" y="-1965"/>
            <a:chExt cx="9198252" cy="1086259"/>
          </a:xfrm>
        </p:grpSpPr>
        <p:sp>
          <p:nvSpPr>
            <p:cNvPr id="1040" name="Google Shape;1040;p1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041" name="Google Shape;1041;p1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2" ty="0" sy="65002"/>
        </a:blip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050" name="Google Shape;1050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051" name="Google Shape;1051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52" name="Google Shape;1052;p3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53" name="Google Shape;1053;p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54" name="Google Shape;1054;p3"/>
          <p:cNvSpPr txBox="1"/>
          <p:nvPr>
            <p:ph idx="11" type="ftr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55" name="Google Shape;1055;p3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056" name="Google Shape;1056;p3"/>
          <p:cNvGrpSpPr/>
          <p:nvPr/>
        </p:nvGrpSpPr>
        <p:grpSpPr>
          <a:xfrm>
            <a:off x="-29294" y="-16107"/>
            <a:ext cx="9198252" cy="1086259"/>
            <a:chOff x="-29322" y="-1965"/>
            <a:chExt cx="9198252" cy="1086259"/>
          </a:xfrm>
        </p:grpSpPr>
        <p:sp>
          <p:nvSpPr>
            <p:cNvPr id="1057" name="Google Shape;1057;p3"/>
            <p:cNvSpPr/>
            <p:nvPr/>
          </p:nvSpPr>
          <p:spPr>
            <a:xfrm rot="-164306">
              <a:off x="-19045" y="216553"/>
              <a:ext cx="9163052" cy="649223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058" name="Google Shape;1058;p3"/>
            <p:cNvSpPr/>
            <p:nvPr/>
          </p:nvSpPr>
          <p:spPr>
            <a:xfrm rot="-164306">
              <a:off x="-14309" y="290005"/>
              <a:ext cx="9175809" cy="530353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5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p15"/>
          <p:cNvSpPr txBox="1"/>
          <p:nvPr>
            <p:ph type="ctrTitle"/>
          </p:nvPr>
        </p:nvSpPr>
        <p:spPr>
          <a:xfrm>
            <a:off x="499400" y="2839650"/>
            <a:ext cx="6347700" cy="1178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US"/>
              <a:t>ORGANISATIONAL 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US"/>
              <a:t>BEHAVIOUR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US"/>
              <a:t>By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US"/>
              <a:t>SUMATHI. V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8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24"/>
          <p:cNvSpPr txBox="1"/>
          <p:nvPr>
            <p:ph type="title"/>
          </p:nvPr>
        </p:nvSpPr>
        <p:spPr>
          <a:xfrm>
            <a:off x="457200" y="4572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b="1" lang="en-US" sz="3600"/>
              <a:t>Nature of Organizational Behaviour study </a:t>
            </a:r>
            <a:endParaRPr sz="3600"/>
          </a:p>
        </p:txBody>
      </p:sp>
      <p:sp>
        <p:nvSpPr>
          <p:cNvPr id="1190" name="Google Shape;1190;p24"/>
          <p:cNvSpPr txBox="1"/>
          <p:nvPr>
            <p:ph idx="1" type="body"/>
          </p:nvPr>
        </p:nvSpPr>
        <p:spPr>
          <a:xfrm>
            <a:off x="381000" y="1219200"/>
            <a:ext cx="82296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14"/>
              <a:buChar char="⚫"/>
            </a:pPr>
            <a:r>
              <a:rPr lang="en-US" sz="2015"/>
              <a:t>It is a part of management study representing behavioural approach to management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lang="en-US" sz="2015"/>
              <a:t>It is a human tool for human benefit. 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lang="en-US" sz="2015"/>
              <a:t>It is interdisciplinary. That is, it is a field of study involving the integration of behavioural sciences such as psychology, sociology, anthropology etc., It is not a discipline in the usual sense. 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lang="en-US" sz="2015"/>
              <a:t>It is an applied science seeking to fulfill employees’ needs and organizations’ objectives. 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lang="en-US" sz="2015"/>
              <a:t>It involves individual / group behaviour and behaviour of organization itself.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lang="en-US" sz="2015"/>
              <a:t>It is humanistic as well as optimistic.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lang="en-US" sz="2015"/>
              <a:t>It is normative and value centered. While positive science suggests only cause-effect relationship, normative science prescribes how the various findings can be applied to get organizational results which are acceptable to society. 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lang="en-US" sz="2015"/>
              <a:t>It is mostly oriented towards organizational objectives.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lang="en-US" sz="2015"/>
              <a:t>It is a total system. </a:t>
            </a:r>
            <a:endParaRPr/>
          </a:p>
          <a:p>
            <a:pPr indent="-152765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None/>
            </a:pPr>
            <a:r>
              <a:t/>
            </a:r>
            <a:endParaRPr sz="2015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4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2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en-US" sz="4500"/>
              <a:t>Limitations of Organisational behaviour</a:t>
            </a:r>
            <a:endParaRPr sz="4500"/>
          </a:p>
        </p:txBody>
      </p:sp>
      <p:sp>
        <p:nvSpPr>
          <p:cNvPr id="1196" name="Google Shape;1196;p25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Lack of Unified theory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Behavioural Bias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Law of diminishing returns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Unethical Manipulation of people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0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Google Shape;1201;p2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en-US" sz="4500"/>
              <a:t>Role of Organisational Behaviour</a:t>
            </a:r>
            <a:endParaRPr sz="4500"/>
          </a:p>
        </p:txBody>
      </p:sp>
      <p:sp>
        <p:nvSpPr>
          <p:cNvPr id="1202" name="Google Shape;1202;p26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Understanding Human Behaviour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Controlling Human Behaviour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Organisational Adoption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2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en-US" sz="4500"/>
              <a:t>Understanding Human Behaviour</a:t>
            </a:r>
            <a:endParaRPr sz="4500"/>
          </a:p>
        </p:txBody>
      </p:sp>
      <p:sp>
        <p:nvSpPr>
          <p:cNvPr id="1208" name="Google Shape;1208;p27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Individual level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Interpersonal Level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Group level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Intergroup Level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2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br>
              <a:rPr lang="en-US" sz="4500"/>
            </a:br>
            <a:br>
              <a:rPr lang="en-US" sz="4500"/>
            </a:br>
            <a:r>
              <a:rPr lang="en-US" sz="4500"/>
              <a:t>Controlling Human Behaviour</a:t>
            </a:r>
            <a:endParaRPr sz="4500"/>
          </a:p>
        </p:txBody>
      </p:sp>
      <p:sp>
        <p:nvSpPr>
          <p:cNvPr id="1214" name="Google Shape;1214;p28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Use of Power and Sanction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Leadership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Communication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Organisational Climate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2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Organisational Adoption</a:t>
            </a:r>
            <a:endParaRPr/>
          </a:p>
        </p:txBody>
      </p:sp>
      <p:sp>
        <p:nvSpPr>
          <p:cNvPr id="1220" name="Google Shape;1220;p29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  </a:t>
            </a:r>
            <a:endParaRPr/>
          </a:p>
          <a:p>
            <a:pPr indent="-274320" lvl="0" marL="274320" rtl="0" algn="l">
              <a:spcBef>
                <a:spcPts val="880"/>
              </a:spcBef>
              <a:spcAft>
                <a:spcPts val="0"/>
              </a:spcAft>
              <a:buSzPts val="2470"/>
              <a:buNone/>
            </a:pPr>
            <a:r>
              <a:rPr lang="en-US"/>
              <a:t>   </a:t>
            </a:r>
            <a:r>
              <a:rPr lang="en-US" sz="4400"/>
              <a:t>This refers to the total organisational situations affecting Human Behaviour</a:t>
            </a:r>
            <a:endParaRPr sz="4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p3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Nature of Human behaviour</a:t>
            </a:r>
            <a:endParaRPr/>
          </a:p>
        </p:txBody>
      </p:sp>
      <p:sp>
        <p:nvSpPr>
          <p:cNvPr id="1226" name="Google Shape;1226;p30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S-R Model  </a:t>
            </a:r>
            <a:r>
              <a:rPr lang="en-US" sz="1000">
                <a:solidFill>
                  <a:srgbClr val="FF0000"/>
                </a:solidFill>
              </a:rPr>
              <a:t>(show diagram Fig 2)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S-O-R Model   [</a:t>
            </a:r>
            <a:r>
              <a:rPr b="1" lang="en-US"/>
              <a:t>stimulus-organism</a:t>
            </a:r>
            <a:r>
              <a:rPr lang="en-US"/>
              <a:t>(sense,nervous, muscles &amp; glands</a:t>
            </a:r>
            <a:r>
              <a:rPr b="1" lang="en-US"/>
              <a:t>)-response</a:t>
            </a:r>
            <a:r>
              <a:rPr lang="en-US"/>
              <a:t>] </a:t>
            </a:r>
            <a:r>
              <a:rPr lang="en-US" sz="1000">
                <a:solidFill>
                  <a:srgbClr val="C00000"/>
                </a:solidFill>
              </a:rPr>
              <a:t>(show pictures on chapter 2 29,30,32,33)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S-O-B-C Model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graphicFrame>
        <p:nvGraphicFramePr>
          <p:cNvPr id="1227" name="Google Shape;1227;p30"/>
          <p:cNvGraphicFramePr/>
          <p:nvPr/>
        </p:nvGraphicFramePr>
        <p:xfrm>
          <a:off x="914400" y="4648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{B0F20EEC-97A0-4F1B-9CDF-95849DA49679}</a:tableStyleId>
              </a:tblPr>
              <a:tblGrid>
                <a:gridCol w="1371600"/>
              </a:tblGrid>
              <a:tr h="762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          </a:t>
                      </a:r>
                      <a:r>
                        <a:rPr b="1" lang="en-US" sz="1800" u="none" cap="none" strike="noStrike"/>
                        <a:t>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Overt</a:t>
                      </a:r>
                      <a:r>
                        <a:rPr lang="en-US" sz="1800"/>
                        <a:t> and Covert stimuli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228" name="Google Shape;1228;p30"/>
          <p:cNvGraphicFramePr/>
          <p:nvPr/>
        </p:nvGraphicFramePr>
        <p:xfrm>
          <a:off x="2667000" y="4724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{B0F20EEC-97A0-4F1B-9CDF-95849DA49679}</a:tableStyleId>
              </a:tblPr>
              <a:tblGrid>
                <a:gridCol w="1371600"/>
              </a:tblGrid>
              <a:tr h="762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     </a:t>
                      </a:r>
                      <a:r>
                        <a:rPr b="1" lang="en-US" sz="1800"/>
                        <a:t>O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Physiological being and cognitive mediator</a:t>
                      </a:r>
                      <a:endParaRPr sz="14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229" name="Google Shape;1229;p30"/>
          <p:cNvGraphicFramePr/>
          <p:nvPr/>
        </p:nvGraphicFramePr>
        <p:xfrm>
          <a:off x="4343400" y="4724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{B0F20EEC-97A0-4F1B-9CDF-95849DA49679}</a:tableStyleId>
              </a:tblPr>
              <a:tblGrid>
                <a:gridCol w="1371600"/>
              </a:tblGrid>
              <a:tr h="762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    </a:t>
                      </a:r>
                      <a:r>
                        <a:rPr b="1" lang="en-US" sz="1800"/>
                        <a:t>B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Overt and Covert behaviour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230" name="Google Shape;1230;p30"/>
          <p:cNvGraphicFramePr/>
          <p:nvPr/>
        </p:nvGraphicFramePr>
        <p:xfrm>
          <a:off x="6172200" y="4648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{B0F20EEC-97A0-4F1B-9CDF-95849DA49679}</a:tableStyleId>
              </a:tblPr>
              <a:tblGrid>
                <a:gridCol w="1371600"/>
              </a:tblGrid>
              <a:tr h="762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    </a:t>
                      </a:r>
                      <a:r>
                        <a:rPr b="1" lang="en-US" sz="1800"/>
                        <a:t>C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Overt and Covert consequences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1231" name="Google Shape;1231;p30"/>
          <p:cNvCxnSpPr/>
          <p:nvPr/>
        </p:nvCxnSpPr>
        <p:spPr>
          <a:xfrm>
            <a:off x="2286000" y="5257800"/>
            <a:ext cx="381000" cy="15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232" name="Google Shape;1232;p30"/>
          <p:cNvCxnSpPr/>
          <p:nvPr/>
        </p:nvCxnSpPr>
        <p:spPr>
          <a:xfrm>
            <a:off x="4038600" y="5334000"/>
            <a:ext cx="381000" cy="15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233" name="Google Shape;1233;p30"/>
          <p:cNvCxnSpPr/>
          <p:nvPr/>
        </p:nvCxnSpPr>
        <p:spPr>
          <a:xfrm>
            <a:off x="5715000" y="5257800"/>
            <a:ext cx="381000" cy="15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med" w="med" type="stealth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31"/>
          <p:cNvSpPr txBox="1"/>
          <p:nvPr>
            <p:ph type="title"/>
          </p:nvPr>
        </p:nvSpPr>
        <p:spPr>
          <a:xfrm>
            <a:off x="381000" y="3048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Individual Differences</a:t>
            </a:r>
            <a:endParaRPr/>
          </a:p>
        </p:txBody>
      </p:sp>
      <p:sp>
        <p:nvSpPr>
          <p:cNvPr id="1239" name="Google Shape;1239;p31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People differ in the importance they attach to intrinsic rewards to the job.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People differ in the type of compensation plan they want or desire.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People differ in the style of supervision.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People differ in their preferred schedules of work hour.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People differ in their tolerance for stress.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3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Google Shape;1244;p32"/>
          <p:cNvSpPr txBox="1"/>
          <p:nvPr>
            <p:ph type="title"/>
          </p:nvPr>
        </p:nvSpPr>
        <p:spPr>
          <a:xfrm>
            <a:off x="457200" y="533400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en-US" sz="4000"/>
              <a:t>Foundations of Individual behaviour</a:t>
            </a:r>
            <a:endParaRPr sz="4000"/>
          </a:p>
        </p:txBody>
      </p:sp>
      <p:sp>
        <p:nvSpPr>
          <p:cNvPr id="1245" name="Google Shape;1245;p32"/>
          <p:cNvSpPr txBox="1"/>
          <p:nvPr>
            <p:ph idx="1" type="body"/>
          </p:nvPr>
        </p:nvSpPr>
        <p:spPr>
          <a:xfrm>
            <a:off x="457200" y="14478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 </a:t>
            </a:r>
            <a:r>
              <a:rPr b="1" lang="en-US" sz="1820"/>
              <a:t>Factors in Individual Behaviour</a:t>
            </a:r>
            <a:endParaRPr b="1" sz="1820"/>
          </a:p>
          <a:p>
            <a:pPr indent="-274320" lvl="0" marL="27432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t/>
            </a:r>
            <a:endParaRPr sz="1820"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1. </a:t>
            </a:r>
            <a:r>
              <a:rPr b="1" lang="en-US" sz="1820"/>
              <a:t>Physiological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a. Intelligence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b. Physical Abilities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c. Age 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d. Gender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e. Race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t/>
            </a:r>
            <a:endParaRPr sz="1820"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2.</a:t>
            </a:r>
            <a:r>
              <a:rPr b="1" lang="en-US" sz="1820"/>
              <a:t> Socio-psychological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a. Personality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b. Perception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c. Learning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d. Attitudes and values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e. Emotional Intelligence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	f. Motivation</a:t>
            </a:r>
            <a:endParaRPr/>
          </a:p>
          <a:p>
            <a:pPr indent="-514350" lvl="0" marL="51435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rPr lang="en-US" sz="1820"/>
              <a:t> </a:t>
            </a:r>
            <a:endParaRPr sz="182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33"/>
          <p:cNvSpPr txBox="1"/>
          <p:nvPr>
            <p:ph type="title"/>
          </p:nvPr>
        </p:nvSpPr>
        <p:spPr>
          <a:xfrm>
            <a:off x="457200" y="381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en-US" sz="4500"/>
              <a:t>Factors causing individual differences</a:t>
            </a:r>
            <a:endParaRPr sz="4500"/>
          </a:p>
        </p:txBody>
      </p:sp>
      <p:sp>
        <p:nvSpPr>
          <p:cNvPr id="1251" name="Google Shape;1251;p33"/>
          <p:cNvSpPr txBox="1"/>
          <p:nvPr>
            <p:ph idx="1" type="body"/>
          </p:nvPr>
        </p:nvSpPr>
        <p:spPr>
          <a:xfrm>
            <a:off x="457200" y="13716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Individual behaviour is caused by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1.	Individual Variables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	A. Physiological variables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	B. Socio-psychological variables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2.	Situational Variables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	A. Organisational Variables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	B. Job Variables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US"/>
              <a:t>Organizational Behaviour </a:t>
            </a:r>
            <a:endParaRPr/>
          </a:p>
        </p:txBody>
      </p:sp>
      <p:sp>
        <p:nvSpPr>
          <p:cNvPr id="1142" name="Google Shape;1142;p16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	People behave differently in different situations or environment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Font typeface="Constantia"/>
              <a:buChar char="-"/>
            </a:pPr>
            <a:r>
              <a:rPr lang="en-US"/>
              <a:t>Child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Font typeface="Constantia"/>
              <a:buChar char="-"/>
            </a:pPr>
            <a:r>
              <a:rPr lang="en-US"/>
              <a:t>IPS Officer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Font typeface="Constantia"/>
              <a:buChar char="-"/>
            </a:pPr>
            <a:r>
              <a:rPr lang="en-US"/>
              <a:t>Businessman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Font typeface="Constantia"/>
              <a:buChar char="-"/>
            </a:pPr>
            <a:r>
              <a:rPr lang="en-US"/>
              <a:t>Professor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Font typeface="Constantia"/>
              <a:buChar char="-"/>
            </a:pPr>
            <a:r>
              <a:rPr lang="en-US"/>
              <a:t>Medical Officer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Font typeface="Constantia"/>
              <a:buChar char="-"/>
            </a:pPr>
            <a:r>
              <a:rPr lang="en-US"/>
              <a:t>Collector etc etc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5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p34"/>
          <p:cNvSpPr txBox="1"/>
          <p:nvPr>
            <p:ph type="title"/>
          </p:nvPr>
        </p:nvSpPr>
        <p:spPr>
          <a:xfrm>
            <a:off x="457200" y="0"/>
            <a:ext cx="82296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r>
              <a:rPr lang="en-US" sz="4500"/>
              <a:t>1. Individual Variables</a:t>
            </a:r>
            <a:br>
              <a:rPr lang="en-US" sz="4500"/>
            </a:br>
            <a:endParaRPr sz="4500"/>
          </a:p>
        </p:txBody>
      </p:sp>
      <p:sp>
        <p:nvSpPr>
          <p:cNvPr id="1257" name="Google Shape;1257;p34"/>
          <p:cNvSpPr txBox="1"/>
          <p:nvPr>
            <p:ph idx="1" type="body"/>
          </p:nvPr>
        </p:nvSpPr>
        <p:spPr>
          <a:xfrm>
            <a:off x="457200" y="838200"/>
            <a:ext cx="82296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85"/>
              <a:buNone/>
            </a:pPr>
            <a:r>
              <a:rPr b="1" lang="en-US" sz="2405"/>
              <a:t>A.	Physiological variables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i.  Intelligence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ii. Physical abilities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iii. Age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iv.  Gender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v.  Race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b="1" lang="en-US" sz="2405"/>
              <a:t>B.	Socio-psychological variables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b="1" lang="en-US" sz="2405"/>
              <a:t>	</a:t>
            </a:r>
            <a:r>
              <a:rPr lang="en-US" sz="2405"/>
              <a:t>i. Personality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ii. Perception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iii. Learning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iv. Attitudes and values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v.  Emotional Intelligence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vi. Motivation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  <a:p>
            <a:pPr indent="-514350" lvl="0" marL="514350" rtl="0" algn="l">
              <a:lnSpc>
                <a:spcPct val="9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7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1" name="Shape 1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" name="Google Shape;1262;p35"/>
          <p:cNvSpPr txBox="1"/>
          <p:nvPr>
            <p:ph type="title"/>
          </p:nvPr>
        </p:nvSpPr>
        <p:spPr>
          <a:xfrm>
            <a:off x="457200" y="457200"/>
            <a:ext cx="82296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br>
              <a:rPr lang="en-US" sz="4500"/>
            </a:br>
            <a:r>
              <a:rPr lang="en-US" sz="4500"/>
              <a:t>2.	Situational Variables</a:t>
            </a:r>
            <a:br>
              <a:rPr lang="en-US" sz="4500"/>
            </a:br>
            <a:endParaRPr sz="4500"/>
          </a:p>
        </p:txBody>
      </p:sp>
      <p:sp>
        <p:nvSpPr>
          <p:cNvPr id="1263" name="Google Shape;1263;p35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b="1" lang="en-US"/>
              <a:t>A.	Organisational Variables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i.   Organisational structure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ii.  Organisational processes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iii. Organisational culture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b="1" lang="en-US"/>
              <a:t>B. 	Job Variables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i. Nature of Job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ii. Work Environment	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7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Google Shape;1268;p36"/>
          <p:cNvSpPr txBox="1"/>
          <p:nvPr>
            <p:ph type="title"/>
          </p:nvPr>
        </p:nvSpPr>
        <p:spPr>
          <a:xfrm>
            <a:off x="457200" y="381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 PERSONALITY </a:t>
            </a:r>
            <a:endParaRPr/>
          </a:p>
        </p:txBody>
      </p:sp>
      <p:sp>
        <p:nvSpPr>
          <p:cNvPr id="1269" name="Google Shape;1269;p36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	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The term ‘personality’ has been derived from the Latin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word ‘persona’ which means ‘to speak through.’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This Latin term denotes the masks which the actors used to wear in ancient Greece and Rome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37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Personality should include: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	- external appearance and behaviour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	- inner awareness of self as a permanent 		   organizing force  and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	- particular pattern of measurable traits, both   	   inner and outer.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3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US"/>
              <a:t>Definition of Personality </a:t>
            </a:r>
            <a:endParaRPr/>
          </a:p>
        </p:txBody>
      </p:sp>
      <p:sp>
        <p:nvSpPr>
          <p:cNvPr id="1280" name="Google Shape;1280;p38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	Personality cannot be defined precisely.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There are many definitions -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</a:t>
            </a:r>
            <a:r>
              <a:rPr b="1" i="1" lang="en-US"/>
              <a:t>“Personality is the sum total of characteristic pattern of thinking, feeling and behaving that constitutes the individual’s distinctive method of relating to environment.”</a:t>
            </a:r>
            <a:endParaRPr b="1" i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4" name="Shape 1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" name="Google Shape;1285;p3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US"/>
              <a:t>Determinants of Personality </a:t>
            </a:r>
            <a:endParaRPr/>
          </a:p>
        </p:txBody>
      </p:sp>
      <p:sp>
        <p:nvSpPr>
          <p:cNvPr id="1286" name="Google Shape;1286;p39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The determinants of personality are: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Biological factors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Family and social factors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Cultural factors and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Situational factors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4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Determinants of Personality</a:t>
            </a:r>
            <a:endParaRPr/>
          </a:p>
        </p:txBody>
      </p:sp>
      <p:sp>
        <p:nvSpPr>
          <p:cNvPr id="1292" name="Google Shape;1292;p40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7475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1293" name="Google Shape;1293;p40"/>
          <p:cNvSpPr/>
          <p:nvPr/>
        </p:nvSpPr>
        <p:spPr>
          <a:xfrm>
            <a:off x="914400" y="3200400"/>
            <a:ext cx="2209800" cy="9144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Family and Social Factors</a:t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94" name="Google Shape;1294;p40"/>
          <p:cNvSpPr/>
          <p:nvPr/>
        </p:nvSpPr>
        <p:spPr>
          <a:xfrm>
            <a:off x="3733800" y="3200400"/>
            <a:ext cx="1981200" cy="9144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Individual Personality</a:t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95" name="Google Shape;1295;p40"/>
          <p:cNvSpPr/>
          <p:nvPr/>
        </p:nvSpPr>
        <p:spPr>
          <a:xfrm>
            <a:off x="6324600" y="3200400"/>
            <a:ext cx="2057400" cy="9906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Situational Factors</a:t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96" name="Google Shape;1296;p40"/>
          <p:cNvSpPr/>
          <p:nvPr/>
        </p:nvSpPr>
        <p:spPr>
          <a:xfrm>
            <a:off x="3733800" y="1905000"/>
            <a:ext cx="1981200" cy="762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Biological Factors</a:t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97" name="Google Shape;1297;p40"/>
          <p:cNvSpPr/>
          <p:nvPr/>
        </p:nvSpPr>
        <p:spPr>
          <a:xfrm>
            <a:off x="3810000" y="4800600"/>
            <a:ext cx="1981200" cy="9906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Cultural Factors</a:t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cxnSp>
        <p:nvCxnSpPr>
          <p:cNvPr id="1298" name="Google Shape;1298;p40"/>
          <p:cNvCxnSpPr>
            <a:stCxn id="1294" idx="3"/>
            <a:endCxn id="1295" idx="1"/>
          </p:cNvCxnSpPr>
          <p:nvPr/>
        </p:nvCxnSpPr>
        <p:spPr>
          <a:xfrm>
            <a:off x="5715000" y="3657600"/>
            <a:ext cx="609600" cy="381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299" name="Google Shape;1299;p40"/>
          <p:cNvCxnSpPr>
            <a:stCxn id="1293" idx="3"/>
            <a:endCxn id="1294" idx="1"/>
          </p:cNvCxnSpPr>
          <p:nvPr/>
        </p:nvCxnSpPr>
        <p:spPr>
          <a:xfrm>
            <a:off x="3124200" y="3657600"/>
            <a:ext cx="609600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300" name="Google Shape;1300;p40"/>
          <p:cNvCxnSpPr>
            <a:stCxn id="1294" idx="2"/>
          </p:cNvCxnSpPr>
          <p:nvPr/>
        </p:nvCxnSpPr>
        <p:spPr>
          <a:xfrm flipH="1">
            <a:off x="4722900" y="4114800"/>
            <a:ext cx="1500" cy="6858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301" name="Google Shape;1301;p40"/>
          <p:cNvCxnSpPr>
            <a:stCxn id="1296" idx="2"/>
            <a:endCxn id="1294" idx="0"/>
          </p:cNvCxnSpPr>
          <p:nvPr/>
        </p:nvCxnSpPr>
        <p:spPr>
          <a:xfrm>
            <a:off x="4724400" y="2667000"/>
            <a:ext cx="0" cy="5334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5" name="Shape 1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6" name="Google Shape;1306;p41"/>
          <p:cNvSpPr txBox="1"/>
          <p:nvPr>
            <p:ph type="title"/>
          </p:nvPr>
        </p:nvSpPr>
        <p:spPr>
          <a:xfrm>
            <a:off x="457200" y="533400"/>
            <a:ext cx="8229600" cy="1313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i="1" lang="en-US" sz="4500"/>
              <a:t>1. Influence of biological factors on personality</a:t>
            </a:r>
            <a:endParaRPr i="1" sz="4500"/>
          </a:p>
        </p:txBody>
      </p:sp>
      <p:sp>
        <p:nvSpPr>
          <p:cNvPr id="1307" name="Google Shape;1307;p41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Heredity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Brain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Physical features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" name="Google Shape;1312;p42"/>
          <p:cNvSpPr txBox="1"/>
          <p:nvPr>
            <p:ph type="title"/>
          </p:nvPr>
        </p:nvSpPr>
        <p:spPr>
          <a:xfrm>
            <a:off x="457200" y="457200"/>
            <a:ext cx="8229600" cy="1389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i="1" lang="en-US" sz="4500"/>
              <a:t>2. Influence of family/social factors on Personality</a:t>
            </a:r>
            <a:endParaRPr i="1" sz="4500"/>
          </a:p>
        </p:txBody>
      </p:sp>
      <p:sp>
        <p:nvSpPr>
          <p:cNvPr id="1313" name="Google Shape;1313;p42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Socialization</a:t>
            </a:r>
            <a:endParaRPr/>
          </a:p>
          <a:p>
            <a:pPr indent="-357505" lvl="0" marL="51435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Identification process</a:t>
            </a:r>
            <a:endParaRPr/>
          </a:p>
          <a:p>
            <a:pPr indent="-514350" lvl="1" marL="880110" rtl="0" algn="l">
              <a:spcBef>
                <a:spcPts val="480"/>
              </a:spcBef>
              <a:spcAft>
                <a:spcPts val="0"/>
              </a:spcAft>
              <a:buSzPts val="2040"/>
              <a:buAutoNum type="alphaLcPeriod"/>
            </a:pPr>
            <a:r>
              <a:rPr lang="en-US"/>
              <a:t>Home environment</a:t>
            </a:r>
            <a:endParaRPr/>
          </a:p>
          <a:p>
            <a:pPr indent="-514350" lvl="1" marL="880110" rtl="0" algn="l">
              <a:spcBef>
                <a:spcPts val="480"/>
              </a:spcBef>
              <a:spcAft>
                <a:spcPts val="0"/>
              </a:spcAft>
              <a:buSzPts val="2040"/>
              <a:buAutoNum type="alphaLcPeriod"/>
            </a:pPr>
            <a:r>
              <a:rPr lang="en-US"/>
              <a:t>Family members</a:t>
            </a:r>
            <a:endParaRPr/>
          </a:p>
          <a:p>
            <a:pPr indent="-514350" lvl="1" marL="880110" rtl="0" algn="l">
              <a:spcBef>
                <a:spcPts val="480"/>
              </a:spcBef>
              <a:spcAft>
                <a:spcPts val="0"/>
              </a:spcAft>
              <a:buSzPts val="2040"/>
              <a:buAutoNum type="alphaLcPeriod"/>
            </a:pPr>
            <a:r>
              <a:rPr lang="en-US"/>
              <a:t>Social groups</a:t>
            </a:r>
            <a:endParaRPr/>
          </a:p>
          <a:p>
            <a:pPr indent="-514350" lvl="8" marL="2708910" rtl="0" algn="l">
              <a:spcBef>
                <a:spcPts val="280"/>
              </a:spcBef>
              <a:spcAft>
                <a:spcPts val="0"/>
              </a:spcAft>
              <a:buSzPts val="1400"/>
              <a:buFont typeface="Constantia"/>
              <a:buNone/>
            </a:pPr>
            <a:r>
              <a:rPr lang="en-US"/>
              <a:t>				</a:t>
            </a:r>
            <a:r>
              <a:rPr lang="en-US">
                <a:solidFill>
                  <a:srgbClr val="C00000"/>
                </a:solidFill>
              </a:rPr>
              <a:t>show picture on chapter 4, pg 76 &amp; 77</a:t>
            </a:r>
            <a:endParaRPr/>
          </a:p>
          <a:p>
            <a:pPr indent="-514350" lvl="1" marL="88011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7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Google Shape;1318;p4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i="1" lang="en-US" sz="4500"/>
              <a:t>3. Cultural factors and personality</a:t>
            </a:r>
            <a:endParaRPr i="1" sz="4500"/>
          </a:p>
        </p:txBody>
      </p:sp>
      <p:sp>
        <p:nvSpPr>
          <p:cNvPr id="1319" name="Google Shape;1319;p43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46888" lvl="1" marL="640080" rtl="0" algn="l">
              <a:spcBef>
                <a:spcPts val="0"/>
              </a:spcBef>
              <a:spcAft>
                <a:spcPts val="0"/>
              </a:spcAft>
              <a:buSzPts val="1887"/>
              <a:buFont typeface="Constantia"/>
              <a:buChar char="-"/>
            </a:pPr>
            <a:r>
              <a:rPr lang="en-US" sz="2220"/>
              <a:t>Culture is the underlying determinant of human decision–making. It generally determines attitudes toward independence, aggression, competition and co-operation.</a:t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ts val="1887"/>
              <a:buFont typeface="Constantia"/>
              <a:buNone/>
            </a:pPr>
            <a:r>
              <a:t/>
            </a:r>
            <a:endParaRPr sz="2220"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ts val="1887"/>
              <a:buFont typeface="Constantia"/>
              <a:buChar char="-"/>
            </a:pPr>
            <a:r>
              <a:rPr lang="en-US" sz="2220"/>
              <a:t>Each culture expects and trains its members to behave in the ways that are acceptable to the group. </a:t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ts val="1887"/>
              <a:buFont typeface="Constantia"/>
              <a:buNone/>
            </a:pPr>
            <a:r>
              <a:t/>
            </a:r>
            <a:endParaRPr sz="2220"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ts val="1887"/>
              <a:buFont typeface="Constantia"/>
              <a:buChar char="-"/>
            </a:pPr>
            <a:r>
              <a:rPr lang="en-US" sz="2220"/>
              <a:t>To a greater extent, the child’s cultural group decides its values / characteristics through group learning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ts val="1887"/>
              <a:buNone/>
            </a:pPr>
            <a:r>
              <a:rPr lang="en-US" sz="2220"/>
              <a:t>							</a:t>
            </a:r>
            <a:r>
              <a:rPr lang="en-US" sz="1017">
                <a:solidFill>
                  <a:srgbClr val="C00000"/>
                </a:solidFill>
              </a:rPr>
              <a:t> show picture on chapter 4, page 77 </a:t>
            </a:r>
            <a:r>
              <a:rPr lang="en-US" sz="2220"/>
              <a:t>				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6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Google Shape;1147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US"/>
              <a:t>What is organization? </a:t>
            </a:r>
            <a:endParaRPr/>
          </a:p>
        </p:txBody>
      </p:sp>
      <p:sp>
        <p:nvSpPr>
          <p:cNvPr id="1148" name="Google Shape;1148;p17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	Stephen P. Robbins and Timothy A. Judge’s Definition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 “Organization is a consciously co-ordinated social unit, composed of two or more people, that functions on a relatively continuous basis to achieve a common goal or a set of goals”.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3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p44"/>
          <p:cNvSpPr txBox="1"/>
          <p:nvPr>
            <p:ph type="title"/>
          </p:nvPr>
        </p:nvSpPr>
        <p:spPr>
          <a:xfrm>
            <a:off x="457200" y="533400"/>
            <a:ext cx="8229600" cy="1313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br>
              <a:rPr lang="en-US" sz="4500"/>
            </a:br>
            <a:r>
              <a:rPr lang="en-US" sz="4500"/>
              <a:t>4. </a:t>
            </a:r>
            <a:r>
              <a:rPr i="1" lang="en-US" sz="4500"/>
              <a:t>Influence of situational factors on personality</a:t>
            </a:r>
            <a:endParaRPr i="1" sz="4500"/>
          </a:p>
        </p:txBody>
      </p:sp>
      <p:sp>
        <p:nvSpPr>
          <p:cNvPr id="1325" name="Google Shape;1325;p44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The S-O-B model of human behaviour gives more importance to situations. Research studies have suggested that situation plays a powerful role in human personality. Situations bring in pressure to influence one’s personality.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Example. A care-free son becomes highly responsible when his father, the only bread – winner in the family, dies. The situation, i.e. death of father, has transformed an irresponsible son into a responsible person.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9" name="Shape 1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" name="Google Shape;1330;p45"/>
          <p:cNvSpPr txBox="1"/>
          <p:nvPr>
            <p:ph type="title"/>
          </p:nvPr>
        </p:nvSpPr>
        <p:spPr>
          <a:xfrm>
            <a:off x="457200" y="704088"/>
            <a:ext cx="8229600" cy="819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Traits of Indian Managers</a:t>
            </a:r>
            <a:endParaRPr/>
          </a:p>
        </p:txBody>
      </p:sp>
      <p:sp>
        <p:nvSpPr>
          <p:cNvPr id="1331" name="Google Shape;1331;p45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Indian managers generally exhibit the following traits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Indian mangers are somewhat emotional, casual, sensitive, tough, tense and group dependant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On two personality characteristics of authoritarianism and machivelliansm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They have need for achievement and competence though they have lower level of maturity and persistency</a:t>
            </a:r>
            <a:endParaRPr/>
          </a:p>
          <a:p>
            <a:pPr indent="-514350" lvl="0" marL="514350" rtl="0" algn="l">
              <a:spcBef>
                <a:spcPts val="520"/>
              </a:spcBef>
              <a:spcAft>
                <a:spcPts val="0"/>
              </a:spcAft>
              <a:buSzPts val="2470"/>
              <a:buAutoNum type="arabicPeriod"/>
            </a:pPr>
            <a:r>
              <a:rPr lang="en-US"/>
              <a:t>They show co-operation, friendliness, sympathy and nurturance.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5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" name="Google Shape;1336;p46"/>
          <p:cNvSpPr txBox="1"/>
          <p:nvPr>
            <p:ph type="title"/>
          </p:nvPr>
        </p:nvSpPr>
        <p:spPr>
          <a:xfrm>
            <a:off x="457200" y="457200"/>
            <a:ext cx="8229600" cy="1389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br>
              <a:rPr lang="en-US" sz="4500"/>
            </a:br>
            <a:r>
              <a:rPr b="1" lang="en-US" sz="4500"/>
              <a:t>UNIT – 2</a:t>
            </a:r>
            <a:br>
              <a:rPr lang="en-US" sz="4500"/>
            </a:br>
            <a:r>
              <a:rPr lang="en-US" sz="4500"/>
              <a:t>PERCEPTION</a:t>
            </a:r>
            <a:endParaRPr sz="4500"/>
          </a:p>
        </p:txBody>
      </p:sp>
      <p:sp>
        <p:nvSpPr>
          <p:cNvPr id="1337" name="Google Shape;1337;p46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What is perception? 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Perception is a process by which individuals organize and interpret their sensory impressions to give meaning to their environment. Perception could be explained in various ways.</a:t>
            </a:r>
            <a:endParaRPr/>
          </a:p>
          <a:p>
            <a:pPr indent="-274319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Font typeface="Noto Sans Symbols"/>
              <a:buChar char="⮚"/>
            </a:pPr>
            <a:r>
              <a:rPr lang="en-US" sz="2405"/>
              <a:t>It is the process of receiving information about and making sense of the world around people. </a:t>
            </a:r>
            <a:endParaRPr/>
          </a:p>
          <a:p>
            <a:pPr indent="-274319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Font typeface="Noto Sans Symbols"/>
              <a:buChar char="⮚"/>
            </a:pPr>
            <a:r>
              <a:rPr lang="en-US" sz="2405"/>
              <a:t>It is also the process of deciding which information to notice, how to categorize the noticed information, and how to interpret it within the framework of one’s existing knowledge. </a:t>
            </a:r>
            <a:endParaRPr/>
          </a:p>
          <a:p>
            <a:pPr indent="-274319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Font typeface="Noto Sans Symbols"/>
              <a:buChar char="⮚"/>
            </a:pPr>
            <a:r>
              <a:rPr lang="en-US" sz="2405"/>
              <a:t>In simple terms, perception is how one looks at the world 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							</a:t>
            </a:r>
            <a:r>
              <a:rPr lang="en-US" sz="1017">
                <a:solidFill>
                  <a:srgbClr val="C00000"/>
                </a:solidFill>
              </a:rPr>
              <a:t>SHOW PICTURE ON PAGE 99 CHAPTER 5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1" name="Shape 1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" name="Google Shape;1342;p4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US"/>
              <a:t>Perceptual process</a:t>
            </a:r>
            <a:endParaRPr/>
          </a:p>
        </p:txBody>
      </p:sp>
      <p:sp>
        <p:nvSpPr>
          <p:cNvPr id="1343" name="Google Shape;1343;p47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	Perceptual process consists of several sub-processes. It is an input-output process.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Here, the stimuli, namely, the environment, subject, events or people can be considered as inputs.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These inputs are ‘processed’ through selection, organization, and interpretation.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The outcomes are opinions, feeling and attitudes etc. which ultimately decide the behaviour of the people.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7" name="Shape 1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" name="Google Shape;1348;p4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1" lang="en-US" sz="4500"/>
              <a:t>Factors influencing perceptual selectivity</a:t>
            </a:r>
            <a:endParaRPr sz="4500"/>
          </a:p>
        </p:txBody>
      </p:sp>
      <p:sp>
        <p:nvSpPr>
          <p:cNvPr id="1349" name="Google Shape;1349;p48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	Perception is a selective process as people can select only a limited amount of information in the environment. 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Through selection, certain aspects of stimuli which are admitted /accepted remain in the minds of people for interpretation. 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For example, when people read newspapers, they do not read all the columns; they concentrate on the items in which they are interested. 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Perceptual selectivity is caused by two categories </a:t>
            </a:r>
            <a:r>
              <a:rPr i="1" lang="en-US"/>
              <a:t>i.e.</a:t>
            </a:r>
            <a:r>
              <a:rPr lang="en-US"/>
              <a:t> </a:t>
            </a:r>
            <a:r>
              <a:rPr b="1" lang="en-US"/>
              <a:t>external and internal 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3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49"/>
          <p:cNvSpPr txBox="1"/>
          <p:nvPr>
            <p:ph type="title"/>
          </p:nvPr>
        </p:nvSpPr>
        <p:spPr>
          <a:xfrm>
            <a:off x="457200" y="533400"/>
            <a:ext cx="8229600" cy="1313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1" i="1" lang="en-US" sz="4500"/>
              <a:t>External factors in perceptual selectivity</a:t>
            </a:r>
            <a:endParaRPr sz="4500"/>
          </a:p>
        </p:txBody>
      </p:sp>
      <p:sp>
        <p:nvSpPr>
          <p:cNvPr id="1355" name="Google Shape;1355;p49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Size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Intensity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Repetition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Familiarity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Novelty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Contrast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Motion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9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p50"/>
          <p:cNvSpPr txBox="1"/>
          <p:nvPr>
            <p:ph type="title"/>
          </p:nvPr>
        </p:nvSpPr>
        <p:spPr>
          <a:xfrm>
            <a:off x="457200" y="609600"/>
            <a:ext cx="8229600" cy="1237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1" i="1" lang="en-US" sz="4500"/>
              <a:t>Internal factors in perceptual selectivity</a:t>
            </a:r>
            <a:endParaRPr sz="4500"/>
          </a:p>
        </p:txBody>
      </p:sp>
      <p:sp>
        <p:nvSpPr>
          <p:cNvPr id="1361" name="Google Shape;1361;p50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Self –concept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Beliefs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Expectations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Inner needs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Response disposition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Response salience</a:t>
            </a:r>
            <a:r>
              <a:rPr lang="en-US"/>
              <a:t>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Perceptual defense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2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Google Shape;1153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1" lang="en-US" sz="4500"/>
              <a:t>Characteristics of an Organization</a:t>
            </a:r>
            <a:endParaRPr sz="4500"/>
          </a:p>
        </p:txBody>
      </p:sp>
      <p:sp>
        <p:nvSpPr>
          <p:cNvPr id="1154" name="Google Shape;1154;p18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88"/>
              <a:buNone/>
            </a:pPr>
            <a:r>
              <a:rPr lang="en-US" sz="1040"/>
              <a:t>	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Char char="⚫"/>
            </a:pPr>
            <a:r>
              <a:rPr lang="en-US" sz="1040"/>
              <a:t>An organization is created deliberately or consciously. Anything which is formed as a natural sequence such as a family or a tribal group may not be termed as an organization. Typical organizations are manufacturing companies, marketing firms, trading houses, transport offices, banks, colleges, hotels, hospitals, </a:t>
            </a:r>
            <a:r>
              <a:rPr i="1" lang="en-US" sz="1040"/>
              <a:t>etc</a:t>
            </a:r>
            <a:r>
              <a:rPr lang="en-US" sz="1040"/>
              <a:t>., </a:t>
            </a:r>
            <a:endParaRPr/>
          </a:p>
          <a:p>
            <a:pPr indent="-211582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None/>
            </a:pPr>
            <a:r>
              <a:t/>
            </a:r>
            <a:endParaRPr sz="1040"/>
          </a:p>
          <a:p>
            <a:pPr indent="-274320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Char char="⚫"/>
            </a:pPr>
            <a:r>
              <a:rPr lang="en-US" sz="1040"/>
              <a:t>It is composed of two or more people. Any business run by one individual cannot be termed as a business organization. In large organizations the number of people runs into lakhs. </a:t>
            </a:r>
            <a:endParaRPr/>
          </a:p>
          <a:p>
            <a:pPr indent="-211582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None/>
            </a:pPr>
            <a:r>
              <a:t/>
            </a:r>
            <a:endParaRPr sz="1040"/>
          </a:p>
          <a:p>
            <a:pPr indent="-274320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Char char="⚫"/>
            </a:pPr>
            <a:r>
              <a:rPr lang="en-US" sz="1040"/>
              <a:t>There is co-ordination among the people working in an organization. In the absence of co-ordination/co-operation among the people the organization gets disorganized and ceases to exist. </a:t>
            </a:r>
            <a:endParaRPr/>
          </a:p>
          <a:p>
            <a:pPr indent="-211582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None/>
            </a:pPr>
            <a:r>
              <a:t/>
            </a:r>
            <a:endParaRPr sz="1040"/>
          </a:p>
          <a:p>
            <a:pPr indent="-274320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Char char="⚫"/>
            </a:pPr>
            <a:r>
              <a:rPr lang="en-US" sz="1040"/>
              <a:t>There is hierarchy in any organization. A typical hierarchy consists of Board of Directors, Chairman, Managing Director, General Managers, Dy. General Managers, Senior Managers, Managers, Supervisors and Workers in a large manufacturing firm. Principal, Heads of Departments, Professors, Associate Professors and Asst. Professors form the hierarchy in a professional college. Each level of hierarchy will have its own authority and responsibility.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None/>
            </a:pPr>
            <a:r>
              <a:t/>
            </a:r>
            <a:endParaRPr sz="1040"/>
          </a:p>
          <a:p>
            <a:pPr indent="-274320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Char char="⚫"/>
            </a:pPr>
            <a:r>
              <a:rPr lang="en-US" sz="1040"/>
              <a:t>Organizations function continuously. There are business houses existing for over centuries. In certain cases the business may be seasonal [selling of crackers, marketing of a particular variety of fruit and etc.,] but still it is organized business. </a:t>
            </a:r>
            <a:endParaRPr/>
          </a:p>
          <a:p>
            <a:pPr indent="-211582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None/>
            </a:pPr>
            <a:r>
              <a:t/>
            </a:r>
            <a:endParaRPr sz="1040"/>
          </a:p>
          <a:p>
            <a:pPr indent="-274320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Char char="⚫"/>
            </a:pPr>
            <a:r>
              <a:rPr lang="en-US" sz="1040"/>
              <a:t>organization will have certain goal(s). For a hospital, the goal could be to offer quality medical service at an affordable cost. A star hotel’s goal could be to offer a luxurious stay. The goal of a management school could be to make the students industry-ready. Depending on the top management the goals of a corporate could be to offer quality goods/service, invent newer and newer product designs, sell products at the cheapest rate or make available its services round the clock. Every</a:t>
            </a:r>
            <a:endParaRPr/>
          </a:p>
          <a:p>
            <a:pPr indent="-211582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None/>
            </a:pPr>
            <a:r>
              <a:t/>
            </a:r>
            <a:endParaRPr sz="1040"/>
          </a:p>
          <a:p>
            <a:pPr indent="-274320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Char char="⚫"/>
            </a:pPr>
            <a:r>
              <a:rPr lang="en-US" sz="1040">
                <a:solidFill>
                  <a:schemeClr val="accent3"/>
                </a:solidFill>
              </a:rPr>
              <a:t>Show Picture</a:t>
            </a:r>
            <a:endParaRPr/>
          </a:p>
          <a:p>
            <a:pPr indent="-211582" lvl="0" marL="274320" rtl="0" algn="l">
              <a:lnSpc>
                <a:spcPct val="80000"/>
              </a:lnSpc>
              <a:spcBef>
                <a:spcPts val="208"/>
              </a:spcBef>
              <a:spcAft>
                <a:spcPts val="0"/>
              </a:spcAft>
              <a:buSzPts val="988"/>
              <a:buNone/>
            </a:pPr>
            <a:r>
              <a:t/>
            </a:r>
            <a:endParaRPr sz="104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8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Google Shape;1159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US"/>
              <a:t>Behaviour</a:t>
            </a:r>
            <a:endParaRPr/>
          </a:p>
        </p:txBody>
      </p:sp>
      <p:sp>
        <p:nvSpPr>
          <p:cNvPr id="1160" name="Google Shape;1160;p19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	Behaviour is a response to a stimulus which is observed directly or indirectly. Human behaviour is a function of person and environment</a:t>
            </a:r>
            <a:r>
              <a:rPr i="1" lang="en-US"/>
              <a:t> i.e.</a:t>
            </a:r>
            <a:r>
              <a:rPr lang="en-US"/>
              <a:t> B=f [PxE].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“</a:t>
            </a:r>
            <a:r>
              <a:rPr b="1" lang="en-US"/>
              <a:t>Person</a:t>
            </a:r>
            <a:r>
              <a:rPr lang="en-US"/>
              <a:t>” includes education, skills, experience, health, gender, age, attitude, aptitude, beliefs, perception, personality</a:t>
            </a:r>
            <a:r>
              <a:rPr i="1" lang="en-US"/>
              <a:t>, etc.,</a:t>
            </a:r>
            <a:r>
              <a:rPr lang="en-US"/>
              <a:t> Environment covers working conditions, amenities, supervision, rewards, fellow workers, motivation</a:t>
            </a:r>
            <a:r>
              <a:rPr i="1" lang="en-US"/>
              <a:t> etc</a:t>
            </a:r>
            <a:r>
              <a:rPr lang="en-US"/>
              <a:t>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4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US"/>
              <a:t>Behaviour: Overt and Covert</a:t>
            </a:r>
            <a:endParaRPr/>
          </a:p>
        </p:txBody>
      </p:sp>
      <p:sp>
        <p:nvSpPr>
          <p:cNvPr id="1166" name="Google Shape;1166;p20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Overt behaviour:</a:t>
            </a:r>
            <a:r>
              <a:rPr lang="en-US"/>
              <a:t> It is what a person does. It is the observable and measurable activity of human beings. It includes mental process like decision making or physical process like handling a machine.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/>
              <a:t>Covert behaviour:</a:t>
            </a:r>
            <a:r>
              <a:rPr b="1" lang="en-US"/>
              <a:t> </a:t>
            </a:r>
            <a:r>
              <a:rPr lang="en-US"/>
              <a:t>This cannot be easily observed or measured (e.g.) feelings, attitudes, perception</a:t>
            </a:r>
            <a:r>
              <a:rPr i="1" lang="en-US"/>
              <a:t>, etc.,</a:t>
            </a:r>
            <a:r>
              <a:rPr lang="en-US"/>
              <a:t> 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0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1" lang="en-US" sz="4500"/>
              <a:t>Meaning of Organizational Behavior</a:t>
            </a:r>
            <a:endParaRPr sz="4500"/>
          </a:p>
        </p:txBody>
      </p:sp>
      <p:sp>
        <p:nvSpPr>
          <p:cNvPr id="1172" name="Google Shape;1172;p21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b="1" lang="en-US"/>
              <a:t>	</a:t>
            </a:r>
            <a:r>
              <a:rPr lang="en-US"/>
              <a:t>Organizational behaviour</a:t>
            </a:r>
            <a:r>
              <a:rPr b="1" lang="en-US"/>
              <a:t> </a:t>
            </a:r>
            <a:r>
              <a:rPr lang="en-US"/>
              <a:t>is the study of what people think, feel and do in and around organizations.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 It is also a systematic study of individual, team and organization-level characteristics in an organization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6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p22"/>
          <p:cNvSpPr txBox="1"/>
          <p:nvPr>
            <p:ph type="title"/>
          </p:nvPr>
        </p:nvSpPr>
        <p:spPr>
          <a:xfrm>
            <a:off x="457200" y="457200"/>
            <a:ext cx="8229600" cy="1389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1" lang="en-US" sz="4500"/>
              <a:t>Definition of Organizational Behaviour </a:t>
            </a:r>
            <a:endParaRPr sz="4500"/>
          </a:p>
        </p:txBody>
      </p:sp>
      <p:sp>
        <p:nvSpPr>
          <p:cNvPr id="1178" name="Google Shape;1178;p22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	According to </a:t>
            </a:r>
            <a:r>
              <a:rPr b="1" lang="en-US"/>
              <a:t>Stephen P. Robbins</a:t>
            </a:r>
            <a:r>
              <a:rPr lang="en-US"/>
              <a:t>, organizational behaviour is a field of study that investigates the impacts that individuals, groups and structure have on behaviour within organizations for the purpose of applying such knowledge toward improving an organization’s effectiveness.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	</a:t>
            </a:r>
            <a:r>
              <a:rPr b="1" lang="en-US"/>
              <a:t>Fred Luthans </a:t>
            </a:r>
            <a:r>
              <a:rPr lang="en-US"/>
              <a:t>defined organizational behaviour as the understanding, prediction and management of human behaviour in organizations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2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p23"/>
          <p:cNvSpPr txBox="1"/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1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2"/>
                </a:solidFill>
              </a:rPr>
              <a:t>Goals of Organizational Behaviour Study  </a:t>
            </a:r>
            <a:br>
              <a:rPr b="1" lang="en-US" sz="3200">
                <a:solidFill>
                  <a:schemeClr val="dk2"/>
                </a:solidFill>
              </a:rPr>
            </a:br>
            <a:br>
              <a:rPr lang="en-US" sz="1600"/>
            </a:br>
            <a:endParaRPr/>
          </a:p>
        </p:txBody>
      </p:sp>
      <p:sp>
        <p:nvSpPr>
          <p:cNvPr id="1184" name="Google Shape;1184;p23"/>
          <p:cNvSpPr txBox="1"/>
          <p:nvPr>
            <p:ph idx="1" type="body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285"/>
              <a:buNone/>
            </a:pPr>
            <a:r>
              <a:rPr lang="en-US" sz="2405"/>
              <a:t> 	The goals of understanding organizational behavior are</a:t>
            </a:r>
            <a:endParaRPr/>
          </a:p>
          <a:p>
            <a:pPr indent="-274319" lvl="0" marL="274320" rtl="0" algn="l">
              <a:spcBef>
                <a:spcPts val="481"/>
              </a:spcBef>
              <a:spcAft>
                <a:spcPts val="0"/>
              </a:spcAft>
              <a:buSzPts val="2285"/>
              <a:buChar char="⚫"/>
            </a:pPr>
            <a:r>
              <a:rPr lang="en-US" sz="2405"/>
              <a:t>to describe [how people behave under a variety of conditions /environments?]</a:t>
            </a:r>
            <a:endParaRPr/>
          </a:p>
          <a:p>
            <a:pPr indent="-274319" lvl="0" marL="274320" rtl="0" algn="l">
              <a:spcBef>
                <a:spcPts val="481"/>
              </a:spcBef>
              <a:spcAft>
                <a:spcPts val="0"/>
              </a:spcAft>
              <a:buSzPts val="2285"/>
              <a:buChar char="⚫"/>
            </a:pPr>
            <a:r>
              <a:rPr lang="en-US" sz="2405"/>
              <a:t>to understand[why people behave as they do in different situations?]</a:t>
            </a:r>
            <a:endParaRPr/>
          </a:p>
          <a:p>
            <a:pPr indent="-274319" lvl="0" marL="274320" rtl="0" algn="l">
              <a:spcBef>
                <a:spcPts val="481"/>
              </a:spcBef>
              <a:spcAft>
                <a:spcPts val="0"/>
              </a:spcAft>
              <a:buSzPts val="2285"/>
              <a:buChar char="⚫"/>
            </a:pPr>
            <a:r>
              <a:rPr lang="en-US" sz="2405"/>
              <a:t>to predict [how people behave in future?] and</a:t>
            </a:r>
            <a:endParaRPr/>
          </a:p>
          <a:p>
            <a:pPr indent="-274319" lvl="0" marL="274320" rtl="0" algn="l">
              <a:spcBef>
                <a:spcPts val="481"/>
              </a:spcBef>
              <a:spcAft>
                <a:spcPts val="0"/>
              </a:spcAft>
              <a:buSzPts val="2285"/>
              <a:buChar char="⚫"/>
            </a:pPr>
            <a:r>
              <a:rPr lang="en-US" sz="2405"/>
              <a:t>to control [how their behaviour is controlled  or managed for productive activity]</a:t>
            </a:r>
            <a:endParaRPr/>
          </a:p>
          <a:p>
            <a:pPr indent="-129237" lvl="0" marL="274320" rtl="0" algn="l"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  <a:p>
            <a:pPr indent="-274319" lvl="0" marL="274320" rtl="0" algn="l">
              <a:spcBef>
                <a:spcPts val="481"/>
              </a:spcBef>
              <a:spcAft>
                <a:spcPts val="0"/>
              </a:spcAft>
              <a:buSzPts val="2285"/>
              <a:buChar char="⚫"/>
            </a:pPr>
            <a:r>
              <a:rPr lang="en-US" sz="2405">
                <a:solidFill>
                  <a:schemeClr val="accent4"/>
                </a:solidFill>
              </a:rPr>
              <a:t>Show picture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