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5" r:id="rId2"/>
    <p:sldId id="256" r:id="rId3"/>
    <p:sldId id="260" r:id="rId4"/>
    <p:sldId id="257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82" r:id="rId15"/>
    <p:sldId id="283" r:id="rId16"/>
    <p:sldId id="280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4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801AE-C272-4663-8CC2-B4E57299ADE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1C20C-3A80-4449-857B-D71867B8A7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1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BC6B48-3EC2-4C33-9226-40F076B764C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:Nutrition Through Life Cycle</a:t>
            </a:r>
          </a:p>
          <a:p>
            <a:r>
              <a:rPr lang="en-US" dirty="0"/>
              <a:t>Subject Code :16SCCND4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355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3" descr="C:\Documents and Settings\campkm\My Documents\My Documents\My Pictures\teen smo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458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001000" cy="14319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  <a:latin typeface="Comic Sans MS" pitchFamily="66" charset="0"/>
              </a:rPr>
              <a:t>Behaviors with Less Pronounced Consequences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7772400" cy="4114800"/>
          </a:xfrm>
        </p:spPr>
        <p:txBody>
          <a:bodyPr/>
          <a:lstStyle/>
          <a:p>
            <a:r>
              <a:rPr lang="en-US" dirty="0"/>
              <a:t>Eating choices </a:t>
            </a:r>
          </a:p>
          <a:p>
            <a:r>
              <a:rPr lang="en-US" dirty="0"/>
              <a:t>Physical activity and exercise</a:t>
            </a:r>
          </a:p>
          <a:p>
            <a:r>
              <a:rPr lang="en-US" dirty="0"/>
              <a:t>Affect adolescents’ sense of well-being, energy and health in the short term</a:t>
            </a:r>
          </a:p>
          <a:p>
            <a:r>
              <a:rPr lang="en-US" dirty="0"/>
              <a:t>Affect adult-onset chronic disease risk in the long term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026" descr="C:\Documents and Settings\campkm\My Documents\My Documents\My Pictures\Couch Pota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200"/>
            <a:ext cx="9144000" cy="6096000"/>
          </a:xfrm>
          <a:prstGeom prst="rect">
            <a:avLst/>
          </a:prstGeom>
          <a:noFill/>
        </p:spPr>
      </p:pic>
      <p:sp>
        <p:nvSpPr>
          <p:cNvPr id="68611" name="Text Box 1027"/>
          <p:cNvSpPr txBox="1">
            <a:spLocks noChangeArrowheads="1"/>
          </p:cNvSpPr>
          <p:nvPr/>
        </p:nvSpPr>
        <p:spPr bwMode="auto">
          <a:xfrm>
            <a:off x="4267200" y="4572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2" name="Text Box 1028"/>
          <p:cNvSpPr txBox="1">
            <a:spLocks noChangeArrowheads="1"/>
          </p:cNvSpPr>
          <p:nvPr/>
        </p:nvSpPr>
        <p:spPr bwMode="auto">
          <a:xfrm>
            <a:off x="4419600" y="457200"/>
            <a:ext cx="38862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66FF"/>
                </a:solidFill>
              </a:rPr>
              <a:t>Another form of Risk-Taking Behavior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76200"/>
            <a:ext cx="86868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B0F0"/>
                </a:solidFill>
                <a:latin typeface="Comic Sans MS" pitchFamily="66" charset="0"/>
              </a:rPr>
              <a:t>GROWTH SPURT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The second and final growth spurt occurs during this period.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The process of physical development from a child to an adult is called </a:t>
            </a:r>
            <a:r>
              <a:rPr lang="en-US" sz="2200" b="1" dirty="0" smtClean="0">
                <a:solidFill>
                  <a:srgbClr val="00B050"/>
                </a:solidFill>
                <a:latin typeface="Comic Sans MS" pitchFamily="66" charset="0"/>
              </a:rPr>
              <a:t>puberty.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The growth spurt occurs in </a:t>
            </a:r>
            <a:r>
              <a:rPr lang="en-US" sz="2200" dirty="0" smtClean="0">
                <a:solidFill>
                  <a:srgbClr val="00B050"/>
                </a:solidFill>
                <a:latin typeface="Comic Sans MS" pitchFamily="66" charset="0"/>
              </a:rPr>
              <a:t>girls at approximately 11-14 years</a:t>
            </a:r>
            <a:r>
              <a:rPr lang="en-US" sz="2200" dirty="0" smtClean="0">
                <a:latin typeface="Comic Sans MS" pitchFamily="66" charset="0"/>
              </a:rPr>
              <a:t> and in </a:t>
            </a:r>
            <a:r>
              <a:rPr lang="en-US" sz="2200" dirty="0" smtClean="0">
                <a:solidFill>
                  <a:srgbClr val="00B050"/>
                </a:solidFill>
                <a:latin typeface="Comic Sans MS" pitchFamily="66" charset="0"/>
              </a:rPr>
              <a:t>boys 13-16 years</a:t>
            </a:r>
            <a:r>
              <a:rPr lang="en-US" sz="2200" dirty="0" smtClean="0">
                <a:latin typeface="Comic Sans MS" pitchFamily="66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Growth in girls in terms of height and weight is maximum prior to menarche.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It is very rare that girls gain height after menarche, which is hardly 2-3 cm.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Comic Sans MS" pitchFamily="66" charset="0"/>
              </a:rPr>
              <a:t> In boys growth continues till late teens. They tend to gain weight at a faster rate and by 18-20 years, they have achieved their full height.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  <a:latin typeface="Comic Sans MS" pitchFamily="66" charset="0"/>
              </a:rPr>
              <a:t>NUTRITION</a:t>
            </a:r>
            <a:endParaRPr lang="en-US" sz="66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410355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Nutrition is nourishment or energy that is obtained from food consumed or the process of consuming the proper amount of nourishment and energy.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SDA Food Pyramid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125" y="236538"/>
            <a:ext cx="8948738" cy="6519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7693"/>
            <a:ext cx="84582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B0F0"/>
                </a:solidFill>
                <a:latin typeface="Comic Sans MS" pitchFamily="66" charset="0"/>
              </a:rPr>
              <a:t>NUTRITIONAL REQUIREMENT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Rapid physical growth creates an increased demand for energy and nutrients. Practicing healthy eating behaviors during adolescence is essential for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• Promoting optimal growth, development, and health.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• Preventing immediate health problems (e.g., iron-deficiency anemia, </a:t>
            </a:r>
            <a:r>
              <a:rPr lang="en-US" sz="2400" dirty="0" err="1" smtClean="0">
                <a:latin typeface="Comic Sans MS" pitchFamily="66" charset="0"/>
              </a:rPr>
              <a:t>undernutrition</a:t>
            </a:r>
            <a:r>
              <a:rPr lang="en-US" sz="2400" dirty="0" smtClean="0">
                <a:latin typeface="Comic Sans MS" pitchFamily="66" charset="0"/>
              </a:rPr>
              <a:t>, obesity, eating disorders, dental caries).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Comic Sans MS" pitchFamily="66" charset="0"/>
              </a:rPr>
              <a:t>• Laying the foundation for lifelong health and reducing the risk of chronic diseases (e.g., cardiovascular disease, type 2 diabetes mellitus, hypertension, some forms of cancer, osteoporosis).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0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F0"/>
                </a:solidFill>
                <a:latin typeface="Comic Sans MS" pitchFamily="66" charset="0"/>
              </a:rPr>
              <a:t>RECOMMENDED NUTRIENT ALLOWANCES</a:t>
            </a:r>
            <a:endParaRPr lang="en-US" sz="24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33400"/>
            <a:ext cx="8686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Energy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The metabolic demands of growth and energy expenditure increases the calorie needs.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Energy - basis of ideal weight for age.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The energy requirements for boys is more than that of girls which is 2450 k.cal. and 2640 k.cal for boys 13-15 years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and 16-18 years respectively and 2060 k.cal for girls of 13 to 18 years.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The difference in energy requirements can be attributed to the rapid increase in weight for boys.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24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2. Protein </a:t>
            </a:r>
            <a:endParaRPr lang="en-US" sz="2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The protein requirements are 1 gram / day.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The protein needs represent 12-14 percent of the total energy requirements.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This meets the need for growth, for pubertal changes in both genders and for developing lean body mass in boys.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3. Calcium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Bone growth requires calcium.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Calcium requirements are based on calcium accretion during the period of growth.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About 150 mg of calcium should be retained for increasing bone mass.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Hence the allowance for boys is more than girls because of their increased skeletal growth.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336" y="381000"/>
            <a:ext cx="8534708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NUTRITION DURING</a:t>
            </a:r>
          </a:p>
          <a:p>
            <a:pPr algn="ctr"/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ADOLESCENCE</a:t>
            </a:r>
          </a:p>
          <a:p>
            <a:pPr algn="ctr"/>
            <a:r>
              <a:rPr 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UNIT 4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2971800"/>
            <a:ext cx="30480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8847"/>
            <a:ext cx="86868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4. Iron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The increase in body mass during adolescence correspond to 4.3 kg/year in boys and 4 kg/year in girls.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The haemoglobin concentration increases by 2g /dl in boys and 1g/dl in girls.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Hence considering the additional requirement for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growth spurt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 • expansion of blood volume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increase in haemoglobin concentration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 • additional iron to compensate menstrual losses in girls and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 • adding the basal loss of iron, the requirements for iron have been arrived at 41 mg/day and 28 mg/day for boys and girls 13 – 15 years of age, and 50 mg /day and 30 mg / day for boys and girls 16-18 years of age respectively.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The higher requirement of iron for boys than girls may be attributed to the low percentage of iron absorption in adolescent boys (3 percent) than adolescent girls (5 percent).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5. Vitamins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The requirement for B vitamins namely thiamine, riboflavin and niacin increases in direct proportion with increase in calorie intake.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 Folic acid and vitamin B12 requirements also increase when there is rapid tissue synthesis as they participate in synthesis of DNA and RNA.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Transamination</a:t>
            </a:r>
            <a:r>
              <a:rPr lang="en-US" sz="2400" dirty="0" smtClean="0">
                <a:latin typeface="Comic Sans MS" pitchFamily="66" charset="0"/>
              </a:rPr>
              <a:t> to synthesize non-essential amino acids requires more vitamin B6 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The structural and functional integrity of newly formed cells depends on the availability of vitamins A, C and E.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1"/>
            <a:ext cx="8610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CHANGE IN EATING HABITS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Psychological pressures on adolescents influence their eating habits.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Boys generally tend to have a better appetite than girls and this helps them to meet their nutritional demands.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The adolescent girls are at a disadvantage due to the following reasons.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       1. with considerable amount of fat deposits and less physical activity than boys, girls may gain weight.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       2. figure consciousness due to social pressure may force her into a self imposed crash diet for weight loss or self starvation leading to </a:t>
            </a:r>
            <a:r>
              <a:rPr lang="en-US" sz="2000" b="1" i="1" dirty="0" smtClean="0">
                <a:solidFill>
                  <a:srgbClr val="FF0000"/>
                </a:solidFill>
                <a:latin typeface="Comic Sans MS" pitchFamily="66" charset="0"/>
              </a:rPr>
              <a:t>eating disorders like bulimia and anorexia nervosa.</a:t>
            </a:r>
            <a:endParaRPr lang="en-US" sz="20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501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The adolescents also develop a liking for </a:t>
            </a:r>
            <a:r>
              <a:rPr lang="en-US" sz="2400" b="1" i="1" dirty="0" smtClean="0">
                <a:solidFill>
                  <a:srgbClr val="FF0000"/>
                </a:solidFill>
                <a:latin typeface="Comic Sans MS" pitchFamily="66" charset="0"/>
              </a:rPr>
              <a:t>fast foods </a:t>
            </a:r>
            <a:r>
              <a:rPr lang="en-US" sz="2400" dirty="0" smtClean="0">
                <a:latin typeface="Comic Sans MS" pitchFamily="66" charset="0"/>
              </a:rPr>
              <a:t>which are nutritionally inadequate and rich in saturated fats and may skip meals at times.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Hence adolescents should be educated to consume a balanced nutritional </a:t>
            </a:r>
            <a:r>
              <a:rPr lang="en-US" sz="2400" b="1" dirty="0" smtClean="0">
                <a:solidFill>
                  <a:srgbClr val="00B050"/>
                </a:solidFill>
                <a:latin typeface="Comic Sans MS" pitchFamily="66" charset="0"/>
              </a:rPr>
              <a:t>diet including iron rich, calcium rich, protein rich foods</a:t>
            </a:r>
            <a:r>
              <a:rPr lang="en-US" sz="2400" dirty="0" smtClean="0">
                <a:latin typeface="Comic Sans MS" pitchFamily="66" charset="0"/>
              </a:rPr>
              <a:t> and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Avoid junk foods providing empty calories.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Comic Sans MS" pitchFamily="66" charset="0"/>
              </a:rPr>
              <a:t> The adolescents should be advised not to miss meals and that, emotions should not dominate during meal times.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39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EATING DISORDERS</a:t>
            </a:r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1. Binge eating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The consumption of a large amount of food in a small amount of time.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 The individual suffering from this is either overweight or obese and suffer from consequent disorders like high blood pressure, hypercholesterolemia and type II diabetes.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Comic Sans MS" pitchFamily="66" charset="0"/>
              </a:rPr>
              <a:t>  Food habits of binge eating: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	a. Frequent dieting with erratic increase and decrease in weight. 	b. Eating only when hungry or eating to the point of extreme discomfort or consuming large amount during a short time.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	c. Avoiding eating at a social gathering or eating only small amounts in front of others. 	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	d. Either avoiding physical activity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6868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They show psychological changes and the signs include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 a. Depression, loneliness, guilt or shame and having a low self esteem. 	b. Not able to control when eating and unable to stop binges. 	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c. Being preoccupied with dieting, body weight or food.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Both psychological and nutritional counseling is extremely important for binge eaters.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2. Anorexia nervosa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Anorexia nervosa is an eating disorder characterized by refusal to eat and loss of body weight.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This is more common among adolescent girls when they try to avoid eating food due to over consciousness of their figure and social stress.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They appear extremely thin or emaciated due to rapid weight loss and complaint of nausea, vomiting or bloating after consuming normal food.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52400"/>
            <a:ext cx="8686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3. Bulimia nervosa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This is in quite contrast with anorexia nervosa.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Bulimia nervosa is a eating disorder characterized by periods of bingeing and purging and developing unrealistic ideas about food.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The bulimic adolescents eat large quantities of food and then binge.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   The consequences are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dental enamel erosion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dental cavities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swollen cheeks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callus on back of hands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fatigue and weakness due to malnutrition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	• irregular menstrual period.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mage result for balanced di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572500" cy="557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Nutri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838200"/>
            <a:ext cx="4648200" cy="46482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143000" y="5334000"/>
            <a:ext cx="69342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oper Black" pitchFamily="18" charset="0"/>
              </a:rPr>
              <a:t>THANK YOU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  <a:latin typeface="Comic Sans MS" pitchFamily="66" charset="0"/>
              </a:rPr>
              <a:t>ADOLESCENCE</a:t>
            </a:r>
            <a:endParaRPr lang="en-US" sz="54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Comic Sans MS" pitchFamily="66" charset="0"/>
              </a:rPr>
              <a:t>The transition from childhood to adulthood is called adolescence. This period (13-18 years) is characterized by rapid growth and development at all levels i.e., physical, physiological, psychological and social.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uberty        Early         Middle        Late                        adolescence   adolescence   adolescenceFemale   8-1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42902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4" name="Picture 4" descr="ï¡ Nutrition needs should be determined by the  degree of sexual maturation and biological  maturity instead of chronologic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0"/>
            <a:ext cx="8836025" cy="6977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752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0B0F0"/>
                </a:solidFill>
                <a:latin typeface="Comic Sans MS" pitchFamily="66" charset="0"/>
              </a:rPr>
              <a:t>Adolescence:</a:t>
            </a:r>
            <a:br>
              <a:rPr lang="en-US" sz="4800" dirty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en-US" sz="4800" dirty="0">
                <a:solidFill>
                  <a:srgbClr val="00B0F0"/>
                </a:solidFill>
                <a:latin typeface="Comic Sans MS" pitchFamily="66" charset="0"/>
              </a:rPr>
              <a:t>The Vulnerable Life Stage</a:t>
            </a:r>
            <a:br>
              <a:rPr lang="en-US" sz="4800" dirty="0">
                <a:solidFill>
                  <a:srgbClr val="00B0F0"/>
                </a:solidFill>
                <a:latin typeface="Comic Sans MS" pitchFamily="66" charset="0"/>
              </a:rPr>
            </a:br>
            <a:endParaRPr lang="en-US" sz="48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4724400"/>
          </a:xfrm>
        </p:spPr>
        <p:txBody>
          <a:bodyPr/>
          <a:lstStyle/>
          <a:p>
            <a:r>
              <a:rPr lang="en-US" sz="3600" b="1" dirty="0">
                <a:solidFill>
                  <a:srgbClr val="00B050"/>
                </a:solidFill>
                <a:latin typeface="Comic Sans MS" pitchFamily="66" charset="0"/>
              </a:rPr>
              <a:t>Big changes:  </a:t>
            </a:r>
            <a:r>
              <a:rPr lang="en-US" b="1" dirty="0">
                <a:solidFill>
                  <a:srgbClr val="00B050"/>
                </a:solidFill>
                <a:latin typeface="Comic Sans MS" pitchFamily="66" charset="0"/>
              </a:rPr>
              <a:t>Biological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Boys—get tall, lean, and dense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bones)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lvl="2"/>
            <a:r>
              <a:rPr lang="en-US" dirty="0">
                <a:latin typeface="Comic Sans MS" pitchFamily="66" charset="0"/>
              </a:rPr>
              <a:t>Attain 15% of final adult </a:t>
            </a:r>
            <a:r>
              <a:rPr lang="en-US" dirty="0" smtClean="0">
                <a:latin typeface="Comic Sans MS" pitchFamily="66" charset="0"/>
              </a:rPr>
              <a:t>height </a:t>
            </a:r>
            <a:r>
              <a:rPr lang="en-US" dirty="0">
                <a:latin typeface="Comic Sans MS" pitchFamily="66" charset="0"/>
              </a:rPr>
              <a:t>during puberty </a:t>
            </a:r>
          </a:p>
          <a:p>
            <a:pPr lvl="2"/>
            <a:r>
              <a:rPr lang="en-US" dirty="0">
                <a:latin typeface="Comic Sans MS" pitchFamily="66" charset="0"/>
              </a:rPr>
              <a:t>Lean body mass doubles</a:t>
            </a:r>
          </a:p>
          <a:p>
            <a:pPr lvl="2"/>
            <a:r>
              <a:rPr lang="en-US" dirty="0">
                <a:latin typeface="Comic Sans MS" pitchFamily="66" charset="0"/>
              </a:rPr>
              <a:t>Large calorie needs—increase from 2,000 at 10 yr to 3,000 at 15 yr</a:t>
            </a:r>
          </a:p>
          <a:p>
            <a:pPr lvl="1"/>
            <a:endParaRPr lang="en-US" dirty="0">
              <a:latin typeface="Comic Sans MS" pitchFamily="66" charset="0"/>
            </a:endParaRPr>
          </a:p>
          <a:p>
            <a:pPr lvl="1"/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21018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  <a:latin typeface="Comic Sans MS" pitchFamily="66" charset="0"/>
              </a:rPr>
              <a:t>Adolescence:</a:t>
            </a:r>
            <a:br>
              <a:rPr lang="en-US" b="1" dirty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en-US" b="1" dirty="0">
                <a:solidFill>
                  <a:srgbClr val="00B0F0"/>
                </a:solidFill>
                <a:latin typeface="Comic Sans MS" pitchFamily="66" charset="0"/>
              </a:rPr>
              <a:t>The Vulnerable Life Stage</a:t>
            </a:r>
            <a:br>
              <a:rPr lang="en-US" b="1" dirty="0">
                <a:solidFill>
                  <a:srgbClr val="00B0F0"/>
                </a:solidFill>
                <a:latin typeface="Comic Sans MS" pitchFamily="66" charset="0"/>
              </a:rPr>
            </a:br>
            <a:endParaRPr lang="en-US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839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Girls—get taller and fatter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% body fat increases from the teens into the mid-20s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Gain almost 50% of their adult ideal weight 6-9 mo before ht rate increases during puberty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Dieting can have a negative impact on linear growth during this time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Calorie needs increase by only 200 from 10 yr to 15 yr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229600" cy="5334000"/>
          </a:xfrm>
        </p:spPr>
        <p:txBody>
          <a:bodyPr/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Cognitive</a:t>
            </a:r>
          </a:p>
          <a:p>
            <a:pPr lvl="1"/>
            <a:r>
              <a:rPr lang="en-US" dirty="0">
                <a:latin typeface="Comic Sans MS" pitchFamily="66" charset="0"/>
              </a:rPr>
              <a:t>Thinking style changes from concrete to hypothetical and abstract</a:t>
            </a:r>
          </a:p>
          <a:p>
            <a:pPr lvl="1">
              <a:buFont typeface="Wingdings" pitchFamily="2" charset="2"/>
              <a:buNone/>
            </a:pPr>
            <a:r>
              <a:rPr lang="en-US" dirty="0">
                <a:latin typeface="Comic Sans MS" pitchFamily="66" charset="0"/>
              </a:rPr>
              <a:t>“takes the adolescent beyond the here and now into the realm of possibilities” (David </a:t>
            </a:r>
            <a:r>
              <a:rPr lang="en-US" dirty="0" err="1">
                <a:latin typeface="Comic Sans MS" pitchFamily="66" charset="0"/>
              </a:rPr>
              <a:t>Elkind</a:t>
            </a:r>
            <a:r>
              <a:rPr lang="en-US" dirty="0">
                <a:latin typeface="Comic Sans MS" pitchFamily="66" charset="0"/>
              </a:rPr>
              <a:t>, 1984)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534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Identity development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Attempt to figure out who they are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Success is dependent on positive interaction with the environment—home, school, and the community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They will “try on” different lifestyles looking for the “right fit”</a:t>
            </a:r>
          </a:p>
          <a:p>
            <a:pPr lvl="2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Risk taking behaviors—alcohol, drugs, tobacco, sexual behaviors, self-injury and suicide</a:t>
            </a:r>
          </a:p>
          <a:p>
            <a:pPr lvl="3">
              <a:lnSpc>
                <a:spcPct val="90000"/>
              </a:lnSpc>
            </a:pPr>
            <a:r>
              <a:rPr lang="en-US" sz="2800" dirty="0">
                <a:latin typeface="Comic Sans MS" pitchFamily="66" charset="0"/>
              </a:rPr>
              <a:t>Immediate and severe consequences  </a:t>
            </a:r>
          </a:p>
          <a:p>
            <a:pPr lvl="3">
              <a:lnSpc>
                <a:spcPct val="90000"/>
              </a:lnSpc>
            </a:pPr>
            <a:endParaRPr lang="en-US" sz="28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endParaRPr lang="en-US" sz="28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1095</Words>
  <Application>Microsoft Office PowerPoint</Application>
  <PresentationFormat>On-screen Show (4:3)</PresentationFormat>
  <Paragraphs>119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ADOLESCENCE</vt:lpstr>
      <vt:lpstr>PowerPoint Presentation</vt:lpstr>
      <vt:lpstr>PowerPoint Presentation</vt:lpstr>
      <vt:lpstr>Adolescence: The Vulnerable Life Stage </vt:lpstr>
      <vt:lpstr>Adolescence: The Vulnerable Life Stage </vt:lpstr>
      <vt:lpstr>PowerPoint Presentation</vt:lpstr>
      <vt:lpstr>PowerPoint Presentation</vt:lpstr>
      <vt:lpstr>PowerPoint Presentation</vt:lpstr>
      <vt:lpstr>Behaviors with Less Pronounced Consequences</vt:lpstr>
      <vt:lpstr>PowerPoint Presentation</vt:lpstr>
      <vt:lpstr>PowerPoint Presentation</vt:lpstr>
      <vt:lpstr>NUTRITION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6</cp:revision>
  <dcterms:created xsi:type="dcterms:W3CDTF">2006-08-16T00:00:00Z</dcterms:created>
  <dcterms:modified xsi:type="dcterms:W3CDTF">2020-05-19T08:09:13Z</dcterms:modified>
</cp:coreProperties>
</file>