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257" r:id="rId3"/>
    <p:sldId id="258" r:id="rId4"/>
    <p:sldId id="301" r:id="rId5"/>
    <p:sldId id="303" r:id="rId6"/>
    <p:sldId id="259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99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6" r:id="rId32"/>
    <p:sldId id="287" r:id="rId33"/>
    <p:sldId id="289" r:id="rId34"/>
    <p:sldId id="291" r:id="rId35"/>
    <p:sldId id="292" r:id="rId36"/>
    <p:sldId id="293" r:id="rId37"/>
    <p:sldId id="294" r:id="rId38"/>
    <p:sldId id="295" r:id="rId39"/>
    <p:sldId id="296" r:id="rId40"/>
    <p:sldId id="298" r:id="rId41"/>
    <p:sldId id="29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F4F9-4D8A-4060-AFE9-66C44E393A40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E45C-A86A-4818-A655-74F8C6D1B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F4F9-4D8A-4060-AFE9-66C44E393A40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E45C-A86A-4818-A655-74F8C6D1B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F4F9-4D8A-4060-AFE9-66C44E393A40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E45C-A86A-4818-A655-74F8C6D1B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F4F9-4D8A-4060-AFE9-66C44E393A40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E45C-A86A-4818-A655-74F8C6D1B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F4F9-4D8A-4060-AFE9-66C44E393A40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E45C-A86A-4818-A655-74F8C6D1B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F4F9-4D8A-4060-AFE9-66C44E393A40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E45C-A86A-4818-A655-74F8C6D1B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F4F9-4D8A-4060-AFE9-66C44E393A40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E45C-A86A-4818-A655-74F8C6D1B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F4F9-4D8A-4060-AFE9-66C44E393A40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E45C-A86A-4818-A655-74F8C6D1B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F4F9-4D8A-4060-AFE9-66C44E393A40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E45C-A86A-4818-A655-74F8C6D1B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F4F9-4D8A-4060-AFE9-66C44E393A40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E45C-A86A-4818-A655-74F8C6D1B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F4F9-4D8A-4060-AFE9-66C44E393A40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1E45C-A86A-4818-A655-74F8C6D1B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7F4F9-4D8A-4060-AFE9-66C44E393A40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1E45C-A86A-4818-A655-74F8C6D1B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Subject :Nutrition Through Life Cycle</a:t>
            </a:r>
          </a:p>
          <a:p>
            <a:r>
              <a:rPr lang="en-US" dirty="0"/>
              <a:t>Subject Code :16SCCND4</a:t>
            </a: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64803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First Trimester: Changes in a Woman's Daily Routine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 descr="A pregnant mom letting her son touch her belly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24087" y="2267744"/>
            <a:ext cx="4695825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839200" cy="5745163"/>
          </a:xfrm>
        </p:spPr>
        <p:txBody>
          <a:bodyPr>
            <a:normAutofit/>
          </a:bodyPr>
          <a:lstStyle/>
          <a:p>
            <a:r>
              <a:rPr lang="en-US" dirty="0"/>
              <a:t>Some of the changes you experience in your first trimester may cause you to revise your daily routine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You may need to go to bed earlier or eat more frequent or smaller meals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Some women experience a lot of discomfort, and others may not feel any at all. </a:t>
            </a:r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/>
              <a:t>pregnancy is different and even if you've been pregnant before you may feel completely different with each subsequent pregnancy.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First Trimester: The Baby at 4 Weeks</a:t>
            </a:r>
            <a:endParaRPr lang="en-US" dirty="0"/>
          </a:p>
        </p:txBody>
      </p:sp>
      <p:pic>
        <p:nvPicPr>
          <p:cNvPr id="4" name="Content Placeholder 3" descr="Development of embryo at approximately 4-6 weeks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2267744"/>
            <a:ext cx="7696199" cy="4361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r>
              <a:rPr lang="en-US" dirty="0"/>
              <a:t>At 4 weeks, your baby is developing:</a:t>
            </a:r>
          </a:p>
          <a:p>
            <a:pPr lvl="0"/>
            <a:r>
              <a:rPr lang="en-US" dirty="0"/>
              <a:t>The nervous system (brain and spinal cord) has begun to form.</a:t>
            </a:r>
          </a:p>
          <a:p>
            <a:pPr lvl="0"/>
            <a:r>
              <a:rPr lang="en-US" dirty="0"/>
              <a:t>The heart begins to form.</a:t>
            </a:r>
          </a:p>
          <a:p>
            <a:pPr lvl="0"/>
            <a:r>
              <a:rPr lang="en-US" dirty="0"/>
              <a:t>Arm and leg buds begin to develop.</a:t>
            </a:r>
          </a:p>
          <a:p>
            <a:pPr lvl="0"/>
            <a:r>
              <a:rPr lang="en-US" dirty="0"/>
              <a:t>Your baby is now an embryo and </a:t>
            </a:r>
            <a:r>
              <a:rPr lang="en-US" baseline="30000" dirty="0"/>
              <a:t>1</a:t>
            </a:r>
            <a:r>
              <a:rPr lang="en-US" dirty="0"/>
              <a:t>⁄</a:t>
            </a:r>
            <a:r>
              <a:rPr lang="en-US" baseline="-25000" dirty="0"/>
              <a:t>25</a:t>
            </a:r>
            <a:r>
              <a:rPr lang="en-US" dirty="0"/>
              <a:t> of an inch long.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First Trimester: The Baby at 8 Weeks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 descr="An eight week old human embryo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1143000"/>
            <a:ext cx="7238999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At 8 weeks, the embryo begins to develop into a fetus:</a:t>
            </a:r>
          </a:p>
          <a:p>
            <a:pPr lvl="0"/>
            <a:r>
              <a:rPr lang="en-US" dirty="0"/>
              <a:t>All major organs have begun to form.</a:t>
            </a:r>
          </a:p>
          <a:p>
            <a:pPr lvl="0"/>
            <a:r>
              <a:rPr lang="en-US" dirty="0"/>
              <a:t>The baby's heart begins to beat.</a:t>
            </a:r>
          </a:p>
          <a:p>
            <a:pPr lvl="0"/>
            <a:r>
              <a:rPr lang="en-US" dirty="0"/>
              <a:t>The arms and legs grow longer.</a:t>
            </a:r>
          </a:p>
          <a:p>
            <a:pPr lvl="0"/>
            <a:r>
              <a:rPr lang="en-US" dirty="0"/>
              <a:t>Fingers and toes have begun to form.</a:t>
            </a:r>
          </a:p>
          <a:p>
            <a:pPr lvl="0"/>
            <a:r>
              <a:rPr lang="en-US" dirty="0"/>
              <a:t>Sex organs begin to form.</a:t>
            </a:r>
          </a:p>
          <a:p>
            <a:pPr lvl="0"/>
            <a:r>
              <a:rPr lang="en-US" dirty="0"/>
              <a:t>The face begins to develop features.</a:t>
            </a:r>
          </a:p>
          <a:p>
            <a:r>
              <a:rPr lang="en-US" dirty="0"/>
              <a:t>The umbilical cord is clearly </a:t>
            </a:r>
            <a:r>
              <a:rPr lang="en-US" dirty="0" smtClean="0"/>
              <a:t>visible</a:t>
            </a:r>
          </a:p>
          <a:p>
            <a:pPr lvl="0"/>
            <a:r>
              <a:rPr lang="en-US" dirty="0"/>
              <a:t>At the end of 8 weeks, your baby is a fetus, and is nearly 1 inch long, weighing less than ⅛ of an </a:t>
            </a:r>
            <a:r>
              <a:rPr lang="en-US" dirty="0" smtClean="0"/>
              <a:t>ounce (3.544 grams). 1 ounce  - 28.35 grams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First Trimester: The Baby at 12 Weeks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 descr="Human fetus in utero at twelve weeks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1295400"/>
            <a:ext cx="7772399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end of the first trimester is at about week 12, at this point in your baby's development:</a:t>
            </a:r>
          </a:p>
          <a:p>
            <a:pPr lvl="0"/>
            <a:r>
              <a:rPr lang="en-US" dirty="0"/>
              <a:t>The nerves and muscles begin to work together. Your baby can make a fist.</a:t>
            </a:r>
          </a:p>
          <a:p>
            <a:pPr lvl="0"/>
            <a:r>
              <a:rPr lang="en-US" dirty="0"/>
              <a:t>The external sex organs show if your baby is a boy or girl.</a:t>
            </a:r>
          </a:p>
          <a:p>
            <a:pPr lvl="0"/>
            <a:r>
              <a:rPr lang="en-US" dirty="0"/>
              <a:t>Eyelids close to protect the developing eyes. They will not open again until week 28.</a:t>
            </a:r>
          </a:p>
          <a:p>
            <a:pPr lvl="0"/>
            <a:r>
              <a:rPr lang="en-US" dirty="0"/>
              <a:t>Head growth has slowed, and your baby is about 3 inches long, and weighs almost an ounce.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Second Trimester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 descr="Second Trimester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24087" y="2267744"/>
            <a:ext cx="4695825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Second trimester: Week 13 – Week 28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Second Trimester: Changes a Woman May Experience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A pregnant woman starting to show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3124200"/>
            <a:ext cx="4693920" cy="31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STAGES OF </a:t>
            </a:r>
            <a:r>
              <a:rPr lang="en-US" dirty="0" smtClean="0"/>
              <a:t>PREGNANCY</a:t>
            </a:r>
            <a:br>
              <a:rPr lang="en-US" dirty="0" smtClean="0"/>
            </a:br>
            <a:r>
              <a:rPr lang="en-US" dirty="0" smtClean="0"/>
              <a:t>UNIT 1</a:t>
            </a:r>
            <a:endParaRPr lang="en-US" dirty="0"/>
          </a:p>
        </p:txBody>
      </p:sp>
      <p:pic>
        <p:nvPicPr>
          <p:cNvPr id="4" name="Content Placeholder 3" descr="Image of a human fetus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1" y="1219200"/>
            <a:ext cx="7696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Once you enter the second trimester you may find it easier than the first. </a:t>
            </a:r>
            <a:endParaRPr lang="en-US" dirty="0" smtClean="0"/>
          </a:p>
          <a:p>
            <a:r>
              <a:rPr lang="en-US" dirty="0" smtClean="0"/>
              <a:t>nausea </a:t>
            </a:r>
            <a:r>
              <a:rPr lang="en-US" dirty="0"/>
              <a:t>(morning sickness) and fatigue may lessen or go away completely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However, you will also notice more changes to your body. That "baby </a:t>
            </a:r>
            <a:r>
              <a:rPr lang="en-US" dirty="0" smtClean="0"/>
              <a:t>bump“(enlarged abdomen of a pregnant women) </a:t>
            </a:r>
            <a:r>
              <a:rPr lang="en-US" dirty="0"/>
              <a:t>will start to show as your abdomen expands with the growing baby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By the end of the second trimester you will even be able to feel your baby move!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Second Trimester: Physical and Emotional Changes in a Woman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 descr="A pregnant woman with back pain (left), pregnant woman with stretch marks and line running down her belly (center), and woman with melasma (pregnancy mask) on her cheek (right)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24087" y="2267744"/>
            <a:ext cx="4695825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US" dirty="0"/>
              <a:t>Some changes you may notice in your body in the second trimester include:</a:t>
            </a:r>
          </a:p>
          <a:p>
            <a:pPr lvl="0"/>
            <a:r>
              <a:rPr lang="en-US" dirty="0"/>
              <a:t>Back, abdomen, groin, or thigh aches and pains</a:t>
            </a:r>
          </a:p>
          <a:p>
            <a:pPr lvl="0"/>
            <a:r>
              <a:rPr lang="en-US" dirty="0"/>
              <a:t>Stretch marks on your abdomen, breasts, thighs, or buttocks</a:t>
            </a:r>
          </a:p>
          <a:p>
            <a:pPr lvl="0"/>
            <a:r>
              <a:rPr lang="en-US" dirty="0"/>
              <a:t>Darkening of the skin around your nipples</a:t>
            </a:r>
          </a:p>
          <a:p>
            <a:pPr lvl="0"/>
            <a:r>
              <a:rPr lang="en-US" dirty="0"/>
              <a:t>A line on the skin running from belly button to pubic hairline (</a:t>
            </a:r>
            <a:r>
              <a:rPr lang="en-US" dirty="0" err="1"/>
              <a:t>linea</a:t>
            </a:r>
            <a:r>
              <a:rPr lang="en-US" dirty="0"/>
              <a:t> </a:t>
            </a:r>
            <a:r>
              <a:rPr lang="en-US" dirty="0" err="1"/>
              <a:t>nigra</a:t>
            </a:r>
            <a:r>
              <a:rPr lang="en-US" dirty="0"/>
              <a:t>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8686800" cy="63246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Patches of darker skin, usually over the cheeks, forehead, nose, or upper lip. This is sometimes called the mask of pregnancy (</a:t>
            </a:r>
            <a:r>
              <a:rPr lang="en-US" dirty="0" err="1" smtClean="0"/>
              <a:t>melasma</a:t>
            </a:r>
            <a:r>
              <a:rPr lang="en-US" dirty="0" smtClean="0"/>
              <a:t>, or </a:t>
            </a:r>
            <a:r>
              <a:rPr lang="en-US" dirty="0" err="1" smtClean="0"/>
              <a:t>Chloasma</a:t>
            </a:r>
            <a:r>
              <a:rPr lang="en-US" dirty="0" smtClean="0"/>
              <a:t> </a:t>
            </a:r>
            <a:r>
              <a:rPr lang="en-US" dirty="0" err="1" smtClean="0"/>
              <a:t>facies</a:t>
            </a:r>
            <a:r>
              <a:rPr lang="en-US" dirty="0" smtClean="0"/>
              <a:t>).</a:t>
            </a:r>
          </a:p>
          <a:p>
            <a:pPr lvl="0"/>
            <a:r>
              <a:rPr lang="en-US" dirty="0" smtClean="0"/>
              <a:t>Numb or tingling hands (carpal tunnel syndrome)</a:t>
            </a:r>
          </a:p>
          <a:p>
            <a:pPr lvl="0"/>
            <a:r>
              <a:rPr lang="en-US" dirty="0" smtClean="0"/>
              <a:t>Itching on the abdomen, palms, and soles of the feet. </a:t>
            </a:r>
          </a:p>
          <a:p>
            <a:pPr lvl="0"/>
            <a:r>
              <a:rPr lang="en-US" dirty="0" smtClean="0"/>
              <a:t>Swelling of the ankles, fingers, and face.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Second Trimester: The Baby at 16 Weeks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 descr="The human fetus at about four months showing the head and upper limbs and the umbilical cord which connects the fetus (at the navel) to the placenta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24087" y="2267744"/>
            <a:ext cx="4695825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/>
          </a:bodyPr>
          <a:lstStyle/>
          <a:p>
            <a:r>
              <a:rPr lang="en-US" dirty="0"/>
              <a:t>As your body changes in the second trimester, your baby continues to develop:</a:t>
            </a:r>
          </a:p>
          <a:p>
            <a:pPr lvl="0"/>
            <a:r>
              <a:rPr lang="en-US" dirty="0"/>
              <a:t>The musculoskeletal system continues to form.</a:t>
            </a:r>
          </a:p>
          <a:p>
            <a:pPr lvl="0"/>
            <a:r>
              <a:rPr lang="en-US" dirty="0"/>
              <a:t>Skin begins to form and is nearly translucent.</a:t>
            </a:r>
          </a:p>
          <a:p>
            <a:pPr lvl="0"/>
            <a:r>
              <a:rPr lang="en-US" dirty="0" err="1"/>
              <a:t>Meconium</a:t>
            </a:r>
            <a:r>
              <a:rPr lang="en-US" dirty="0"/>
              <a:t> develops in your baby's intestinal tract. This will be your baby's first bowel movement.</a:t>
            </a:r>
          </a:p>
          <a:p>
            <a:pPr lvl="0"/>
            <a:r>
              <a:rPr lang="en-US" dirty="0"/>
              <a:t>Your baby begins sucking </a:t>
            </a:r>
            <a:r>
              <a:rPr lang="en-US" dirty="0" smtClean="0"/>
              <a:t> </a:t>
            </a:r>
            <a:r>
              <a:rPr lang="en-US" dirty="0"/>
              <a:t>with the mouth (sucking reflex).</a:t>
            </a:r>
          </a:p>
          <a:p>
            <a:r>
              <a:rPr lang="en-US" dirty="0"/>
              <a:t>Your baby is about 4 to 5 inches long and weighs almost 3 ounces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Second Trimester: The Baby at 20 Weeks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 descr="Human fetus near his fifth month of development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24087" y="2267744"/>
            <a:ext cx="4695825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At about 20 weeks in the second trimester, your baby continues to develop:</a:t>
            </a:r>
          </a:p>
          <a:p>
            <a:pPr lvl="0"/>
            <a:r>
              <a:rPr lang="en-US" dirty="0"/>
              <a:t>Your baby is more active. You might feel movement or kicking.</a:t>
            </a:r>
          </a:p>
          <a:p>
            <a:pPr lvl="0"/>
            <a:r>
              <a:rPr lang="en-US" dirty="0"/>
              <a:t>Your baby is covered by fine, feathery hair called </a:t>
            </a:r>
            <a:r>
              <a:rPr lang="en-US" dirty="0" err="1"/>
              <a:t>lanugo</a:t>
            </a:r>
            <a:r>
              <a:rPr lang="en-US" dirty="0"/>
              <a:t> and a waxy protective coating called </a:t>
            </a:r>
            <a:r>
              <a:rPr lang="en-US" dirty="0" err="1"/>
              <a:t>vernix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Eyebrows, eyelashes, fingernails, and toenails have formed. Your baby can even scratch itself.</a:t>
            </a:r>
          </a:p>
          <a:p>
            <a:pPr lvl="0"/>
            <a:r>
              <a:rPr lang="en-US" dirty="0"/>
              <a:t>Your baby can hear and swallow.</a:t>
            </a:r>
          </a:p>
          <a:p>
            <a:pPr lvl="0"/>
            <a:r>
              <a:rPr lang="en-US" dirty="0"/>
              <a:t>Now halfway through your pregnancy, your baby is about 6 inches long and weighs about 9 ounces.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Second Trimester: The Baby at 24 Weeks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 descr="Human fetus at approximately 24 weeks showing details of his closed eyes, nose, mouth, and facial hair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24087" y="2267744"/>
            <a:ext cx="4695825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1722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By 24 weeks, even more changes occur for your growing baby:</a:t>
            </a:r>
          </a:p>
          <a:p>
            <a:pPr lvl="0"/>
            <a:r>
              <a:rPr lang="en-US" dirty="0"/>
              <a:t>The baby's bone marrow begins to make blood cells.</a:t>
            </a:r>
          </a:p>
          <a:p>
            <a:pPr lvl="0"/>
            <a:r>
              <a:rPr lang="en-US" dirty="0"/>
              <a:t>Taste buds form on your baby's tongue.</a:t>
            </a:r>
          </a:p>
          <a:p>
            <a:pPr lvl="0"/>
            <a:r>
              <a:rPr lang="en-US" dirty="0"/>
              <a:t>Footprints and fingerprints have formed.</a:t>
            </a:r>
          </a:p>
          <a:p>
            <a:pPr lvl="0"/>
            <a:r>
              <a:rPr lang="en-US" dirty="0"/>
              <a:t>Hair begins to grow on your baby's head.</a:t>
            </a:r>
          </a:p>
          <a:p>
            <a:pPr lvl="0"/>
            <a:r>
              <a:rPr lang="en-US" dirty="0"/>
              <a:t>The lungs are formed, but do not yet work.</a:t>
            </a:r>
          </a:p>
          <a:p>
            <a:pPr lvl="0"/>
            <a:r>
              <a:rPr lang="en-US" dirty="0"/>
              <a:t>Your baby has a regular sleep cycle.</a:t>
            </a:r>
          </a:p>
          <a:p>
            <a:pPr lvl="0"/>
            <a:r>
              <a:rPr lang="en-US" dirty="0"/>
              <a:t>If your baby is a boy, his testicles begin to descend into the scrotum. If your baby is a girl, her uterus and ovaries are in place, and a lifetime supply of eggs has formed in the ovaries.</a:t>
            </a:r>
          </a:p>
          <a:p>
            <a:pPr lvl="0"/>
            <a:r>
              <a:rPr lang="en-US" dirty="0"/>
              <a:t>Your baby stores fat and weighs about 1½ </a:t>
            </a:r>
            <a:r>
              <a:rPr lang="en-US" dirty="0" smtClean="0"/>
              <a:t>pounds(453.592 grams), </a:t>
            </a:r>
            <a:r>
              <a:rPr lang="en-US" dirty="0"/>
              <a:t>and is 12 inches long.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Three Stages of Pregnancy</a:t>
            </a:r>
            <a:br>
              <a:rPr lang="en-US" b="1" dirty="0"/>
            </a:br>
            <a:r>
              <a:rPr lang="en-US" b="1" dirty="0"/>
              <a:t>(1</a:t>
            </a:r>
            <a:r>
              <a:rPr lang="en-US" b="1" baseline="30000" dirty="0"/>
              <a:t>st</a:t>
            </a:r>
            <a:r>
              <a:rPr lang="en-US" b="1" dirty="0"/>
              <a:t>, 2</a:t>
            </a:r>
            <a:r>
              <a:rPr lang="en-US" b="1" baseline="30000" dirty="0"/>
              <a:t>nd</a:t>
            </a:r>
            <a:r>
              <a:rPr lang="en-US" b="1" dirty="0"/>
              <a:t>, and 3</a:t>
            </a:r>
            <a:r>
              <a:rPr lang="en-US" b="1" baseline="30000" dirty="0"/>
              <a:t>rd</a:t>
            </a:r>
            <a:r>
              <a:rPr lang="en-US" b="1" dirty="0"/>
              <a:t> Trimester)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 descr="Illustration examples of the first, second, and third trimesters of pregnancy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1447800"/>
            <a:ext cx="8610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Third Trimester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Third Trimester: Week 29 – Week 40 (birth)</a:t>
            </a:r>
          </a:p>
          <a:p>
            <a:endParaRPr lang="en-US" dirty="0"/>
          </a:p>
        </p:txBody>
      </p:sp>
      <p:pic>
        <p:nvPicPr>
          <p:cNvPr id="4" name="Picture 3" descr="Third Trimester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3124200"/>
            <a:ext cx="4693920" cy="31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/>
              <a:t>Third Trimester women may Experience Changes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third trimester is the final stage of pregnancy. </a:t>
            </a:r>
            <a:endParaRPr lang="en-US" dirty="0" smtClean="0"/>
          </a:p>
          <a:p>
            <a:r>
              <a:rPr lang="en-US" dirty="0" smtClean="0"/>
              <a:t>Discomforts </a:t>
            </a:r>
            <a:r>
              <a:rPr lang="en-US" dirty="0"/>
              <a:t>that started in the second trimester will likely continue, along with some new ones. </a:t>
            </a:r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/>
              <a:t>the baby grows and puts more pressure on your internal organs, you may find you have difficulty breathing and have to urinate more frequently.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is normal and once you give birth these problems should go away.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696" y="1524000"/>
            <a:ext cx="8915400" cy="1600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Third Trimester: Emotional and Physical Changes a Woman May Experience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915400" cy="6172200"/>
          </a:xfrm>
        </p:spPr>
        <p:txBody>
          <a:bodyPr>
            <a:normAutofit fontScale="92500"/>
          </a:bodyPr>
          <a:lstStyle/>
          <a:p>
            <a:r>
              <a:rPr lang="en-US" dirty="0"/>
              <a:t>In the third and final trimester you will notice more physical changes, including:</a:t>
            </a:r>
          </a:p>
          <a:p>
            <a:pPr lvl="0"/>
            <a:r>
              <a:rPr lang="en-US" dirty="0"/>
              <a:t>Swelling of the ankles, fingers, and face. </a:t>
            </a:r>
          </a:p>
          <a:p>
            <a:pPr lvl="0"/>
            <a:r>
              <a:rPr lang="en-US" dirty="0" smtClean="0"/>
              <a:t>Tender </a:t>
            </a:r>
            <a:r>
              <a:rPr lang="en-US" dirty="0"/>
              <a:t>breasts, which may leak a watery pre-milk called colostrum</a:t>
            </a:r>
          </a:p>
          <a:p>
            <a:pPr lvl="0"/>
            <a:r>
              <a:rPr lang="en-US" dirty="0"/>
              <a:t>Your belly button may protrude</a:t>
            </a:r>
          </a:p>
          <a:p>
            <a:pPr lvl="0"/>
            <a:r>
              <a:rPr lang="en-US" dirty="0"/>
              <a:t>The baby "dropping," or moving lower in your abdomen</a:t>
            </a:r>
          </a:p>
          <a:p>
            <a:pPr lvl="0"/>
            <a:r>
              <a:rPr lang="en-US" dirty="0"/>
              <a:t>Contractions, which can be a sign of real or false labor</a:t>
            </a:r>
          </a:p>
          <a:p>
            <a:pPr lvl="0"/>
            <a:r>
              <a:rPr lang="en-US" dirty="0"/>
              <a:t>Other symptoms you may notice in the third trimester include shortness of breath, heartburn, and difficulty sleeping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Third Trimester: Changes as the Due Date Approaches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 descr="A doctor examines a pregnant woman's belly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24087" y="2267744"/>
            <a:ext cx="4695825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dirty="0"/>
              <a:t>Other changes are happening in your body during the third trimester that you can't </a:t>
            </a:r>
            <a:r>
              <a:rPr lang="en-US" dirty="0" smtClean="0"/>
              <a:t>see</a:t>
            </a:r>
          </a:p>
          <a:p>
            <a:pPr>
              <a:buNone/>
            </a:pPr>
            <a:r>
              <a:rPr lang="en-US" dirty="0" smtClean="0"/>
              <a:t>. </a:t>
            </a:r>
            <a:r>
              <a:rPr lang="en-US" dirty="0"/>
              <a:t>As your due date approaches, your cervix becomes thinner and softer in a process called effacement that helps the cervix open during childbirth.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Your </a:t>
            </a:r>
            <a:r>
              <a:rPr lang="en-US" dirty="0"/>
              <a:t>doctor will monitor the progress of your pregnancy with regular exams, especially as you near your due date.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Third Trimester: The Baby at 32 Weeks</a:t>
            </a:r>
            <a:endParaRPr lang="en-US" dirty="0"/>
          </a:p>
        </p:txBody>
      </p:sp>
      <p:pic>
        <p:nvPicPr>
          <p:cNvPr id="4" name="Content Placeholder 3" descr="The human fetus at 8 months, almost full term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24087" y="2267744"/>
            <a:ext cx="4695825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At 32 weeks in the third trimester, your baby's development continues:</a:t>
            </a:r>
          </a:p>
          <a:p>
            <a:pPr lvl="0"/>
            <a:r>
              <a:rPr lang="en-US" dirty="0"/>
              <a:t>Your baby's bones are soft but fully formed.</a:t>
            </a:r>
          </a:p>
          <a:p>
            <a:pPr lvl="0"/>
            <a:r>
              <a:rPr lang="en-US" dirty="0"/>
              <a:t>Movements and kicking increase.</a:t>
            </a:r>
          </a:p>
          <a:p>
            <a:pPr lvl="0"/>
            <a:r>
              <a:rPr lang="en-US" dirty="0"/>
              <a:t>The eyes can open and close.</a:t>
            </a:r>
          </a:p>
          <a:p>
            <a:pPr lvl="0"/>
            <a:r>
              <a:rPr lang="en-US" dirty="0"/>
              <a:t>Lungs are not fully formed, but practice "breathing" movements occur.</a:t>
            </a:r>
          </a:p>
          <a:p>
            <a:pPr lvl="0"/>
            <a:r>
              <a:rPr lang="en-US" dirty="0"/>
              <a:t>Your baby's body begins to store vital minerals, such as iron and calcium.</a:t>
            </a:r>
          </a:p>
          <a:p>
            <a:pPr lvl="0"/>
            <a:r>
              <a:rPr lang="en-US" dirty="0" err="1"/>
              <a:t>Lanugo</a:t>
            </a:r>
            <a:r>
              <a:rPr lang="en-US" dirty="0"/>
              <a:t> (fine hair) begins to fall off.</a:t>
            </a:r>
          </a:p>
          <a:p>
            <a:pPr lvl="0"/>
            <a:r>
              <a:rPr lang="en-US" dirty="0"/>
              <a:t>Your baby is gaining about ½ pound a week, weighs about 4 to 4½ pounds, and is about 15 to 17 inches long.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Third Trimester: The Baby at 36 Weeks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 descr="Human fetus in utero at approximately 36 weeks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24087" y="2267744"/>
            <a:ext cx="4695825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At 36 weeks, as your due date approaches, your baby continues development:</a:t>
            </a:r>
          </a:p>
          <a:p>
            <a:pPr lvl="0"/>
            <a:r>
              <a:rPr lang="en-US" dirty="0"/>
              <a:t>The protective waxy coating (</a:t>
            </a:r>
            <a:r>
              <a:rPr lang="en-US" dirty="0" err="1"/>
              <a:t>vernix</a:t>
            </a:r>
            <a:r>
              <a:rPr lang="en-US" dirty="0"/>
              <a:t>) thickens.</a:t>
            </a:r>
          </a:p>
          <a:p>
            <a:pPr lvl="0"/>
            <a:r>
              <a:rPr lang="en-US" dirty="0"/>
              <a:t>Body fat increases.</a:t>
            </a:r>
          </a:p>
          <a:p>
            <a:pPr lvl="0"/>
            <a:r>
              <a:rPr lang="en-US" dirty="0"/>
              <a:t>Your baby is getting bigger and has less space to move around. Movements are less forceful, but you will still feel them.</a:t>
            </a:r>
          </a:p>
          <a:p>
            <a:r>
              <a:rPr lang="en-US" dirty="0"/>
              <a:t>Your baby is about 16 to 19 inches long and weighs about 6 to 6½ pounds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typical pregnancy lasts 40 weeks from the first day of your last menstrual period (LMP) to the birth of the baby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It is divided into three stages, called trimesters</a:t>
            </a:r>
            <a:r>
              <a:rPr lang="en-US" dirty="0" smtClean="0"/>
              <a:t>:</a:t>
            </a:r>
          </a:p>
          <a:p>
            <a:r>
              <a:rPr lang="en-US" dirty="0" smtClean="0"/>
              <a:t> </a:t>
            </a:r>
            <a:r>
              <a:rPr lang="en-US" dirty="0"/>
              <a:t>first trimester</a:t>
            </a:r>
            <a:r>
              <a:rPr lang="en-US" dirty="0" smtClean="0"/>
              <a:t>,</a:t>
            </a:r>
          </a:p>
          <a:p>
            <a:r>
              <a:rPr lang="en-US" dirty="0" smtClean="0"/>
              <a:t> second </a:t>
            </a:r>
            <a:r>
              <a:rPr lang="en-US" dirty="0"/>
              <a:t>trimester, </a:t>
            </a:r>
            <a:r>
              <a:rPr lang="en-US" dirty="0" smtClean="0"/>
              <a:t>and</a:t>
            </a:r>
          </a:p>
          <a:p>
            <a:r>
              <a:rPr lang="en-US" dirty="0" smtClean="0"/>
              <a:t> </a:t>
            </a:r>
            <a:r>
              <a:rPr lang="en-US" dirty="0"/>
              <a:t>third trimester.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US" dirty="0"/>
              <a:t>Finally, from 37 to 40 weeks the last stages of your baby's development occur:</a:t>
            </a:r>
          </a:p>
          <a:p>
            <a:pPr lvl="0"/>
            <a:r>
              <a:rPr lang="en-US" dirty="0"/>
              <a:t>By the end of 37 weeks, your baby is considered full term.</a:t>
            </a:r>
          </a:p>
          <a:p>
            <a:pPr lvl="0"/>
            <a:r>
              <a:rPr lang="en-US" dirty="0"/>
              <a:t>Your baby's organs are capable of functioning on their own.</a:t>
            </a:r>
          </a:p>
          <a:p>
            <a:pPr lvl="0"/>
            <a:r>
              <a:rPr lang="en-US" dirty="0"/>
              <a:t>As you near your due date, your baby may turn into a head-down position for </a:t>
            </a:r>
            <a:r>
              <a:rPr lang="en-US"/>
              <a:t>birth</a:t>
            </a:r>
            <a:r>
              <a:rPr lang="en-US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Third Trimester: The Baby at 37 to 40 Weeks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 descr="A mom looks at her newborn child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1" y="1371600"/>
            <a:ext cx="7772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US" dirty="0" smtClean="0"/>
              <a:t>Prenatal Development: </a:t>
            </a:r>
          </a:p>
          <a:p>
            <a:r>
              <a:rPr lang="en-US" dirty="0" smtClean="0"/>
              <a:t>Three Stages</a:t>
            </a:r>
          </a:p>
          <a:p>
            <a:pPr>
              <a:buNone/>
            </a:pPr>
            <a:r>
              <a:rPr lang="en-US" dirty="0" smtClean="0"/>
              <a:t> • Germinal stage – Zygote </a:t>
            </a:r>
          </a:p>
          <a:p>
            <a:pPr>
              <a:buNone/>
            </a:pPr>
            <a:r>
              <a:rPr lang="en-US" dirty="0" smtClean="0"/>
              <a:t>• Embryonic stage – Embryo</a:t>
            </a:r>
          </a:p>
          <a:p>
            <a:pPr>
              <a:buNone/>
            </a:pPr>
            <a:r>
              <a:rPr lang="en-US" dirty="0" smtClean="0"/>
              <a:t> • Fetal stage – Fetus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534400" cy="6096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conception</a:t>
            </a:r>
            <a:r>
              <a:rPr lang="en-US" dirty="0"/>
              <a:t> to about the 12</a:t>
            </a:r>
            <a:r>
              <a:rPr lang="en-US" baseline="30000" dirty="0"/>
              <a:t>th</a:t>
            </a:r>
            <a:r>
              <a:rPr lang="en-US" dirty="0"/>
              <a:t> week of pregnancy marks the first trimester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The second trimester is weeks 13 to 27, and the </a:t>
            </a: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hird </a:t>
            </a:r>
            <a:r>
              <a:rPr lang="en-US" dirty="0"/>
              <a:t>trimester starts about 28 weeks and lasts until </a:t>
            </a:r>
            <a:r>
              <a:rPr lang="en-US" dirty="0" smtClean="0"/>
              <a:t>birth</a:t>
            </a:r>
          </a:p>
          <a:p>
            <a:r>
              <a:rPr lang="en-US" b="1" dirty="0" smtClean="0"/>
              <a:t>First Trimester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 descr="First Trimester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3667125"/>
            <a:ext cx="5105400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First Trimester: Early Changes in a Woman's Body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Trimester: Week 1 (conception) – Week 12</a:t>
            </a:r>
          </a:p>
          <a:p>
            <a:r>
              <a:rPr lang="en-US" dirty="0" smtClean="0"/>
              <a:t>A missed period may be the first sign you are pregnant.</a:t>
            </a:r>
            <a:endParaRPr lang="en-US" dirty="0"/>
          </a:p>
        </p:txBody>
      </p:sp>
      <p:pic>
        <p:nvPicPr>
          <p:cNvPr id="4" name="Picture 3" descr="A woman with a home pregnancy test examines her stomach in the mirror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3733800"/>
            <a:ext cx="4693920" cy="266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6303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First Trimester: Physical and Emotional Changes a Woman May Experience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 descr="An exhausted woman (top left), woman with morning sickness (top right), woman eating a pickle with ice cream (bottom left), and woman weighing herself (bottom right)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24087" y="2267744"/>
            <a:ext cx="4695825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991600" cy="6172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Hormonal changes will affect almost every organ in the body. </a:t>
            </a:r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/>
              <a:t>signs of early pregnancy include:</a:t>
            </a:r>
          </a:p>
          <a:p>
            <a:pPr lvl="0"/>
            <a:r>
              <a:rPr lang="en-US" dirty="0"/>
              <a:t>Extreme </a:t>
            </a:r>
            <a:r>
              <a:rPr lang="en-US" dirty="0" smtClean="0"/>
              <a:t>Fatigue</a:t>
            </a:r>
            <a:endParaRPr lang="en-US" dirty="0"/>
          </a:p>
          <a:p>
            <a:pPr lvl="0"/>
            <a:r>
              <a:rPr lang="en-US" dirty="0"/>
              <a:t>Tender, swollen breasts. Nipples may protrude.</a:t>
            </a:r>
          </a:p>
          <a:p>
            <a:pPr lvl="0"/>
            <a:r>
              <a:rPr lang="en-US" dirty="0"/>
              <a:t>Nausea with or without throwing up </a:t>
            </a:r>
          </a:p>
          <a:p>
            <a:pPr lvl="0"/>
            <a:r>
              <a:rPr lang="en-US" dirty="0"/>
              <a:t>Cravings or aversion to certain foods</a:t>
            </a:r>
          </a:p>
          <a:p>
            <a:pPr lvl="0"/>
            <a:r>
              <a:rPr lang="en-US" dirty="0"/>
              <a:t>Mood swings</a:t>
            </a:r>
          </a:p>
          <a:p>
            <a:pPr lvl="0"/>
            <a:r>
              <a:rPr lang="en-US" dirty="0" smtClean="0"/>
              <a:t>Constipation</a:t>
            </a:r>
            <a:endParaRPr lang="en-US" dirty="0"/>
          </a:p>
          <a:p>
            <a:pPr lvl="0"/>
            <a:r>
              <a:rPr lang="en-US" dirty="0"/>
              <a:t>Frequent urination</a:t>
            </a:r>
          </a:p>
          <a:p>
            <a:pPr lvl="0"/>
            <a:r>
              <a:rPr lang="en-US" dirty="0" smtClean="0"/>
              <a:t>Headache</a:t>
            </a:r>
            <a:endParaRPr lang="en-US" dirty="0"/>
          </a:p>
          <a:p>
            <a:pPr lvl="0"/>
            <a:r>
              <a:rPr lang="en-US" dirty="0"/>
              <a:t>Heartburn</a:t>
            </a:r>
          </a:p>
          <a:p>
            <a:pPr lvl="0"/>
            <a:r>
              <a:rPr lang="en-US" dirty="0"/>
              <a:t>Weight gain or loss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1438</Words>
  <Application>Microsoft Office PowerPoint</Application>
  <PresentationFormat>On-screen Show (4:3)</PresentationFormat>
  <Paragraphs>143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PowerPoint Presentation</vt:lpstr>
      <vt:lpstr>STAGES OF PREGNANCY UNIT 1</vt:lpstr>
      <vt:lpstr>The Three Stages of Pregnancy (1st, 2nd, and 3rd Trimester) </vt:lpstr>
      <vt:lpstr>PowerPoint Presentation</vt:lpstr>
      <vt:lpstr>PowerPoint Presentation</vt:lpstr>
      <vt:lpstr>PowerPoint Presentation</vt:lpstr>
      <vt:lpstr>First Trimester: Early Changes in a Woman's Body </vt:lpstr>
      <vt:lpstr>First Trimester: Physical and Emotional Changes a Woman May Experience </vt:lpstr>
      <vt:lpstr>PowerPoint Presentation</vt:lpstr>
      <vt:lpstr>First Trimester: Changes in a Woman's Daily Routine </vt:lpstr>
      <vt:lpstr>PowerPoint Presentation</vt:lpstr>
      <vt:lpstr>First Trimester: The Baby at 4 Weeks</vt:lpstr>
      <vt:lpstr>PowerPoint Presentation</vt:lpstr>
      <vt:lpstr>First Trimester: The Baby at 8 Weeks </vt:lpstr>
      <vt:lpstr>PowerPoint Presentation</vt:lpstr>
      <vt:lpstr>First Trimester: The Baby at 12 Weeks </vt:lpstr>
      <vt:lpstr>PowerPoint Presentation</vt:lpstr>
      <vt:lpstr>Second Trimester </vt:lpstr>
      <vt:lpstr>Second trimester: Week 13 – Week 28 </vt:lpstr>
      <vt:lpstr>PowerPoint Presentation</vt:lpstr>
      <vt:lpstr>Second Trimester: Physical and Emotional Changes in a Woman </vt:lpstr>
      <vt:lpstr>PowerPoint Presentation</vt:lpstr>
      <vt:lpstr>PowerPoint Presentation</vt:lpstr>
      <vt:lpstr>Second Trimester: The Baby at 16 Weeks </vt:lpstr>
      <vt:lpstr>PowerPoint Presentation</vt:lpstr>
      <vt:lpstr>Second Trimester: The Baby at 20 Weeks </vt:lpstr>
      <vt:lpstr>PowerPoint Presentation</vt:lpstr>
      <vt:lpstr>Second Trimester: The Baby at 24 Weeks </vt:lpstr>
      <vt:lpstr>PowerPoint Presentation</vt:lpstr>
      <vt:lpstr>Third Trimester </vt:lpstr>
      <vt:lpstr>PowerPoint Presentation</vt:lpstr>
      <vt:lpstr> Third Trimester: Emotional and Physical Changes a Woman May Experience </vt:lpstr>
      <vt:lpstr>PowerPoint Presentation</vt:lpstr>
      <vt:lpstr>Third Trimester: Changes as the Due Date Approaches </vt:lpstr>
      <vt:lpstr>PowerPoint Presentation</vt:lpstr>
      <vt:lpstr>Third Trimester: The Baby at 32 Weeks</vt:lpstr>
      <vt:lpstr>PowerPoint Presentation</vt:lpstr>
      <vt:lpstr>Third Trimester: The Baby at 36 Weeks </vt:lpstr>
      <vt:lpstr>PowerPoint Presentation</vt:lpstr>
      <vt:lpstr>PowerPoint Presentation</vt:lpstr>
      <vt:lpstr>Third Trimester: The Baby at 37 to 40 Weeks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PUMS-MEBOOTHAKUDI</dc:creator>
  <cp:lastModifiedBy>admin</cp:lastModifiedBy>
  <cp:revision>19</cp:revision>
  <dcterms:created xsi:type="dcterms:W3CDTF">2018-12-11T13:11:06Z</dcterms:created>
  <dcterms:modified xsi:type="dcterms:W3CDTF">2020-05-19T08:07:30Z</dcterms:modified>
</cp:coreProperties>
</file>