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4"/>
  </p:notesMasterIdLst>
  <p:handoutMasterIdLst>
    <p:handoutMasterId r:id="rId55"/>
  </p:handoutMasterIdLst>
  <p:sldIdLst>
    <p:sldId id="336" r:id="rId3"/>
    <p:sldId id="259" r:id="rId4"/>
    <p:sldId id="260" r:id="rId5"/>
    <p:sldId id="263" r:id="rId6"/>
    <p:sldId id="297" r:id="rId7"/>
    <p:sldId id="298" r:id="rId8"/>
    <p:sldId id="264" r:id="rId9"/>
    <p:sldId id="299" r:id="rId10"/>
    <p:sldId id="269" r:id="rId11"/>
    <p:sldId id="295" r:id="rId12"/>
    <p:sldId id="335" r:id="rId13"/>
    <p:sldId id="265" r:id="rId14"/>
    <p:sldId id="333" r:id="rId15"/>
    <p:sldId id="331" r:id="rId16"/>
    <p:sldId id="332" r:id="rId17"/>
    <p:sldId id="266" r:id="rId18"/>
    <p:sldId id="267" r:id="rId19"/>
    <p:sldId id="326" r:id="rId20"/>
    <p:sldId id="275" r:id="rId21"/>
    <p:sldId id="276" r:id="rId22"/>
    <p:sldId id="278" r:id="rId23"/>
    <p:sldId id="289" r:id="rId24"/>
    <p:sldId id="292" r:id="rId25"/>
    <p:sldId id="293" r:id="rId26"/>
    <p:sldId id="270" r:id="rId27"/>
    <p:sldId id="271" r:id="rId28"/>
    <p:sldId id="273" r:id="rId29"/>
    <p:sldId id="300" r:id="rId30"/>
    <p:sldId id="294" r:id="rId31"/>
    <p:sldId id="329" r:id="rId32"/>
    <p:sldId id="301" r:id="rId33"/>
    <p:sldId id="302" r:id="rId34"/>
    <p:sldId id="303" r:id="rId35"/>
    <p:sldId id="304" r:id="rId36"/>
    <p:sldId id="305" r:id="rId37"/>
    <p:sldId id="306" r:id="rId38"/>
    <p:sldId id="307" r:id="rId39"/>
    <p:sldId id="308" r:id="rId40"/>
    <p:sldId id="309" r:id="rId41"/>
    <p:sldId id="310" r:id="rId42"/>
    <p:sldId id="311" r:id="rId43"/>
    <p:sldId id="312" r:id="rId44"/>
    <p:sldId id="313" r:id="rId45"/>
    <p:sldId id="314" r:id="rId46"/>
    <p:sldId id="315" r:id="rId47"/>
    <p:sldId id="316" r:id="rId48"/>
    <p:sldId id="317" r:id="rId49"/>
    <p:sldId id="318" r:id="rId50"/>
    <p:sldId id="319" r:id="rId51"/>
    <p:sldId id="320" r:id="rId52"/>
    <p:sldId id="321" r:id="rId5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104"/>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79F1FFD-D4A3-4762-8B5F-1CEA686FB91F}" type="datetimeFigureOut">
              <a:rPr lang="en-US"/>
              <a:pPr>
                <a:defRPr/>
              </a:pPr>
              <a:t>5/19/2020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9C14F45-CF79-4256-8DFD-B25998C095C7}" type="slidenum">
              <a:rPr lang="en-US"/>
              <a:pPr>
                <a:defRPr/>
              </a:pPr>
              <a:t>‹#›</a:t>
            </a:fld>
            <a:endParaRPr lang="en-US"/>
          </a:p>
        </p:txBody>
      </p:sp>
    </p:spTree>
    <p:extLst>
      <p:ext uri="{BB962C8B-B14F-4D97-AF65-F5344CB8AC3E}">
        <p14:creationId xmlns:p14="http://schemas.microsoft.com/office/powerpoint/2010/main" val="2270991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1B5BFD4-999B-47AE-A9B7-4EDC1189D4D1}" type="datetimeFigureOut">
              <a:rPr lang="en-US"/>
              <a:pPr>
                <a:defRPr/>
              </a:pPr>
              <a:t>5/19/2020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3124FCC-A43C-49AD-8CFC-3E31C8A75401}" type="slidenum">
              <a:rPr lang="en-US"/>
              <a:pPr>
                <a:defRPr/>
              </a:pPr>
              <a:t>‹#›</a:t>
            </a:fld>
            <a:endParaRPr lang="en-US"/>
          </a:p>
        </p:txBody>
      </p:sp>
    </p:spTree>
    <p:extLst>
      <p:ext uri="{BB962C8B-B14F-4D97-AF65-F5344CB8AC3E}">
        <p14:creationId xmlns:p14="http://schemas.microsoft.com/office/powerpoint/2010/main" val="2370458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ln>
            <a:miter lim="800000"/>
            <a:headEnd/>
            <a:tailEnd/>
          </a:ln>
        </p:spPr>
        <p:txBody>
          <a:bodyPr/>
          <a:lstStyle/>
          <a:p>
            <a:pPr>
              <a:defRPr/>
            </a:pPr>
            <a:fld id="{3E01B5E5-5B14-4464-8CEB-79415AF8D749}" type="slidenum">
              <a:rPr lang="ar-SA" smtClean="0"/>
              <a:pPr>
                <a:defRPr/>
              </a:pPr>
              <a:t>2</a:t>
            </a:fld>
            <a:endParaRPr lang="en-US" smtClean="0"/>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ln>
            <a:miter lim="800000"/>
            <a:headEnd/>
            <a:tailEnd/>
          </a:ln>
        </p:spPr>
        <p:txBody>
          <a:bodyPr/>
          <a:lstStyle/>
          <a:p>
            <a:pPr>
              <a:defRPr/>
            </a:pPr>
            <a:fld id="{ED320F76-1AF3-4DD2-A562-BF5A9970C7E4}" type="slidenum">
              <a:rPr lang="ar-SA" smtClean="0"/>
              <a:pPr>
                <a:defRPr/>
              </a:pPr>
              <a:t>19</a:t>
            </a:fld>
            <a:endParaRPr lang="en-US" smtClean="0"/>
          </a:p>
        </p:txBody>
      </p:sp>
      <p:sp>
        <p:nvSpPr>
          <p:cNvPr id="655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554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ln>
            <a:miter lim="800000"/>
            <a:headEnd/>
            <a:tailEnd/>
          </a:ln>
        </p:spPr>
        <p:txBody>
          <a:bodyPr/>
          <a:lstStyle/>
          <a:p>
            <a:pPr>
              <a:defRPr/>
            </a:pPr>
            <a:fld id="{0077CCA3-0E82-492E-928C-EF71C0F4B9B9}" type="slidenum">
              <a:rPr lang="ar-SA" smtClean="0"/>
              <a:pPr>
                <a:defRPr/>
              </a:pPr>
              <a:t>20</a:t>
            </a:fld>
            <a:endParaRPr lang="en-US" smtClean="0"/>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ln>
            <a:miter lim="800000"/>
            <a:headEnd/>
            <a:tailEnd/>
          </a:ln>
        </p:spPr>
        <p:txBody>
          <a:bodyPr/>
          <a:lstStyle/>
          <a:p>
            <a:pPr>
              <a:defRPr/>
            </a:pPr>
            <a:fld id="{AB403377-D7A2-49DA-AB25-08297F176FE6}" type="slidenum">
              <a:rPr lang="ar-SA" smtClean="0"/>
              <a:pPr>
                <a:defRPr/>
              </a:pPr>
              <a:t>21</a:t>
            </a:fld>
            <a:endParaRPr lang="en-US" smtClean="0"/>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758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ln>
            <a:miter lim="800000"/>
            <a:headEnd/>
            <a:tailEnd/>
          </a:ln>
        </p:spPr>
        <p:txBody>
          <a:bodyPr/>
          <a:lstStyle/>
          <a:p>
            <a:pPr>
              <a:defRPr/>
            </a:pPr>
            <a:fld id="{093F14BF-3823-497C-96AA-B74CB488480A}" type="slidenum">
              <a:rPr lang="ar-SA" smtClean="0"/>
              <a:pPr>
                <a:defRPr/>
              </a:pPr>
              <a:t>22</a:t>
            </a:fld>
            <a:endParaRPr lang="en-US" smtClean="0"/>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ln>
            <a:miter lim="800000"/>
            <a:headEnd/>
            <a:tailEnd/>
          </a:ln>
        </p:spPr>
        <p:txBody>
          <a:bodyPr/>
          <a:lstStyle/>
          <a:p>
            <a:pPr>
              <a:defRPr/>
            </a:pPr>
            <a:fld id="{07BA679E-819B-45F1-A9E5-E2A4B6E0C426}" type="slidenum">
              <a:rPr lang="ar-SA" smtClean="0"/>
              <a:pPr>
                <a:defRPr/>
              </a:pPr>
              <a:t>23</a:t>
            </a:fld>
            <a:endParaRPr lang="en-US" smtClean="0"/>
          </a:p>
        </p:txBody>
      </p:sp>
      <p:sp>
        <p:nvSpPr>
          <p:cNvPr id="696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963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ln>
            <a:miter lim="800000"/>
            <a:headEnd/>
            <a:tailEnd/>
          </a:ln>
        </p:spPr>
        <p:txBody>
          <a:bodyPr/>
          <a:lstStyle/>
          <a:p>
            <a:pPr>
              <a:defRPr/>
            </a:pPr>
            <a:fld id="{AF062A3B-12D4-4A6A-959C-F4F61D3957E8}" type="slidenum">
              <a:rPr lang="ar-SA" smtClean="0"/>
              <a:pPr>
                <a:defRPr/>
              </a:pPr>
              <a:t>25</a:t>
            </a:fld>
            <a:endParaRPr lang="en-US" smtClean="0"/>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ln>
            <a:miter lim="800000"/>
            <a:headEnd/>
            <a:tailEnd/>
          </a:ln>
        </p:spPr>
        <p:txBody>
          <a:bodyPr/>
          <a:lstStyle/>
          <a:p>
            <a:pPr>
              <a:defRPr/>
            </a:pPr>
            <a:fld id="{113C52C7-2278-4E6E-AF72-6C0775BA03D0}" type="slidenum">
              <a:rPr lang="ar-SA" smtClean="0"/>
              <a:pPr>
                <a:defRPr/>
              </a:pPr>
              <a:t>26</a:t>
            </a:fld>
            <a:endParaRPr lang="en-US" smtClean="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ln>
            <a:miter lim="800000"/>
            <a:headEnd/>
            <a:tailEnd/>
          </a:ln>
        </p:spPr>
        <p:txBody>
          <a:bodyPr/>
          <a:lstStyle/>
          <a:p>
            <a:pPr>
              <a:defRPr/>
            </a:pPr>
            <a:fld id="{B3C9D99E-167A-46B0-9D21-B8FA5FDEAB17}" type="slidenum">
              <a:rPr lang="ar-SA" smtClean="0"/>
              <a:pPr>
                <a:defRPr/>
              </a:pPr>
              <a:t>27</a:t>
            </a:fld>
            <a:endParaRPr lang="en-US"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ln>
            <a:miter lim="800000"/>
            <a:headEnd/>
            <a:tailEnd/>
          </a:ln>
        </p:spPr>
        <p:txBody>
          <a:bodyPr/>
          <a:lstStyle/>
          <a:p>
            <a:pPr>
              <a:defRPr/>
            </a:pPr>
            <a:fld id="{35FD2BE0-4EE4-43C5-8211-D5F7AD8085BD}" type="slidenum">
              <a:rPr lang="ar-SA" smtClean="0"/>
              <a:pPr>
                <a:defRPr/>
              </a:pPr>
              <a:t>3</a:t>
            </a:fld>
            <a:endParaRPr lang="en-US" smtClean="0"/>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ln>
            <a:miter lim="800000"/>
            <a:headEnd/>
            <a:tailEnd/>
          </a:ln>
        </p:spPr>
        <p:txBody>
          <a:bodyPr/>
          <a:lstStyle/>
          <a:p>
            <a:pPr>
              <a:defRPr/>
            </a:pPr>
            <a:fld id="{472B3B4B-4D12-4827-B04B-D0246A1F0079}" type="slidenum">
              <a:rPr lang="ar-SA" smtClean="0"/>
              <a:pPr>
                <a:defRPr/>
              </a:pPr>
              <a:t>4</a:t>
            </a:fld>
            <a:endParaRPr 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ln>
            <a:miter lim="800000"/>
            <a:headEnd/>
            <a:tailEnd/>
          </a:ln>
        </p:spPr>
        <p:txBody>
          <a:bodyPr/>
          <a:lstStyle/>
          <a:p>
            <a:pPr>
              <a:defRPr/>
            </a:pPr>
            <a:fld id="{95F0D193-4659-4E3F-92B4-685990FDFDF9}" type="slidenum">
              <a:rPr lang="ar-SA" smtClean="0"/>
              <a:pPr>
                <a:defRPr/>
              </a:pPr>
              <a:t>7</a:t>
            </a:fld>
            <a:endParaRPr lang="en-US" smtClean="0"/>
          </a:p>
        </p:txBody>
      </p:sp>
      <p:sp>
        <p:nvSpPr>
          <p:cNvPr id="593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93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ln>
            <a:miter lim="800000"/>
            <a:headEnd/>
            <a:tailEnd/>
          </a:ln>
        </p:spPr>
        <p:txBody>
          <a:bodyPr/>
          <a:lstStyle/>
          <a:p>
            <a:pPr>
              <a:defRPr/>
            </a:pPr>
            <a:fld id="{BF7740BE-ED21-4E25-B77A-6FC48698AE06}" type="slidenum">
              <a:rPr lang="ar-SA" smtClean="0"/>
              <a:pPr>
                <a:defRPr/>
              </a:pPr>
              <a:t>9</a:t>
            </a:fld>
            <a:endParaRPr lang="en-US" smtClean="0"/>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ln>
            <a:miter lim="800000"/>
            <a:headEnd/>
            <a:tailEnd/>
          </a:ln>
        </p:spPr>
        <p:txBody>
          <a:bodyPr/>
          <a:lstStyle/>
          <a:p>
            <a:pPr>
              <a:defRPr/>
            </a:pPr>
            <a:fld id="{9765038B-2EC7-4B91-9908-E5F3487808C1}" type="slidenum">
              <a:rPr lang="ar-SA" smtClean="0"/>
              <a:pPr>
                <a:defRPr/>
              </a:pPr>
              <a:t>10</a:t>
            </a:fld>
            <a:endParaRPr lang="en-US" smtClean="0"/>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ln>
            <a:miter lim="800000"/>
            <a:headEnd/>
            <a:tailEnd/>
          </a:ln>
        </p:spPr>
        <p:txBody>
          <a:bodyPr/>
          <a:lstStyle/>
          <a:p>
            <a:pPr>
              <a:defRPr/>
            </a:pPr>
            <a:fld id="{78EBBB44-8807-41CB-A650-BC9495B5ED66}" type="slidenum">
              <a:rPr lang="ar-SA" smtClean="0"/>
              <a:pPr>
                <a:defRPr/>
              </a:pPr>
              <a:t>12</a:t>
            </a:fld>
            <a:endParaRPr lang="en-US" smtClean="0"/>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ln>
            <a:miter lim="800000"/>
            <a:headEnd/>
            <a:tailEnd/>
          </a:ln>
        </p:spPr>
        <p:txBody>
          <a:bodyPr/>
          <a:lstStyle/>
          <a:p>
            <a:pPr>
              <a:defRPr/>
            </a:pPr>
            <a:fld id="{577161C7-A5BA-48E0-AEE4-5D9E1E7FF3C2}" type="slidenum">
              <a:rPr lang="ar-SA" smtClean="0"/>
              <a:pPr>
                <a:defRPr/>
              </a:pPr>
              <a:t>16</a:t>
            </a:fld>
            <a:endParaRPr lang="en-US" smtClean="0"/>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ln>
            <a:miter lim="800000"/>
            <a:headEnd/>
            <a:tailEnd/>
          </a:ln>
        </p:spPr>
        <p:txBody>
          <a:bodyPr/>
          <a:lstStyle/>
          <a:p>
            <a:pPr>
              <a:defRPr/>
            </a:pPr>
            <a:fld id="{1D0DF027-870E-4F54-BF82-129DC18DC586}" type="slidenum">
              <a:rPr lang="ar-SA" smtClean="0"/>
              <a:pPr>
                <a:defRPr/>
              </a:pPr>
              <a:t>17</a:t>
            </a:fld>
            <a:endParaRPr lang="en-US" smtClean="0"/>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 y="762000"/>
            <a:ext cx="4800600" cy="517526"/>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1279525"/>
            <a:ext cx="4114800" cy="457200"/>
          </a:xfrm>
        </p:spPr>
        <p:txBody>
          <a:bodyPr/>
          <a:lstStyle>
            <a:lvl1pPr marL="0" indent="0" algn="ctr">
              <a:buNone/>
              <a:defRPr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C735BAC4-6BB7-42C2-9933-7EE49C7CB33C}" type="datetimeFigureOut">
              <a:rPr lang="en-US"/>
              <a:pPr>
                <a:defRPr/>
              </a:pPr>
              <a:t>5/19/2020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634C45-FCFD-4947-9A8F-A0A2464BD61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2926DC-DABA-4069-80EB-22451B4E8843}" type="datetimeFigureOut">
              <a:rPr lang="en-US"/>
              <a:pPr>
                <a:defRPr/>
              </a:pPr>
              <a:t>5/19/2020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A67A55-D2DA-4C98-9B6A-FFC38B25035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7388E9-1A69-4C18-AF86-74F11D957E1C}" type="datetimeFigureOut">
              <a:rPr lang="en-US"/>
              <a:pPr>
                <a:defRPr/>
              </a:pPr>
              <a:t>5/19/2020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D7E27F-60E6-4095-AFBB-68A073F2ED1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0C0A224-EC6F-429B-9832-64232564A6DD}" type="datetimeFigureOut">
              <a:rPr lang="en-US"/>
              <a:pPr>
                <a:defRPr/>
              </a:pPr>
              <a:t>5/19/2020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8B5B3C-6C5A-4961-9CA7-085FF15FE2B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65E135A-DD6C-4AB6-88DF-E6B24771623F}" type="datetimeFigureOut">
              <a:rPr lang="en-US"/>
              <a:pPr>
                <a:defRPr/>
              </a:pPr>
              <a:t>5/19/2020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F632DE-CAC3-4F37-9E0B-48C1F241265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7568BCE-7620-4696-BBC0-24B559E52978}" type="datetimeFigureOut">
              <a:rPr lang="en-US"/>
              <a:pPr>
                <a:defRPr/>
              </a:pPr>
              <a:t>5/19/2020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7581F71-5E2F-451D-8960-0E891ED846D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5275426-204A-42A3-AD74-497172747FDE}" type="datetimeFigureOut">
              <a:rPr lang="en-US"/>
              <a:pPr>
                <a:defRPr/>
              </a:pPr>
              <a:t>5/19/2020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913C3FB-1253-4BBD-AF82-CEA535E8890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829AFD7-C8FE-413E-B8C0-1D2CE4E1B6A8}" type="datetimeFigureOut">
              <a:rPr lang="en-US"/>
              <a:pPr>
                <a:defRPr/>
              </a:pPr>
              <a:t>5/19/2020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9FD9724-BE25-4116-BF9F-B6DE0F6C1CD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6DD859-EB8D-468B-8112-75F967DD5E50}" type="datetimeFigureOut">
              <a:rPr lang="en-US"/>
              <a:pPr>
                <a:defRPr/>
              </a:pPr>
              <a:t>5/19/2020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6B7D1AE-94FF-42A2-AE41-25F27F1DD5A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9629D88-EF70-4301-A11F-7ABE8050AE93}" type="datetimeFigureOut">
              <a:rPr lang="en-US"/>
              <a:pPr>
                <a:defRPr/>
              </a:pPr>
              <a:t>5/19/2020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128C67-B59C-452E-AB14-108852C4A74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8682CC7-7A2E-49F9-AD18-FB9304BC369C}" type="datetimeFigureOut">
              <a:rPr lang="en-US"/>
              <a:pPr>
                <a:defRPr/>
              </a:pPr>
              <a:t>5/19/2020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EFB0C7A-3BBD-49F1-BD75-7893A993A6E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1A9BB29-7689-4CA6-9831-4C1A5BDCC0F0}" type="datetimeFigureOut">
              <a:rPr lang="en-US"/>
              <a:pPr>
                <a:defRPr/>
              </a:pPr>
              <a:t>5/19/2020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A4E4DD8-7585-40F2-BAAF-4F0BD17F01C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3600" b="1" kern="1200">
          <a:solidFill>
            <a:schemeClr val="tx1"/>
          </a:solidFill>
          <a:latin typeface="Tahoma" pitchFamily="34" charset="0"/>
          <a:ea typeface="+mj-ea"/>
          <a:cs typeface="Tahoma" pitchFamily="34" charset="0"/>
        </a:defRPr>
      </a:lvl1pPr>
      <a:lvl2pPr algn="l" rtl="0" eaLnBrk="0" fontAlgn="base" hangingPunct="0">
        <a:spcBef>
          <a:spcPct val="0"/>
        </a:spcBef>
        <a:spcAft>
          <a:spcPct val="0"/>
        </a:spcAft>
        <a:defRPr sz="3600" b="1">
          <a:solidFill>
            <a:schemeClr val="tx1"/>
          </a:solidFill>
          <a:latin typeface="Tahoma" pitchFamily="112" charset="0"/>
          <a:cs typeface="Tahoma" pitchFamily="112" charset="0"/>
        </a:defRPr>
      </a:lvl2pPr>
      <a:lvl3pPr algn="l" rtl="0" eaLnBrk="0" fontAlgn="base" hangingPunct="0">
        <a:spcBef>
          <a:spcPct val="0"/>
        </a:spcBef>
        <a:spcAft>
          <a:spcPct val="0"/>
        </a:spcAft>
        <a:defRPr sz="3600" b="1">
          <a:solidFill>
            <a:schemeClr val="tx1"/>
          </a:solidFill>
          <a:latin typeface="Tahoma" pitchFamily="112" charset="0"/>
          <a:cs typeface="Tahoma" pitchFamily="112" charset="0"/>
        </a:defRPr>
      </a:lvl3pPr>
      <a:lvl4pPr algn="l" rtl="0" eaLnBrk="0" fontAlgn="base" hangingPunct="0">
        <a:spcBef>
          <a:spcPct val="0"/>
        </a:spcBef>
        <a:spcAft>
          <a:spcPct val="0"/>
        </a:spcAft>
        <a:defRPr sz="3600" b="1">
          <a:solidFill>
            <a:schemeClr val="tx1"/>
          </a:solidFill>
          <a:latin typeface="Tahoma" pitchFamily="112" charset="0"/>
          <a:cs typeface="Tahoma" pitchFamily="112" charset="0"/>
        </a:defRPr>
      </a:lvl4pPr>
      <a:lvl5pPr algn="l" rtl="0" eaLnBrk="0" fontAlgn="base" hangingPunct="0">
        <a:spcBef>
          <a:spcPct val="0"/>
        </a:spcBef>
        <a:spcAft>
          <a:spcPct val="0"/>
        </a:spcAft>
        <a:defRPr sz="3600" b="1">
          <a:solidFill>
            <a:schemeClr val="tx1"/>
          </a:solidFill>
          <a:latin typeface="Tahoma" pitchFamily="112" charset="0"/>
          <a:cs typeface="Tahoma" pitchFamily="112" charset="0"/>
        </a:defRPr>
      </a:lvl5pPr>
      <a:lvl6pPr marL="457200" algn="l" rtl="0" eaLnBrk="1" fontAlgn="base" hangingPunct="1">
        <a:spcBef>
          <a:spcPct val="0"/>
        </a:spcBef>
        <a:spcAft>
          <a:spcPct val="0"/>
        </a:spcAft>
        <a:defRPr sz="3600" b="1">
          <a:solidFill>
            <a:schemeClr val="tx1"/>
          </a:solidFill>
          <a:latin typeface="Tahoma" pitchFamily="112" charset="0"/>
          <a:cs typeface="Tahoma" pitchFamily="112" charset="0"/>
        </a:defRPr>
      </a:lvl6pPr>
      <a:lvl7pPr marL="914400" algn="l" rtl="0" eaLnBrk="1" fontAlgn="base" hangingPunct="1">
        <a:spcBef>
          <a:spcPct val="0"/>
        </a:spcBef>
        <a:spcAft>
          <a:spcPct val="0"/>
        </a:spcAft>
        <a:defRPr sz="3600" b="1">
          <a:solidFill>
            <a:schemeClr val="tx1"/>
          </a:solidFill>
          <a:latin typeface="Tahoma" pitchFamily="112" charset="0"/>
          <a:cs typeface="Tahoma" pitchFamily="112" charset="0"/>
        </a:defRPr>
      </a:lvl7pPr>
      <a:lvl8pPr marL="1371600" algn="l" rtl="0" eaLnBrk="1" fontAlgn="base" hangingPunct="1">
        <a:spcBef>
          <a:spcPct val="0"/>
        </a:spcBef>
        <a:spcAft>
          <a:spcPct val="0"/>
        </a:spcAft>
        <a:defRPr sz="3600" b="1">
          <a:solidFill>
            <a:schemeClr val="tx1"/>
          </a:solidFill>
          <a:latin typeface="Tahoma" pitchFamily="112" charset="0"/>
          <a:cs typeface="Tahoma" pitchFamily="112" charset="0"/>
        </a:defRPr>
      </a:lvl8pPr>
      <a:lvl9pPr marL="1828800" algn="l" rtl="0" eaLnBrk="1" fontAlgn="base" hangingPunct="1">
        <a:spcBef>
          <a:spcPct val="0"/>
        </a:spcBef>
        <a:spcAft>
          <a:spcPct val="0"/>
        </a:spcAft>
        <a:defRPr sz="3600" b="1">
          <a:solidFill>
            <a:schemeClr val="tx1"/>
          </a:solidFill>
          <a:latin typeface="Tahoma" pitchFamily="112" charset="0"/>
          <a:cs typeface="Tahoma" pitchFamily="112" charset="0"/>
        </a:defRPr>
      </a:lvl9pPr>
    </p:titleStyle>
    <p:bodyStyle>
      <a:lvl1pPr marL="342900" indent="-3429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en.wikipedia.org/wiki/Minute_ventilation" TargetMode="External"/><Relationship Id="rId13" Type="http://schemas.openxmlformats.org/officeDocument/2006/relationships/hyperlink" Target="https://en.wikipedia.org/wiki/Cortisol" TargetMode="External"/><Relationship Id="rId3" Type="http://schemas.openxmlformats.org/officeDocument/2006/relationships/hyperlink" Target="https://en.wikipedia.org/wiki/Estrogen" TargetMode="External"/><Relationship Id="rId7" Type="http://schemas.openxmlformats.org/officeDocument/2006/relationships/hyperlink" Target="https://en.wikipedia.org/wiki/Corpus_luteum" TargetMode="External"/><Relationship Id="rId12" Type="http://schemas.openxmlformats.org/officeDocument/2006/relationships/hyperlink" Target="https://en.wikipedia.org/wiki/Parathyroid_hormone" TargetMode="External"/><Relationship Id="rId17" Type="http://schemas.openxmlformats.org/officeDocument/2006/relationships/hyperlink" Target="https://en.wikipedia.org/wiki/Maternal_physiological_changes_in_pregnancy" TargetMode="External"/><Relationship Id="rId2" Type="http://schemas.openxmlformats.org/officeDocument/2006/relationships/hyperlink" Target="https://en.wikipedia.org/wiki/Endocrine_system" TargetMode="External"/><Relationship Id="rId16" Type="http://schemas.openxmlformats.org/officeDocument/2006/relationships/hyperlink" Target="https://en.wikipedia.org/wiki/Gestational_diabetes" TargetMode="External"/><Relationship Id="rId1" Type="http://schemas.openxmlformats.org/officeDocument/2006/relationships/slideLayout" Target="../slideLayouts/slideLayout2.xml"/><Relationship Id="rId6" Type="http://schemas.openxmlformats.org/officeDocument/2006/relationships/hyperlink" Target="https://en.wikipedia.org/wiki/Progesterone" TargetMode="External"/><Relationship Id="rId11" Type="http://schemas.openxmlformats.org/officeDocument/2006/relationships/hyperlink" Target="https://en.wikipedia.org/wiki/Mammary_gland" TargetMode="External"/><Relationship Id="rId5" Type="http://schemas.openxmlformats.org/officeDocument/2006/relationships/hyperlink" Target="https://en.wikipedia.org/wiki/Human_chorionic_gonadotropin" TargetMode="External"/><Relationship Id="rId15" Type="http://schemas.openxmlformats.org/officeDocument/2006/relationships/hyperlink" Target="https://en.wikipedia.org/wiki/Human_placental_lactogen" TargetMode="External"/><Relationship Id="rId10" Type="http://schemas.openxmlformats.org/officeDocument/2006/relationships/hyperlink" Target="https://en.wikipedia.org/wiki/Pituitary_gland" TargetMode="External"/><Relationship Id="rId4" Type="http://schemas.openxmlformats.org/officeDocument/2006/relationships/hyperlink" Target="https://en.wikipedia.org/wiki/Placenta" TargetMode="External"/><Relationship Id="rId9" Type="http://schemas.openxmlformats.org/officeDocument/2006/relationships/hyperlink" Target="https://en.wikipedia.org/wiki/Prolactin" TargetMode="External"/><Relationship Id="rId14" Type="http://schemas.openxmlformats.org/officeDocument/2006/relationships/hyperlink" Target="https://en.wikipedia.org/wiki/Aldosterone"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en.wikipedia.org/wiki/Fundal_height" TargetMode="External"/><Relationship Id="rId2" Type="http://schemas.openxmlformats.org/officeDocument/2006/relationships/hyperlink" Target="https://en.wikipedia.org/w/index.php?title=Maternal_physiological_changes_in_pregnancy&amp;action=edit&amp;section=2" TargetMode="External"/><Relationship Id="rId1" Type="http://schemas.openxmlformats.org/officeDocument/2006/relationships/slideLayout" Target="../slideLayouts/slideLayout2.xml"/><Relationship Id="rId6" Type="http://schemas.openxmlformats.org/officeDocument/2006/relationships/hyperlink" Target="https://en.wikipedia.org/wiki/Wikipedia:Citation_needed" TargetMode="External"/><Relationship Id="rId5" Type="http://schemas.openxmlformats.org/officeDocument/2006/relationships/hyperlink" Target="https://en.wikipedia.org/wiki/Amniotic_fluid" TargetMode="External"/><Relationship Id="rId4" Type="http://schemas.openxmlformats.org/officeDocument/2006/relationships/hyperlink" Target="https://en.wikipedia.org/wiki/Placenta"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n.wikipedia.org/wiki/Cheryl_Cole" TargetMode="External"/><Relationship Id="rId3" Type="http://schemas.openxmlformats.org/officeDocument/2006/relationships/hyperlink" Target="https://en.wikipedia.org/wiki/Wikipedia:Citation_needed" TargetMode="External"/><Relationship Id="rId7" Type="http://schemas.openxmlformats.org/officeDocument/2006/relationships/hyperlink" Target="https://en.wikipedia.org/wiki/Ptosis_(breasts)" TargetMode="External"/><Relationship Id="rId12" Type="http://schemas.openxmlformats.org/officeDocument/2006/relationships/hyperlink" Target="https://en.wikipedia.org/wiki/Cleavage_(breasts)" TargetMode="External"/><Relationship Id="rId2" Type="http://schemas.openxmlformats.org/officeDocument/2006/relationships/hyperlink" Target="https://en.wikipedia.org/w/index.php?title=Maternal_physiological_changes_in_pregnancy&amp;action=edit&amp;section=3" TargetMode="External"/><Relationship Id="rId1" Type="http://schemas.openxmlformats.org/officeDocument/2006/relationships/slideLayout" Target="../slideLayouts/slideLayout2.xml"/><Relationship Id="rId6" Type="http://schemas.openxmlformats.org/officeDocument/2006/relationships/hyperlink" Target="https://en.wikipedia.org/wiki/Breastfeeding" TargetMode="External"/><Relationship Id="rId11" Type="http://schemas.openxmlformats.org/officeDocument/2006/relationships/hyperlink" Target="https://en.wikipedia.org/wiki/Gravidity" TargetMode="External"/><Relationship Id="rId5" Type="http://schemas.openxmlformats.org/officeDocument/2006/relationships/hyperlink" Target="https://en.wikipedia.org/wiki/Lactation" TargetMode="External"/><Relationship Id="rId10" Type="http://schemas.openxmlformats.org/officeDocument/2006/relationships/hyperlink" Target="https://en.wikipedia.org/wiki/Body_mass_index" TargetMode="External"/><Relationship Id="rId4" Type="http://schemas.openxmlformats.org/officeDocument/2006/relationships/hyperlink" Target="https://en.wikipedia.org/wiki/Maternal_physiological_changes_in_pregnancy" TargetMode="External"/><Relationship Id="rId9" Type="http://schemas.openxmlformats.org/officeDocument/2006/relationships/hyperlink" Target="https://en.wikipedia.org/wiki/Vogue_(magazine)"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en.wikipedia.org/wiki/Vasodilation" TargetMode="External"/><Relationship Id="rId3" Type="http://schemas.openxmlformats.org/officeDocument/2006/relationships/hyperlink" Target="https://en.wikipedia.org/wiki/Maternal_physiological_changes_in_pregnancy" TargetMode="External"/><Relationship Id="rId7" Type="http://schemas.openxmlformats.org/officeDocument/2006/relationships/hyperlink" Target="https://en.wikipedia.org/wiki/Cardiac_output" TargetMode="External"/><Relationship Id="rId12" Type="http://schemas.openxmlformats.org/officeDocument/2006/relationships/hyperlink" Target="https://en.wikipedia.org/wiki/Starling's_law" TargetMode="External"/><Relationship Id="rId2" Type="http://schemas.openxmlformats.org/officeDocument/2006/relationships/hyperlink" Target="https://en.wikipedia.org/w/index.php?title=Maternal_physiological_changes_in_pregnancy&amp;action=edit&amp;section=4" TargetMode="External"/><Relationship Id="rId1" Type="http://schemas.openxmlformats.org/officeDocument/2006/relationships/slideLayout" Target="../slideLayouts/slideLayout2.xml"/><Relationship Id="rId6" Type="http://schemas.openxmlformats.org/officeDocument/2006/relationships/hyperlink" Target="https://en.wikipedia.org/wiki/Stroke_volume" TargetMode="External"/><Relationship Id="rId11" Type="http://schemas.openxmlformats.org/officeDocument/2006/relationships/hyperlink" Target="https://en.wikipedia.org/wiki/Hypertension" TargetMode="External"/><Relationship Id="rId5" Type="http://schemas.openxmlformats.org/officeDocument/2006/relationships/hyperlink" Target="https://en.wikipedia.org/wiki/Heart_rate" TargetMode="External"/><Relationship Id="rId10" Type="http://schemas.openxmlformats.org/officeDocument/2006/relationships/hyperlink" Target="https://en.wikipedia.org/wiki/Pre-eclampsia" TargetMode="External"/><Relationship Id="rId4" Type="http://schemas.openxmlformats.org/officeDocument/2006/relationships/hyperlink" Target="https://en.wikipedia.org/wiki/Aldosterone" TargetMode="External"/><Relationship Id="rId9" Type="http://schemas.openxmlformats.org/officeDocument/2006/relationships/hyperlink" Target="https://en.wikipedia.org/wiki/Blood_pressure"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en.wikipedia.org/wiki/Fibrinogen" TargetMode="External"/><Relationship Id="rId13" Type="http://schemas.openxmlformats.org/officeDocument/2006/relationships/hyperlink" Target="https://en.wikipedia.org/wiki/Cesarean_section" TargetMode="External"/><Relationship Id="rId3" Type="http://schemas.openxmlformats.org/officeDocument/2006/relationships/hyperlink" Target="https://en.wikipedia.org/wiki/Blood_plasma" TargetMode="External"/><Relationship Id="rId7" Type="http://schemas.openxmlformats.org/officeDocument/2006/relationships/hyperlink" Target="https://en.wikipedia.org/wiki/Liver" TargetMode="External"/><Relationship Id="rId12" Type="http://schemas.openxmlformats.org/officeDocument/2006/relationships/hyperlink" Target="https://en.wikipedia.org/wiki/Thrombophilia" TargetMode="External"/><Relationship Id="rId2" Type="http://schemas.openxmlformats.org/officeDocument/2006/relationships/hyperlink" Target="https://en.wikipedia.org/w/index.php?title=Maternal_physiological_changes_in_pregnancy&amp;action=edit&amp;section=5" TargetMode="External"/><Relationship Id="rId1" Type="http://schemas.openxmlformats.org/officeDocument/2006/relationships/slideLayout" Target="../slideLayouts/slideLayout2.xml"/><Relationship Id="rId6" Type="http://schemas.openxmlformats.org/officeDocument/2006/relationships/hyperlink" Target="https://en.wikipedia.org/wiki/Hypercoagulability" TargetMode="External"/><Relationship Id="rId11" Type="http://schemas.openxmlformats.org/officeDocument/2006/relationships/hyperlink" Target="https://en.wikipedia.org/wiki/Pulmonary_embolism" TargetMode="External"/><Relationship Id="rId5" Type="http://schemas.openxmlformats.org/officeDocument/2006/relationships/hyperlink" Target="https://en.wikipedia.org/wiki/Hematocrit" TargetMode="External"/><Relationship Id="rId10" Type="http://schemas.openxmlformats.org/officeDocument/2006/relationships/hyperlink" Target="https://en.wikipedia.org/wiki/DVT" TargetMode="External"/><Relationship Id="rId4" Type="http://schemas.openxmlformats.org/officeDocument/2006/relationships/hyperlink" Target="https://en.wikipedia.org/wiki/Maternal_physiological_changes_in_pregnancy" TargetMode="External"/><Relationship Id="rId9" Type="http://schemas.openxmlformats.org/officeDocument/2006/relationships/hyperlink" Target="https://en.wikipedia.org/wiki/Factor_VIII" TargetMode="External"/><Relationship Id="rId14" Type="http://schemas.openxmlformats.org/officeDocument/2006/relationships/hyperlink" Target="https://en.wikipedia.org/wiki/Edema"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en.wikipedia.org/wiki/Placenta" TargetMode="External"/><Relationship Id="rId13" Type="http://schemas.openxmlformats.org/officeDocument/2006/relationships/hyperlink" Target="https://en.wikipedia.org/wiki/Wikipedia:Citation_needed" TargetMode="External"/><Relationship Id="rId3" Type="http://schemas.openxmlformats.org/officeDocument/2006/relationships/hyperlink" Target="https://en.wikipedia.org/wiki/Protein_metabolism" TargetMode="External"/><Relationship Id="rId7" Type="http://schemas.openxmlformats.org/officeDocument/2006/relationships/hyperlink" Target="https://en.wikipedia.org/wiki/Fetus" TargetMode="External"/><Relationship Id="rId12" Type="http://schemas.openxmlformats.org/officeDocument/2006/relationships/hyperlink" Target="https://en.wikipedia.org/wiki/Gestational_diabetes" TargetMode="External"/><Relationship Id="rId2" Type="http://schemas.openxmlformats.org/officeDocument/2006/relationships/hyperlink" Target="https://en.wikipedia.org/w/index.php?title=Maternal_physiological_changes_in_pregnancy&amp;action=edit&amp;section=6" TargetMode="External"/><Relationship Id="rId1" Type="http://schemas.openxmlformats.org/officeDocument/2006/relationships/slideLayout" Target="../slideLayouts/slideLayout2.xml"/><Relationship Id="rId6" Type="http://schemas.openxmlformats.org/officeDocument/2006/relationships/hyperlink" Target="https://en.wikipedia.org/wiki/Protein" TargetMode="External"/><Relationship Id="rId11" Type="http://schemas.openxmlformats.org/officeDocument/2006/relationships/hyperlink" Target="https://en.wikipedia.org/wiki/Haemoglobin" TargetMode="External"/><Relationship Id="rId5" Type="http://schemas.openxmlformats.org/officeDocument/2006/relationships/hyperlink" Target="https://en.wikipedia.org/wiki/Kilogram" TargetMode="External"/><Relationship Id="rId10" Type="http://schemas.openxmlformats.org/officeDocument/2006/relationships/hyperlink" Target="https://en.wikipedia.org/wiki/Breast_gland" TargetMode="External"/><Relationship Id="rId4" Type="http://schemas.openxmlformats.org/officeDocument/2006/relationships/hyperlink" Target="https://en.wikipedia.org/wiki/Carbohydrate_metabolism" TargetMode="External"/><Relationship Id="rId9" Type="http://schemas.openxmlformats.org/officeDocument/2006/relationships/hyperlink" Target="https://en.wikipedia.org/wiki/Uterus"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en.wikipedia.org/wiki/Maternal_physiological_changes_in_pregnancy" TargetMode="External"/><Relationship Id="rId3" Type="http://schemas.openxmlformats.org/officeDocument/2006/relationships/hyperlink" Target="https://en.wikipedia.org/wiki/Nutrition_and_pregnancy" TargetMode="External"/><Relationship Id="rId7" Type="http://schemas.openxmlformats.org/officeDocument/2006/relationships/hyperlink" Target="https://en.wikipedia.org/wiki/Prenatal_vitamins" TargetMode="External"/><Relationship Id="rId2" Type="http://schemas.openxmlformats.org/officeDocument/2006/relationships/hyperlink" Target="https://en.wikipedia.org/w/index.php?title=Maternal_physiological_changes_in_pregnancy&amp;action=edit&amp;section=7" TargetMode="External"/><Relationship Id="rId1" Type="http://schemas.openxmlformats.org/officeDocument/2006/relationships/slideLayout" Target="../slideLayouts/slideLayout2.xml"/><Relationship Id="rId6" Type="http://schemas.openxmlformats.org/officeDocument/2006/relationships/hyperlink" Target="https://en.wikipedia.org/wiki/Neural_tube_defects" TargetMode="External"/><Relationship Id="rId5" Type="http://schemas.openxmlformats.org/officeDocument/2006/relationships/hyperlink" Target="https://en.wikipedia.org/wiki/Folate" TargetMode="External"/><Relationship Id="rId4" Type="http://schemas.openxmlformats.org/officeDocument/2006/relationships/hyperlink" Target="https://en.wikipedia.org/wiki/Wikipedia:Citation_needed"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en.wikipedia.org/wiki/Creatinine" TargetMode="External"/><Relationship Id="rId3" Type="http://schemas.openxmlformats.org/officeDocument/2006/relationships/hyperlink" Target="https://en.wikipedia.org/wiki/Glomerular_filtration_rate" TargetMode="External"/><Relationship Id="rId7" Type="http://schemas.openxmlformats.org/officeDocument/2006/relationships/hyperlink" Target="https://en.wikipedia.org/wiki/Blood_urea_nitrogen" TargetMode="External"/><Relationship Id="rId12" Type="http://schemas.openxmlformats.org/officeDocument/2006/relationships/hyperlink" Target="https://en.wikipedia.org/wiki/List_of_microbiota_species_of_the_lower_reproductive_tract_of_women" TargetMode="External"/><Relationship Id="rId2" Type="http://schemas.openxmlformats.org/officeDocument/2006/relationships/hyperlink" Target="https://en.wikipedia.org/w/index.php?title=Maternal_physiological_changes_in_pregnancy&amp;action=edit&amp;section=8" TargetMode="External"/><Relationship Id="rId1" Type="http://schemas.openxmlformats.org/officeDocument/2006/relationships/slideLayout" Target="../slideLayouts/slideLayout2.xml"/><Relationship Id="rId6" Type="http://schemas.openxmlformats.org/officeDocument/2006/relationships/hyperlink" Target="https://en.wikipedia.org/wiki/Sodium" TargetMode="External"/><Relationship Id="rId11" Type="http://schemas.openxmlformats.org/officeDocument/2006/relationships/hyperlink" Target="https://en.wikipedia.org/wiki/Aldosterone" TargetMode="External"/><Relationship Id="rId5" Type="http://schemas.openxmlformats.org/officeDocument/2006/relationships/hyperlink" Target="https://en.wikipedia.org/wiki/Maternal_physiological_changes_in_pregnancy" TargetMode="External"/><Relationship Id="rId10" Type="http://schemas.openxmlformats.org/officeDocument/2006/relationships/hyperlink" Target="https://en.wikipedia.org/wiki/Renin-angiotensin_system" TargetMode="External"/><Relationship Id="rId4" Type="http://schemas.openxmlformats.org/officeDocument/2006/relationships/hyperlink" Target="https://en.wikipedia.org/wiki/Postpartum" TargetMode="External"/><Relationship Id="rId9" Type="http://schemas.openxmlformats.org/officeDocument/2006/relationships/hyperlink" Target="https://en.wikipedia.org/wiki/Gestational_diabetes"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en.wikipedia.org/wiki/Morning_sickness" TargetMode="External"/><Relationship Id="rId7" Type="http://schemas.openxmlformats.org/officeDocument/2006/relationships/hyperlink" Target="https://en.wikipedia.org/wiki/Constipation" TargetMode="External"/><Relationship Id="rId2" Type="http://schemas.openxmlformats.org/officeDocument/2006/relationships/hyperlink" Target="https://en.wikipedia.org/w/index.php?title=Maternal_physiological_changes_in_pregnancy&amp;action=edit&amp;section=9" TargetMode="External"/><Relationship Id="rId1" Type="http://schemas.openxmlformats.org/officeDocument/2006/relationships/slideLayout" Target="../slideLayouts/slideLayout2.xml"/><Relationship Id="rId6" Type="http://schemas.openxmlformats.org/officeDocument/2006/relationships/hyperlink" Target="https://en.wikipedia.org/wiki/Acid_reflux" TargetMode="External"/><Relationship Id="rId5" Type="http://schemas.openxmlformats.org/officeDocument/2006/relationships/hyperlink" Target="https://en.wikipedia.org/wiki/Wikipedia:Citation_needed" TargetMode="External"/><Relationship Id="rId4" Type="http://schemas.openxmlformats.org/officeDocument/2006/relationships/hyperlink" Target="https://en.wikipedia.org/wiki/B-hC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en.wikipedia.org/wiki/Transplant_rejection" TargetMode="External"/><Relationship Id="rId3" Type="http://schemas.openxmlformats.org/officeDocument/2006/relationships/hyperlink" Target="https://en.wikipedia.org/wiki/Immune_tolerance_in_pregnancy" TargetMode="External"/><Relationship Id="rId7" Type="http://schemas.openxmlformats.org/officeDocument/2006/relationships/hyperlink" Target="https://en.wikipedia.org/wiki/Spontaneous_abortion" TargetMode="External"/><Relationship Id="rId2" Type="http://schemas.openxmlformats.org/officeDocument/2006/relationships/hyperlink" Target="https://en.wikipedia.org/w/index.php?title=Maternal_physiological_changes_in_pregnancy&amp;action=edit&amp;section=10" TargetMode="External"/><Relationship Id="rId1" Type="http://schemas.openxmlformats.org/officeDocument/2006/relationships/slideLayout" Target="../slideLayouts/slideLayout2.xml"/><Relationship Id="rId6" Type="http://schemas.openxmlformats.org/officeDocument/2006/relationships/hyperlink" Target="https://en.wikipedia.org/wiki/Maternal_physiological_changes_in_pregnancy" TargetMode="External"/><Relationship Id="rId5" Type="http://schemas.openxmlformats.org/officeDocument/2006/relationships/hyperlink" Target="https://en.wikipedia.org/wiki/Allograft" TargetMode="External"/><Relationship Id="rId4" Type="http://schemas.openxmlformats.org/officeDocument/2006/relationships/hyperlink" Target="https://en.wikipedia.org/wiki/Fetus"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en.wikipedia.org/wiki/Neutral_spine" TargetMode="External"/><Relationship Id="rId13" Type="http://schemas.openxmlformats.org/officeDocument/2006/relationships/hyperlink" Target="https://en.wikipedia.org/wiki/Pubic_symphysis" TargetMode="External"/><Relationship Id="rId3" Type="http://schemas.openxmlformats.org/officeDocument/2006/relationships/hyperlink" Target="https://en.wikipedia.org/wiki/Perception" TargetMode="External"/><Relationship Id="rId7" Type="http://schemas.openxmlformats.org/officeDocument/2006/relationships/hyperlink" Target="https://en.wikipedia.org/wiki/Maternal_physiological_changes_in_pregnancy" TargetMode="External"/><Relationship Id="rId12" Type="http://schemas.openxmlformats.org/officeDocument/2006/relationships/hyperlink" Target="https://en.wikipedia.org/wiki/Relaxin" TargetMode="External"/><Relationship Id="rId17" Type="http://schemas.openxmlformats.org/officeDocument/2006/relationships/hyperlink" Target="https://en.wikipedia.org/wiki/Center_of_mass" TargetMode="External"/><Relationship Id="rId2" Type="http://schemas.openxmlformats.org/officeDocument/2006/relationships/hyperlink" Target="https://en.wikipedia.org/w/index.php?title=Maternal_physiological_changes_in_pregnancy&amp;action=edit&amp;section=11" TargetMode="External"/><Relationship Id="rId16" Type="http://schemas.openxmlformats.org/officeDocument/2006/relationships/hyperlink" Target="https://en.wikipedia.org/wiki/Trunk_(anatomy)" TargetMode="External"/><Relationship Id="rId1" Type="http://schemas.openxmlformats.org/officeDocument/2006/relationships/slideLayout" Target="../slideLayouts/slideLayout2.xml"/><Relationship Id="rId6" Type="http://schemas.openxmlformats.org/officeDocument/2006/relationships/hyperlink" Target="https://en.wikipedia.org/wiki/Hip_pain" TargetMode="External"/><Relationship Id="rId11" Type="http://schemas.openxmlformats.org/officeDocument/2006/relationships/hyperlink" Target="https://en.wikipedia.org/wiki/Estrogen" TargetMode="External"/><Relationship Id="rId5" Type="http://schemas.openxmlformats.org/officeDocument/2006/relationships/hyperlink" Target="https://en.wikipedia.org/wiki/Human_musculoskeletal_system" TargetMode="External"/><Relationship Id="rId15" Type="http://schemas.openxmlformats.org/officeDocument/2006/relationships/hyperlink" Target="https://en.wikipedia.org/wiki/Wikipedia:Citation_needed" TargetMode="External"/><Relationship Id="rId10" Type="http://schemas.openxmlformats.org/officeDocument/2006/relationships/hyperlink" Target="https://en.wikipedia.org/wiki/Gait_(human)" TargetMode="External"/><Relationship Id="rId4" Type="http://schemas.openxmlformats.org/officeDocument/2006/relationships/hyperlink" Target="https://en.wikipedia.org/wiki/Pregnancy" TargetMode="External"/><Relationship Id="rId9" Type="http://schemas.openxmlformats.org/officeDocument/2006/relationships/hyperlink" Target="https://en.wikipedia.org/wiki/Balance_(ability)" TargetMode="External"/><Relationship Id="rId14" Type="http://schemas.openxmlformats.org/officeDocument/2006/relationships/hyperlink" Target="https://en.wikipedia.org/wiki/Sacroiliac_joint"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en.wikipedia.org/wiki/Lordosis" TargetMode="External"/><Relationship Id="rId2" Type="http://schemas.openxmlformats.org/officeDocument/2006/relationships/hyperlink" Target="https://en.wikipedia.org/w/index.php?title=Maternal_physiological_changes_in_pregnancy&amp;action=edit&amp;section=12" TargetMode="External"/><Relationship Id="rId1" Type="http://schemas.openxmlformats.org/officeDocument/2006/relationships/slideLayout" Target="../slideLayouts/slideLayout2.xml"/><Relationship Id="rId6" Type="http://schemas.openxmlformats.org/officeDocument/2006/relationships/hyperlink" Target="https://en.wikipedia.org/wiki/Maternal_physiological_changes_in_pregnancy" TargetMode="External"/><Relationship Id="rId5" Type="http://schemas.openxmlformats.org/officeDocument/2006/relationships/hyperlink" Target="https://en.wikipedia.org/wiki/Fetus" TargetMode="External"/><Relationship Id="rId4" Type="http://schemas.openxmlformats.org/officeDocument/2006/relationships/hyperlink" Target="https://en.wikipedia.org/wiki/Torque"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en.wikipedia.org/wiki/Lumbar_vertebrae" TargetMode="External"/><Relationship Id="rId3" Type="http://schemas.openxmlformats.org/officeDocument/2006/relationships/hyperlink" Target="https://en.wikipedia.org/wiki/Offspring" TargetMode="External"/><Relationship Id="rId7" Type="http://schemas.openxmlformats.org/officeDocument/2006/relationships/hyperlink" Target="https://en.wikipedia.org/wiki/Anatomy" TargetMode="External"/><Relationship Id="rId2" Type="http://schemas.openxmlformats.org/officeDocument/2006/relationships/hyperlink" Target="https://en.wikipedia.org/w/index.php?title=Maternal_physiological_changes_in_pregnancy&amp;action=edit&amp;section=13" TargetMode="External"/><Relationship Id="rId1" Type="http://schemas.openxmlformats.org/officeDocument/2006/relationships/slideLayout" Target="../slideLayouts/slideLayout2.xml"/><Relationship Id="rId6" Type="http://schemas.openxmlformats.org/officeDocument/2006/relationships/hyperlink" Target="https://en.wikipedia.org/wiki/Natural_selection" TargetMode="External"/><Relationship Id="rId5" Type="http://schemas.openxmlformats.org/officeDocument/2006/relationships/hyperlink" Target="https://en.wikipedia.org/wiki/Human" TargetMode="External"/><Relationship Id="rId10" Type="http://schemas.openxmlformats.org/officeDocument/2006/relationships/hyperlink" Target="https://en.wikipedia.org/wiki/Maternal_physiological_changes_in_pregnancy" TargetMode="External"/><Relationship Id="rId4" Type="http://schemas.openxmlformats.org/officeDocument/2006/relationships/hyperlink" Target="https://en.wikipedia.org/wiki/Fitness_(biology)" TargetMode="External"/><Relationship Id="rId9" Type="http://schemas.openxmlformats.org/officeDocument/2006/relationships/hyperlink" Target="https://en.wikipedia.org/wiki/Sexual_dimorphism"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en.wikipedia.org/wiki/Humans" TargetMode="External"/><Relationship Id="rId7" Type="http://schemas.openxmlformats.org/officeDocument/2006/relationships/hyperlink" Target="https://en.wikipedia.org/wiki/Maternal_physiological_changes_in_pregnancy" TargetMode="External"/><Relationship Id="rId2" Type="http://schemas.openxmlformats.org/officeDocument/2006/relationships/hyperlink" Target="https://en.wikipedia.org/w/index.php?title=Maternal_physiological_changes_in_pregnancy&amp;action=edit&amp;section=14" TargetMode="External"/><Relationship Id="rId1" Type="http://schemas.openxmlformats.org/officeDocument/2006/relationships/slideLayout" Target="../slideLayouts/slideLayout2.xml"/><Relationship Id="rId6" Type="http://schemas.openxmlformats.org/officeDocument/2006/relationships/hyperlink" Target="https://en.wikipedia.org/wiki/Bipedalism" TargetMode="External"/><Relationship Id="rId5" Type="http://schemas.openxmlformats.org/officeDocument/2006/relationships/hyperlink" Target="https://en.wikipedia.org/wiki/Hominini" TargetMode="External"/><Relationship Id="rId4" Type="http://schemas.openxmlformats.org/officeDocument/2006/relationships/hyperlink" Target="https://en.wikipedia.org/wiki/Australopithecus"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en.wikipedia.org/wiki/Balance_(ability)" TargetMode="External"/><Relationship Id="rId2" Type="http://schemas.openxmlformats.org/officeDocument/2006/relationships/hyperlink" Target="https://en.wikipedia.org/w/index.php?title=Maternal_physiological_changes_in_pregnancy&amp;action=edit&amp;section=15" TargetMode="External"/><Relationship Id="rId1" Type="http://schemas.openxmlformats.org/officeDocument/2006/relationships/slideLayout" Target="../slideLayouts/slideLayout2.xml"/><Relationship Id="rId6" Type="http://schemas.openxmlformats.org/officeDocument/2006/relationships/hyperlink" Target="https://en.wikipedia.org/wiki/Maternal_physiological_changes_in_pregnancy" TargetMode="External"/><Relationship Id="rId5" Type="http://schemas.openxmlformats.org/officeDocument/2006/relationships/hyperlink" Target="https://en.wikipedia.org/wiki/Sagittal_plane" TargetMode="External"/><Relationship Id="rId4" Type="http://schemas.openxmlformats.org/officeDocument/2006/relationships/hyperlink" Target="https://en.wikipedia.org/wiki/Torque"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en.wikipedia.org/wiki/Activities_of_daily_living" TargetMode="External"/><Relationship Id="rId7" Type="http://schemas.openxmlformats.org/officeDocument/2006/relationships/hyperlink" Target="https://en.wikipedia.org/wiki/Hyperemesis_gravidarum" TargetMode="External"/><Relationship Id="rId2" Type="http://schemas.openxmlformats.org/officeDocument/2006/relationships/hyperlink" Target="https://en.wikipedia.org/wiki/Pregnancy" TargetMode="External"/><Relationship Id="rId1" Type="http://schemas.openxmlformats.org/officeDocument/2006/relationships/slideLayout" Target="../slideLayouts/slideLayout2.xml"/><Relationship Id="rId6" Type="http://schemas.openxmlformats.org/officeDocument/2006/relationships/hyperlink" Target="https://en.wikipedia.org/wiki/Water-electrolyte_imbalance" TargetMode="External"/><Relationship Id="rId5" Type="http://schemas.openxmlformats.org/officeDocument/2006/relationships/hyperlink" Target="https://en.wikipedia.org/wiki/Morning_sickness" TargetMode="External"/><Relationship Id="rId4" Type="http://schemas.openxmlformats.org/officeDocument/2006/relationships/hyperlink" Target="https://en.wikipedia.org/wiki/Pregnancy_complication"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en.wikipedia.org/wiki/Wikipedia:Manual_of_Style/Dates_and_numbers" TargetMode="External"/><Relationship Id="rId3" Type="http://schemas.openxmlformats.org/officeDocument/2006/relationships/hyperlink" Target="https://en.wikipedia.org/wiki/Morning_sickness" TargetMode="External"/><Relationship Id="rId7" Type="http://schemas.openxmlformats.org/officeDocument/2006/relationships/hyperlink" Target="https://en.wikipedia.org/wiki/Back_pain" TargetMode="External"/><Relationship Id="rId2" Type="http://schemas.openxmlformats.org/officeDocument/2006/relationships/hyperlink" Target="https://en.wikipedia.org/w/index.php?title=Symptoms_and_discomforts_of_pregnancy&amp;action=edit&amp;section=2" TargetMode="External"/><Relationship Id="rId1" Type="http://schemas.openxmlformats.org/officeDocument/2006/relationships/slideLayout" Target="../slideLayouts/slideLayout2.xml"/><Relationship Id="rId6" Type="http://schemas.openxmlformats.org/officeDocument/2006/relationships/hyperlink" Target="https://en.wikipedia.org/w/index.php?title=Symptoms_and_discomforts_of_pregnancy&amp;action=edit&amp;section=4" TargetMode="External"/><Relationship Id="rId5" Type="http://schemas.openxmlformats.org/officeDocument/2006/relationships/hyperlink" Target="https://en.wikipedia.org/w/index.php?title=Symptoms_and_discomforts_of_pregnancy&amp;action=edit&amp;section=3" TargetMode="External"/><Relationship Id="rId4" Type="http://schemas.openxmlformats.org/officeDocument/2006/relationships/hyperlink" Target="https://en.wikipedia.org/wiki/Symptoms_and_discomforts_of_pregnancy" TargetMode="External"/><Relationship Id="rId9" Type="http://schemas.openxmlformats.org/officeDocument/2006/relationships/hyperlink" Target="http://www.nhs.uk/conditions/pregnancy-and-baby/pages/backache-pregnant.asp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en.wikipedia.org/wiki/Symphysis_pubis" TargetMode="External"/><Relationship Id="rId13" Type="http://schemas.openxmlformats.org/officeDocument/2006/relationships/hyperlink" Target="https://en.wikipedia.org/w/index.php?title=Symptoms_and_discomforts_of_pregnancy&amp;action=edit&amp;section=7" TargetMode="External"/><Relationship Id="rId18" Type="http://schemas.openxmlformats.org/officeDocument/2006/relationships/hyperlink" Target="https://en.wikipedia.org/wiki/Intestines" TargetMode="External"/><Relationship Id="rId3" Type="http://schemas.openxmlformats.org/officeDocument/2006/relationships/hyperlink" Target="https://en.wikipedia.org/wiki/Pelvic_girdle_pain" TargetMode="External"/><Relationship Id="rId21" Type="http://schemas.openxmlformats.org/officeDocument/2006/relationships/hyperlink" Target="https://en.wikipedia.org/wiki/Bulking_agents" TargetMode="External"/><Relationship Id="rId7" Type="http://schemas.openxmlformats.org/officeDocument/2006/relationships/hyperlink" Target="https://en.wikipedia.org/wiki/Pain" TargetMode="External"/><Relationship Id="rId12" Type="http://schemas.openxmlformats.org/officeDocument/2006/relationships/hyperlink" Target="https://en.wikipedia.org/wiki/Edema" TargetMode="External"/><Relationship Id="rId17" Type="http://schemas.openxmlformats.org/officeDocument/2006/relationships/hyperlink" Target="https://en.wikipedia.org/wiki/Smooth_muscle" TargetMode="External"/><Relationship Id="rId2" Type="http://schemas.openxmlformats.org/officeDocument/2006/relationships/hyperlink" Target="https://en.wikipedia.org/w/index.php?title=Symptoms_and_discomforts_of_pregnancy&amp;action=edit&amp;section=5" TargetMode="External"/><Relationship Id="rId16" Type="http://schemas.openxmlformats.org/officeDocument/2006/relationships/hyperlink" Target="https://en.wikipedia.org/wiki/Progesterone" TargetMode="External"/><Relationship Id="rId20" Type="http://schemas.openxmlformats.org/officeDocument/2006/relationships/hyperlink" Target="https://en.wikipedia.org/wiki/Fetus" TargetMode="External"/><Relationship Id="rId1" Type="http://schemas.openxmlformats.org/officeDocument/2006/relationships/slideLayout" Target="../slideLayouts/slideLayout2.xml"/><Relationship Id="rId6" Type="http://schemas.openxmlformats.org/officeDocument/2006/relationships/hyperlink" Target="https://en.wikipedia.org/wiki/Weight_bearing" TargetMode="External"/><Relationship Id="rId11" Type="http://schemas.openxmlformats.org/officeDocument/2006/relationships/hyperlink" Target="https://en.wikipedia.org/w/index.php?title=Symptoms_and_discomforts_of_pregnancy&amp;action=edit&amp;section=6" TargetMode="External"/><Relationship Id="rId5" Type="http://schemas.openxmlformats.org/officeDocument/2006/relationships/hyperlink" Target="https://en.wikipedia.org/wiki/Gait" TargetMode="External"/><Relationship Id="rId15" Type="http://schemas.openxmlformats.org/officeDocument/2006/relationships/hyperlink" Target="https://en.wikipedia.org/wiki/Constipation" TargetMode="External"/><Relationship Id="rId23" Type="http://schemas.openxmlformats.org/officeDocument/2006/relationships/hyperlink" Target="https://en.wikipedia.org/wiki/Obstetrics" TargetMode="External"/><Relationship Id="rId10" Type="http://schemas.openxmlformats.org/officeDocument/2006/relationships/hyperlink" Target="https://en.wikipedia.org/wiki/Carpal_tunnel_syndrome" TargetMode="External"/><Relationship Id="rId19" Type="http://schemas.openxmlformats.org/officeDocument/2006/relationships/hyperlink" Target="https://en.wikipedia.org/wiki/Nutrients" TargetMode="External"/><Relationship Id="rId4" Type="http://schemas.openxmlformats.org/officeDocument/2006/relationships/hyperlink" Target="https://en.wikipedia.org/wiki/Symptoms_and_discomforts_of_pregnancy" TargetMode="External"/><Relationship Id="rId9" Type="http://schemas.openxmlformats.org/officeDocument/2006/relationships/hyperlink" Target="https://en.wikipedia.org/wiki/Sacroiliac_joint" TargetMode="External"/><Relationship Id="rId14" Type="http://schemas.openxmlformats.org/officeDocument/2006/relationships/hyperlink" Target="https://en.wikipedia.org/w/index.php?title=Symptoms_and_discomforts_of_pregnancy&amp;action=edit&amp;section=8" TargetMode="External"/><Relationship Id="rId22" Type="http://schemas.openxmlformats.org/officeDocument/2006/relationships/hyperlink" Target="https://en.wikipedia.org/wiki/Defecation"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en.wikipedia.org/wiki/Antidiuretic_hormone" TargetMode="External"/><Relationship Id="rId13" Type="http://schemas.openxmlformats.org/officeDocument/2006/relationships/hyperlink" Target="https://en.wikipedia.org/wiki/Symptoms_and_discomforts_of_pregnancy" TargetMode="External"/><Relationship Id="rId18" Type="http://schemas.openxmlformats.org/officeDocument/2006/relationships/hyperlink" Target="https://en.wikipedia.org/wiki/Antacid" TargetMode="External"/><Relationship Id="rId3" Type="http://schemas.openxmlformats.org/officeDocument/2006/relationships/hyperlink" Target="https://en.wikipedia.org/wiki/Braxton_Hicks_contraction" TargetMode="External"/><Relationship Id="rId21" Type="http://schemas.openxmlformats.org/officeDocument/2006/relationships/hyperlink" Target="https://en.wikipedia.org/wiki/Gastroesophageal_reflux_disease" TargetMode="External"/><Relationship Id="rId7" Type="http://schemas.openxmlformats.org/officeDocument/2006/relationships/hyperlink" Target="https://en.wikipedia.org/wiki/Fluid_compartments" TargetMode="External"/><Relationship Id="rId12" Type="http://schemas.openxmlformats.org/officeDocument/2006/relationships/hyperlink" Target="https://en.wikipedia.org/wiki/Uterus" TargetMode="External"/><Relationship Id="rId17" Type="http://schemas.openxmlformats.org/officeDocument/2006/relationships/hyperlink" Target="https://en.wikipedia.org/wiki/Lower_esophageal_sphincter" TargetMode="External"/><Relationship Id="rId2" Type="http://schemas.openxmlformats.org/officeDocument/2006/relationships/hyperlink" Target="https://en.wikipedia.org/w/index.php?title=Symptoms_and_discomforts_of_pregnancy&amp;action=edit&amp;section=9" TargetMode="External"/><Relationship Id="rId16" Type="http://schemas.openxmlformats.org/officeDocument/2006/relationships/hyperlink" Target="https://en.wikipedia.org/wiki/Heartburn" TargetMode="External"/><Relationship Id="rId20" Type="http://schemas.openxmlformats.org/officeDocument/2006/relationships/hyperlink" Target="https://en.wikipedia.org/wiki/Proton_pump_inhibitor" TargetMode="External"/><Relationship Id="rId1" Type="http://schemas.openxmlformats.org/officeDocument/2006/relationships/slideLayout" Target="../slideLayouts/slideLayout2.xml"/><Relationship Id="rId6" Type="http://schemas.openxmlformats.org/officeDocument/2006/relationships/hyperlink" Target="https://en.wikipedia.org/w/index.php?title=Symptoms_and_discomforts_of_pregnancy&amp;action=edit&amp;section=10" TargetMode="External"/><Relationship Id="rId11" Type="http://schemas.openxmlformats.org/officeDocument/2006/relationships/hyperlink" Target="https://en.wikipedia.org/wiki/Inferior_vena_cava" TargetMode="External"/><Relationship Id="rId5" Type="http://schemas.openxmlformats.org/officeDocument/2006/relationships/hyperlink" Target="https://en.wikipedia.org/wiki/Colposcopy" TargetMode="External"/><Relationship Id="rId15" Type="http://schemas.openxmlformats.org/officeDocument/2006/relationships/hyperlink" Target="https://en.wikipedia.org/wiki/Regurgitation_(digestion)" TargetMode="External"/><Relationship Id="rId10" Type="http://schemas.openxmlformats.org/officeDocument/2006/relationships/hyperlink" Target="https://en.wikipedia.org/w/index.php?title=Symptoms_and_discomforts_of_pregnancy&amp;action=edit&amp;section=11" TargetMode="External"/><Relationship Id="rId19" Type="http://schemas.openxmlformats.org/officeDocument/2006/relationships/hyperlink" Target="https://en.wikipedia.org/wiki/Alginate" TargetMode="External"/><Relationship Id="rId4" Type="http://schemas.openxmlformats.org/officeDocument/2006/relationships/hyperlink" Target="https://en.wikipedia.org/wiki/Preterm_labor" TargetMode="External"/><Relationship Id="rId9" Type="http://schemas.openxmlformats.org/officeDocument/2006/relationships/hyperlink" Target="https://en.wikipedia.org/wiki/Oxytocin" TargetMode="External"/><Relationship Id="rId14" Type="http://schemas.openxmlformats.org/officeDocument/2006/relationships/hyperlink" Target="https://en.wikipedia.org/w/index.php?title=Symptoms_and_discomforts_of_pregnancy&amp;action=edit&amp;section=1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en.wikipedia.org/wiki/Pica_(disorder)" TargetMode="External"/><Relationship Id="rId13" Type="http://schemas.openxmlformats.org/officeDocument/2006/relationships/hyperlink" Target="https://en.wikipedia.org/wiki/Uterus" TargetMode="External"/><Relationship Id="rId18" Type="http://schemas.openxmlformats.org/officeDocument/2006/relationships/hyperlink" Target="https://en.wikipedia.org/wiki/Urinary_bladder" TargetMode="External"/><Relationship Id="rId26" Type="http://schemas.openxmlformats.org/officeDocument/2006/relationships/hyperlink" Target="https://en.wikipedia.org/w/index.php?title=Symptoms_and_discomforts_of_pregnancy&amp;action=edit&amp;section=19" TargetMode="External"/><Relationship Id="rId3" Type="http://schemas.openxmlformats.org/officeDocument/2006/relationships/hyperlink" Target="https://en.wikipedia.org/w/index.php?title=Symptoms_and_discomforts_of_pregnancy&amp;action=edit&amp;section=13" TargetMode="External"/><Relationship Id="rId21" Type="http://schemas.openxmlformats.org/officeDocument/2006/relationships/hyperlink" Target="https://en.wikipedia.org/wiki/Urinalysis" TargetMode="External"/><Relationship Id="rId7" Type="http://schemas.openxmlformats.org/officeDocument/2006/relationships/hyperlink" Target="https://en.wikipedia.org/w/index.php?title=Symptoms_and_discomforts_of_pregnancy&amp;action=edit&amp;section=15" TargetMode="External"/><Relationship Id="rId12" Type="http://schemas.openxmlformats.org/officeDocument/2006/relationships/hyperlink" Target="https://en.wikipedia.org/w/index.php?title=Symptoms_and_discomforts_of_pregnancy&amp;action=edit&amp;section=16" TargetMode="External"/><Relationship Id="rId17" Type="http://schemas.openxmlformats.org/officeDocument/2006/relationships/hyperlink" Target="https://en.wikipedia.org/wiki/Glomerular_filtration_rate" TargetMode="External"/><Relationship Id="rId25" Type="http://schemas.openxmlformats.org/officeDocument/2006/relationships/hyperlink" Target="https://en.wikipedia.org/wiki/Rectus_abdominis_muscle" TargetMode="External"/><Relationship Id="rId2" Type="http://schemas.openxmlformats.org/officeDocument/2006/relationships/hyperlink" Target="https://en.wikipedia.org/wiki/Varicose_veins" TargetMode="External"/><Relationship Id="rId16" Type="http://schemas.openxmlformats.org/officeDocument/2006/relationships/hyperlink" Target="https://en.wikipedia.org/w/index.php?title=Symptoms_and_discomforts_of_pregnancy&amp;action=edit&amp;section=17" TargetMode="External"/><Relationship Id="rId20" Type="http://schemas.openxmlformats.org/officeDocument/2006/relationships/hyperlink" Target="https://en.wikipedia.org/wiki/Cephalic_presentation" TargetMode="External"/><Relationship Id="rId1" Type="http://schemas.openxmlformats.org/officeDocument/2006/relationships/slideLayout" Target="../slideLayouts/slideLayout2.xml"/><Relationship Id="rId6" Type="http://schemas.openxmlformats.org/officeDocument/2006/relationships/hyperlink" Target="https://en.wikipedia.org/wiki/Hemorrhoids" TargetMode="External"/><Relationship Id="rId11" Type="http://schemas.openxmlformats.org/officeDocument/2006/relationships/hyperlink" Target="https://en.wikipedia.org/wiki/Lower_abdominal_pain" TargetMode="External"/><Relationship Id="rId24" Type="http://schemas.openxmlformats.org/officeDocument/2006/relationships/hyperlink" Target="https://en.wikipedia.org/w/index.php?title=Symptoms_and_discomforts_of_pregnancy&amp;action=edit&amp;section=18" TargetMode="External"/><Relationship Id="rId5" Type="http://schemas.openxmlformats.org/officeDocument/2006/relationships/hyperlink" Target="https://en.wikipedia.org/w/index.php?title=Symptoms_and_discomforts_of_pregnancy&amp;action=edit&amp;section=14" TargetMode="External"/><Relationship Id="rId15" Type="http://schemas.openxmlformats.org/officeDocument/2006/relationships/hyperlink" Target="https://en.wikipedia.org/wiki/Paracetamol" TargetMode="External"/><Relationship Id="rId23" Type="http://schemas.openxmlformats.org/officeDocument/2006/relationships/hyperlink" Target="https://en.wikipedia.org/wiki/Diastasis_recti" TargetMode="External"/><Relationship Id="rId10" Type="http://schemas.openxmlformats.org/officeDocument/2006/relationships/hyperlink" Target="https://en.wikipedia.org/wiki/Parenteral_iron" TargetMode="External"/><Relationship Id="rId19" Type="http://schemas.openxmlformats.org/officeDocument/2006/relationships/hyperlink" Target="https://en.wikipedia.org/wiki/Head_engagement" TargetMode="External"/><Relationship Id="rId4" Type="http://schemas.openxmlformats.org/officeDocument/2006/relationships/hyperlink" Target="https://en.wikipedia.org/wiki/Symptoms_and_discomforts_of_pregnancy" TargetMode="External"/><Relationship Id="rId9" Type="http://schemas.openxmlformats.org/officeDocument/2006/relationships/hyperlink" Target="https://en.wikipedia.org/wiki/Prenatal_vitamins" TargetMode="External"/><Relationship Id="rId14" Type="http://schemas.openxmlformats.org/officeDocument/2006/relationships/hyperlink" Target="https://en.wikipedia.org/wiki/Round_ligament_of_uterus" TargetMode="External"/><Relationship Id="rId22" Type="http://schemas.openxmlformats.org/officeDocument/2006/relationships/hyperlink" Target="https://en.wikipedia.org/wiki/Dysuria"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en.wikipedia.org/wiki/Stretch_marks" TargetMode="External"/><Relationship Id="rId2" Type="http://schemas.openxmlformats.org/officeDocument/2006/relationships/hyperlink" Target="https://en.wikipedia.org/w/index.php?title=Symptoms_and_discomforts_of_pregnancy&amp;action=edit&amp;section=19" TargetMode="External"/><Relationship Id="rId1" Type="http://schemas.openxmlformats.org/officeDocument/2006/relationships/slideLayout" Target="../slideLayouts/slideLayout2.xml"/><Relationship Id="rId4" Type="http://schemas.openxmlformats.org/officeDocument/2006/relationships/hyperlink" Target="https://en.wikipedia.org/wiki/Symptoms_and_discomforts_of_pregnanc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marL="0" indent="0">
              <a:buNone/>
            </a:pPr>
            <a:endParaRPr lang="en-US" sz="4400" dirty="0"/>
          </a:p>
          <a:p>
            <a:pPr marL="0" indent="0">
              <a:buNone/>
            </a:pPr>
            <a:endParaRPr lang="en-US" sz="4400" dirty="0" smtClean="0"/>
          </a:p>
          <a:p>
            <a:pPr marL="0" indent="0">
              <a:buNone/>
            </a:pPr>
            <a:r>
              <a:rPr lang="en-US" sz="4400" dirty="0" smtClean="0"/>
              <a:t>Subject: Nutrition and Dietetics</a:t>
            </a:r>
          </a:p>
          <a:p>
            <a:pPr marL="0" indent="0">
              <a:buNone/>
            </a:pPr>
            <a:r>
              <a:rPr lang="en-US" sz="4400" dirty="0" smtClean="0"/>
              <a:t>Subject Code: 16SCCND4</a:t>
            </a:r>
            <a:endParaRPr lang="en-US" sz="4400" dirty="0"/>
          </a:p>
          <a:p>
            <a:pPr marL="0" indent="0">
              <a:buNone/>
            </a:pPr>
            <a:endParaRPr lang="en-IN" sz="4400" dirty="0"/>
          </a:p>
        </p:txBody>
      </p:sp>
    </p:spTree>
    <p:extLst>
      <p:ext uri="{BB962C8B-B14F-4D97-AF65-F5344CB8AC3E}">
        <p14:creationId xmlns:p14="http://schemas.microsoft.com/office/powerpoint/2010/main" val="4200584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Skeletal changes</a:t>
            </a:r>
          </a:p>
        </p:txBody>
      </p:sp>
      <p:sp>
        <p:nvSpPr>
          <p:cNvPr id="12291" name="Rectangle 3"/>
          <p:cNvSpPr>
            <a:spLocks noGrp="1" noChangeArrowheads="1"/>
          </p:cNvSpPr>
          <p:nvPr>
            <p:ph type="body" idx="1"/>
          </p:nvPr>
        </p:nvSpPr>
        <p:spPr/>
        <p:txBody>
          <a:bodyPr/>
          <a:lstStyle/>
          <a:p>
            <a:pPr eaLnBrk="1" hangingPunct="1">
              <a:buClr>
                <a:schemeClr val="tx1"/>
              </a:buClr>
              <a:buFontTx/>
              <a:buChar char="•"/>
            </a:pPr>
            <a:endParaRPr lang="en-US" sz="2800" dirty="0" smtClean="0">
              <a:latin typeface="Arial" charset="0"/>
            </a:endParaRPr>
          </a:p>
          <a:p>
            <a:pPr eaLnBrk="1" hangingPunct="1">
              <a:buClr>
                <a:schemeClr val="tx1"/>
              </a:buClr>
              <a:buFontTx/>
              <a:buChar char="•"/>
            </a:pPr>
            <a:endParaRPr lang="en-US" sz="2800" dirty="0" smtClean="0">
              <a:latin typeface="Arial" charset="0"/>
            </a:endParaRPr>
          </a:p>
          <a:p>
            <a:pPr eaLnBrk="1" hangingPunct="1">
              <a:buClr>
                <a:schemeClr val="tx1"/>
              </a:buClr>
              <a:buFontTx/>
              <a:buChar char="•"/>
            </a:pPr>
            <a:r>
              <a:rPr lang="en-US" sz="2400" dirty="0" smtClean="0">
                <a:latin typeface="Arial" charset="0"/>
              </a:rPr>
              <a:t>Increased lumbar </a:t>
            </a:r>
            <a:r>
              <a:rPr lang="en-US" sz="2400" dirty="0" err="1" smtClean="0">
                <a:latin typeface="Arial" charset="0"/>
              </a:rPr>
              <a:t>lordosis</a:t>
            </a:r>
            <a:r>
              <a:rPr lang="en-US" sz="2400" dirty="0" smtClean="0">
                <a:latin typeface="Arial" charset="0"/>
              </a:rPr>
              <a:t> -</a:t>
            </a:r>
            <a:r>
              <a:rPr lang="en-US" sz="2400" b="1" dirty="0" smtClean="0"/>
              <a:t> </a:t>
            </a:r>
            <a:r>
              <a:rPr lang="en-US" sz="2400" b="1" dirty="0" err="1" smtClean="0"/>
              <a:t>lordosis</a:t>
            </a:r>
            <a:r>
              <a:rPr lang="en-US" sz="2400" dirty="0" smtClean="0"/>
              <a:t> is the inward curvature of a portion of the lumbar (lower back) and cervical (upper back) spine. </a:t>
            </a:r>
            <a:endParaRPr lang="en-US" sz="2400" dirty="0" smtClean="0">
              <a:latin typeface="Arial" charset="0"/>
            </a:endParaRPr>
          </a:p>
          <a:p>
            <a:pPr eaLnBrk="1" hangingPunct="1">
              <a:buClr>
                <a:schemeClr val="tx1"/>
              </a:buClr>
              <a:buFontTx/>
              <a:buChar char="•"/>
            </a:pPr>
            <a:endParaRPr lang="en-US" sz="2400" dirty="0" smtClean="0">
              <a:latin typeface="Arial" charset="0"/>
            </a:endParaRPr>
          </a:p>
          <a:p>
            <a:pPr eaLnBrk="1" hangingPunct="1">
              <a:buClr>
                <a:schemeClr val="tx1"/>
              </a:buClr>
              <a:buFontTx/>
              <a:buChar char="•"/>
            </a:pPr>
            <a:r>
              <a:rPr lang="en-US" sz="2400" b="1" dirty="0" smtClean="0">
                <a:solidFill>
                  <a:srgbClr val="FFFF00"/>
                </a:solidFill>
                <a:latin typeface="Arial" charset="0"/>
              </a:rPr>
              <a:t>Relaxation of pelvic joints</a:t>
            </a:r>
            <a:r>
              <a:rPr lang="ar-LB" sz="2400" b="1" dirty="0" smtClean="0">
                <a:solidFill>
                  <a:srgbClr val="FFFF00"/>
                </a:solidFill>
                <a:latin typeface="Arial" charset="0"/>
              </a:rPr>
              <a:t> </a:t>
            </a:r>
            <a:r>
              <a:rPr lang="en-US" sz="2400" b="1" dirty="0" smtClean="0">
                <a:solidFill>
                  <a:srgbClr val="FFFF00"/>
                </a:solidFill>
                <a:latin typeface="Arial" charset="0"/>
              </a:rPr>
              <a:t> </a:t>
            </a:r>
            <a:r>
              <a:rPr lang="en-US" sz="2400" dirty="0" smtClean="0">
                <a:latin typeface="Arial" charset="0"/>
              </a:rPr>
              <a:t>and ligaments</a:t>
            </a:r>
            <a:endParaRPr lang="ar-LB" sz="2400" dirty="0" smtClean="0">
              <a:latin typeface="Arial" charset="0"/>
            </a:endParaRPr>
          </a:p>
          <a:p>
            <a:pPr eaLnBrk="1" hangingPunct="1">
              <a:buClr>
                <a:schemeClr val="tx1"/>
              </a:buClr>
              <a:buFontTx/>
              <a:buNone/>
            </a:pPr>
            <a:r>
              <a:rPr lang="ar-LB" sz="2400" dirty="0" smtClean="0">
                <a:latin typeface="Arial" charset="0"/>
              </a:rPr>
              <a:t>   </a:t>
            </a:r>
            <a:r>
              <a:rPr lang="en-US" sz="2400" dirty="0" smtClean="0">
                <a:latin typeface="Arial" charset="0"/>
              </a:rPr>
              <a:t>         due to progesterone and </a:t>
            </a:r>
            <a:r>
              <a:rPr lang="en-US" sz="2400" dirty="0" err="1" smtClean="0">
                <a:latin typeface="Arial" charset="0"/>
              </a:rPr>
              <a:t>relaxin</a:t>
            </a:r>
            <a:r>
              <a:rPr lang="en-US" sz="2400" dirty="0" smtClean="0">
                <a:latin typeface="Arial" charset="0"/>
              </a:rPr>
              <a:t>(</a:t>
            </a:r>
            <a:r>
              <a:rPr lang="en-US" sz="2400" dirty="0" smtClean="0"/>
              <a:t>a hormone secreted by the placenta that causes the cervix to dilate and prepares the uterus for the action of </a:t>
            </a:r>
            <a:r>
              <a:rPr lang="en-US" sz="2400" dirty="0" err="1" smtClean="0"/>
              <a:t>oxytocin</a:t>
            </a:r>
            <a:r>
              <a:rPr lang="en-US" sz="2400" dirty="0" smtClean="0"/>
              <a:t> during </a:t>
            </a:r>
            <a:r>
              <a:rPr lang="en-US" sz="2400" dirty="0" err="1" smtClean="0"/>
              <a:t>labour</a:t>
            </a:r>
            <a:r>
              <a:rPr lang="en-US" sz="2400" dirty="0" smtClean="0"/>
              <a:t>.)</a:t>
            </a:r>
            <a:endParaRPr lang="en-US" sz="2400" dirty="0" smtClean="0">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endParaRPr lang="en-US" smtClean="0"/>
          </a:p>
        </p:txBody>
      </p:sp>
      <p:pic>
        <p:nvPicPr>
          <p:cNvPr id="13315" name="Content Placeholder 3" descr="lordosis.jpg"/>
          <p:cNvPicPr>
            <a:picLocks noGrp="1" noChangeAspect="1"/>
          </p:cNvPicPr>
          <p:nvPr>
            <p:ph idx="1"/>
          </p:nvPr>
        </p:nvPicPr>
        <p:blipFill>
          <a:blip r:embed="rId2"/>
          <a:srcRect/>
          <a:stretch>
            <a:fillRect/>
          </a:stretch>
        </p:blipFill>
        <p:spPr>
          <a:xfrm>
            <a:off x="228600" y="533400"/>
            <a:ext cx="8610600" cy="59436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0"/>
            <a:ext cx="8229600" cy="838200"/>
          </a:xfrm>
        </p:spPr>
        <p:txBody>
          <a:bodyPr/>
          <a:lstStyle/>
          <a:p>
            <a:pPr eaLnBrk="1" hangingPunct="1"/>
            <a:r>
              <a:rPr lang="en-US" smtClean="0"/>
              <a:t>Urinary changes</a:t>
            </a:r>
          </a:p>
        </p:txBody>
      </p:sp>
      <p:sp>
        <p:nvSpPr>
          <p:cNvPr id="14339" name="Rectangle 3"/>
          <p:cNvSpPr>
            <a:spLocks noGrp="1" noChangeArrowheads="1"/>
          </p:cNvSpPr>
          <p:nvPr>
            <p:ph type="body" idx="1"/>
          </p:nvPr>
        </p:nvSpPr>
        <p:spPr>
          <a:xfrm>
            <a:off x="304800" y="762000"/>
            <a:ext cx="8534400" cy="6096000"/>
          </a:xfrm>
        </p:spPr>
        <p:txBody>
          <a:bodyPr/>
          <a:lstStyle/>
          <a:p>
            <a:pPr eaLnBrk="1" hangingPunct="1">
              <a:lnSpc>
                <a:spcPct val="80000"/>
              </a:lnSpc>
              <a:buFont typeface="Arial" charset="0"/>
              <a:buNone/>
            </a:pPr>
            <a:r>
              <a:rPr lang="en-US" sz="3200" b="1" i="1" dirty="0" smtClean="0">
                <a:solidFill>
                  <a:srgbClr val="FFFF00"/>
                </a:solidFill>
                <a:latin typeface="Arial" charset="0"/>
              </a:rPr>
              <a:t>Kidneys</a:t>
            </a:r>
          </a:p>
          <a:p>
            <a:pPr eaLnBrk="1" hangingPunct="1">
              <a:lnSpc>
                <a:spcPct val="80000"/>
              </a:lnSpc>
              <a:buFontTx/>
              <a:buNone/>
            </a:pPr>
            <a:r>
              <a:rPr lang="en-US" sz="1800" i="1" dirty="0" smtClean="0">
                <a:solidFill>
                  <a:schemeClr val="accent2"/>
                </a:solidFill>
                <a:latin typeface="Arial" charset="0"/>
              </a:rPr>
              <a:t>     </a:t>
            </a:r>
            <a:r>
              <a:rPr lang="en-US" sz="2400" dirty="0" smtClean="0">
                <a:latin typeface="Arial" charset="0"/>
              </a:rPr>
              <a:t>- increase in size</a:t>
            </a:r>
          </a:p>
          <a:p>
            <a:pPr eaLnBrk="1" hangingPunct="1">
              <a:lnSpc>
                <a:spcPct val="80000"/>
              </a:lnSpc>
              <a:buFontTx/>
              <a:buNone/>
            </a:pPr>
            <a:r>
              <a:rPr lang="en-US" sz="2400" dirty="0" smtClean="0">
                <a:latin typeface="Arial" charset="0"/>
              </a:rPr>
              <a:t>     - </a:t>
            </a:r>
            <a:r>
              <a:rPr lang="en-US" sz="2400" dirty="0" err="1" smtClean="0">
                <a:latin typeface="Arial" charset="0"/>
              </a:rPr>
              <a:t>hydronephrosis</a:t>
            </a:r>
            <a:r>
              <a:rPr lang="en-US" sz="2400" dirty="0" smtClean="0">
                <a:latin typeface="Arial" charset="0"/>
              </a:rPr>
              <a:t> -</a:t>
            </a:r>
            <a:r>
              <a:rPr lang="en-US" sz="2400" dirty="0" smtClean="0"/>
              <a:t> </a:t>
            </a:r>
            <a:r>
              <a:rPr lang="en-US" sz="2400" dirty="0" err="1" smtClean="0"/>
              <a:t>Hydronephrosis</a:t>
            </a:r>
            <a:r>
              <a:rPr lang="en-US" sz="2400" dirty="0" smtClean="0"/>
              <a:t> </a:t>
            </a:r>
            <a:r>
              <a:rPr lang="en-US" sz="2400" b="1" dirty="0" smtClean="0"/>
              <a:t>during pregnancy</a:t>
            </a:r>
            <a:r>
              <a:rPr lang="en-US" sz="2400" dirty="0" smtClean="0"/>
              <a:t> occurs in 43% to 100% </a:t>
            </a:r>
            <a:r>
              <a:rPr lang="en-US" sz="2400" b="1" dirty="0" smtClean="0"/>
              <a:t>pregnant</a:t>
            </a:r>
            <a:r>
              <a:rPr lang="en-US" sz="2400" dirty="0" smtClean="0"/>
              <a:t> women, and it is more prevalent with advancing trimester. ... </a:t>
            </a:r>
          </a:p>
          <a:p>
            <a:pPr eaLnBrk="1" hangingPunct="1">
              <a:lnSpc>
                <a:spcPct val="80000"/>
              </a:lnSpc>
              <a:buFontTx/>
              <a:buNone/>
            </a:pPr>
            <a:r>
              <a:rPr lang="en-US" sz="2400" dirty="0" smtClean="0"/>
              <a:t>Overall, the volume of </a:t>
            </a:r>
            <a:r>
              <a:rPr lang="en-US" sz="2400" b="1" dirty="0" smtClean="0"/>
              <a:t>kidneys during pregnancy</a:t>
            </a:r>
            <a:r>
              <a:rPr lang="en-US" sz="2400" dirty="0" smtClean="0"/>
              <a:t> increases up to 30%. </a:t>
            </a:r>
            <a:r>
              <a:rPr lang="en-US" sz="2400" baseline="30000" dirty="0" smtClean="0"/>
              <a:t>9</a:t>
            </a:r>
            <a:r>
              <a:rPr lang="en-US" sz="2400" dirty="0" smtClean="0"/>
              <a:t>. </a:t>
            </a:r>
          </a:p>
          <a:p>
            <a:pPr eaLnBrk="1" hangingPunct="1">
              <a:lnSpc>
                <a:spcPct val="80000"/>
              </a:lnSpc>
              <a:buFontTx/>
              <a:buNone/>
            </a:pPr>
            <a:r>
              <a:rPr lang="en-US" sz="2400" dirty="0" smtClean="0"/>
              <a:t>The growth is attributed to increased </a:t>
            </a:r>
            <a:r>
              <a:rPr lang="en-US" sz="2400" b="1" dirty="0" smtClean="0"/>
              <a:t>kidney</a:t>
            </a:r>
            <a:r>
              <a:rPr lang="en-US" sz="2400" dirty="0" smtClean="0"/>
              <a:t> vascular and interstitial volume rather than any </a:t>
            </a:r>
            <a:r>
              <a:rPr lang="en-US" sz="2400" b="1" dirty="0" smtClean="0"/>
              <a:t>changes</a:t>
            </a:r>
            <a:r>
              <a:rPr lang="en-US" sz="2400" dirty="0" smtClean="0"/>
              <a:t> in the number of </a:t>
            </a:r>
            <a:r>
              <a:rPr lang="en-US" sz="2400" dirty="0" err="1" smtClean="0"/>
              <a:t>nephrons</a:t>
            </a:r>
            <a:r>
              <a:rPr lang="en-US" sz="2400" dirty="0" smtClean="0"/>
              <a:t> ...</a:t>
            </a:r>
          </a:p>
          <a:p>
            <a:pPr eaLnBrk="1" hangingPunct="1">
              <a:lnSpc>
                <a:spcPct val="80000"/>
              </a:lnSpc>
              <a:buFontTx/>
              <a:buNone/>
            </a:pPr>
            <a:endParaRPr lang="en-US" sz="2400" dirty="0" smtClean="0">
              <a:latin typeface="Arial" charset="0"/>
            </a:endParaRPr>
          </a:p>
          <a:p>
            <a:pPr eaLnBrk="1" hangingPunct="1">
              <a:lnSpc>
                <a:spcPct val="80000"/>
              </a:lnSpc>
              <a:buFontTx/>
              <a:buNone/>
            </a:pPr>
            <a:r>
              <a:rPr lang="en-US" sz="2400" i="1" dirty="0" smtClean="0">
                <a:solidFill>
                  <a:schemeClr val="accent2"/>
                </a:solidFill>
                <a:latin typeface="Arial" charset="0"/>
              </a:rPr>
              <a:t>     </a:t>
            </a:r>
            <a:r>
              <a:rPr lang="en-US" sz="2400" dirty="0" smtClean="0">
                <a:latin typeface="Arial" charset="0"/>
              </a:rPr>
              <a:t>- effective renal plasma flow is increased</a:t>
            </a:r>
            <a:endParaRPr lang="en-US" sz="2400" i="1" dirty="0" smtClean="0">
              <a:solidFill>
                <a:schemeClr val="accent2"/>
              </a:solidFill>
              <a:latin typeface="Arial" charset="0"/>
            </a:endParaRPr>
          </a:p>
          <a:p>
            <a:pPr eaLnBrk="1" hangingPunct="1">
              <a:lnSpc>
                <a:spcPct val="80000"/>
              </a:lnSpc>
              <a:buFontTx/>
              <a:buChar char="•"/>
            </a:pPr>
            <a:endParaRPr lang="en-US" sz="1800" i="1" dirty="0" smtClean="0">
              <a:solidFill>
                <a:schemeClr val="accent2"/>
              </a:solidFill>
              <a:latin typeface="Arial" charset="0"/>
            </a:endParaRPr>
          </a:p>
          <a:p>
            <a:pPr eaLnBrk="1" hangingPunct="1">
              <a:lnSpc>
                <a:spcPct val="80000"/>
              </a:lnSpc>
              <a:buFontTx/>
              <a:buNone/>
            </a:pPr>
            <a:endParaRPr lang="en-US" sz="1800" b="1" dirty="0" smtClean="0">
              <a:latin typeface="Arial" charset="0"/>
            </a:endParaRPr>
          </a:p>
          <a:p>
            <a:pPr eaLnBrk="1" hangingPunct="1">
              <a:lnSpc>
                <a:spcPct val="80000"/>
              </a:lnSpc>
              <a:buFontTx/>
              <a:buNone/>
            </a:pPr>
            <a:endParaRPr lang="en-US" sz="1800" dirty="0" smtClean="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457200" y="152400"/>
            <a:ext cx="8229600" cy="6400800"/>
          </a:xfrm>
        </p:spPr>
        <p:txBody>
          <a:bodyPr/>
          <a:lstStyle/>
          <a:p>
            <a:pPr eaLnBrk="1" hangingPunct="1">
              <a:lnSpc>
                <a:spcPct val="80000"/>
              </a:lnSpc>
              <a:buFontTx/>
              <a:buChar char="•"/>
            </a:pPr>
            <a:r>
              <a:rPr lang="en-US" sz="2800" i="1" dirty="0" smtClean="0">
                <a:solidFill>
                  <a:schemeClr val="accent2"/>
                </a:solidFill>
                <a:latin typeface="Arial" charset="0"/>
              </a:rPr>
              <a:t>Dilatation of the </a:t>
            </a:r>
            <a:r>
              <a:rPr lang="en-US" sz="2800" i="1" dirty="0" err="1" smtClean="0">
                <a:solidFill>
                  <a:schemeClr val="accent2"/>
                </a:solidFill>
                <a:latin typeface="Arial" charset="0"/>
              </a:rPr>
              <a:t>ureters</a:t>
            </a:r>
            <a:endParaRPr lang="en-US" sz="2800" i="1" dirty="0" smtClean="0">
              <a:solidFill>
                <a:schemeClr val="accent2"/>
              </a:solidFill>
              <a:latin typeface="Arial" charset="0"/>
            </a:endParaRPr>
          </a:p>
          <a:p>
            <a:pPr eaLnBrk="1" hangingPunct="1">
              <a:lnSpc>
                <a:spcPct val="80000"/>
              </a:lnSpc>
              <a:buFontTx/>
              <a:buNone/>
            </a:pPr>
            <a:r>
              <a:rPr lang="en-US" sz="2800" dirty="0" smtClean="0">
                <a:latin typeface="Arial" charset="0"/>
              </a:rPr>
              <a:t>    - </a:t>
            </a:r>
            <a:r>
              <a:rPr lang="en-US" sz="2800" dirty="0" err="1" smtClean="0">
                <a:latin typeface="Arial" charset="0"/>
              </a:rPr>
              <a:t>Atony</a:t>
            </a:r>
            <a:r>
              <a:rPr lang="en-US" sz="2800" dirty="0" smtClean="0">
                <a:latin typeface="Arial" charset="0"/>
              </a:rPr>
              <a:t> of the </a:t>
            </a:r>
            <a:r>
              <a:rPr lang="en-US" sz="2800" dirty="0" err="1" smtClean="0">
                <a:latin typeface="Arial" charset="0"/>
              </a:rPr>
              <a:t>ureteric</a:t>
            </a:r>
            <a:r>
              <a:rPr lang="en-US" sz="2800" dirty="0" smtClean="0">
                <a:latin typeface="Arial" charset="0"/>
              </a:rPr>
              <a:t> muscles        caused by progesterone and </a:t>
            </a:r>
            <a:r>
              <a:rPr lang="en-US" sz="2800" dirty="0" err="1" smtClean="0">
                <a:latin typeface="Arial" charset="0"/>
              </a:rPr>
              <a:t>relaxin</a:t>
            </a:r>
            <a:r>
              <a:rPr lang="en-US" sz="2800" dirty="0" smtClean="0">
                <a:latin typeface="Arial" charset="0"/>
              </a:rPr>
              <a:t> -        hydro-</a:t>
            </a:r>
            <a:r>
              <a:rPr lang="en-US" sz="2800" dirty="0" err="1" smtClean="0">
                <a:latin typeface="Arial" charset="0"/>
              </a:rPr>
              <a:t>ureter</a:t>
            </a:r>
            <a:endParaRPr lang="en-US" sz="2800" dirty="0" smtClean="0">
              <a:latin typeface="Arial" charset="0"/>
            </a:endParaRPr>
          </a:p>
          <a:p>
            <a:r>
              <a:rPr lang="en-US" sz="2800" dirty="0" smtClean="0">
                <a:latin typeface="Arial" charset="0"/>
              </a:rPr>
              <a:t> - </a:t>
            </a:r>
            <a:r>
              <a:rPr lang="en-US" sz="2800" dirty="0" err="1" smtClean="0">
                <a:latin typeface="Arial" charset="0"/>
              </a:rPr>
              <a:t>vesico-ureteric</a:t>
            </a:r>
            <a:r>
              <a:rPr lang="en-US" sz="2800" dirty="0" smtClean="0">
                <a:latin typeface="Arial" charset="0"/>
              </a:rPr>
              <a:t> reflux increased (</a:t>
            </a:r>
            <a:r>
              <a:rPr lang="en-US" sz="2800" dirty="0" smtClean="0"/>
              <a:t> is a condition in which urine flows  backward, from the bladder into the </a:t>
            </a:r>
            <a:r>
              <a:rPr lang="en-US" sz="2800" dirty="0" err="1" smtClean="0"/>
              <a:t>ureters</a:t>
            </a:r>
            <a:r>
              <a:rPr lang="en-US" sz="2800" dirty="0" smtClean="0"/>
              <a:t>/kidneys.</a:t>
            </a:r>
          </a:p>
          <a:p>
            <a:r>
              <a:rPr lang="en-US" sz="2800" dirty="0" smtClean="0">
                <a:latin typeface="Arial" charset="0"/>
              </a:rPr>
              <a:t>- pressure of the uterus on the </a:t>
            </a:r>
            <a:r>
              <a:rPr lang="en-US" sz="2800" dirty="0" err="1" smtClean="0">
                <a:latin typeface="Arial" charset="0"/>
              </a:rPr>
              <a:t>ureter</a:t>
            </a:r>
            <a:endParaRPr lang="en-US" sz="2800" dirty="0" smtClean="0">
              <a:latin typeface="Arial" charset="0"/>
            </a:endParaRPr>
          </a:p>
          <a:p>
            <a:pPr eaLnBrk="1" hangingPunct="1">
              <a:lnSpc>
                <a:spcPct val="80000"/>
              </a:lnSpc>
              <a:buFontTx/>
              <a:buNone/>
            </a:pPr>
            <a:r>
              <a:rPr lang="en-US" sz="2800" dirty="0" smtClean="0">
                <a:latin typeface="Arial" charset="0"/>
              </a:rPr>
              <a:t>    affects more the right </a:t>
            </a:r>
            <a:r>
              <a:rPr lang="en-US" sz="2800" dirty="0" err="1" smtClean="0">
                <a:latin typeface="Arial" charset="0"/>
              </a:rPr>
              <a:t>ureter</a:t>
            </a:r>
            <a:r>
              <a:rPr lang="en-US" sz="2800" dirty="0" smtClean="0">
                <a:latin typeface="Arial" charset="0"/>
              </a:rPr>
              <a:t> due to the </a:t>
            </a:r>
            <a:r>
              <a:rPr lang="en-US" sz="2800" dirty="0" err="1" smtClean="0">
                <a:latin typeface="Arial" charset="0"/>
              </a:rPr>
              <a:t>dextro</a:t>
            </a:r>
            <a:r>
              <a:rPr lang="en-US" sz="2800" dirty="0" smtClean="0">
                <a:latin typeface="Arial" charset="0"/>
              </a:rPr>
              <a:t>-rotation of the uterus</a:t>
            </a:r>
          </a:p>
          <a:p>
            <a:pPr eaLnBrk="1" hangingPunct="1">
              <a:lnSpc>
                <a:spcPct val="80000"/>
              </a:lnSpc>
              <a:buFontTx/>
              <a:buNone/>
            </a:pPr>
            <a:endParaRPr lang="en-US" sz="2800" dirty="0" smtClean="0">
              <a:latin typeface="Arial" charset="0"/>
            </a:endParaRPr>
          </a:p>
          <a:p>
            <a:pPr eaLnBrk="1" hangingPunct="1">
              <a:lnSpc>
                <a:spcPct val="80000"/>
              </a:lnSpc>
              <a:buFontTx/>
              <a:buNone/>
            </a:pPr>
            <a:r>
              <a:rPr lang="en-US" sz="2800" b="1" dirty="0" smtClean="0">
                <a:latin typeface="Arial" charset="0"/>
              </a:rPr>
              <a:t>Changes in the </a:t>
            </a:r>
            <a:r>
              <a:rPr lang="en-US" sz="2800" b="1" dirty="0" err="1" smtClean="0">
                <a:latin typeface="Arial" charset="0"/>
              </a:rPr>
              <a:t>ureter</a:t>
            </a:r>
            <a:r>
              <a:rPr lang="en-US" sz="2800" b="1" dirty="0" smtClean="0">
                <a:latin typeface="Arial" charset="0"/>
              </a:rPr>
              <a:t> in pregnancy leads to</a:t>
            </a:r>
          </a:p>
          <a:p>
            <a:pPr eaLnBrk="1" hangingPunct="1">
              <a:lnSpc>
                <a:spcPct val="80000"/>
              </a:lnSpc>
              <a:buFontTx/>
              <a:buNone/>
            </a:pPr>
            <a:r>
              <a:rPr lang="en-US" sz="2800" b="1" dirty="0" smtClean="0">
                <a:latin typeface="Arial" charset="0"/>
              </a:rPr>
              <a:t> urinary stasis</a:t>
            </a:r>
            <a:r>
              <a:rPr lang="en-US" sz="2800" dirty="0" smtClean="0"/>
              <a:t> (also known as </a:t>
            </a:r>
            <a:r>
              <a:rPr lang="en-US" sz="2800" b="1" dirty="0" smtClean="0"/>
              <a:t>urinary</a:t>
            </a:r>
            <a:r>
              <a:rPr lang="en-US" sz="2800" dirty="0" smtClean="0"/>
              <a:t> retention) is a condition in which the bladder is not able to completely empty</a:t>
            </a:r>
            <a:r>
              <a:rPr lang="en-US" sz="2800" b="1" dirty="0" smtClean="0">
                <a:latin typeface="Arial" charset="0"/>
              </a:rPr>
              <a:t> and </a:t>
            </a:r>
            <a:r>
              <a:rPr lang="en-US" sz="2800" b="1" dirty="0" err="1" smtClean="0">
                <a:latin typeface="Arial" charset="0"/>
              </a:rPr>
              <a:t>pyelitis</a:t>
            </a:r>
            <a:r>
              <a:rPr lang="en-US" sz="2800" b="1" dirty="0" smtClean="0">
                <a:latin typeface="Arial" charset="0"/>
              </a:rPr>
              <a:t> (i</a:t>
            </a:r>
            <a:r>
              <a:rPr lang="en-US" sz="2800" dirty="0" smtClean="0"/>
              <a:t>nflammation of the renal pelvis.</a:t>
            </a:r>
            <a:r>
              <a:rPr lang="en-US" sz="2800" b="1" dirty="0" smtClean="0">
                <a:latin typeface="Arial" charset="0"/>
              </a:rPr>
              <a:t> </a:t>
            </a:r>
          </a:p>
          <a:p>
            <a:pPr>
              <a:buFont typeface="Arial" charset="0"/>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endParaRPr lang="en-US" smtClean="0"/>
          </a:p>
        </p:txBody>
      </p:sp>
      <p:pic>
        <p:nvPicPr>
          <p:cNvPr id="16387" name="Picture 6" descr="http://nursingcrib.com/wp-content/uploads/normalplacenta.jpg?9d7bd4"/>
          <p:cNvPicPr>
            <a:picLocks noGrp="1" noChangeAspect="1" noChangeArrowheads="1"/>
          </p:cNvPicPr>
          <p:nvPr>
            <p:ph idx="1"/>
          </p:nvPr>
        </p:nvPicPr>
        <p:blipFill>
          <a:blip r:embed="rId2"/>
          <a:srcRect/>
          <a:stretch>
            <a:fillRect/>
          </a:stretch>
        </p:blipFill>
        <p:spPr>
          <a:xfrm>
            <a:off x="0" y="228600"/>
            <a:ext cx="8839200" cy="6400800"/>
          </a:xfr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8" descr="http://www.chop.edu/export/system/galleries/images/hospital/conditions/urinary-tract-and-kidney-infections-125801.gif"/>
          <p:cNvPicPr>
            <a:picLocks noGrp="1" noChangeAspect="1" noChangeArrowheads="1"/>
          </p:cNvPicPr>
          <p:nvPr>
            <p:ph idx="1"/>
          </p:nvPr>
        </p:nvPicPr>
        <p:blipFill>
          <a:blip r:embed="rId2"/>
          <a:srcRect/>
          <a:stretch>
            <a:fillRect/>
          </a:stretch>
        </p:blipFill>
        <p:spPr>
          <a:xfrm>
            <a:off x="990600" y="685800"/>
            <a:ext cx="7162800" cy="5638800"/>
          </a:xfr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Urinary changes</a:t>
            </a:r>
          </a:p>
        </p:txBody>
      </p:sp>
      <p:sp>
        <p:nvSpPr>
          <p:cNvPr id="18435" name="Rectangle 3"/>
          <p:cNvSpPr>
            <a:spLocks noGrp="1" noChangeArrowheads="1"/>
          </p:cNvSpPr>
          <p:nvPr>
            <p:ph type="body" idx="1"/>
          </p:nvPr>
        </p:nvSpPr>
        <p:spPr/>
        <p:txBody>
          <a:bodyPr/>
          <a:lstStyle/>
          <a:p>
            <a:pPr eaLnBrk="1" hangingPunct="1">
              <a:buFontTx/>
              <a:buChar char="•"/>
            </a:pPr>
            <a:r>
              <a:rPr lang="en-US" i="1" smtClean="0">
                <a:solidFill>
                  <a:schemeClr val="accent2"/>
                </a:solidFill>
                <a:latin typeface="Arial" charset="0"/>
              </a:rPr>
              <a:t>Frequency of micturation</a:t>
            </a:r>
          </a:p>
          <a:p>
            <a:pPr eaLnBrk="1" hangingPunct="1">
              <a:buFontTx/>
              <a:buNone/>
            </a:pPr>
            <a:r>
              <a:rPr lang="en-US" smtClean="0">
                <a:latin typeface="Arial" charset="0"/>
              </a:rPr>
              <a:t>       causes:        1</a:t>
            </a:r>
            <a:r>
              <a:rPr lang="en-US" baseline="30000" smtClean="0">
                <a:latin typeface="Arial" charset="0"/>
              </a:rPr>
              <a:t>st</a:t>
            </a:r>
            <a:r>
              <a:rPr lang="en-US" smtClean="0">
                <a:latin typeface="Arial" charset="0"/>
              </a:rPr>
              <a:t> trimester: pressure of the uterus on the bladder</a:t>
            </a:r>
          </a:p>
          <a:p>
            <a:pPr eaLnBrk="1" hangingPunct="1">
              <a:buFontTx/>
              <a:buNone/>
            </a:pPr>
            <a:r>
              <a:rPr lang="en-US" smtClean="0">
                <a:latin typeface="Arial" charset="0"/>
              </a:rPr>
              <a:t>                            late in pregnancy: engagement of the head</a:t>
            </a:r>
          </a:p>
          <a:p>
            <a:pPr eaLnBrk="1" hangingPunct="1">
              <a:buFontTx/>
              <a:buChar char="•"/>
            </a:pPr>
            <a:r>
              <a:rPr lang="en-US" smtClean="0">
                <a:solidFill>
                  <a:schemeClr val="accent2"/>
                </a:solidFill>
                <a:latin typeface="Arial" charset="0"/>
              </a:rPr>
              <a:t>Urinary output</a:t>
            </a:r>
          </a:p>
          <a:p>
            <a:pPr eaLnBrk="1" hangingPunct="1">
              <a:buFontTx/>
              <a:buNone/>
            </a:pPr>
            <a:r>
              <a:rPr lang="en-US" smtClean="0">
                <a:latin typeface="Arial" charset="0"/>
              </a:rPr>
              <a:t>    - diminished on a normal fluid intake</a:t>
            </a:r>
          </a:p>
          <a:p>
            <a:pPr eaLnBrk="1" hangingPunct="1">
              <a:buFontTx/>
              <a:buNone/>
            </a:pPr>
            <a:r>
              <a:rPr lang="en-US" smtClean="0">
                <a:latin typeface="Arial" charset="0"/>
              </a:rPr>
              <a:t>    - increase in tubular reabsorption</a:t>
            </a:r>
          </a:p>
          <a:p>
            <a:pPr eaLnBrk="1" hangingPunct="1">
              <a:buFontTx/>
              <a:buNone/>
            </a:pPr>
            <a:r>
              <a:rPr lang="en-US" smtClean="0">
                <a:latin typeface="Arial" charset="0"/>
              </a:rPr>
              <a:t>    - extra liters of fluid pass into the renal tubules each day</a:t>
            </a:r>
          </a:p>
          <a:p>
            <a:pPr eaLnBrk="1" hangingPunct="1">
              <a:buFontTx/>
              <a:buNone/>
            </a:pPr>
            <a:r>
              <a:rPr lang="en-US" smtClean="0">
                <a:latin typeface="Arial" charset="0"/>
              </a:rPr>
              <a:t>    - extracellular water is increased by 6 to 7 liters during pregnancy</a:t>
            </a:r>
          </a:p>
          <a:p>
            <a:pPr eaLnBrk="1" hangingPunct="1">
              <a:buFontTx/>
              <a:buNone/>
            </a:pPr>
            <a:r>
              <a:rPr lang="en-US" smtClean="0">
                <a:latin typeface="Arial" charset="0"/>
              </a:rPr>
              <a:t>    - this is due to increased amounts of</a:t>
            </a:r>
          </a:p>
          <a:p>
            <a:pPr eaLnBrk="1" hangingPunct="1">
              <a:buFontTx/>
              <a:buNone/>
            </a:pPr>
            <a:r>
              <a:rPr lang="en-US" smtClean="0">
                <a:latin typeface="Arial" charset="0"/>
              </a:rPr>
              <a:t>             aldosterone    progesterone  and oestrogen</a:t>
            </a:r>
          </a:p>
          <a:p>
            <a:pPr eaLnBrk="1" hangingPunct="1">
              <a:buFontTx/>
              <a:buChar char="•"/>
            </a:pPr>
            <a:endParaRPr lang="en-US" smtClean="0">
              <a:latin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8458200" cy="838200"/>
          </a:xfrm>
        </p:spPr>
        <p:txBody>
          <a:bodyPr/>
          <a:lstStyle/>
          <a:p>
            <a:pPr eaLnBrk="1" hangingPunct="1"/>
            <a:r>
              <a:rPr lang="en-US" smtClean="0"/>
              <a:t>Gastro-intestinal changes</a:t>
            </a:r>
          </a:p>
        </p:txBody>
      </p:sp>
      <p:sp>
        <p:nvSpPr>
          <p:cNvPr id="19459" name="Rectangle 3"/>
          <p:cNvSpPr>
            <a:spLocks noGrp="1" noChangeArrowheads="1"/>
          </p:cNvSpPr>
          <p:nvPr>
            <p:ph type="body" idx="1"/>
          </p:nvPr>
        </p:nvSpPr>
        <p:spPr>
          <a:xfrm>
            <a:off x="381000" y="685800"/>
            <a:ext cx="8458200" cy="5638800"/>
          </a:xfrm>
        </p:spPr>
        <p:txBody>
          <a:bodyPr/>
          <a:lstStyle/>
          <a:p>
            <a:pPr eaLnBrk="1" hangingPunct="1">
              <a:lnSpc>
                <a:spcPct val="150000"/>
              </a:lnSpc>
              <a:buFontTx/>
              <a:buChar char="•"/>
            </a:pPr>
            <a:r>
              <a:rPr lang="en-US" sz="2400" b="1" i="1" dirty="0" smtClean="0">
                <a:solidFill>
                  <a:schemeClr val="bg1"/>
                </a:solidFill>
                <a:latin typeface="Arial" charset="0"/>
              </a:rPr>
              <a:t>First trimester – experience nausea and vomiting</a:t>
            </a:r>
          </a:p>
          <a:p>
            <a:pPr eaLnBrk="1" hangingPunct="1">
              <a:lnSpc>
                <a:spcPct val="150000"/>
              </a:lnSpc>
              <a:buFontTx/>
              <a:buChar char="•"/>
            </a:pPr>
            <a:r>
              <a:rPr lang="en-US" sz="2400" b="1" i="1" dirty="0" smtClean="0">
                <a:solidFill>
                  <a:schemeClr val="bg1"/>
                </a:solidFill>
                <a:latin typeface="Arial" charset="0"/>
              </a:rPr>
              <a:t>Cravings and aversions to food – accompanied by decreased ability to taste food</a:t>
            </a:r>
          </a:p>
          <a:p>
            <a:pPr eaLnBrk="1" hangingPunct="1">
              <a:lnSpc>
                <a:spcPct val="150000"/>
              </a:lnSpc>
              <a:buFontTx/>
              <a:buChar char="•"/>
            </a:pPr>
            <a:r>
              <a:rPr lang="en-US" sz="2400" b="1" i="1" dirty="0" smtClean="0">
                <a:solidFill>
                  <a:schemeClr val="bg1"/>
                </a:solidFill>
                <a:latin typeface="Arial" charset="0"/>
              </a:rPr>
              <a:t>Increased </a:t>
            </a:r>
            <a:r>
              <a:rPr lang="en-US" sz="2400" b="1" i="1" dirty="0" err="1" smtClean="0">
                <a:solidFill>
                  <a:schemeClr val="bg1"/>
                </a:solidFill>
                <a:latin typeface="Arial" charset="0"/>
              </a:rPr>
              <a:t>progestrone</a:t>
            </a:r>
            <a:r>
              <a:rPr lang="en-US" sz="2400" b="1" i="1" dirty="0" smtClean="0">
                <a:solidFill>
                  <a:schemeClr val="bg1"/>
                </a:solidFill>
                <a:latin typeface="Arial" charset="0"/>
              </a:rPr>
              <a:t> </a:t>
            </a:r>
            <a:r>
              <a:rPr lang="en-US" sz="2400" b="1" i="1" dirty="0" err="1" smtClean="0">
                <a:solidFill>
                  <a:schemeClr val="bg1"/>
                </a:solidFill>
                <a:latin typeface="Arial" charset="0"/>
              </a:rPr>
              <a:t>conc</a:t>
            </a:r>
            <a:r>
              <a:rPr lang="en-US" sz="2400" b="1" i="1" dirty="0" smtClean="0">
                <a:solidFill>
                  <a:schemeClr val="bg1"/>
                </a:solidFill>
                <a:latin typeface="Arial" charset="0"/>
              </a:rPr>
              <a:t> – relax the uterine muscle to allow for fetal growth but</a:t>
            </a:r>
          </a:p>
          <a:p>
            <a:pPr eaLnBrk="1" hangingPunct="1">
              <a:lnSpc>
                <a:spcPct val="150000"/>
              </a:lnSpc>
              <a:buFontTx/>
              <a:buChar char="•"/>
            </a:pPr>
            <a:r>
              <a:rPr lang="en-US" sz="2400" b="1" i="1" dirty="0" smtClean="0">
                <a:solidFill>
                  <a:schemeClr val="bg1"/>
                </a:solidFill>
                <a:latin typeface="Arial" charset="0"/>
              </a:rPr>
              <a:t>Decrease the GI motility and  increase the </a:t>
            </a:r>
            <a:r>
              <a:rPr lang="en-US" sz="2400" b="1" i="1" dirty="0" err="1" smtClean="0">
                <a:solidFill>
                  <a:schemeClr val="bg1"/>
                </a:solidFill>
                <a:latin typeface="Arial" charset="0"/>
              </a:rPr>
              <a:t>reabsorption</a:t>
            </a:r>
            <a:r>
              <a:rPr lang="en-US" sz="2400" b="1" i="1" dirty="0" smtClean="0">
                <a:solidFill>
                  <a:schemeClr val="bg1"/>
                </a:solidFill>
                <a:latin typeface="Arial" charset="0"/>
              </a:rPr>
              <a:t> of water – constipation </a:t>
            </a:r>
          </a:p>
          <a:p>
            <a:pPr eaLnBrk="1" hangingPunct="1">
              <a:lnSpc>
                <a:spcPct val="150000"/>
              </a:lnSpc>
              <a:buFontTx/>
              <a:buChar char="•"/>
            </a:pPr>
            <a:r>
              <a:rPr lang="en-US" sz="2400" b="1" i="1" dirty="0" smtClean="0">
                <a:solidFill>
                  <a:schemeClr val="bg1"/>
                </a:solidFill>
                <a:latin typeface="Arial" charset="0"/>
              </a:rPr>
              <a:t>Relaxation of lower esophageal sphincter  &amp; pressure on the on the stomach from growing uterus – cause regurgitation and gastric reflux</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152400" y="228600"/>
            <a:ext cx="8763000" cy="6400800"/>
          </a:xfrm>
        </p:spPr>
        <p:txBody>
          <a:bodyPr/>
          <a:lstStyle/>
          <a:p>
            <a:pPr eaLnBrk="1" hangingPunct="1">
              <a:lnSpc>
                <a:spcPct val="150000"/>
              </a:lnSpc>
              <a:buFontTx/>
              <a:buChar char="•"/>
            </a:pPr>
            <a:r>
              <a:rPr lang="en-US" b="1" i="1" dirty="0" smtClean="0">
                <a:solidFill>
                  <a:schemeClr val="bg1"/>
                </a:solidFill>
                <a:latin typeface="Arial" charset="0"/>
              </a:rPr>
              <a:t>Increased salivation</a:t>
            </a:r>
            <a:r>
              <a:rPr lang="en-US" dirty="0" smtClean="0">
                <a:solidFill>
                  <a:schemeClr val="bg1"/>
                </a:solidFill>
                <a:latin typeface="Arial" charset="0"/>
              </a:rPr>
              <a:t> (</a:t>
            </a:r>
            <a:r>
              <a:rPr lang="en-US" dirty="0" err="1" smtClean="0">
                <a:solidFill>
                  <a:schemeClr val="bg1"/>
                </a:solidFill>
                <a:latin typeface="Arial" charset="0"/>
              </a:rPr>
              <a:t>ptyalism</a:t>
            </a:r>
            <a:r>
              <a:rPr lang="en-US" dirty="0" smtClean="0">
                <a:solidFill>
                  <a:schemeClr val="bg1"/>
                </a:solidFill>
                <a:latin typeface="Arial" charset="0"/>
              </a:rPr>
              <a:t>)</a:t>
            </a:r>
          </a:p>
          <a:p>
            <a:pPr eaLnBrk="1" hangingPunct="1">
              <a:lnSpc>
                <a:spcPct val="150000"/>
              </a:lnSpc>
              <a:buFontTx/>
              <a:buChar char="•"/>
            </a:pPr>
            <a:r>
              <a:rPr lang="en-US" b="1" i="1" dirty="0" smtClean="0">
                <a:solidFill>
                  <a:schemeClr val="bg1"/>
                </a:solidFill>
                <a:latin typeface="Arial" charset="0"/>
              </a:rPr>
              <a:t>Taste</a:t>
            </a:r>
            <a:r>
              <a:rPr lang="en-US" dirty="0" smtClean="0">
                <a:solidFill>
                  <a:schemeClr val="bg1"/>
                </a:solidFill>
                <a:latin typeface="Arial" charset="0"/>
              </a:rPr>
              <a:t> is often altered very early in pregnancy</a:t>
            </a:r>
          </a:p>
          <a:p>
            <a:pPr eaLnBrk="1" hangingPunct="1">
              <a:lnSpc>
                <a:spcPct val="150000"/>
              </a:lnSpc>
              <a:buFontTx/>
              <a:buChar char="•"/>
            </a:pPr>
            <a:r>
              <a:rPr lang="en-US" dirty="0" smtClean="0">
                <a:solidFill>
                  <a:schemeClr val="bg1"/>
                </a:solidFill>
                <a:latin typeface="Arial" charset="0"/>
              </a:rPr>
              <a:t>Increase appetite &amp; thirst                  frequent small snacks </a:t>
            </a:r>
            <a:endParaRPr lang="ar-LB" dirty="0" smtClean="0">
              <a:solidFill>
                <a:schemeClr val="bg1"/>
              </a:solidFill>
              <a:latin typeface="Arial" charset="0"/>
            </a:endParaRPr>
          </a:p>
          <a:p>
            <a:pPr eaLnBrk="1" hangingPunct="1">
              <a:lnSpc>
                <a:spcPct val="150000"/>
              </a:lnSpc>
              <a:buFontTx/>
              <a:buChar char="•"/>
            </a:pPr>
            <a:r>
              <a:rPr lang="en-US" b="1" i="1" dirty="0" smtClean="0">
                <a:solidFill>
                  <a:schemeClr val="bg1"/>
                </a:solidFill>
                <a:latin typeface="Arial" charset="0"/>
              </a:rPr>
              <a:t>Heart burn</a:t>
            </a:r>
            <a:r>
              <a:rPr lang="en-US" dirty="0" smtClean="0">
                <a:solidFill>
                  <a:schemeClr val="bg1"/>
                </a:solidFill>
                <a:latin typeface="Arial" charset="0"/>
              </a:rPr>
              <a:t> (reflux </a:t>
            </a:r>
            <a:r>
              <a:rPr lang="en-US" dirty="0" err="1" smtClean="0">
                <a:solidFill>
                  <a:schemeClr val="bg1"/>
                </a:solidFill>
                <a:latin typeface="Arial" charset="0"/>
              </a:rPr>
              <a:t>oesophagitis</a:t>
            </a:r>
            <a:r>
              <a:rPr lang="en-US" dirty="0" smtClean="0">
                <a:solidFill>
                  <a:schemeClr val="bg1"/>
                </a:solidFill>
                <a:latin typeface="Arial" charset="0"/>
              </a:rPr>
              <a:t>) </a:t>
            </a:r>
          </a:p>
          <a:p>
            <a:pPr eaLnBrk="1" hangingPunct="1">
              <a:lnSpc>
                <a:spcPct val="150000"/>
              </a:lnSpc>
              <a:buClr>
                <a:schemeClr val="tx1"/>
              </a:buClr>
              <a:buFontTx/>
              <a:buNone/>
            </a:pPr>
            <a:r>
              <a:rPr lang="en-US" dirty="0" smtClean="0">
                <a:solidFill>
                  <a:schemeClr val="bg1"/>
                </a:solidFill>
                <a:latin typeface="Arial" charset="0"/>
              </a:rPr>
              <a:t>       relaxation of the cardiac sphincter due to progesterone and </a:t>
            </a:r>
            <a:r>
              <a:rPr lang="en-US" dirty="0" err="1" smtClean="0">
                <a:solidFill>
                  <a:schemeClr val="bg1"/>
                </a:solidFill>
                <a:latin typeface="Arial" charset="0"/>
              </a:rPr>
              <a:t>relaxin</a:t>
            </a:r>
            <a:r>
              <a:rPr lang="en-US" dirty="0" smtClean="0">
                <a:solidFill>
                  <a:schemeClr val="bg1"/>
                </a:solidFill>
                <a:latin typeface="Arial" charset="0"/>
              </a:rPr>
              <a:t> </a:t>
            </a:r>
          </a:p>
          <a:p>
            <a:pPr eaLnBrk="1" hangingPunct="1">
              <a:lnSpc>
                <a:spcPct val="150000"/>
              </a:lnSpc>
              <a:buFontTx/>
              <a:buChar char="•"/>
            </a:pPr>
            <a:r>
              <a:rPr lang="en-US" b="1" dirty="0" err="1" smtClean="0">
                <a:solidFill>
                  <a:schemeClr val="bg1"/>
                </a:solidFill>
              </a:rPr>
              <a:t>Hyperemesis</a:t>
            </a:r>
            <a:r>
              <a:rPr lang="en-US" b="1" dirty="0" smtClean="0">
                <a:solidFill>
                  <a:schemeClr val="bg1"/>
                </a:solidFill>
              </a:rPr>
              <a:t> </a:t>
            </a:r>
            <a:r>
              <a:rPr lang="en-US" b="1" dirty="0" err="1" smtClean="0">
                <a:solidFill>
                  <a:schemeClr val="bg1"/>
                </a:solidFill>
              </a:rPr>
              <a:t>gravidarum</a:t>
            </a:r>
            <a:r>
              <a:rPr lang="en-US" dirty="0" smtClean="0">
                <a:solidFill>
                  <a:schemeClr val="bg1"/>
                </a:solidFill>
              </a:rPr>
              <a:t> (HG) is a pregnancy complication that is characterized by severe nausea, vomiting, weight loss, and possibly dehydration.- </a:t>
            </a:r>
            <a:r>
              <a:rPr lang="en-US" dirty="0" smtClean="0">
                <a:solidFill>
                  <a:schemeClr val="bg1"/>
                </a:solidFill>
                <a:latin typeface="Arial" charset="0"/>
              </a:rPr>
              <a:t>, morning sickness in 50 % </a:t>
            </a:r>
          </a:p>
          <a:p>
            <a:pPr eaLnBrk="1" hangingPunct="1">
              <a:lnSpc>
                <a:spcPct val="150000"/>
              </a:lnSpc>
              <a:buFontTx/>
              <a:buChar char="•"/>
            </a:pPr>
            <a:r>
              <a:rPr lang="en-US" b="1" i="1" dirty="0" smtClean="0">
                <a:solidFill>
                  <a:schemeClr val="bg1"/>
                </a:solidFill>
                <a:latin typeface="Arial" charset="0"/>
              </a:rPr>
              <a:t>Decreased gastric acidity</a:t>
            </a:r>
            <a:r>
              <a:rPr lang="en-US" dirty="0" smtClean="0">
                <a:solidFill>
                  <a:schemeClr val="bg1"/>
                </a:solidFill>
                <a:latin typeface="Arial" charset="0"/>
              </a:rPr>
              <a:t>, which interfere with iron absorption</a:t>
            </a:r>
          </a:p>
          <a:p>
            <a:pPr eaLnBrk="1" hangingPunct="1">
              <a:lnSpc>
                <a:spcPct val="150000"/>
              </a:lnSpc>
              <a:buFontTx/>
              <a:buChar char="•"/>
            </a:pPr>
            <a:r>
              <a:rPr lang="en-US" b="1" i="1" dirty="0" smtClean="0">
                <a:solidFill>
                  <a:schemeClr val="bg1"/>
                </a:solidFill>
                <a:latin typeface="Arial" charset="0"/>
              </a:rPr>
              <a:t>Constipation</a:t>
            </a:r>
          </a:p>
          <a:p>
            <a:pPr eaLnBrk="1" hangingPunct="1">
              <a:lnSpc>
                <a:spcPct val="150000"/>
              </a:lnSpc>
              <a:buClr>
                <a:schemeClr val="tx1"/>
              </a:buClr>
              <a:buFontTx/>
              <a:buNone/>
            </a:pPr>
            <a:r>
              <a:rPr lang="en-US" dirty="0" smtClean="0">
                <a:solidFill>
                  <a:schemeClr val="bg1"/>
                </a:solidFill>
                <a:latin typeface="Arial" charset="0"/>
              </a:rPr>
              <a:t>       reduced gut motility due to progesterone</a:t>
            </a:r>
          </a:p>
          <a:p>
            <a:pPr eaLnBrk="1" hangingPunct="1">
              <a:lnSpc>
                <a:spcPct val="150000"/>
              </a:lnSpc>
              <a:buClr>
                <a:schemeClr val="tx1"/>
              </a:buClr>
              <a:buFontTx/>
              <a:buNone/>
            </a:pPr>
            <a:r>
              <a:rPr lang="en-US" dirty="0" smtClean="0">
                <a:solidFill>
                  <a:schemeClr val="bg1"/>
                </a:solidFill>
                <a:latin typeface="Arial" charset="0"/>
              </a:rPr>
              <a:t>       increased water and salt absorption</a:t>
            </a:r>
          </a:p>
          <a:p>
            <a:pPr>
              <a:buFont typeface="Arial" charset="0"/>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Cardiovascular changes</a:t>
            </a:r>
          </a:p>
        </p:txBody>
      </p:sp>
      <p:sp>
        <p:nvSpPr>
          <p:cNvPr id="21507" name="Rectangle 3"/>
          <p:cNvSpPr>
            <a:spLocks noGrp="1" noChangeArrowheads="1"/>
          </p:cNvSpPr>
          <p:nvPr>
            <p:ph type="body" idx="1"/>
          </p:nvPr>
        </p:nvSpPr>
        <p:spPr>
          <a:xfrm>
            <a:off x="457200" y="1219200"/>
            <a:ext cx="8229600" cy="4906963"/>
          </a:xfrm>
        </p:spPr>
        <p:txBody>
          <a:bodyPr/>
          <a:lstStyle/>
          <a:p>
            <a:pPr eaLnBrk="1" hangingPunct="1">
              <a:buFont typeface="Arial" charset="0"/>
              <a:buNone/>
            </a:pPr>
            <a:r>
              <a:rPr lang="en-US" i="1" dirty="0" smtClean="0">
                <a:solidFill>
                  <a:schemeClr val="bg1"/>
                </a:solidFill>
                <a:latin typeface="Arial" charset="0"/>
              </a:rPr>
              <a:t>Cardiac output increases </a:t>
            </a:r>
          </a:p>
          <a:p>
            <a:pPr eaLnBrk="1" hangingPunct="1">
              <a:buFont typeface="Arial" charset="0"/>
              <a:buNone/>
            </a:pPr>
            <a:r>
              <a:rPr lang="en-US" i="1" dirty="0" smtClean="0">
                <a:solidFill>
                  <a:schemeClr val="bg1"/>
                </a:solidFill>
                <a:latin typeface="Arial" charset="0"/>
              </a:rPr>
              <a:t>Cardiac size increases by 12%</a:t>
            </a:r>
          </a:p>
          <a:p>
            <a:pPr eaLnBrk="1" hangingPunct="1">
              <a:buFont typeface="Arial" charset="0"/>
              <a:buNone/>
            </a:pPr>
            <a:r>
              <a:rPr lang="en-US" i="1" dirty="0" smtClean="0">
                <a:solidFill>
                  <a:schemeClr val="bg1"/>
                </a:solidFill>
                <a:latin typeface="Arial" charset="0"/>
              </a:rPr>
              <a:t>Diastolic blood pressure decreases  - 1</a:t>
            </a:r>
            <a:r>
              <a:rPr lang="en-US" i="1" baseline="30000" dirty="0" smtClean="0">
                <a:solidFill>
                  <a:schemeClr val="bg1"/>
                </a:solidFill>
                <a:latin typeface="Arial" charset="0"/>
              </a:rPr>
              <a:t>st</a:t>
            </a:r>
            <a:r>
              <a:rPr lang="en-US" i="1" dirty="0" smtClean="0">
                <a:solidFill>
                  <a:schemeClr val="bg1"/>
                </a:solidFill>
                <a:latin typeface="Arial" charset="0"/>
              </a:rPr>
              <a:t> 2 </a:t>
            </a:r>
            <a:r>
              <a:rPr lang="en-US" i="1" dirty="0" err="1" smtClean="0">
                <a:solidFill>
                  <a:schemeClr val="bg1"/>
                </a:solidFill>
                <a:latin typeface="Arial" charset="0"/>
              </a:rPr>
              <a:t>trisemester</a:t>
            </a:r>
            <a:r>
              <a:rPr lang="en-US" i="1" dirty="0" smtClean="0">
                <a:solidFill>
                  <a:schemeClr val="bg1"/>
                </a:solidFill>
                <a:latin typeface="Arial" charset="0"/>
              </a:rPr>
              <a:t>  - because of peripheral </a:t>
            </a:r>
            <a:r>
              <a:rPr lang="en-US" i="1" dirty="0" err="1" smtClean="0">
                <a:solidFill>
                  <a:schemeClr val="bg1"/>
                </a:solidFill>
                <a:latin typeface="Arial" charset="0"/>
              </a:rPr>
              <a:t>vasodilation</a:t>
            </a:r>
            <a:r>
              <a:rPr lang="en-US" i="1" dirty="0" smtClean="0">
                <a:solidFill>
                  <a:schemeClr val="bg1"/>
                </a:solidFill>
                <a:latin typeface="Arial" charset="0"/>
              </a:rPr>
              <a:t>(</a:t>
            </a:r>
            <a:r>
              <a:rPr lang="en-US" b="1" dirty="0" smtClean="0"/>
              <a:t>Peripheral </a:t>
            </a:r>
            <a:r>
              <a:rPr lang="en-US" b="1" dirty="0" err="1" smtClean="0"/>
              <a:t>vasodilation</a:t>
            </a:r>
            <a:r>
              <a:rPr lang="en-US" dirty="0" smtClean="0"/>
              <a:t> refers to the widening of blood vessels located in peripheries, especially the veins. </a:t>
            </a:r>
            <a:r>
              <a:rPr lang="en-US" i="1" dirty="0" smtClean="0">
                <a:solidFill>
                  <a:schemeClr val="bg1"/>
                </a:solidFill>
                <a:latin typeface="Arial" charset="0"/>
              </a:rPr>
              <a:t> – but returns to </a:t>
            </a:r>
            <a:r>
              <a:rPr lang="en-US" i="1" dirty="0" err="1" smtClean="0">
                <a:solidFill>
                  <a:schemeClr val="bg1"/>
                </a:solidFill>
                <a:latin typeface="Arial" charset="0"/>
              </a:rPr>
              <a:t>prepregnancy</a:t>
            </a:r>
            <a:r>
              <a:rPr lang="en-US" i="1" dirty="0" smtClean="0">
                <a:solidFill>
                  <a:schemeClr val="bg1"/>
                </a:solidFill>
                <a:latin typeface="Arial" charset="0"/>
              </a:rPr>
              <a:t> levels in the – 3</a:t>
            </a:r>
            <a:r>
              <a:rPr lang="en-US" i="1" baseline="30000" dirty="0" smtClean="0">
                <a:solidFill>
                  <a:schemeClr val="bg1"/>
                </a:solidFill>
                <a:latin typeface="Arial" charset="0"/>
              </a:rPr>
              <a:t>rd</a:t>
            </a:r>
            <a:r>
              <a:rPr lang="en-US" i="1" dirty="0" smtClean="0">
                <a:solidFill>
                  <a:schemeClr val="bg1"/>
                </a:solidFill>
                <a:latin typeface="Arial" charset="0"/>
              </a:rPr>
              <a:t> trimester</a:t>
            </a:r>
          </a:p>
          <a:p>
            <a:pPr eaLnBrk="1" hangingPunct="1">
              <a:buFont typeface="Arial" charset="0"/>
              <a:buNone/>
            </a:pPr>
            <a:r>
              <a:rPr lang="en-US" i="1" dirty="0" smtClean="0">
                <a:solidFill>
                  <a:schemeClr val="bg1"/>
                </a:solidFill>
                <a:latin typeface="Arial" charset="0"/>
              </a:rPr>
              <a:t>Mild lower </a:t>
            </a:r>
            <a:r>
              <a:rPr lang="en-US" i="1" dirty="0" err="1" smtClean="0">
                <a:solidFill>
                  <a:schemeClr val="bg1"/>
                </a:solidFill>
                <a:latin typeface="Arial" charset="0"/>
              </a:rPr>
              <a:t>extremite</a:t>
            </a:r>
            <a:r>
              <a:rPr lang="en-US" i="1" dirty="0" smtClean="0">
                <a:solidFill>
                  <a:schemeClr val="bg1"/>
                </a:solidFill>
                <a:latin typeface="Arial" charset="0"/>
              </a:rPr>
              <a:t> edema – is a normal condition – results from the pressure of expanding  uterus on the inferior vena cava</a:t>
            </a:r>
          </a:p>
          <a:p>
            <a:pPr eaLnBrk="1" hangingPunct="1">
              <a:buFont typeface="Arial" charset="0"/>
              <a:buNone/>
            </a:pPr>
            <a:r>
              <a:rPr lang="en-US" i="1" dirty="0" smtClean="0">
                <a:solidFill>
                  <a:schemeClr val="bg1"/>
                </a:solidFill>
                <a:latin typeface="Arial" charset="0"/>
              </a:rPr>
              <a:t>Blood return to heart decreases- leading to </a:t>
            </a:r>
          </a:p>
          <a:p>
            <a:pPr eaLnBrk="1" hangingPunct="1">
              <a:buFont typeface="Arial" charset="0"/>
              <a:buNone/>
            </a:pPr>
            <a:r>
              <a:rPr lang="en-US" i="1" dirty="0" smtClean="0">
                <a:solidFill>
                  <a:schemeClr val="bg1"/>
                </a:solidFill>
                <a:latin typeface="Arial" charset="0"/>
              </a:rPr>
              <a:t>decreased  cardiac output- </a:t>
            </a:r>
          </a:p>
          <a:p>
            <a:pPr eaLnBrk="1" hangingPunct="1">
              <a:buFont typeface="Arial" charset="0"/>
              <a:buNone/>
            </a:pPr>
            <a:r>
              <a:rPr lang="en-US" i="1" dirty="0" smtClean="0">
                <a:solidFill>
                  <a:schemeClr val="bg1"/>
                </a:solidFill>
                <a:latin typeface="Arial" charset="0"/>
              </a:rPr>
              <a:t>Maternal oxygen </a:t>
            </a:r>
            <a:r>
              <a:rPr lang="en-US" i="1" dirty="0" err="1" smtClean="0">
                <a:solidFill>
                  <a:schemeClr val="bg1"/>
                </a:solidFill>
                <a:latin typeface="Arial" charset="0"/>
              </a:rPr>
              <a:t>req</a:t>
            </a:r>
            <a:r>
              <a:rPr lang="en-US" i="1" dirty="0" smtClean="0">
                <a:solidFill>
                  <a:schemeClr val="bg1"/>
                </a:solidFill>
                <a:latin typeface="Arial" charset="0"/>
              </a:rPr>
              <a:t> increase - mother feel </a:t>
            </a:r>
            <a:r>
              <a:rPr lang="en-US" i="1" dirty="0" err="1" smtClean="0">
                <a:solidFill>
                  <a:schemeClr val="bg1"/>
                </a:solidFill>
                <a:latin typeface="Arial" charset="0"/>
              </a:rPr>
              <a:t>dyspenic</a:t>
            </a:r>
            <a:r>
              <a:rPr lang="en-US" i="1" dirty="0" smtClean="0">
                <a:solidFill>
                  <a:schemeClr val="bg1"/>
                </a:solidFill>
                <a:latin typeface="Arial" charset="0"/>
              </a:rPr>
              <a:t> </a:t>
            </a:r>
          </a:p>
          <a:p>
            <a:pPr eaLnBrk="1" hangingPunct="1">
              <a:buFontTx/>
              <a:buNone/>
            </a:pPr>
            <a:r>
              <a:rPr lang="en-US" dirty="0" smtClean="0">
                <a:latin typeface="Arial" charset="0"/>
              </a:rPr>
              <a:t>        - the heart rate rises synchronously by 10-15 </a:t>
            </a:r>
            <a:r>
              <a:rPr lang="en-US" dirty="0" err="1" smtClean="0">
                <a:latin typeface="Arial" charset="0"/>
              </a:rPr>
              <a:t>b.p.m</a:t>
            </a:r>
            <a:r>
              <a:rPr lang="en-US" dirty="0" smtClean="0">
                <a:latin typeface="Arial" charset="0"/>
              </a:rPr>
              <a:t>.</a:t>
            </a:r>
          </a:p>
          <a:p>
            <a:pPr eaLnBrk="1" hangingPunct="1">
              <a:buFontTx/>
              <a:buNone/>
            </a:pPr>
            <a:r>
              <a:rPr lang="en-US" dirty="0" smtClean="0">
                <a:latin typeface="Arial" charset="0"/>
              </a:rPr>
              <a:t>                                                                 from 70 to 85 </a:t>
            </a:r>
            <a:r>
              <a:rPr lang="en-US" dirty="0" err="1" smtClean="0">
                <a:latin typeface="Arial" charset="0"/>
              </a:rPr>
              <a:t>b.p.m</a:t>
            </a:r>
            <a:r>
              <a:rPr lang="en-US" dirty="0" smtClean="0">
                <a:latin typeface="Arial" charset="0"/>
              </a:rPr>
              <a:t>.</a:t>
            </a:r>
          </a:p>
          <a:p>
            <a:pPr eaLnBrk="1" hangingPunct="1">
              <a:buFontTx/>
              <a:buNone/>
            </a:pPr>
            <a:r>
              <a:rPr lang="en-US" dirty="0" smtClean="0">
                <a:latin typeface="Arial" charset="0"/>
              </a:rPr>
              <a:t>            -  cardiac output begins to rise by 35-40% in a first pregnancy</a:t>
            </a:r>
          </a:p>
          <a:p>
            <a:pPr eaLnBrk="1" hangingPunct="1">
              <a:buFontTx/>
              <a:buNone/>
            </a:pPr>
            <a:r>
              <a:rPr lang="en-US" dirty="0" smtClean="0">
                <a:latin typeface="Arial" charset="0"/>
              </a:rPr>
              <a:t>          and ~ 50% in later pregnancies</a:t>
            </a:r>
          </a:p>
          <a:p>
            <a:pPr eaLnBrk="1" hangingPunct="1">
              <a:buFontTx/>
              <a:buNone/>
            </a:pPr>
            <a:r>
              <a:rPr lang="en-US" dirty="0" smtClean="0">
                <a:latin typeface="Arial"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1828800"/>
            <a:ext cx="5562600" cy="2286000"/>
          </a:xfrm>
        </p:spPr>
        <p:txBody>
          <a:bodyPr/>
          <a:lstStyle/>
          <a:p>
            <a:pPr eaLnBrk="1" hangingPunct="1"/>
            <a:r>
              <a:rPr lang="en-US" dirty="0" smtClean="0"/>
              <a:t>Physiological changes during </a:t>
            </a:r>
            <a:r>
              <a:rPr lang="en-US" dirty="0" smtClean="0"/>
              <a:t>pregnancy</a:t>
            </a:r>
            <a:br>
              <a:rPr lang="en-US" dirty="0" smtClean="0"/>
            </a:br>
            <a:r>
              <a:rPr lang="en-US" dirty="0" smtClean="0"/>
              <a:t>UNIT 1</a:t>
            </a: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Cardiovascular changes</a:t>
            </a:r>
          </a:p>
        </p:txBody>
      </p:sp>
      <p:sp>
        <p:nvSpPr>
          <p:cNvPr id="22531" name="Rectangle 3"/>
          <p:cNvSpPr>
            <a:spLocks noGrp="1" noChangeArrowheads="1"/>
          </p:cNvSpPr>
          <p:nvPr>
            <p:ph type="body" idx="1"/>
          </p:nvPr>
        </p:nvSpPr>
        <p:spPr>
          <a:xfrm>
            <a:off x="152400" y="1752600"/>
            <a:ext cx="8839200" cy="4876800"/>
          </a:xfrm>
        </p:spPr>
        <p:txBody>
          <a:bodyPr/>
          <a:lstStyle/>
          <a:p>
            <a:pPr eaLnBrk="1" hangingPunct="1">
              <a:lnSpc>
                <a:spcPct val="80000"/>
              </a:lnSpc>
              <a:buFontTx/>
              <a:buChar char="•"/>
            </a:pPr>
            <a:r>
              <a:rPr lang="en-US" sz="2800" i="1" dirty="0" smtClean="0">
                <a:solidFill>
                  <a:schemeClr val="accent2"/>
                </a:solidFill>
                <a:latin typeface="Arial" charset="0"/>
                <a:cs typeface="Arial" charset="0"/>
              </a:rPr>
              <a:t>The blood pressure</a:t>
            </a:r>
            <a:endParaRPr lang="ar-LB" sz="2800" i="1" dirty="0" smtClean="0">
              <a:solidFill>
                <a:schemeClr val="accent2"/>
              </a:solidFill>
              <a:latin typeface="Arial" charset="0"/>
            </a:endParaRPr>
          </a:p>
          <a:p>
            <a:pPr eaLnBrk="1" hangingPunct="1">
              <a:lnSpc>
                <a:spcPct val="80000"/>
              </a:lnSpc>
              <a:buFontTx/>
              <a:buNone/>
            </a:pPr>
            <a:endParaRPr lang="en-US" sz="2800" dirty="0" smtClean="0">
              <a:solidFill>
                <a:srgbClr val="FFFFFF"/>
              </a:solidFill>
              <a:latin typeface="Arial" charset="0"/>
              <a:cs typeface="Arial" charset="0"/>
            </a:endParaRPr>
          </a:p>
          <a:p>
            <a:pPr eaLnBrk="1" hangingPunct="1">
              <a:lnSpc>
                <a:spcPct val="80000"/>
              </a:lnSpc>
              <a:buFontTx/>
              <a:buNone/>
            </a:pPr>
            <a:r>
              <a:rPr lang="en-US" sz="2800" dirty="0" smtClean="0">
                <a:solidFill>
                  <a:srgbClr val="FFFFFF"/>
                </a:solidFill>
                <a:latin typeface="Arial" charset="0"/>
                <a:cs typeface="Arial" charset="0"/>
              </a:rPr>
              <a:t>    - slight drop in the 2</a:t>
            </a:r>
            <a:r>
              <a:rPr lang="en-US" sz="2800" baseline="30000" dirty="0" smtClean="0">
                <a:solidFill>
                  <a:srgbClr val="FFFFFF"/>
                </a:solidFill>
                <a:latin typeface="Arial" charset="0"/>
                <a:cs typeface="Arial" charset="0"/>
              </a:rPr>
              <a:t>nd</a:t>
            </a:r>
            <a:r>
              <a:rPr lang="en-US" sz="2800" dirty="0" smtClean="0">
                <a:solidFill>
                  <a:srgbClr val="FFFFFF"/>
                </a:solidFill>
                <a:latin typeface="Arial" charset="0"/>
                <a:cs typeface="Arial" charset="0"/>
              </a:rPr>
              <a:t> trimester</a:t>
            </a:r>
          </a:p>
          <a:p>
            <a:pPr eaLnBrk="1" hangingPunct="1">
              <a:lnSpc>
                <a:spcPct val="80000"/>
              </a:lnSpc>
              <a:buFontTx/>
              <a:buNone/>
            </a:pPr>
            <a:r>
              <a:rPr lang="en-US" sz="2800" dirty="0" smtClean="0">
                <a:solidFill>
                  <a:srgbClr val="FFFFFF"/>
                </a:solidFill>
                <a:latin typeface="Arial" charset="0"/>
                <a:cs typeface="Arial" charset="0"/>
              </a:rPr>
              <a:t>         small fall in systolic, greater fall in diastolic B.P. </a:t>
            </a:r>
          </a:p>
          <a:p>
            <a:pPr eaLnBrk="1" hangingPunct="1">
              <a:lnSpc>
                <a:spcPct val="80000"/>
              </a:lnSpc>
              <a:buFontTx/>
              <a:buNone/>
            </a:pPr>
            <a:endParaRPr lang="en-US" sz="2800" dirty="0" smtClean="0">
              <a:solidFill>
                <a:srgbClr val="FFFFFF"/>
              </a:solidFill>
              <a:latin typeface="Arial" charset="0"/>
              <a:cs typeface="Arial" charset="0"/>
            </a:endParaRPr>
          </a:p>
          <a:p>
            <a:pPr eaLnBrk="1" hangingPunct="1">
              <a:lnSpc>
                <a:spcPct val="80000"/>
              </a:lnSpc>
              <a:buFontTx/>
              <a:buNone/>
            </a:pPr>
            <a:endParaRPr lang="en-US" sz="2800" dirty="0" smtClean="0">
              <a:solidFill>
                <a:srgbClr val="FFFFFF"/>
              </a:solidFill>
              <a:latin typeface="Arial" charset="0"/>
              <a:cs typeface="Arial" charset="0"/>
            </a:endParaRPr>
          </a:p>
          <a:p>
            <a:pPr eaLnBrk="1" hangingPunct="1">
              <a:lnSpc>
                <a:spcPct val="80000"/>
              </a:lnSpc>
              <a:buFontTx/>
              <a:buNone/>
            </a:pPr>
            <a:r>
              <a:rPr lang="en-US" sz="2800" dirty="0" smtClean="0">
                <a:solidFill>
                  <a:srgbClr val="FFFFFF"/>
                </a:solidFill>
                <a:latin typeface="Arial" charset="0"/>
                <a:cs typeface="Arial" charset="0"/>
              </a:rPr>
              <a:t>    - </a:t>
            </a:r>
          </a:p>
          <a:p>
            <a:pPr eaLnBrk="1" hangingPunct="1">
              <a:lnSpc>
                <a:spcPct val="80000"/>
              </a:lnSpc>
              <a:buFontTx/>
              <a:buNone/>
            </a:pPr>
            <a:r>
              <a:rPr lang="en-US" sz="2800" dirty="0" smtClean="0">
                <a:solidFill>
                  <a:srgbClr val="FFFFFF"/>
                </a:solidFill>
                <a:latin typeface="Arial" charset="0"/>
                <a:cs typeface="Arial" charset="0"/>
              </a:rPr>
              <a:t>        </a:t>
            </a:r>
          </a:p>
          <a:p>
            <a:pPr eaLnBrk="1" hangingPunct="1">
              <a:lnSpc>
                <a:spcPct val="80000"/>
              </a:lnSpc>
              <a:buFontTx/>
              <a:buNone/>
            </a:pPr>
            <a:endParaRPr lang="ar-LB" sz="2800" dirty="0" smtClean="0">
              <a:solidFill>
                <a:schemeClr val="tx2"/>
              </a:solidFill>
              <a:latin typeface="Arial" charset="0"/>
            </a:endParaRPr>
          </a:p>
          <a:p>
            <a:pPr eaLnBrk="1" hangingPunct="1">
              <a:lnSpc>
                <a:spcPct val="80000"/>
              </a:lnSpc>
              <a:buFontTx/>
              <a:buNone/>
            </a:pPr>
            <a:r>
              <a:rPr lang="ar-LB" sz="2800" dirty="0" smtClean="0">
                <a:solidFill>
                  <a:schemeClr val="tx2"/>
                </a:solidFill>
                <a:latin typeface="Arial" charset="0"/>
              </a:rPr>
              <a:t>       </a:t>
            </a:r>
            <a:r>
              <a:rPr lang="en-US" sz="2800" dirty="0" smtClean="0">
                <a:solidFill>
                  <a:schemeClr val="tx2"/>
                </a:solidFill>
                <a:latin typeface="Arial" charset="0"/>
                <a:cs typeface="Arial"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563562"/>
          </a:xfrm>
        </p:spPr>
        <p:txBody>
          <a:bodyPr/>
          <a:lstStyle/>
          <a:p>
            <a:pPr eaLnBrk="1" hangingPunct="1"/>
            <a:r>
              <a:rPr lang="en-US" smtClean="0"/>
              <a:t>Respiratory changes</a:t>
            </a:r>
          </a:p>
        </p:txBody>
      </p:sp>
      <p:sp>
        <p:nvSpPr>
          <p:cNvPr id="23555" name="Rectangle 3"/>
          <p:cNvSpPr>
            <a:spLocks noGrp="1" noChangeArrowheads="1"/>
          </p:cNvSpPr>
          <p:nvPr>
            <p:ph type="body" idx="1"/>
          </p:nvPr>
        </p:nvSpPr>
        <p:spPr>
          <a:xfrm>
            <a:off x="0" y="990600"/>
            <a:ext cx="8686800" cy="5638800"/>
          </a:xfrm>
        </p:spPr>
        <p:txBody>
          <a:bodyPr/>
          <a:lstStyle/>
          <a:p>
            <a:pPr eaLnBrk="1" hangingPunct="1">
              <a:lnSpc>
                <a:spcPct val="80000"/>
              </a:lnSpc>
              <a:buClr>
                <a:schemeClr val="tx1"/>
              </a:buClr>
              <a:buFontTx/>
              <a:buChar char="•"/>
            </a:pPr>
            <a:endParaRPr lang="en-US" sz="1800" dirty="0" smtClean="0">
              <a:latin typeface="Arial" charset="0"/>
            </a:endParaRPr>
          </a:p>
          <a:p>
            <a:pPr eaLnBrk="1" hangingPunct="1">
              <a:lnSpc>
                <a:spcPct val="80000"/>
              </a:lnSpc>
              <a:buClr>
                <a:schemeClr val="tx1"/>
              </a:buClr>
              <a:buFontTx/>
              <a:buChar char="•"/>
            </a:pPr>
            <a:r>
              <a:rPr lang="en-US" dirty="0" smtClean="0">
                <a:latin typeface="Arial" charset="0"/>
              </a:rPr>
              <a:t>Tidal volume rises by 30% in early pregnancy </a:t>
            </a:r>
          </a:p>
          <a:p>
            <a:pPr eaLnBrk="1" hangingPunct="1">
              <a:lnSpc>
                <a:spcPct val="80000"/>
              </a:lnSpc>
              <a:buClr>
                <a:schemeClr val="tx1"/>
              </a:buClr>
              <a:buFontTx/>
              <a:buNone/>
            </a:pPr>
            <a:r>
              <a:rPr lang="en-US" dirty="0" smtClean="0">
                <a:latin typeface="Arial" charset="0"/>
              </a:rPr>
              <a:t>                                          40-50% by term</a:t>
            </a:r>
          </a:p>
          <a:p>
            <a:pPr eaLnBrk="1" hangingPunct="1">
              <a:lnSpc>
                <a:spcPct val="80000"/>
              </a:lnSpc>
              <a:buClr>
                <a:schemeClr val="tx1"/>
              </a:buClr>
              <a:buFontTx/>
              <a:buNone/>
            </a:pPr>
            <a:endParaRPr lang="en-US" dirty="0" smtClean="0">
              <a:latin typeface="Arial" charset="0"/>
            </a:endParaRPr>
          </a:p>
          <a:p>
            <a:pPr eaLnBrk="1" hangingPunct="1">
              <a:lnSpc>
                <a:spcPct val="80000"/>
              </a:lnSpc>
              <a:buClr>
                <a:schemeClr val="tx1"/>
              </a:buClr>
              <a:buFontTx/>
              <a:buChar char="•"/>
            </a:pPr>
            <a:r>
              <a:rPr lang="en-US" dirty="0" smtClean="0">
                <a:latin typeface="Arial" charset="0"/>
              </a:rPr>
              <a:t>Fall in expiratory reserve and residual volume(</a:t>
            </a:r>
            <a:r>
              <a:rPr lang="en-US" b="1" dirty="0" smtClean="0"/>
              <a:t>Residual volume</a:t>
            </a:r>
            <a:r>
              <a:rPr lang="en-US" dirty="0" smtClean="0"/>
              <a:t> is the amount of air that remains in a person's lungs after fully exhaling</a:t>
            </a:r>
            <a:endParaRPr lang="en-US" dirty="0" smtClean="0">
              <a:latin typeface="Arial" charset="0"/>
            </a:endParaRPr>
          </a:p>
          <a:p>
            <a:pPr eaLnBrk="1" hangingPunct="1">
              <a:lnSpc>
                <a:spcPct val="80000"/>
              </a:lnSpc>
              <a:buClr>
                <a:schemeClr val="tx1"/>
              </a:buClr>
              <a:buFontTx/>
              <a:buNone/>
            </a:pPr>
            <a:r>
              <a:rPr lang="en-US" dirty="0" smtClean="0">
                <a:latin typeface="Arial" charset="0"/>
              </a:rPr>
              <a:t>                                </a:t>
            </a:r>
          </a:p>
          <a:p>
            <a:pPr eaLnBrk="1" hangingPunct="1">
              <a:lnSpc>
                <a:spcPct val="80000"/>
              </a:lnSpc>
              <a:buClr>
                <a:schemeClr val="tx1"/>
              </a:buClr>
              <a:buFontTx/>
              <a:buNone/>
            </a:pPr>
            <a:r>
              <a:rPr lang="en-US" dirty="0" smtClean="0">
                <a:latin typeface="Arial" charset="0"/>
              </a:rPr>
              <a:t>                                increase the sensitivity of medulla oblongata to CO2</a:t>
            </a:r>
          </a:p>
          <a:p>
            <a:pPr eaLnBrk="1" hangingPunct="1">
              <a:lnSpc>
                <a:spcPct val="80000"/>
              </a:lnSpc>
              <a:buClr>
                <a:schemeClr val="tx1"/>
              </a:buClr>
              <a:buFontTx/>
              <a:buNone/>
            </a:pPr>
            <a:endParaRPr lang="en-US" dirty="0" smtClean="0">
              <a:latin typeface="Arial" charset="0"/>
            </a:endParaRPr>
          </a:p>
          <a:p>
            <a:pPr eaLnBrk="1" hangingPunct="1">
              <a:lnSpc>
                <a:spcPct val="80000"/>
              </a:lnSpc>
              <a:buClr>
                <a:schemeClr val="tx1"/>
              </a:buClr>
              <a:buFontTx/>
              <a:buNone/>
            </a:pPr>
            <a:r>
              <a:rPr lang="en-US" dirty="0" smtClean="0"/>
              <a:t>Minute ventilation increases by 45% during pregnancy -Respiratory </a:t>
            </a:r>
            <a:r>
              <a:rPr lang="en-US" b="1" dirty="0" smtClean="0"/>
              <a:t>minute volume</a:t>
            </a:r>
            <a:r>
              <a:rPr lang="en-US" dirty="0" smtClean="0"/>
              <a:t> (or </a:t>
            </a:r>
            <a:r>
              <a:rPr lang="en-US" b="1" dirty="0" smtClean="0"/>
              <a:t>minute ventilation</a:t>
            </a:r>
            <a:r>
              <a:rPr lang="en-US" dirty="0" smtClean="0"/>
              <a:t> or </a:t>
            </a:r>
            <a:r>
              <a:rPr lang="en-US" b="1" dirty="0" smtClean="0"/>
              <a:t>minute volume</a:t>
            </a:r>
            <a:r>
              <a:rPr lang="en-US" dirty="0" smtClean="0"/>
              <a:t>) is </a:t>
            </a:r>
            <a:r>
              <a:rPr lang="en-US" dirty="0" err="1" smtClean="0"/>
              <a:t>the</a:t>
            </a:r>
            <a:r>
              <a:rPr lang="en-US" b="1" dirty="0" err="1" smtClean="0"/>
              <a:t>volume</a:t>
            </a:r>
            <a:r>
              <a:rPr lang="en-US" dirty="0" smtClean="0"/>
              <a:t> of gas inhaled (inhaled </a:t>
            </a:r>
            <a:r>
              <a:rPr lang="en-US" b="1" dirty="0" smtClean="0"/>
              <a:t>minute volume</a:t>
            </a:r>
            <a:r>
              <a:rPr lang="en-US" dirty="0" smtClean="0"/>
              <a:t>) or exhaled (exhaled </a:t>
            </a:r>
            <a:r>
              <a:rPr lang="en-US" b="1" dirty="0" smtClean="0"/>
              <a:t>minute volume</a:t>
            </a:r>
            <a:r>
              <a:rPr lang="en-US" dirty="0" smtClean="0"/>
              <a:t>) from a person's lungs per </a:t>
            </a:r>
            <a:r>
              <a:rPr lang="en-US" b="1" dirty="0" smtClean="0"/>
              <a:t>minute</a:t>
            </a:r>
            <a:endParaRPr lang="en-US" dirty="0" smtClean="0"/>
          </a:p>
          <a:p>
            <a:pPr eaLnBrk="1" hangingPunct="1">
              <a:lnSpc>
                <a:spcPct val="80000"/>
              </a:lnSpc>
              <a:buClr>
                <a:schemeClr val="tx1"/>
              </a:buClr>
              <a:buFontTx/>
              <a:buNone/>
            </a:pPr>
            <a:endParaRPr lang="en-US" dirty="0" smtClean="0">
              <a:latin typeface="Arial" charset="0"/>
            </a:endParaRPr>
          </a:p>
          <a:p>
            <a:pPr eaLnBrk="1" hangingPunct="1">
              <a:lnSpc>
                <a:spcPct val="80000"/>
              </a:lnSpc>
              <a:buClr>
                <a:schemeClr val="tx1"/>
              </a:buClr>
              <a:buFontTx/>
              <a:buNone/>
            </a:pPr>
            <a:r>
              <a:rPr lang="en-US" dirty="0" smtClean="0"/>
              <a:t>The increased ventilation during pregnancy results from hormonal changes and increased carbon dioxide production</a:t>
            </a:r>
            <a:endParaRPr lang="en-US" dirty="0" smtClean="0">
              <a:latin typeface="Arial" charset="0"/>
            </a:endParaRPr>
          </a:p>
          <a:p>
            <a:pPr eaLnBrk="1" hangingPunct="1">
              <a:lnSpc>
                <a:spcPct val="80000"/>
              </a:lnSpc>
              <a:buClr>
                <a:schemeClr val="tx1"/>
              </a:buClr>
              <a:buFontTx/>
              <a:buNone/>
            </a:pPr>
            <a:r>
              <a:rPr lang="en-US" sz="1800" dirty="0" smtClean="0">
                <a:latin typeface="Arial" charset="0"/>
              </a:rPr>
              <a:t>    </a:t>
            </a:r>
          </a:p>
          <a:p>
            <a:pPr eaLnBrk="1" hangingPunct="1">
              <a:lnSpc>
                <a:spcPct val="80000"/>
              </a:lnSpc>
              <a:buClr>
                <a:schemeClr val="tx1"/>
              </a:buClr>
              <a:buFontTx/>
              <a:buChar char="•"/>
            </a:pPr>
            <a:endParaRPr lang="en-US" sz="1800" dirty="0" smtClean="0">
              <a:latin typeface="Arial" charset="0"/>
            </a:endParaRPr>
          </a:p>
          <a:p>
            <a:pPr eaLnBrk="1" hangingPunct="1">
              <a:lnSpc>
                <a:spcPct val="80000"/>
              </a:lnSpc>
              <a:buClr>
                <a:schemeClr val="tx1"/>
              </a:buClr>
              <a:buFontTx/>
              <a:buNone/>
            </a:pPr>
            <a:endParaRPr lang="en-US" sz="1800" dirty="0" smtClean="0">
              <a:latin typeface="Arial" charset="0"/>
            </a:endParaRPr>
          </a:p>
        </p:txBody>
      </p:sp>
      <p:sp>
        <p:nvSpPr>
          <p:cNvPr id="23556" name="AutoShape 5"/>
          <p:cNvSpPr>
            <a:spLocks/>
          </p:cNvSpPr>
          <p:nvPr/>
        </p:nvSpPr>
        <p:spPr bwMode="auto">
          <a:xfrm>
            <a:off x="6172200" y="1219200"/>
            <a:ext cx="152400" cy="685800"/>
          </a:xfrm>
          <a:prstGeom prst="rightBrace">
            <a:avLst>
              <a:gd name="adj1" fmla="val 37500"/>
              <a:gd name="adj2" fmla="val 50000"/>
            </a:avLst>
          </a:prstGeom>
          <a:noFill/>
          <a:ln w="9525">
            <a:solidFill>
              <a:schemeClr val="tx1"/>
            </a:solidFill>
            <a:round/>
            <a:headEnd/>
            <a:tailEnd/>
          </a:ln>
        </p:spPr>
        <p:txBody>
          <a:bodyPr wrap="none" anchor="ctr"/>
          <a:lstStyle/>
          <a:p>
            <a:pPr rtl="1"/>
            <a:endParaRPr lang="en-US"/>
          </a:p>
        </p:txBody>
      </p:sp>
      <p:sp>
        <p:nvSpPr>
          <p:cNvPr id="23557" name="Text Box 6"/>
          <p:cNvSpPr txBox="1">
            <a:spLocks noChangeArrowheads="1"/>
          </p:cNvSpPr>
          <p:nvPr/>
        </p:nvSpPr>
        <p:spPr bwMode="auto">
          <a:xfrm>
            <a:off x="6705600" y="1219200"/>
            <a:ext cx="1981200" cy="707886"/>
          </a:xfrm>
          <a:prstGeom prst="rect">
            <a:avLst/>
          </a:prstGeom>
          <a:noFill/>
          <a:ln w="9525">
            <a:noFill/>
            <a:miter lim="800000"/>
            <a:headEnd/>
            <a:tailEnd/>
          </a:ln>
        </p:spPr>
        <p:txBody>
          <a:bodyPr wrap="square">
            <a:spAutoFit/>
          </a:bodyPr>
          <a:lstStyle/>
          <a:p>
            <a:pPr rtl="1">
              <a:spcBef>
                <a:spcPct val="50000"/>
              </a:spcBef>
            </a:pPr>
            <a:r>
              <a:rPr lang="en-US" sz="2000" dirty="0"/>
              <a:t>Driven by progesterone</a:t>
            </a:r>
          </a:p>
        </p:txBody>
      </p:sp>
      <p:sp>
        <p:nvSpPr>
          <p:cNvPr id="23558" name="AutoShape 7"/>
          <p:cNvSpPr>
            <a:spLocks noChangeArrowheads="1"/>
          </p:cNvSpPr>
          <p:nvPr/>
        </p:nvSpPr>
        <p:spPr bwMode="auto">
          <a:xfrm>
            <a:off x="990600" y="3124200"/>
            <a:ext cx="1295400" cy="228600"/>
          </a:xfrm>
          <a:prstGeom prst="rightArrow">
            <a:avLst>
              <a:gd name="adj1" fmla="val 50000"/>
              <a:gd name="adj2" fmla="val 141667"/>
            </a:avLst>
          </a:prstGeom>
          <a:solidFill>
            <a:schemeClr val="accent1"/>
          </a:solidFill>
          <a:ln w="9525">
            <a:solidFill>
              <a:schemeClr val="tx1"/>
            </a:solidFill>
            <a:miter lim="800000"/>
            <a:headEnd/>
            <a:tailEnd/>
          </a:ln>
        </p:spPr>
        <p:txBody>
          <a:bodyPr wrap="none" anchor="ctr"/>
          <a:lstStyle/>
          <a:p>
            <a:pPr rtl="1"/>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Endocrinal changes</a:t>
            </a:r>
          </a:p>
        </p:txBody>
      </p:sp>
      <p:sp>
        <p:nvSpPr>
          <p:cNvPr id="24579" name="Rectangle 3"/>
          <p:cNvSpPr>
            <a:spLocks noGrp="1" noChangeArrowheads="1"/>
          </p:cNvSpPr>
          <p:nvPr>
            <p:ph type="body" idx="1"/>
          </p:nvPr>
        </p:nvSpPr>
        <p:spPr/>
        <p:txBody>
          <a:bodyPr/>
          <a:lstStyle/>
          <a:p>
            <a:pPr eaLnBrk="1" hangingPunct="1">
              <a:lnSpc>
                <a:spcPct val="80000"/>
              </a:lnSpc>
              <a:buFontTx/>
              <a:buChar char="•"/>
            </a:pPr>
            <a:r>
              <a:rPr lang="en-US" i="1" smtClean="0">
                <a:solidFill>
                  <a:schemeClr val="accent2"/>
                </a:solidFill>
                <a:latin typeface="Arial" charset="0"/>
              </a:rPr>
              <a:t>Pituitary</a:t>
            </a:r>
          </a:p>
          <a:p>
            <a:pPr eaLnBrk="1" hangingPunct="1">
              <a:lnSpc>
                <a:spcPct val="80000"/>
              </a:lnSpc>
              <a:buFontTx/>
              <a:buNone/>
            </a:pPr>
            <a:r>
              <a:rPr lang="en-US" smtClean="0">
                <a:latin typeface="Arial" charset="0"/>
              </a:rPr>
              <a:t>        - anterior pituitary increases in size and activity</a:t>
            </a:r>
          </a:p>
          <a:p>
            <a:pPr eaLnBrk="1" hangingPunct="1">
              <a:lnSpc>
                <a:spcPct val="80000"/>
              </a:lnSpc>
              <a:buFontTx/>
              <a:buNone/>
            </a:pPr>
            <a:r>
              <a:rPr lang="en-US" smtClean="0">
                <a:latin typeface="Arial" charset="0"/>
              </a:rPr>
              <a:t>        - posterior pituitary releases oxytocin on the onset of labor</a:t>
            </a:r>
          </a:p>
          <a:p>
            <a:pPr eaLnBrk="1" hangingPunct="1">
              <a:lnSpc>
                <a:spcPct val="80000"/>
              </a:lnSpc>
              <a:buFontTx/>
              <a:buNone/>
            </a:pPr>
            <a:endParaRPr lang="en-US" smtClean="0">
              <a:latin typeface="Arial" charset="0"/>
            </a:endParaRPr>
          </a:p>
          <a:p>
            <a:pPr eaLnBrk="1" hangingPunct="1">
              <a:lnSpc>
                <a:spcPct val="80000"/>
              </a:lnSpc>
              <a:buFontTx/>
              <a:buChar char="•"/>
            </a:pPr>
            <a:r>
              <a:rPr lang="en-US" i="1" smtClean="0">
                <a:solidFill>
                  <a:schemeClr val="accent2"/>
                </a:solidFill>
                <a:latin typeface="Arial" charset="0"/>
              </a:rPr>
              <a:t>Thyroid</a:t>
            </a:r>
          </a:p>
          <a:p>
            <a:pPr eaLnBrk="1" hangingPunct="1">
              <a:lnSpc>
                <a:spcPct val="80000"/>
              </a:lnSpc>
              <a:buFontTx/>
              <a:buNone/>
            </a:pPr>
            <a:r>
              <a:rPr lang="en-US" smtClean="0">
                <a:latin typeface="Arial" charset="0"/>
              </a:rPr>
              <a:t>        - increases in size and activity: </a:t>
            </a:r>
            <a:r>
              <a:rPr lang="en-US" b="1" i="1" smtClean="0">
                <a:latin typeface="Arial" charset="0"/>
              </a:rPr>
              <a:t>physiological goiter</a:t>
            </a:r>
          </a:p>
          <a:p>
            <a:pPr eaLnBrk="1" hangingPunct="1">
              <a:lnSpc>
                <a:spcPct val="80000"/>
              </a:lnSpc>
              <a:buFontTx/>
              <a:buNone/>
            </a:pPr>
            <a:r>
              <a:rPr lang="en-US" b="1" i="1" smtClean="0">
                <a:latin typeface="Arial" charset="0"/>
              </a:rPr>
              <a:t>        </a:t>
            </a:r>
            <a:r>
              <a:rPr lang="en-US" smtClean="0">
                <a:latin typeface="Arial" charset="0"/>
              </a:rPr>
              <a:t>- most pregnant women are euthyroid</a:t>
            </a:r>
          </a:p>
          <a:p>
            <a:pPr eaLnBrk="1" hangingPunct="1">
              <a:lnSpc>
                <a:spcPct val="80000"/>
              </a:lnSpc>
              <a:buFontTx/>
              <a:buNone/>
            </a:pPr>
            <a:r>
              <a:rPr lang="en-US" b="1" i="1" smtClean="0">
                <a:latin typeface="Arial" charset="0"/>
              </a:rPr>
              <a:t>        </a:t>
            </a:r>
            <a:endParaRPr lang="en-US" smtClean="0">
              <a:latin typeface="Arial" charset="0"/>
            </a:endParaRPr>
          </a:p>
          <a:p>
            <a:pPr eaLnBrk="1" hangingPunct="1">
              <a:lnSpc>
                <a:spcPct val="80000"/>
              </a:lnSpc>
              <a:buFontTx/>
              <a:buNone/>
            </a:pPr>
            <a:endParaRPr lang="en-US" smtClean="0">
              <a:latin typeface="Arial" charset="0"/>
            </a:endParaRPr>
          </a:p>
          <a:p>
            <a:pPr eaLnBrk="1" hangingPunct="1">
              <a:lnSpc>
                <a:spcPct val="80000"/>
              </a:lnSpc>
              <a:buFontTx/>
              <a:buChar char="•"/>
            </a:pPr>
            <a:r>
              <a:rPr lang="en-US" i="1" smtClean="0">
                <a:solidFill>
                  <a:schemeClr val="accent2"/>
                </a:solidFill>
                <a:latin typeface="Arial" charset="0"/>
              </a:rPr>
              <a:t>Parathyroid</a:t>
            </a:r>
            <a:endParaRPr lang="en-US" smtClean="0">
              <a:solidFill>
                <a:schemeClr val="accent2"/>
              </a:solidFill>
              <a:latin typeface="Arial" charset="0"/>
            </a:endParaRPr>
          </a:p>
          <a:p>
            <a:pPr eaLnBrk="1" hangingPunct="1">
              <a:lnSpc>
                <a:spcPct val="80000"/>
              </a:lnSpc>
              <a:buFontTx/>
              <a:buNone/>
            </a:pPr>
            <a:r>
              <a:rPr lang="en-US" i="1" smtClean="0">
                <a:latin typeface="Arial" charset="0"/>
              </a:rPr>
              <a:t>          increases in size and activity to regulate calcium metabolism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Endocrinal changes</a:t>
            </a:r>
          </a:p>
        </p:txBody>
      </p:sp>
      <p:sp>
        <p:nvSpPr>
          <p:cNvPr id="25603" name="Rectangle 3"/>
          <p:cNvSpPr>
            <a:spLocks noGrp="1" noChangeArrowheads="1"/>
          </p:cNvSpPr>
          <p:nvPr>
            <p:ph type="body" idx="1"/>
          </p:nvPr>
        </p:nvSpPr>
        <p:spPr>
          <a:xfrm>
            <a:off x="566738" y="1752600"/>
            <a:ext cx="8196262" cy="4267200"/>
          </a:xfrm>
        </p:spPr>
        <p:txBody>
          <a:bodyPr/>
          <a:lstStyle/>
          <a:p>
            <a:pPr eaLnBrk="1" hangingPunct="1">
              <a:buFontTx/>
              <a:buChar char="•"/>
            </a:pPr>
            <a:r>
              <a:rPr lang="en-US" i="1" smtClean="0">
                <a:solidFill>
                  <a:schemeClr val="accent2"/>
                </a:solidFill>
                <a:latin typeface="Arial" charset="0"/>
              </a:rPr>
              <a:t>Placental hormones</a:t>
            </a:r>
          </a:p>
          <a:p>
            <a:pPr eaLnBrk="1" hangingPunct="1">
              <a:buFontTx/>
              <a:buNone/>
            </a:pPr>
            <a:r>
              <a:rPr lang="en-US" smtClean="0">
                <a:latin typeface="Arial" charset="0"/>
              </a:rPr>
              <a:t>       </a:t>
            </a:r>
            <a:r>
              <a:rPr lang="en-US" b="1" i="1" smtClean="0">
                <a:latin typeface="Arial" charset="0"/>
              </a:rPr>
              <a:t>Oestrogens</a:t>
            </a:r>
          </a:p>
          <a:p>
            <a:pPr eaLnBrk="1" hangingPunct="1">
              <a:buFontTx/>
              <a:buNone/>
            </a:pPr>
            <a:r>
              <a:rPr lang="en-US" b="1" i="1" smtClean="0">
                <a:latin typeface="Arial" charset="0"/>
              </a:rPr>
              <a:t>      </a:t>
            </a:r>
            <a:r>
              <a:rPr lang="en-US" smtClean="0">
                <a:latin typeface="Arial" charset="0"/>
              </a:rPr>
              <a:t>- possible actions:</a:t>
            </a:r>
          </a:p>
          <a:p>
            <a:pPr eaLnBrk="1" hangingPunct="1">
              <a:buFontTx/>
              <a:buNone/>
            </a:pPr>
            <a:endParaRPr lang="en-US" smtClean="0">
              <a:latin typeface="Arial" charset="0"/>
            </a:endParaRPr>
          </a:p>
          <a:p>
            <a:pPr eaLnBrk="1" hangingPunct="1">
              <a:buFontTx/>
              <a:buNone/>
            </a:pPr>
            <a:r>
              <a:rPr lang="en-US" smtClean="0">
                <a:latin typeface="Arial" charset="0"/>
              </a:rPr>
              <a:t>  </a:t>
            </a:r>
            <a:r>
              <a:rPr lang="en-US" sz="1800" smtClean="0">
                <a:latin typeface="Arial" charset="0"/>
              </a:rPr>
              <a:t>1- induce growth of uterus and control its function</a:t>
            </a:r>
          </a:p>
          <a:p>
            <a:pPr eaLnBrk="1" hangingPunct="1">
              <a:buFontTx/>
              <a:buNone/>
            </a:pPr>
            <a:r>
              <a:rPr lang="en-US" sz="1800" smtClean="0">
                <a:latin typeface="Arial" charset="0"/>
              </a:rPr>
              <a:t>  2- responsible for the development of breasts ( with progesterone)</a:t>
            </a:r>
          </a:p>
          <a:p>
            <a:pPr eaLnBrk="1" hangingPunct="1">
              <a:buFontTx/>
              <a:buNone/>
            </a:pPr>
            <a:r>
              <a:rPr lang="en-US" sz="1800" smtClean="0">
                <a:latin typeface="Arial" charset="0"/>
              </a:rPr>
              <a:t>  3- alter chemical constitution of connective tissue, become more pliable</a:t>
            </a:r>
          </a:p>
          <a:p>
            <a:pPr eaLnBrk="1" hangingPunct="1">
              <a:buFontTx/>
              <a:buNone/>
            </a:pPr>
            <a:r>
              <a:rPr lang="en-US" sz="1800" smtClean="0">
                <a:latin typeface="Arial" charset="0"/>
              </a:rPr>
              <a:t>  4- cause water retention</a:t>
            </a:r>
          </a:p>
          <a:p>
            <a:pPr eaLnBrk="1" hangingPunct="1">
              <a:buFontTx/>
              <a:buNone/>
            </a:pPr>
            <a:r>
              <a:rPr lang="en-US" sz="1800" smtClean="0">
                <a:latin typeface="Arial" charset="0"/>
              </a:rPr>
              <a:t>  5- reduce sodium excretion </a:t>
            </a:r>
          </a:p>
          <a:p>
            <a:pPr eaLnBrk="1" hangingPunct="1">
              <a:buFontTx/>
              <a:buNone/>
            </a:pPr>
            <a:endParaRPr lang="en-US" sz="1800" b="1" i="1" smtClean="0">
              <a:latin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endParaRPr lang="en-US" smtClean="0"/>
          </a:p>
        </p:txBody>
      </p:sp>
      <p:sp>
        <p:nvSpPr>
          <p:cNvPr id="26627" name="Content Placeholder 2"/>
          <p:cNvSpPr>
            <a:spLocks noGrp="1"/>
          </p:cNvSpPr>
          <p:nvPr>
            <p:ph idx="1"/>
          </p:nvPr>
        </p:nvSpPr>
        <p:spPr/>
        <p:txBody>
          <a:bodyPr/>
          <a:lstStyle/>
          <a:p>
            <a:pPr eaLnBrk="1" hangingPunct="1"/>
            <a:endParaRPr lang="en-US" smtClean="0"/>
          </a:p>
        </p:txBody>
      </p:sp>
      <p:pic>
        <p:nvPicPr>
          <p:cNvPr id="26628" name="Picture 2" descr="http://www.atlanta-birth.com/BirthBlog/wp-content/uploads/2011/06/preg-posture.gif"/>
          <p:cNvPicPr>
            <a:picLocks noChangeAspect="1" noChangeArrowheads="1"/>
          </p:cNvPicPr>
          <p:nvPr/>
        </p:nvPicPr>
        <p:blipFill>
          <a:blip r:embed="rId2"/>
          <a:srcRect/>
          <a:stretch>
            <a:fillRect/>
          </a:stretch>
        </p:blipFill>
        <p:spPr bwMode="auto">
          <a:xfrm>
            <a:off x="609600" y="228600"/>
            <a:ext cx="8001000" cy="6462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t>Metabolic changes</a:t>
            </a:r>
          </a:p>
        </p:txBody>
      </p:sp>
      <p:sp>
        <p:nvSpPr>
          <p:cNvPr id="27651" name="Rectangle 3"/>
          <p:cNvSpPr>
            <a:spLocks noGrp="1" noChangeArrowheads="1"/>
          </p:cNvSpPr>
          <p:nvPr>
            <p:ph type="body" idx="1"/>
          </p:nvPr>
        </p:nvSpPr>
        <p:spPr>
          <a:xfrm>
            <a:off x="566738" y="1752600"/>
            <a:ext cx="8272462" cy="4495800"/>
          </a:xfrm>
        </p:spPr>
        <p:txBody>
          <a:bodyPr/>
          <a:lstStyle/>
          <a:p>
            <a:pPr eaLnBrk="1" hangingPunct="1">
              <a:lnSpc>
                <a:spcPct val="90000"/>
              </a:lnSpc>
              <a:buFontTx/>
              <a:buChar char="•"/>
            </a:pPr>
            <a:r>
              <a:rPr lang="en-US" sz="2400" b="1" i="1" dirty="0" smtClean="0">
                <a:latin typeface="Arial" charset="0"/>
              </a:rPr>
              <a:t>Carbohydrate metabolism</a:t>
            </a:r>
          </a:p>
          <a:p>
            <a:pPr eaLnBrk="1" hangingPunct="1">
              <a:lnSpc>
                <a:spcPct val="90000"/>
              </a:lnSpc>
              <a:buFontTx/>
              <a:buChar char="•"/>
            </a:pPr>
            <a:endParaRPr lang="ar-LB" sz="2400" b="1" i="1" dirty="0" smtClean="0">
              <a:latin typeface="Arial" charset="0"/>
            </a:endParaRPr>
          </a:p>
          <a:p>
            <a:pPr eaLnBrk="1" hangingPunct="1">
              <a:lnSpc>
                <a:spcPct val="90000"/>
              </a:lnSpc>
              <a:buFontTx/>
              <a:buNone/>
            </a:pPr>
            <a:r>
              <a:rPr lang="ar-LB" sz="2400" dirty="0" smtClean="0">
                <a:latin typeface="Arial" charset="0"/>
              </a:rPr>
              <a:t>   </a:t>
            </a:r>
            <a:r>
              <a:rPr lang="en-US" sz="2400" dirty="0" smtClean="0">
                <a:latin typeface="Arial" charset="0"/>
              </a:rPr>
              <a:t>   - pregnancy is </a:t>
            </a:r>
            <a:r>
              <a:rPr lang="en-US" sz="2400" dirty="0" err="1" smtClean="0">
                <a:latin typeface="Arial" charset="0"/>
              </a:rPr>
              <a:t>hyperlipidaemic</a:t>
            </a:r>
            <a:r>
              <a:rPr lang="en-US" sz="2400" dirty="0" smtClean="0">
                <a:latin typeface="Arial" charset="0"/>
              </a:rPr>
              <a:t> and </a:t>
            </a:r>
            <a:r>
              <a:rPr lang="en-US" sz="2400" dirty="0" err="1" smtClean="0">
                <a:latin typeface="Arial" charset="0"/>
              </a:rPr>
              <a:t>glucosuric</a:t>
            </a:r>
            <a:endParaRPr lang="en-US" sz="2400" dirty="0" smtClean="0">
              <a:latin typeface="Arial" charset="0"/>
            </a:endParaRPr>
          </a:p>
          <a:p>
            <a:pPr eaLnBrk="1" hangingPunct="1">
              <a:lnSpc>
                <a:spcPct val="90000"/>
              </a:lnSpc>
              <a:buFontTx/>
              <a:buNone/>
            </a:pPr>
            <a:endParaRPr lang="en-US" sz="2400" dirty="0" smtClean="0">
              <a:latin typeface="Arial" charset="0"/>
            </a:endParaRPr>
          </a:p>
          <a:p>
            <a:pPr eaLnBrk="1" hangingPunct="1">
              <a:lnSpc>
                <a:spcPct val="90000"/>
              </a:lnSpc>
              <a:buFontTx/>
              <a:buNone/>
            </a:pPr>
            <a:r>
              <a:rPr lang="en-US" sz="2400" dirty="0" smtClean="0">
                <a:latin typeface="Arial" charset="0"/>
              </a:rPr>
              <a:t>      - after mid-pregnancy, resistance of insulin develops</a:t>
            </a:r>
          </a:p>
          <a:p>
            <a:pPr eaLnBrk="1" hangingPunct="1">
              <a:lnSpc>
                <a:spcPct val="90000"/>
              </a:lnSpc>
              <a:buFontTx/>
              <a:buNone/>
            </a:pPr>
            <a:endParaRPr lang="en-US" sz="2400" dirty="0" smtClean="0">
              <a:latin typeface="Arial" charset="0"/>
            </a:endParaRPr>
          </a:p>
          <a:p>
            <a:pPr eaLnBrk="1" hangingPunct="1">
              <a:lnSpc>
                <a:spcPct val="90000"/>
              </a:lnSpc>
              <a:buFontTx/>
              <a:buNone/>
            </a:pPr>
            <a:r>
              <a:rPr lang="en-US" sz="2400" dirty="0" smtClean="0">
                <a:latin typeface="Arial" charset="0"/>
              </a:rPr>
              <a:t>      - plasma glucose concentrations rise, maintained between 4.5-5.5 </a:t>
            </a:r>
            <a:r>
              <a:rPr lang="en-US" sz="2400" dirty="0" err="1" smtClean="0">
                <a:latin typeface="Arial" charset="0"/>
              </a:rPr>
              <a:t>mmol</a:t>
            </a:r>
            <a:r>
              <a:rPr lang="en-US" sz="2400" dirty="0" smtClean="0">
                <a:latin typeface="Arial" charset="0"/>
              </a:rPr>
              <a:t>/L</a:t>
            </a:r>
          </a:p>
          <a:p>
            <a:pPr eaLnBrk="1" hangingPunct="1">
              <a:lnSpc>
                <a:spcPct val="90000"/>
              </a:lnSpc>
              <a:buFontTx/>
              <a:buNone/>
            </a:pPr>
            <a:endParaRPr lang="en-US" sz="2400" dirty="0" smtClean="0">
              <a:latin typeface="Arial" charset="0"/>
            </a:endParaRPr>
          </a:p>
          <a:p>
            <a:pPr eaLnBrk="1" hangingPunct="1">
              <a:lnSpc>
                <a:spcPct val="90000"/>
              </a:lnSpc>
              <a:buFontTx/>
              <a:buNone/>
            </a:pPr>
            <a:r>
              <a:rPr lang="en-US" sz="2400" dirty="0" smtClean="0">
                <a:latin typeface="Arial" charset="0"/>
              </a:rPr>
              <a:t>      - glucose crosses the placenta, the fetus uses glucose as primary energy substrate, </a:t>
            </a:r>
          </a:p>
          <a:p>
            <a:pPr eaLnBrk="1" hangingPunct="1">
              <a:lnSpc>
                <a:spcPct val="90000"/>
              </a:lnSpc>
              <a:buFontTx/>
              <a:buNone/>
            </a:pPr>
            <a:endParaRPr lang="en-US" sz="2400" dirty="0" smtClean="0">
              <a:latin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mtClean="0"/>
              <a:t>Metabolic changes</a:t>
            </a:r>
          </a:p>
        </p:txBody>
      </p:sp>
      <p:sp>
        <p:nvSpPr>
          <p:cNvPr id="28675" name="Rectangle 3"/>
          <p:cNvSpPr>
            <a:spLocks noGrp="1" noChangeArrowheads="1"/>
          </p:cNvSpPr>
          <p:nvPr>
            <p:ph type="body" idx="1"/>
          </p:nvPr>
        </p:nvSpPr>
        <p:spPr/>
        <p:txBody>
          <a:bodyPr/>
          <a:lstStyle/>
          <a:p>
            <a:pPr eaLnBrk="1" hangingPunct="1">
              <a:buFontTx/>
              <a:buChar char="•"/>
            </a:pPr>
            <a:r>
              <a:rPr lang="en-US" b="1" i="1" smtClean="0">
                <a:solidFill>
                  <a:schemeClr val="accent2"/>
                </a:solidFill>
                <a:latin typeface="Arial" charset="0"/>
              </a:rPr>
              <a:t>Carbohydrate metabolism</a:t>
            </a:r>
          </a:p>
          <a:p>
            <a:pPr eaLnBrk="1" hangingPunct="1">
              <a:buFontTx/>
              <a:buNone/>
            </a:pPr>
            <a:r>
              <a:rPr lang="en-US" smtClean="0">
                <a:latin typeface="Arial" charset="0"/>
              </a:rPr>
              <a:t>      - carbohydrate deposited in the liver as glycogen</a:t>
            </a:r>
          </a:p>
          <a:p>
            <a:pPr eaLnBrk="1" hangingPunct="1">
              <a:buFontTx/>
              <a:buNone/>
            </a:pPr>
            <a:r>
              <a:rPr lang="en-US" smtClean="0">
                <a:latin typeface="Arial" charset="0"/>
              </a:rPr>
              <a:t>      - some escapes to general circulation</a:t>
            </a:r>
          </a:p>
          <a:p>
            <a:pPr eaLnBrk="1" hangingPunct="1">
              <a:buFontTx/>
              <a:buNone/>
            </a:pPr>
            <a:r>
              <a:rPr lang="en-US" smtClean="0">
                <a:latin typeface="Arial" charset="0"/>
              </a:rPr>
              <a:t>      - portion metabolised by the tissues:</a:t>
            </a:r>
          </a:p>
          <a:p>
            <a:pPr eaLnBrk="1" hangingPunct="1">
              <a:buFontTx/>
              <a:buNone/>
            </a:pPr>
            <a:r>
              <a:rPr lang="en-US" smtClean="0">
                <a:latin typeface="Arial" charset="0"/>
              </a:rPr>
              <a:t>                converted to depot fat</a:t>
            </a:r>
          </a:p>
          <a:p>
            <a:pPr eaLnBrk="1" hangingPunct="1">
              <a:buFontTx/>
              <a:buNone/>
            </a:pPr>
            <a:r>
              <a:rPr lang="en-US" smtClean="0">
                <a:latin typeface="Arial" charset="0"/>
              </a:rPr>
              <a:t>                stored as muscle glycogen</a:t>
            </a:r>
          </a:p>
          <a:p>
            <a:pPr eaLnBrk="1" hangingPunct="1">
              <a:buFontTx/>
              <a:buNone/>
            </a:pPr>
            <a:endParaRPr lang="en-US" smtClean="0">
              <a:latin typeface="Arial" charset="0"/>
            </a:endParaRPr>
          </a:p>
          <a:p>
            <a:pPr eaLnBrk="1" hangingPunct="1">
              <a:buFontTx/>
              <a:buNone/>
            </a:pPr>
            <a:r>
              <a:rPr lang="en-US" smtClean="0">
                <a:latin typeface="Arial" charset="0"/>
              </a:rPr>
              <a:t>      - first noticeable change occurs in blood sugar</a:t>
            </a:r>
          </a:p>
          <a:p>
            <a:pPr eaLnBrk="1" hangingPunct="1">
              <a:buFontTx/>
              <a:buNone/>
            </a:pPr>
            <a:r>
              <a:rPr lang="en-US" smtClean="0">
                <a:latin typeface="Arial" charset="0"/>
              </a:rPr>
              <a:t>      - tested by giving a load of oral glucose (glucose tolerance test)</a:t>
            </a:r>
          </a:p>
          <a:p>
            <a:pPr eaLnBrk="1" hangingPunct="1">
              <a:buFontTx/>
              <a:buNone/>
            </a:pPr>
            <a:r>
              <a:rPr lang="en-US" smtClean="0">
                <a:latin typeface="Arial" charset="0"/>
              </a:rPr>
              <a:t>      - the blood sugar, after meal, remains high facilitating placental transfer</a:t>
            </a:r>
            <a:endParaRPr lang="ar-LB" smtClean="0">
              <a:latin typeface="Arial" charset="0"/>
            </a:endParaRPr>
          </a:p>
          <a:p>
            <a:pPr eaLnBrk="1" hangingPunct="1">
              <a:buFont typeface="Wingdings" pitchFamily="2" charset="2"/>
              <a:buNone/>
            </a:pPr>
            <a:endParaRPr lang="en-US" smtClean="0">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Metabolic changes</a:t>
            </a:r>
          </a:p>
        </p:txBody>
      </p:sp>
      <p:sp>
        <p:nvSpPr>
          <p:cNvPr id="29699" name="Rectangle 3"/>
          <p:cNvSpPr>
            <a:spLocks noGrp="1" noChangeArrowheads="1"/>
          </p:cNvSpPr>
          <p:nvPr>
            <p:ph type="body" idx="1"/>
          </p:nvPr>
        </p:nvSpPr>
        <p:spPr/>
        <p:txBody>
          <a:bodyPr/>
          <a:lstStyle/>
          <a:p>
            <a:pPr eaLnBrk="1" hangingPunct="1">
              <a:buFontTx/>
              <a:buChar char="•"/>
            </a:pPr>
            <a:r>
              <a:rPr lang="en-US" b="1" i="1" dirty="0" smtClean="0">
                <a:solidFill>
                  <a:schemeClr val="accent2"/>
                </a:solidFill>
                <a:latin typeface="Arial" charset="0"/>
              </a:rPr>
              <a:t>Protein metabolism</a:t>
            </a:r>
          </a:p>
          <a:p>
            <a:pPr eaLnBrk="1" hangingPunct="1">
              <a:buFontTx/>
              <a:buNone/>
            </a:pPr>
            <a:r>
              <a:rPr lang="en-US" dirty="0" smtClean="0">
                <a:latin typeface="Arial" charset="0"/>
              </a:rPr>
              <a:t>   - positive nitrogen balance</a:t>
            </a:r>
          </a:p>
          <a:p>
            <a:pPr eaLnBrk="1" hangingPunct="1">
              <a:buFontTx/>
              <a:buNone/>
            </a:pPr>
            <a:r>
              <a:rPr lang="ar-LB" dirty="0" smtClean="0">
                <a:latin typeface="Arial" charset="0"/>
              </a:rPr>
              <a:t>  </a:t>
            </a:r>
            <a:r>
              <a:rPr lang="en-US" dirty="0" smtClean="0">
                <a:latin typeface="Arial" charset="0"/>
              </a:rPr>
              <a:t> - on average 500 g of protein retained by the end of pregnancy</a:t>
            </a:r>
          </a:p>
          <a:p>
            <a:pPr eaLnBrk="1" hangingPunct="1">
              <a:buFontTx/>
              <a:buNone/>
            </a:pPr>
            <a:r>
              <a:rPr lang="en-US" dirty="0" smtClean="0">
                <a:latin typeface="Arial" charset="0"/>
              </a:rPr>
              <a:t>   - blood and urine urea are reduced</a:t>
            </a:r>
          </a:p>
          <a:p>
            <a:pPr eaLnBrk="1" hangingPunct="1">
              <a:buFontTx/>
              <a:buNone/>
            </a:pPr>
            <a:endParaRPr lang="en-US" dirty="0" smtClean="0">
              <a:latin typeface="Arial" charset="0"/>
            </a:endParaRPr>
          </a:p>
          <a:p>
            <a:pPr eaLnBrk="1" hangingPunct="1">
              <a:buFontTx/>
              <a:buChar char="•"/>
            </a:pPr>
            <a:r>
              <a:rPr lang="en-US" b="1" i="1" dirty="0" smtClean="0">
                <a:solidFill>
                  <a:schemeClr val="accent2"/>
                </a:solidFill>
                <a:latin typeface="Arial" charset="0"/>
              </a:rPr>
              <a:t>Fat metabolism</a:t>
            </a:r>
          </a:p>
          <a:p>
            <a:pPr eaLnBrk="1" hangingPunct="1">
              <a:buFontTx/>
              <a:buNone/>
            </a:pPr>
            <a:r>
              <a:rPr lang="en-US" dirty="0" smtClean="0">
                <a:latin typeface="Arial" charset="0"/>
              </a:rPr>
              <a:t>    - by 30 weeks, 4Kg are stored in form of</a:t>
            </a:r>
          </a:p>
          <a:p>
            <a:pPr eaLnBrk="1" hangingPunct="1">
              <a:buFontTx/>
              <a:buNone/>
            </a:pPr>
            <a:r>
              <a:rPr lang="en-US" dirty="0" smtClean="0">
                <a:latin typeface="Arial" charset="0"/>
              </a:rPr>
              <a:t>           depot fat in the abdominal wall, back and thighs</a:t>
            </a:r>
          </a:p>
          <a:p>
            <a:pPr eaLnBrk="1" hangingPunct="1">
              <a:buFontTx/>
              <a:buNone/>
            </a:pPr>
            <a:r>
              <a:rPr lang="en-US" dirty="0" smtClean="0">
                <a:latin typeface="Arial" charset="0"/>
              </a:rPr>
              <a:t>           modest amount in breasts</a:t>
            </a:r>
          </a:p>
          <a:p>
            <a:pPr eaLnBrk="1" hangingPunct="1">
              <a:buFontTx/>
              <a:buNone/>
            </a:pPr>
            <a:endParaRPr lang="en-US" dirty="0" smtClean="0">
              <a:latin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smtClean="0"/>
              <a:t>PRECONCEPTUAL NUTRITION</a:t>
            </a:r>
          </a:p>
        </p:txBody>
      </p:sp>
      <p:sp>
        <p:nvSpPr>
          <p:cNvPr id="30723" name="Content Placeholder 2"/>
          <p:cNvSpPr>
            <a:spLocks noGrp="1"/>
          </p:cNvSpPr>
          <p:nvPr>
            <p:ph idx="1"/>
          </p:nvPr>
        </p:nvSpPr>
        <p:spPr>
          <a:xfrm>
            <a:off x="228600" y="1600200"/>
            <a:ext cx="8763000" cy="4525963"/>
          </a:xfrm>
        </p:spPr>
        <p:txBody>
          <a:bodyPr/>
          <a:lstStyle/>
          <a:p>
            <a:pPr eaLnBrk="1" hangingPunct="1"/>
            <a:r>
              <a:rPr lang="en-US" smtClean="0">
                <a:latin typeface="Arial" charset="0"/>
                <a:cs typeface="Arial" charset="0"/>
              </a:rPr>
              <a:t>Women with low body weight</a:t>
            </a:r>
          </a:p>
          <a:p>
            <a:pPr eaLnBrk="1" hangingPunct="1">
              <a:buFont typeface="Arial" charset="0"/>
              <a:buNone/>
            </a:pPr>
            <a:r>
              <a:rPr lang="en-US" smtClean="0">
                <a:latin typeface="Arial" charset="0"/>
                <a:cs typeface="Arial" charset="0"/>
              </a:rPr>
              <a:t>                  (Less than 40 kg) </a:t>
            </a:r>
          </a:p>
          <a:p>
            <a:pPr eaLnBrk="1" hangingPunct="1">
              <a:lnSpc>
                <a:spcPct val="150000"/>
              </a:lnSpc>
              <a:spcAft>
                <a:spcPts val="1200"/>
              </a:spcAft>
            </a:pPr>
            <a:r>
              <a:rPr lang="en-US" smtClean="0">
                <a:latin typeface="Arial" charset="0"/>
                <a:cs typeface="Arial" charset="0"/>
              </a:rPr>
              <a:t>Incidence of diabetes can be reduced by good control of blood glucose.</a:t>
            </a:r>
          </a:p>
          <a:p>
            <a:pPr eaLnBrk="1" hangingPunct="1">
              <a:lnSpc>
                <a:spcPct val="150000"/>
              </a:lnSpc>
              <a:spcAft>
                <a:spcPts val="1200"/>
              </a:spcAft>
            </a:pPr>
            <a:r>
              <a:rPr lang="en-US" smtClean="0">
                <a:latin typeface="Arial" charset="0"/>
                <a:cs typeface="Arial" charset="0"/>
              </a:rPr>
              <a:t>400 to 800 micro gram of folic acid per day reduce the incidence of neural tube defects.</a:t>
            </a:r>
          </a:p>
          <a:p>
            <a:pPr eaLnBrk="1" hangingPunct="1">
              <a:lnSpc>
                <a:spcPct val="150000"/>
              </a:lnSpc>
              <a:spcAft>
                <a:spcPts val="1200"/>
              </a:spcAft>
            </a:pPr>
            <a:r>
              <a:rPr lang="en-US" smtClean="0">
                <a:latin typeface="Arial" charset="0"/>
                <a:cs typeface="Arial" charset="0"/>
              </a:rPr>
              <a:t>Overweight women </a:t>
            </a:r>
          </a:p>
        </p:txBody>
      </p:sp>
      <p:sp>
        <p:nvSpPr>
          <p:cNvPr id="4" name="Right Arrow 3"/>
          <p:cNvSpPr/>
          <p:nvPr/>
        </p:nvSpPr>
        <p:spPr>
          <a:xfrm>
            <a:off x="4419600" y="1676400"/>
            <a:ext cx="977900" cy="484188"/>
          </a:xfrm>
          <a:prstGeom prst="rightArrow">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a:p>
        </p:txBody>
      </p:sp>
      <p:sp>
        <p:nvSpPr>
          <p:cNvPr id="30725" name="TextBox 4"/>
          <p:cNvSpPr txBox="1">
            <a:spLocks noChangeArrowheads="1"/>
          </p:cNvSpPr>
          <p:nvPr/>
        </p:nvSpPr>
        <p:spPr bwMode="auto">
          <a:xfrm>
            <a:off x="5486400" y="1752600"/>
            <a:ext cx="3432175" cy="400050"/>
          </a:xfrm>
          <a:prstGeom prst="rect">
            <a:avLst/>
          </a:prstGeom>
          <a:noFill/>
          <a:ln w="9525">
            <a:noFill/>
            <a:miter lim="800000"/>
            <a:headEnd/>
            <a:tailEnd/>
          </a:ln>
        </p:spPr>
        <p:txBody>
          <a:bodyPr wrap="none">
            <a:spAutoFit/>
          </a:bodyPr>
          <a:lstStyle/>
          <a:p>
            <a:r>
              <a:rPr lang="en-US" sz="2000"/>
              <a:t>More low birth weight infants</a:t>
            </a:r>
          </a:p>
        </p:txBody>
      </p:sp>
      <p:sp>
        <p:nvSpPr>
          <p:cNvPr id="6" name="Right Arrow 5"/>
          <p:cNvSpPr/>
          <p:nvPr/>
        </p:nvSpPr>
        <p:spPr>
          <a:xfrm rot="5400000">
            <a:off x="2060575" y="4797425"/>
            <a:ext cx="679450" cy="228600"/>
          </a:xfrm>
          <a:prstGeom prst="rightArrow">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endParaRPr lang="en-US"/>
          </a:p>
        </p:txBody>
      </p:sp>
      <p:sp>
        <p:nvSpPr>
          <p:cNvPr id="30727" name="TextBox 6"/>
          <p:cNvSpPr txBox="1">
            <a:spLocks noChangeArrowheads="1"/>
          </p:cNvSpPr>
          <p:nvPr/>
        </p:nvSpPr>
        <p:spPr bwMode="auto">
          <a:xfrm>
            <a:off x="1295400" y="5257800"/>
            <a:ext cx="5297488" cy="708025"/>
          </a:xfrm>
          <a:prstGeom prst="rect">
            <a:avLst/>
          </a:prstGeom>
          <a:noFill/>
          <a:ln w="9525">
            <a:noFill/>
            <a:miter lim="800000"/>
            <a:headEnd/>
            <a:tailEnd/>
          </a:ln>
        </p:spPr>
        <p:txBody>
          <a:bodyPr wrap="none">
            <a:spAutoFit/>
          </a:bodyPr>
          <a:lstStyle/>
          <a:p>
            <a:pPr algn="ctr"/>
            <a:r>
              <a:rPr lang="en-US" sz="2000"/>
              <a:t>Fetal death, diabetes, hypertensive disorders</a:t>
            </a:r>
          </a:p>
          <a:p>
            <a:pPr algn="ctr"/>
            <a:r>
              <a:rPr lang="en-US" sz="2000"/>
              <a:t> &amp; labour  abnormalities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le 1"/>
          <p:cNvSpPr>
            <a:spLocks noGrp="1"/>
          </p:cNvSpPr>
          <p:nvPr>
            <p:ph type="title"/>
          </p:nvPr>
        </p:nvSpPr>
        <p:spPr>
          <a:xfrm>
            <a:off x="0" y="1752600"/>
            <a:ext cx="8229600" cy="3733800"/>
          </a:xfrm>
        </p:spPr>
        <p:txBody>
          <a:bodyPr/>
          <a:lstStyle/>
          <a:p>
            <a:pPr eaLnBrk="1" hangingPunct="1"/>
            <a:r>
              <a:rPr lang="en-US" smtClean="0"/>
              <a:t> THANKYOU FOR  </a:t>
            </a:r>
            <a:br>
              <a:rPr lang="en-US" smtClean="0"/>
            </a:br>
            <a:r>
              <a:rPr lang="en-US" smtClean="0"/>
              <a:t>PAYING ATTENTION!                                                                                                                                                                                                                                          </a:t>
            </a:r>
            <a:br>
              <a:rPr lang="en-US" smtClean="0"/>
            </a:br>
            <a:r>
              <a:rPr lang="en-US" smtClean="0"/>
              <a:t/>
            </a:r>
            <a:br>
              <a:rPr lang="en-US" smtClean="0"/>
            </a:br>
            <a:r>
              <a:rPr lang="en-US" smtClean="0"/>
              <a:t/>
            </a:r>
            <a:br>
              <a:rPr lang="en-US" smtClean="0"/>
            </a:br>
            <a:r>
              <a:rPr lang="en-US" smtClean="0"/>
              <a:t/>
            </a:r>
            <a:br>
              <a:rPr lang="en-US" smtClean="0"/>
            </a:br>
            <a:r>
              <a:rPr lang="en-US" smtClean="0"/>
              <a:t/>
            </a:r>
            <a:br>
              <a:rPr lang="en-US" smtClean="0"/>
            </a:br>
            <a:endParaRPr lang="en-US" smtClean="0"/>
          </a:p>
        </p:txBody>
      </p:sp>
      <p:pic>
        <p:nvPicPr>
          <p:cNvPr id="31747" name="Picture 2" descr="C:\Documents and Settings\SALEH KAKAR\My Documents\Downloads\Pregnant.gif"/>
          <p:cNvPicPr>
            <a:picLocks noGrp="1" noChangeAspect="1" noChangeArrowheads="1" noCrop="1"/>
          </p:cNvPicPr>
          <p:nvPr>
            <p:ph idx="1"/>
          </p:nvPr>
        </p:nvPicPr>
        <p:blipFill>
          <a:blip r:embed="rId2"/>
          <a:srcRect/>
          <a:stretch>
            <a:fillRect/>
          </a:stretch>
        </p:blipFill>
        <p:spPr>
          <a:xfrm>
            <a:off x="3810000" y="838200"/>
            <a:ext cx="3600450" cy="57150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mtClean="0"/>
              <a:t>Genital changes</a:t>
            </a:r>
          </a:p>
        </p:txBody>
      </p:sp>
      <p:sp>
        <p:nvSpPr>
          <p:cNvPr id="3075" name="Rectangle 3"/>
          <p:cNvSpPr>
            <a:spLocks noGrp="1" noChangeArrowheads="1"/>
          </p:cNvSpPr>
          <p:nvPr>
            <p:ph type="body" idx="1"/>
          </p:nvPr>
        </p:nvSpPr>
        <p:spPr>
          <a:xfrm>
            <a:off x="228600" y="1646238"/>
            <a:ext cx="6019800" cy="4525962"/>
          </a:xfrm>
        </p:spPr>
        <p:txBody>
          <a:bodyPr/>
          <a:lstStyle/>
          <a:p>
            <a:pPr eaLnBrk="1" hangingPunct="1">
              <a:buFontTx/>
              <a:buChar char="•"/>
            </a:pPr>
            <a:r>
              <a:rPr lang="en-US" i="1" dirty="0" smtClean="0">
                <a:solidFill>
                  <a:schemeClr val="accent2"/>
                </a:solidFill>
                <a:latin typeface="Arial" charset="0"/>
              </a:rPr>
              <a:t>The body of the uterus</a:t>
            </a:r>
            <a:endParaRPr lang="ar-LB" i="1" dirty="0" smtClean="0">
              <a:solidFill>
                <a:schemeClr val="accent2"/>
              </a:solidFill>
              <a:latin typeface="Arial" charset="0"/>
            </a:endParaRPr>
          </a:p>
          <a:p>
            <a:pPr eaLnBrk="1" hangingPunct="1">
              <a:buFontTx/>
              <a:buChar char="-"/>
            </a:pPr>
            <a:r>
              <a:rPr lang="en-US" dirty="0" smtClean="0">
                <a:latin typeface="Arial" charset="0"/>
              </a:rPr>
              <a:t>Height and weight (hyperplasia)-increase in size</a:t>
            </a:r>
          </a:p>
          <a:p>
            <a:pPr eaLnBrk="1" hangingPunct="1">
              <a:buFontTx/>
              <a:buNone/>
            </a:pPr>
            <a:r>
              <a:rPr lang="en-US" dirty="0" smtClean="0">
                <a:latin typeface="Arial" charset="0"/>
              </a:rPr>
              <a:t>       the height increases from 7.5 cm to 35cm</a:t>
            </a:r>
          </a:p>
          <a:p>
            <a:pPr eaLnBrk="1" hangingPunct="1">
              <a:buFontTx/>
              <a:buNone/>
            </a:pPr>
            <a:r>
              <a:rPr lang="en-US" dirty="0" smtClean="0">
                <a:latin typeface="Arial" charset="0"/>
              </a:rPr>
              <a:t>       the weight increases from 50g to 1000g at term</a:t>
            </a:r>
          </a:p>
          <a:p>
            <a:pPr eaLnBrk="1" hangingPunct="1">
              <a:buFont typeface="Arial" charset="0"/>
              <a:buNone/>
            </a:pPr>
            <a:r>
              <a:rPr lang="en-US" b="1" dirty="0" smtClean="0"/>
              <a:t>During pregnancy at term,</a:t>
            </a:r>
            <a:r>
              <a:rPr lang="en-US" dirty="0" smtClean="0"/>
              <a:t> the uterus measures 38cm in length and 24 to 26cm in width.</a:t>
            </a:r>
          </a:p>
          <a:p>
            <a:pPr eaLnBrk="1" hangingPunct="1">
              <a:buFontTx/>
              <a:buNone/>
            </a:pPr>
            <a:endParaRPr lang="en-US" dirty="0" smtClean="0">
              <a:latin typeface="Arial" charset="0"/>
            </a:endParaRPr>
          </a:p>
        </p:txBody>
      </p:sp>
      <p:pic>
        <p:nvPicPr>
          <p:cNvPr id="3076" name="Picture 5" descr="fh"/>
          <p:cNvPicPr>
            <a:picLocks noChangeAspect="1" noChangeArrowheads="1"/>
          </p:cNvPicPr>
          <p:nvPr/>
        </p:nvPicPr>
        <p:blipFill>
          <a:blip r:embed="rId3"/>
          <a:srcRect/>
          <a:stretch>
            <a:fillRect/>
          </a:stretch>
        </p:blipFill>
        <p:spPr bwMode="auto">
          <a:xfrm>
            <a:off x="6477000" y="822325"/>
            <a:ext cx="2667000" cy="3140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endParaRPr lang="en-US" smtClean="0"/>
          </a:p>
        </p:txBody>
      </p:sp>
      <p:sp>
        <p:nvSpPr>
          <p:cNvPr id="3" name="Content Placeholder 2"/>
          <p:cNvSpPr>
            <a:spLocks noGrp="1"/>
          </p:cNvSpPr>
          <p:nvPr>
            <p:ph idx="1"/>
          </p:nvPr>
        </p:nvSpPr>
        <p:spPr/>
        <p:txBody>
          <a:bodyPr/>
          <a:lstStyle/>
          <a:p>
            <a:pPr marL="274320" indent="-274320" fontAlgn="auto">
              <a:spcAft>
                <a:spcPts val="0"/>
              </a:spcAft>
              <a:buFont typeface="Arial" charset="0"/>
              <a:buNone/>
              <a:defRPr/>
            </a:pPr>
            <a:r>
              <a:rPr lang="en-US" b="1" dirty="0" smtClean="0">
                <a:solidFill>
                  <a:schemeClr val="accent1">
                    <a:lumMod val="50000"/>
                  </a:schemeClr>
                </a:solidFill>
              </a:rPr>
              <a:t>Weight gain is produced by:</a:t>
            </a:r>
          </a:p>
          <a:p>
            <a:pPr marL="274320" indent="-274320" fontAlgn="auto">
              <a:spcAft>
                <a:spcPts val="0"/>
              </a:spcAft>
              <a:buFont typeface="Arial" charset="0"/>
              <a:buNone/>
              <a:defRPr/>
            </a:pPr>
            <a:r>
              <a:rPr lang="en-US" dirty="0" smtClean="0"/>
              <a:t>Fetus 3.63-3.88 Kg</a:t>
            </a:r>
          </a:p>
          <a:p>
            <a:pPr marL="274320" indent="-274320" fontAlgn="auto">
              <a:spcAft>
                <a:spcPts val="0"/>
              </a:spcAft>
              <a:buFont typeface="Arial" charset="0"/>
              <a:buNone/>
              <a:defRPr/>
            </a:pPr>
            <a:r>
              <a:rPr lang="en-US" dirty="0" smtClean="0"/>
              <a:t>Placenta 0.48-0.72 Kg</a:t>
            </a:r>
          </a:p>
          <a:p>
            <a:pPr marL="274320" indent="-274320" fontAlgn="auto">
              <a:spcAft>
                <a:spcPts val="0"/>
              </a:spcAft>
              <a:buFont typeface="Arial" charset="0"/>
              <a:buNone/>
              <a:defRPr/>
            </a:pPr>
            <a:r>
              <a:rPr lang="en-US" dirty="0" smtClean="0"/>
              <a:t>Amniotic fluid 0.72-0.97 Kg</a:t>
            </a:r>
          </a:p>
          <a:p>
            <a:pPr marL="274320" indent="-274320" fontAlgn="auto">
              <a:spcAft>
                <a:spcPts val="0"/>
              </a:spcAft>
              <a:buFont typeface="Arial" charset="0"/>
              <a:buNone/>
              <a:defRPr/>
            </a:pPr>
            <a:r>
              <a:rPr lang="en-US" dirty="0" smtClean="0"/>
              <a:t>Uterus and breasts 2.42-2.66 Kg</a:t>
            </a:r>
          </a:p>
          <a:p>
            <a:pPr marL="274320" indent="-274320" fontAlgn="auto">
              <a:spcAft>
                <a:spcPts val="0"/>
              </a:spcAft>
              <a:buFont typeface="Arial" charset="0"/>
              <a:buNone/>
              <a:defRPr/>
            </a:pPr>
            <a:r>
              <a:rPr lang="en-US" dirty="0" smtClean="0"/>
              <a:t>Blood and fluid 1.94-3.99 Kg</a:t>
            </a:r>
          </a:p>
          <a:p>
            <a:pPr marL="274320" indent="-274320" fontAlgn="auto">
              <a:spcAft>
                <a:spcPts val="0"/>
              </a:spcAft>
              <a:buFont typeface="Arial" charset="0"/>
              <a:buNone/>
              <a:defRPr/>
            </a:pPr>
            <a:r>
              <a:rPr lang="ar-SA" dirty="0" smtClean="0"/>
              <a:t> </a:t>
            </a:r>
            <a:r>
              <a:rPr lang="en-US" dirty="0" smtClean="0"/>
              <a:t>9.70-14.55Kg</a:t>
            </a:r>
            <a:r>
              <a:rPr lang="ar-SA" dirty="0" smtClean="0"/>
              <a:t>  </a:t>
            </a:r>
            <a:r>
              <a:rPr lang="en-US" sz="2400" dirty="0" smtClean="0">
                <a:solidFill>
                  <a:schemeClr val="accent1">
                    <a:lumMod val="75000"/>
                  </a:schemeClr>
                </a:solidFill>
              </a:rPr>
              <a:t>total=</a:t>
            </a:r>
            <a:r>
              <a:rPr lang="ar-SA" dirty="0" smtClean="0"/>
              <a:t>    </a:t>
            </a:r>
            <a:r>
              <a:rPr lang="en-US" dirty="0" smtClean="0"/>
              <a:t>Muscle and fat 0.48-2.91 kg</a:t>
            </a:r>
          </a:p>
          <a:p>
            <a:pPr>
              <a:defRPr/>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457200" y="0"/>
            <a:ext cx="8229600" cy="6126163"/>
          </a:xfrm>
        </p:spPr>
        <p:txBody>
          <a:bodyPr/>
          <a:lstStyle/>
          <a:p>
            <a:r>
              <a:rPr lang="en-US" smtClean="0">
                <a:solidFill>
                  <a:srgbClr val="000000"/>
                </a:solidFill>
              </a:rPr>
              <a:t>HORMONAL CHANGES</a:t>
            </a:r>
          </a:p>
          <a:p>
            <a:r>
              <a:rPr lang="en-US" smtClean="0">
                <a:solidFill>
                  <a:srgbClr val="000000"/>
                </a:solidFill>
              </a:rPr>
              <a:t>Pregnant women experience changes in their </a:t>
            </a:r>
            <a:r>
              <a:rPr lang="en-US" smtClean="0">
                <a:solidFill>
                  <a:srgbClr val="000000"/>
                </a:solidFill>
                <a:hlinkClick r:id="rId2" tooltip="Endocrine system"/>
              </a:rPr>
              <a:t>endocrine system</a:t>
            </a:r>
            <a:r>
              <a:rPr lang="en-US" smtClean="0">
                <a:solidFill>
                  <a:srgbClr val="000000"/>
                </a:solidFill>
              </a:rPr>
              <a:t>. Levels of progesterone and estrogens rise continually throughout pregnancy, which suppress the menstrual cycle. </a:t>
            </a:r>
          </a:p>
          <a:p>
            <a:r>
              <a:rPr lang="en-US" smtClean="0">
                <a:solidFill>
                  <a:srgbClr val="000000"/>
                </a:solidFill>
                <a:hlinkClick r:id="rId3" tooltip="Estrogen"/>
              </a:rPr>
              <a:t>Estrogen</a:t>
            </a:r>
            <a:r>
              <a:rPr lang="en-US" smtClean="0">
                <a:solidFill>
                  <a:srgbClr val="000000"/>
                </a:solidFill>
              </a:rPr>
              <a:t> is mainly produced by the </a:t>
            </a:r>
            <a:r>
              <a:rPr lang="en-US" smtClean="0">
                <a:solidFill>
                  <a:srgbClr val="000000"/>
                </a:solidFill>
                <a:hlinkClick r:id="rId4" tooltip="Placenta"/>
              </a:rPr>
              <a:t>placenta</a:t>
            </a:r>
            <a:r>
              <a:rPr lang="en-US" smtClean="0">
                <a:solidFill>
                  <a:srgbClr val="000000"/>
                </a:solidFill>
              </a:rPr>
              <a:t> and is associated with fetal well–being. Women also experience increased </a:t>
            </a:r>
            <a:r>
              <a:rPr lang="en-US" smtClean="0">
                <a:solidFill>
                  <a:srgbClr val="000000"/>
                </a:solidFill>
                <a:hlinkClick r:id="rId5" tooltip="Human chorionic gonadotropin"/>
              </a:rPr>
              <a:t>human chorionic gonadotropin</a:t>
            </a:r>
            <a:r>
              <a:rPr lang="en-US" smtClean="0">
                <a:solidFill>
                  <a:srgbClr val="000000"/>
                </a:solidFill>
              </a:rPr>
              <a:t> (β-hCG); which is produced by the placenta. This maintains </a:t>
            </a:r>
            <a:r>
              <a:rPr lang="en-US" smtClean="0">
                <a:solidFill>
                  <a:srgbClr val="000000"/>
                </a:solidFill>
                <a:hlinkClick r:id="rId6" tooltip="Progesterone"/>
              </a:rPr>
              <a:t>progesterone</a:t>
            </a:r>
            <a:r>
              <a:rPr lang="en-US" smtClean="0">
                <a:solidFill>
                  <a:srgbClr val="000000"/>
                </a:solidFill>
              </a:rPr>
              <a:t> production by the </a:t>
            </a:r>
            <a:r>
              <a:rPr lang="en-US" smtClean="0">
                <a:solidFill>
                  <a:srgbClr val="000000"/>
                </a:solidFill>
                <a:hlinkClick r:id="rId7" tooltip="Corpus luteum"/>
              </a:rPr>
              <a:t>corpus luteum</a:t>
            </a:r>
            <a:r>
              <a:rPr lang="en-US" smtClean="0">
                <a:solidFill>
                  <a:srgbClr val="000000"/>
                </a:solidFill>
              </a:rPr>
              <a:t>. The increased progesterone production, first by corpus luteum and later by the placenta, functions to relax bronchiolar smooth muscle. Elevated progesterone levels also contribute to an increase in </a:t>
            </a:r>
            <a:r>
              <a:rPr lang="en-US" smtClean="0">
                <a:solidFill>
                  <a:srgbClr val="000000"/>
                </a:solidFill>
                <a:hlinkClick r:id="rId8" tooltip="Minute ventilation"/>
              </a:rPr>
              <a:t>minute ventilation</a:t>
            </a:r>
            <a:r>
              <a:rPr lang="en-US" smtClean="0">
                <a:solidFill>
                  <a:srgbClr val="000000"/>
                </a:solidFill>
              </a:rPr>
              <a:t> to 50% greater than non-pregnant levels.</a:t>
            </a:r>
          </a:p>
          <a:p>
            <a:r>
              <a:rPr lang="en-US" smtClean="0">
                <a:solidFill>
                  <a:srgbClr val="000000"/>
                </a:solidFill>
                <a:hlinkClick r:id="rId9" tooltip="Prolactin"/>
              </a:rPr>
              <a:t>Prolactin</a:t>
            </a:r>
            <a:r>
              <a:rPr lang="en-US" smtClean="0">
                <a:solidFill>
                  <a:srgbClr val="000000"/>
                </a:solidFill>
              </a:rPr>
              <a:t> levels increase due to maternal </a:t>
            </a:r>
            <a:r>
              <a:rPr lang="en-US" smtClean="0">
                <a:solidFill>
                  <a:srgbClr val="000000"/>
                </a:solidFill>
                <a:hlinkClick r:id="rId10" tooltip="Pituitary gland"/>
              </a:rPr>
              <a:t>pituitary gland</a:t>
            </a:r>
            <a:r>
              <a:rPr lang="en-US" smtClean="0">
                <a:solidFill>
                  <a:srgbClr val="000000"/>
                </a:solidFill>
              </a:rPr>
              <a:t> enlargement by 50%. This mediates a change in the structure of the </a:t>
            </a:r>
            <a:r>
              <a:rPr lang="en-US" smtClean="0">
                <a:solidFill>
                  <a:srgbClr val="000000"/>
                </a:solidFill>
                <a:hlinkClick r:id="rId11" tooltip="Mammary gland"/>
              </a:rPr>
              <a:t>mammary gland</a:t>
            </a:r>
            <a:r>
              <a:rPr lang="en-US" smtClean="0">
                <a:solidFill>
                  <a:srgbClr val="000000"/>
                </a:solidFill>
              </a:rPr>
              <a:t> from ductal to lobular-alveolar. </a:t>
            </a:r>
            <a:r>
              <a:rPr lang="en-US" smtClean="0">
                <a:solidFill>
                  <a:srgbClr val="000000"/>
                </a:solidFill>
                <a:hlinkClick r:id="rId12" tooltip="Parathyroid hormone"/>
              </a:rPr>
              <a:t>Parathyroid hormone</a:t>
            </a:r>
            <a:r>
              <a:rPr lang="en-US" smtClean="0">
                <a:solidFill>
                  <a:srgbClr val="000000"/>
                </a:solidFill>
              </a:rPr>
              <a:t> is increased which leads to increases of calcium uptake in the gut and reabsorption by the kidney. Adrenal hormones such as </a:t>
            </a:r>
            <a:r>
              <a:rPr lang="en-US" smtClean="0">
                <a:solidFill>
                  <a:srgbClr val="000000"/>
                </a:solidFill>
                <a:hlinkClick r:id="rId13" tooltip="Cortisol"/>
              </a:rPr>
              <a:t>cortisol</a:t>
            </a:r>
            <a:r>
              <a:rPr lang="en-US" smtClean="0">
                <a:solidFill>
                  <a:srgbClr val="000000"/>
                </a:solidFill>
              </a:rPr>
              <a:t> and </a:t>
            </a:r>
            <a:r>
              <a:rPr lang="en-US" smtClean="0">
                <a:solidFill>
                  <a:srgbClr val="000000"/>
                </a:solidFill>
                <a:hlinkClick r:id="rId14" tooltip="Aldosterone"/>
              </a:rPr>
              <a:t>aldosterone</a:t>
            </a:r>
            <a:r>
              <a:rPr lang="en-US" smtClean="0">
                <a:solidFill>
                  <a:srgbClr val="000000"/>
                </a:solidFill>
              </a:rPr>
              <a:t> also increase.</a:t>
            </a:r>
          </a:p>
          <a:p>
            <a:r>
              <a:rPr lang="en-US" smtClean="0">
                <a:solidFill>
                  <a:srgbClr val="000000"/>
                </a:solidFill>
                <a:hlinkClick r:id="rId15" tooltip="Human placental lactogen"/>
              </a:rPr>
              <a:t>Human placental lactogen</a:t>
            </a:r>
            <a:r>
              <a:rPr lang="en-US" smtClean="0">
                <a:solidFill>
                  <a:srgbClr val="000000"/>
                </a:solidFill>
              </a:rPr>
              <a:t> (hPL) is produced by the placenta and stimulates lipolysis and fatty acid metabolism by the woman, conserving blood glucose for use by the fetus. It can also decrease maternal tissue sensitivity to insulin, resulting in </a:t>
            </a:r>
            <a:r>
              <a:rPr lang="en-US" smtClean="0">
                <a:solidFill>
                  <a:srgbClr val="000000"/>
                </a:solidFill>
                <a:hlinkClick r:id="rId16" tooltip="Gestational diabetes"/>
              </a:rPr>
              <a:t>gestational diabetes</a:t>
            </a:r>
            <a:r>
              <a:rPr lang="en-US" smtClean="0">
                <a:solidFill>
                  <a:srgbClr val="000000"/>
                </a:solidFill>
              </a:rPr>
              <a:t>.</a:t>
            </a:r>
            <a:r>
              <a:rPr lang="en-US" baseline="30000" smtClean="0">
                <a:solidFill>
                  <a:srgbClr val="000000"/>
                </a:solidFill>
                <a:hlinkClick r:id="rId17"/>
              </a:rPr>
              <a:t>[1]</a:t>
            </a:r>
            <a:endParaRPr lang="en-US" smtClean="0">
              <a:solidFill>
                <a:srgbClr val="000000"/>
              </a:solidFill>
            </a:endParaRPr>
          </a:p>
          <a:p>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457200" y="457200"/>
            <a:ext cx="8229600" cy="5668963"/>
          </a:xfrm>
        </p:spPr>
        <p:txBody>
          <a:bodyPr/>
          <a:lstStyle/>
          <a:p>
            <a:r>
              <a:rPr lang="en-US" smtClean="0"/>
              <a:t>Body Weight[</a:t>
            </a:r>
            <a:r>
              <a:rPr lang="en-US" smtClean="0">
                <a:hlinkClick r:id="rId2" tooltip="Edit section: Body Weight"/>
              </a:rPr>
              <a:t>edit</a:t>
            </a:r>
            <a:r>
              <a:rPr lang="en-US" smtClean="0"/>
              <a:t>]</a:t>
            </a:r>
          </a:p>
          <a:p>
            <a:r>
              <a:rPr lang="en-US" smtClean="0"/>
              <a:t>Illustration of </a:t>
            </a:r>
            <a:r>
              <a:rPr lang="en-US" smtClean="0">
                <a:hlinkClick r:id="rId3" tooltip="Fundal height"/>
              </a:rPr>
              <a:t>fundal height</a:t>
            </a:r>
            <a:r>
              <a:rPr lang="en-US" smtClean="0"/>
              <a:t> at various points during pregnancy</a:t>
            </a:r>
          </a:p>
          <a:p>
            <a:r>
              <a:rPr lang="en-US" smtClean="0"/>
              <a:t>One of the most noticeable alterations in pregnancy is the gain in weight. The enlarging uterus, the growing fetus, the </a:t>
            </a:r>
            <a:r>
              <a:rPr lang="en-US" smtClean="0">
                <a:hlinkClick r:id="rId4" tooltip="Placenta"/>
              </a:rPr>
              <a:t>placenta</a:t>
            </a:r>
            <a:r>
              <a:rPr lang="en-US" smtClean="0"/>
              <a:t> and </a:t>
            </a:r>
            <a:r>
              <a:rPr lang="en-US" smtClean="0">
                <a:hlinkClick r:id="rId5" tooltip="Amniotic fluid"/>
              </a:rPr>
              <a:t>liquor amnii</a:t>
            </a:r>
            <a:r>
              <a:rPr lang="en-US" smtClean="0"/>
              <a:t>, the acquisition of fat and water retention, all contribute to this increase in weight. The weight gain varies from person to person and can be anywhere from 5 pounds (2.3 kg) to over 100 pounds (45 kg). In America, the doctor-recommended weight gain range is 25 pounds (11 kg) to 35 pounds (16 kg), less if the woman is overweight, more (up to 40 pounds (18 kg)) if the woman is underweight.</a:t>
            </a:r>
            <a:r>
              <a:rPr lang="en-US" baseline="30000" smtClean="0"/>
              <a:t>[</a:t>
            </a:r>
            <a:r>
              <a:rPr lang="en-US" i="1" baseline="30000" smtClean="0">
                <a:hlinkClick r:id="rId6" tooltip="Wikipedia:Citation needed"/>
              </a:rPr>
              <a:t>citation needed</a:t>
            </a:r>
            <a:r>
              <a:rPr lang="en-US" baseline="30000" smtClean="0"/>
              <a:t>]</a:t>
            </a:r>
            <a:endParaRPr lang="en-US" smtClean="0"/>
          </a:p>
          <a:p>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0" y="228600"/>
            <a:ext cx="9144000" cy="5897563"/>
          </a:xfrm>
        </p:spPr>
        <p:txBody>
          <a:bodyPr/>
          <a:lstStyle/>
          <a:p>
            <a:r>
              <a:rPr lang="en-US" smtClean="0"/>
              <a:t>Breast size[</a:t>
            </a:r>
            <a:r>
              <a:rPr lang="en-US" smtClean="0">
                <a:hlinkClick r:id="rId2" tooltip="Edit section: Breast size"/>
              </a:rPr>
              <a:t>edit</a:t>
            </a:r>
            <a:r>
              <a:rPr lang="en-US" smtClean="0"/>
              <a:t>]</a:t>
            </a:r>
          </a:p>
          <a:p>
            <a:r>
              <a:rPr lang="en-US" smtClean="0"/>
              <a:t>A woman's breasts grow during pregnancy, usually 1 to 2 cup sizes</a:t>
            </a:r>
            <a:r>
              <a:rPr lang="en-US" baseline="30000" smtClean="0"/>
              <a:t>[</a:t>
            </a:r>
            <a:r>
              <a:rPr lang="en-US" i="1" baseline="30000" smtClean="0">
                <a:hlinkClick r:id="rId3" tooltip="Wikipedia:Citation needed"/>
              </a:rPr>
              <a:t>citation needed</a:t>
            </a:r>
            <a:r>
              <a:rPr lang="en-US" baseline="30000" smtClean="0"/>
              <a:t>]</a:t>
            </a:r>
            <a:r>
              <a:rPr lang="en-US" smtClean="0"/>
              <a:t> and potentially several cup sizes. A woman who wore a C cup bra prior to her pregnancy may need to buy an F cup or larger bra while nursing.</a:t>
            </a:r>
            <a:r>
              <a:rPr lang="en-US" baseline="30000" smtClean="0">
                <a:hlinkClick r:id="rId4"/>
              </a:rPr>
              <a:t>[2]</a:t>
            </a:r>
            <a:r>
              <a:rPr lang="en-US" smtClean="0"/>
              <a:t> A woman's torso also grows and her bra band size may increase one or two sizes.</a:t>
            </a:r>
            <a:r>
              <a:rPr lang="en-US" baseline="30000" smtClean="0">
                <a:hlinkClick r:id="rId4"/>
              </a:rPr>
              <a:t>[3][4]</a:t>
            </a:r>
            <a:r>
              <a:rPr lang="en-US" smtClean="0"/>
              <a:t> An average of 80% of women wear the wrong bra size,</a:t>
            </a:r>
            <a:r>
              <a:rPr lang="en-US" baseline="30000" smtClean="0">
                <a:hlinkClick r:id="rId4"/>
              </a:rPr>
              <a:t>[5]</a:t>
            </a:r>
            <a:r>
              <a:rPr lang="en-US" smtClean="0"/>
              <a:t> and mothers who are preparing to nurse can benefit from a professional bra fitting from a lactation consultant.</a:t>
            </a:r>
            <a:r>
              <a:rPr lang="en-US" baseline="30000" smtClean="0">
                <a:hlinkClick r:id="rId4"/>
              </a:rPr>
              <a:t>[4]</a:t>
            </a:r>
            <a:r>
              <a:rPr lang="en-US" smtClean="0"/>
              <a:t> Once the baby is born and about 50 to 73 hours after birth, the mother will experience her breasts filling with milk (sometimes referred to as “milk coming in”) and at that point changes in the breast happen very quickly. Once </a:t>
            </a:r>
            <a:r>
              <a:rPr lang="en-US" smtClean="0">
                <a:hlinkClick r:id="rId5" tooltip="Lactation"/>
              </a:rPr>
              <a:t>lactation</a:t>
            </a:r>
            <a:r>
              <a:rPr lang="en-US" smtClean="0"/>
              <a:t> begins, the woman's breasts swell significantly and can feel achy, lumpy and heavy (which is referred to as engorgement). Her breasts may increase again in size, by another 1 or 2 cup sizes,</a:t>
            </a:r>
            <a:r>
              <a:rPr lang="en-US" baseline="30000" smtClean="0">
                <a:hlinkClick r:id="rId4"/>
              </a:rPr>
              <a:t>[3][4]</a:t>
            </a:r>
            <a:r>
              <a:rPr lang="en-US" smtClean="0"/>
              <a:t> and individual breast size can vary daily or for longer periods depending on how much the infant nurses from each breast. A regular pattern of nursing is usually established after 8–12 weeks, and a woman's breasts will usually reduce in size, perhaps to about 1 cup size larger than prior to her pregnancy.</a:t>
            </a:r>
            <a:r>
              <a:rPr lang="en-US" baseline="30000" smtClean="0">
                <a:hlinkClick r:id="rId4"/>
              </a:rPr>
              <a:t>[3]</a:t>
            </a:r>
            <a:r>
              <a:rPr lang="en-US" smtClean="0"/>
              <a:t> It has been shown, that changes in breast size during pregnancy could be associated with the sex of the infant. Mothers of female infants have greater changes in breast size than mothers of male infants.</a:t>
            </a:r>
            <a:r>
              <a:rPr lang="en-US" baseline="30000" smtClean="0">
                <a:hlinkClick r:id="rId4"/>
              </a:rPr>
              <a:t>[6]</a:t>
            </a:r>
            <a:endParaRPr lang="en-US" smtClean="0"/>
          </a:p>
          <a:p>
            <a:r>
              <a:rPr lang="en-US" smtClean="0"/>
              <a:t>Many women and medical professionals</a:t>
            </a:r>
            <a:r>
              <a:rPr lang="en-US" baseline="30000" smtClean="0">
                <a:hlinkClick r:id="rId4"/>
              </a:rPr>
              <a:t>[7][8]</a:t>
            </a:r>
            <a:r>
              <a:rPr lang="en-US" smtClean="0"/>
              <a:t> mistakenly think that </a:t>
            </a:r>
            <a:r>
              <a:rPr lang="en-US" smtClean="0">
                <a:hlinkClick r:id="rId6" tooltip="Breastfeeding"/>
              </a:rPr>
              <a:t>breastfeeding</a:t>
            </a:r>
            <a:r>
              <a:rPr lang="en-US" smtClean="0"/>
              <a:t> causes their breasts to </a:t>
            </a:r>
            <a:r>
              <a:rPr lang="en-US" smtClean="0">
                <a:hlinkClick r:id="rId7" tooltip="Ptosis (breasts)"/>
              </a:rPr>
              <a:t>sag</a:t>
            </a:r>
            <a:r>
              <a:rPr lang="en-US" smtClean="0"/>
              <a:t> (medically referred to as </a:t>
            </a:r>
            <a:r>
              <a:rPr lang="en-US" i="1" smtClean="0"/>
              <a:t>ptosis</a:t>
            </a:r>
            <a:r>
              <a:rPr lang="en-US" smtClean="0"/>
              <a:t>),</a:t>
            </a:r>
            <a:r>
              <a:rPr lang="en-US" baseline="30000" smtClean="0">
                <a:hlinkClick r:id="rId4"/>
              </a:rPr>
              <a:t>[9]</a:t>
            </a:r>
            <a:r>
              <a:rPr lang="en-US" smtClean="0"/>
              <a:t> and as a result some are reluctant to nurse their infants. In February 2009, </a:t>
            </a:r>
            <a:r>
              <a:rPr lang="en-US" smtClean="0">
                <a:hlinkClick r:id="rId8" tooltip="Cheryl Cole"/>
              </a:rPr>
              <a:t>Cheryl Cole</a:t>
            </a:r>
            <a:r>
              <a:rPr lang="en-US" smtClean="0"/>
              <a:t> told British </a:t>
            </a:r>
            <a:r>
              <a:rPr lang="en-US" smtClean="0">
                <a:hlinkClick r:id="rId9" tooltip="Vogue (magazine)"/>
              </a:rPr>
              <a:t>Vogue</a:t>
            </a:r>
            <a:r>
              <a:rPr lang="en-US" smtClean="0"/>
              <a:t> that she hesitated to breastfeed because of the effect it might have on her breasts. "I want to breastfeed," she said, "but I’ve seen what it can do, so I may have to reconsider."</a:t>
            </a:r>
            <a:r>
              <a:rPr lang="en-US" baseline="30000" smtClean="0">
                <a:hlinkClick r:id="rId4"/>
              </a:rPr>
              <a:t>[10]</a:t>
            </a:r>
            <a:r>
              <a:rPr lang="en-US" smtClean="0"/>
              <a:t> Research shows that breastfeeding is not the factor that many thought it was. The biggest factors affecting ptosis are cigarette smoking, a woman's </a:t>
            </a:r>
            <a:r>
              <a:rPr lang="en-US" smtClean="0">
                <a:hlinkClick r:id="rId10" tooltip="Body mass index"/>
              </a:rPr>
              <a:t>body mass index</a:t>
            </a:r>
            <a:r>
              <a:rPr lang="en-US" smtClean="0"/>
              <a:t> (BMI), her </a:t>
            </a:r>
            <a:r>
              <a:rPr lang="en-US" smtClean="0">
                <a:hlinkClick r:id="rId11" tooltip="Gravidity"/>
              </a:rPr>
              <a:t>number of pregnancies</a:t>
            </a:r>
            <a:r>
              <a:rPr lang="en-US" smtClean="0"/>
              <a:t>, her </a:t>
            </a:r>
            <a:r>
              <a:rPr lang="en-US" smtClean="0">
                <a:hlinkClick r:id="rId12" tooltip="Cleavage (breasts)"/>
              </a:rPr>
              <a:t>breast cup size</a:t>
            </a:r>
            <a:r>
              <a:rPr lang="en-US" smtClean="0"/>
              <a:t> before pregnancy, and age.</a:t>
            </a:r>
            <a:r>
              <a:rPr lang="en-US" baseline="30000" smtClean="0">
                <a:hlinkClick r:id="rId4"/>
              </a:rPr>
              <a:t>[11][12]</a:t>
            </a:r>
            <a:endParaRPr lang="en-US"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endParaRPr lang="en-US" smtClean="0"/>
          </a:p>
        </p:txBody>
      </p:sp>
      <p:sp>
        <p:nvSpPr>
          <p:cNvPr id="36867" name="Content Placeholder 2"/>
          <p:cNvSpPr>
            <a:spLocks noGrp="1"/>
          </p:cNvSpPr>
          <p:nvPr>
            <p:ph idx="1"/>
          </p:nvPr>
        </p:nvSpPr>
        <p:spPr/>
        <p:txBody>
          <a:bodyPr/>
          <a:lstStyle/>
          <a:p>
            <a:r>
              <a:rPr lang="en-US" smtClean="0"/>
              <a:t>Cardiovascular[</a:t>
            </a:r>
            <a:r>
              <a:rPr lang="en-US" smtClean="0">
                <a:hlinkClick r:id="rId2" tooltip="Edit section: Cardiovascular"/>
              </a:rPr>
              <a:t>edit</a:t>
            </a:r>
            <a:r>
              <a:rPr lang="en-US" smtClean="0"/>
              <a:t>]</a:t>
            </a:r>
          </a:p>
          <a:p>
            <a:r>
              <a:rPr lang="en-US" smtClean="0"/>
              <a:t>During the course of pregnancy, blood volume slowly increases by 40–50%.</a:t>
            </a:r>
            <a:r>
              <a:rPr lang="en-US" baseline="30000" smtClean="0">
                <a:hlinkClick r:id="rId3"/>
              </a:rPr>
              <a:t>[13]</a:t>
            </a:r>
            <a:r>
              <a:rPr lang="en-US" smtClean="0"/>
              <a:t> The increase is mainly due to an increase in plasma volume through increased </a:t>
            </a:r>
            <a:r>
              <a:rPr lang="en-US" smtClean="0">
                <a:hlinkClick r:id="rId4" tooltip="Aldosterone"/>
              </a:rPr>
              <a:t>aldosterone</a:t>
            </a:r>
            <a:r>
              <a:rPr lang="en-US" smtClean="0"/>
              <a:t>. It results in an increase in </a:t>
            </a:r>
            <a:r>
              <a:rPr lang="en-US" smtClean="0">
                <a:hlinkClick r:id="rId5" tooltip="Heart rate"/>
              </a:rPr>
              <a:t>heart rate</a:t>
            </a:r>
            <a:r>
              <a:rPr lang="en-US" smtClean="0"/>
              <a:t> (15 beats/min more than usual), </a:t>
            </a:r>
            <a:r>
              <a:rPr lang="en-US" smtClean="0">
                <a:hlinkClick r:id="rId6" tooltip="Stroke volume"/>
              </a:rPr>
              <a:t>stroke volume</a:t>
            </a:r>
            <a:r>
              <a:rPr lang="en-US" smtClean="0"/>
              <a:t>, and </a:t>
            </a:r>
            <a:r>
              <a:rPr lang="en-US" smtClean="0">
                <a:hlinkClick r:id="rId7" tooltip="Cardiac output"/>
              </a:rPr>
              <a:t>cardiac output</a:t>
            </a:r>
            <a:r>
              <a:rPr lang="en-US" smtClean="0"/>
              <a:t>. Cardiac output increases by about 50%, mostly during the first trimester. The systemic vascular resistance also slightly decreases due to smooth muscle relaxation and overall </a:t>
            </a:r>
            <a:r>
              <a:rPr lang="en-US" smtClean="0">
                <a:hlinkClick r:id="rId8" tooltip="Vasodilation"/>
              </a:rPr>
              <a:t>vasodilation</a:t>
            </a:r>
            <a:r>
              <a:rPr lang="en-US" smtClean="0"/>
              <a:t> caused by elevated progesterone. Diastolic </a:t>
            </a:r>
            <a:r>
              <a:rPr lang="en-US" smtClean="0">
                <a:hlinkClick r:id="rId9" tooltip="Blood pressure"/>
              </a:rPr>
              <a:t>blood pressure</a:t>
            </a:r>
            <a:r>
              <a:rPr lang="en-US" smtClean="0"/>
              <a:t>consequently decreases between 12–26 weeks, and increases again to pre-pregnancy levels by 36 weeks. If the blood pressure becomes abnormally high, the woman should be investigated for </a:t>
            </a:r>
            <a:r>
              <a:rPr lang="en-US" smtClean="0">
                <a:hlinkClick r:id="rId10" tooltip="Pre-eclampsia"/>
              </a:rPr>
              <a:t>pre-eclampsia</a:t>
            </a:r>
            <a:r>
              <a:rPr lang="en-US" smtClean="0"/>
              <a:t> and other causes of </a:t>
            </a:r>
            <a:r>
              <a:rPr lang="en-US" smtClean="0">
                <a:hlinkClick r:id="rId11" tooltip="Hypertension"/>
              </a:rPr>
              <a:t>hypertension</a:t>
            </a:r>
            <a:r>
              <a:rPr lang="en-US" smtClean="0"/>
              <a:t>.</a:t>
            </a:r>
          </a:p>
          <a:p>
            <a:r>
              <a:rPr lang="en-US" smtClean="0"/>
              <a:t>Cardiac function is also modified, with increased heart rate and increased stroke volume. A decrease in vagal tone and increase in sympathetic tone is the cause. Blood volume increases act to increase stroke volume of the heart via </a:t>
            </a:r>
            <a:r>
              <a:rPr lang="en-US" smtClean="0">
                <a:hlinkClick r:id="rId12" tooltip="Starling's law"/>
              </a:rPr>
              <a:t>Starling's law</a:t>
            </a:r>
            <a:r>
              <a:rPr lang="en-US" smtClean="0"/>
              <a:t>. After pregnancy the change in stroke volume is not immediately reversed. Cardiac output rises from 4 to 7 liters in the 2nd trimester.</a:t>
            </a:r>
          </a:p>
          <a:p>
            <a:endParaRPr lang="en-US"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endParaRPr lang="en-US" smtClean="0"/>
          </a:p>
        </p:txBody>
      </p:sp>
      <p:sp>
        <p:nvSpPr>
          <p:cNvPr id="37891" name="Content Placeholder 2"/>
          <p:cNvSpPr>
            <a:spLocks noGrp="1"/>
          </p:cNvSpPr>
          <p:nvPr>
            <p:ph idx="1"/>
          </p:nvPr>
        </p:nvSpPr>
        <p:spPr/>
        <p:txBody>
          <a:bodyPr/>
          <a:lstStyle/>
          <a:p>
            <a:r>
              <a:rPr lang="en-US" smtClean="0"/>
              <a:t>Haematology[</a:t>
            </a:r>
            <a:r>
              <a:rPr lang="en-US" smtClean="0">
                <a:hlinkClick r:id="rId2" tooltip="Edit section: Haematology"/>
              </a:rPr>
              <a:t>edit</a:t>
            </a:r>
            <a:r>
              <a:rPr lang="en-US" smtClean="0"/>
              <a:t>]</a:t>
            </a:r>
          </a:p>
          <a:p>
            <a:r>
              <a:rPr lang="en-US" smtClean="0"/>
              <a:t>During pregnancy the </a:t>
            </a:r>
            <a:r>
              <a:rPr lang="en-US" smtClean="0">
                <a:hlinkClick r:id="rId3" tooltip="Blood plasma"/>
              </a:rPr>
              <a:t>plasma</a:t>
            </a:r>
            <a:r>
              <a:rPr lang="en-US" smtClean="0"/>
              <a:t> volume increases by 50% and the red blood cell volume increases only by 20–30%.</a:t>
            </a:r>
            <a:r>
              <a:rPr lang="en-US" baseline="30000" smtClean="0">
                <a:hlinkClick r:id="rId4"/>
              </a:rPr>
              <a:t>[13]</a:t>
            </a:r>
            <a:r>
              <a:rPr lang="en-US" smtClean="0"/>
              <a:t> Consequently, the </a:t>
            </a:r>
            <a:r>
              <a:rPr lang="en-US" smtClean="0">
                <a:hlinkClick r:id="rId5" tooltip="Hematocrit"/>
              </a:rPr>
              <a:t>hematocrit</a:t>
            </a:r>
            <a:r>
              <a:rPr lang="en-US" smtClean="0"/>
              <a:t> decreases on lab value; this is not a true decrease in hematocrit, however, but rather due to the dilution. The white blood cell count increases and may peak at over 20 mg/mL in stressful conditions. Conversely, there is a decrease in platelet concentration to a minimal normal values of 100-150 mil/mL.</a:t>
            </a:r>
          </a:p>
          <a:p>
            <a:r>
              <a:rPr lang="en-US" smtClean="0"/>
              <a:t>A pregnant woman will also become </a:t>
            </a:r>
            <a:r>
              <a:rPr lang="en-US" smtClean="0">
                <a:hlinkClick r:id="rId6" tooltip="Hypercoagulability"/>
              </a:rPr>
              <a:t>hypercoagulable</a:t>
            </a:r>
            <a:r>
              <a:rPr lang="en-US" smtClean="0"/>
              <a:t>, leading to increased risk for developing blood clots and embolisms, due to increased </a:t>
            </a:r>
            <a:r>
              <a:rPr lang="en-US" smtClean="0">
                <a:hlinkClick r:id="rId7" tooltip="Liver"/>
              </a:rPr>
              <a:t>liver</a:t>
            </a:r>
            <a:r>
              <a:rPr lang="en-US" smtClean="0"/>
              <a:t> production of coagulation factors, mainly </a:t>
            </a:r>
            <a:r>
              <a:rPr lang="en-US" smtClean="0">
                <a:hlinkClick r:id="rId8" tooltip="Fibrinogen"/>
              </a:rPr>
              <a:t>fibrinogen</a:t>
            </a:r>
            <a:r>
              <a:rPr lang="en-US" smtClean="0"/>
              <a:t> and </a:t>
            </a:r>
            <a:r>
              <a:rPr lang="en-US" smtClean="0">
                <a:hlinkClick r:id="rId9" tooltip="Factor VIII"/>
              </a:rPr>
              <a:t>factor VIII</a:t>
            </a:r>
            <a:r>
              <a:rPr lang="en-US" smtClean="0"/>
              <a:t> (this hypercoagulable state along with the decreased ambulation (exercise involving legs) causes an increased risk of both </a:t>
            </a:r>
            <a:r>
              <a:rPr lang="en-US" smtClean="0">
                <a:hlinkClick r:id="rId10" tooltip="DVT"/>
              </a:rPr>
              <a:t>DVT</a:t>
            </a:r>
            <a:r>
              <a:rPr lang="en-US" smtClean="0"/>
              <a:t> and </a:t>
            </a:r>
            <a:r>
              <a:rPr lang="en-US" smtClean="0">
                <a:hlinkClick r:id="rId11" tooltip="Pulmonary embolism"/>
              </a:rPr>
              <a:t>PE</a:t>
            </a:r>
            <a:r>
              <a:rPr lang="en-US" smtClean="0"/>
              <a:t>). Women are at highest risk for developing clots, or thrombi, during the weeks following labor. Clots usually develop in the left leg or the left iliac venous system. The left side is most afflicted because the left iliac vein is crossed by the right iliac artery. The increased flow in the right iliac artery after birth compresses the left iliac vein leading to an increased risk for thrombosis (clotting) which is exacerbated by the aforementioned lack of ambulation following delivery. Both underlying </a:t>
            </a:r>
            <a:r>
              <a:rPr lang="en-US" smtClean="0">
                <a:hlinkClick r:id="rId12" tooltip="Thrombophilia"/>
              </a:rPr>
              <a:t>thrombophilia</a:t>
            </a:r>
            <a:r>
              <a:rPr lang="en-US" smtClean="0"/>
              <a:t> and </a:t>
            </a:r>
            <a:r>
              <a:rPr lang="en-US" smtClean="0">
                <a:hlinkClick r:id="rId13" tooltip="Cesarean section"/>
              </a:rPr>
              <a:t>cesarean section</a:t>
            </a:r>
            <a:r>
              <a:rPr lang="en-US" smtClean="0"/>
              <a:t> can further increase these risks.</a:t>
            </a:r>
          </a:p>
          <a:p>
            <a:r>
              <a:rPr lang="en-US" smtClean="0">
                <a:hlinkClick r:id="rId14" tooltip="Edema"/>
              </a:rPr>
              <a:t>Edema</a:t>
            </a:r>
            <a:r>
              <a:rPr lang="en-US" smtClean="0"/>
              <a:t>, or swelling, of the feet is common during pregnancy, partly because the enlarging uterus compresses veins and lymphatic drainage from the legs.</a:t>
            </a:r>
          </a:p>
          <a:p>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endParaRPr lang="en-US" smtClean="0"/>
          </a:p>
        </p:txBody>
      </p:sp>
      <p:sp>
        <p:nvSpPr>
          <p:cNvPr id="38915" name="Content Placeholder 2"/>
          <p:cNvSpPr>
            <a:spLocks noGrp="1"/>
          </p:cNvSpPr>
          <p:nvPr>
            <p:ph idx="1"/>
          </p:nvPr>
        </p:nvSpPr>
        <p:spPr/>
        <p:txBody>
          <a:bodyPr/>
          <a:lstStyle/>
          <a:p>
            <a:r>
              <a:rPr lang="en-US" smtClean="0"/>
              <a:t>Metabolic[</a:t>
            </a:r>
            <a:r>
              <a:rPr lang="en-US" smtClean="0">
                <a:hlinkClick r:id="rId2" tooltip="Edit section: Metabolic"/>
              </a:rPr>
              <a:t>edit</a:t>
            </a:r>
            <a:r>
              <a:rPr lang="en-US" smtClean="0"/>
              <a:t>]</a:t>
            </a:r>
          </a:p>
          <a:p>
            <a:r>
              <a:rPr lang="en-US" smtClean="0"/>
              <a:t>During pregnancy, both </a:t>
            </a:r>
            <a:r>
              <a:rPr lang="en-US" smtClean="0">
                <a:hlinkClick r:id="rId3" tooltip="Protein metabolism"/>
              </a:rPr>
              <a:t>protein metabolism</a:t>
            </a:r>
            <a:r>
              <a:rPr lang="en-US" smtClean="0"/>
              <a:t> and </a:t>
            </a:r>
            <a:r>
              <a:rPr lang="en-US" smtClean="0">
                <a:hlinkClick r:id="rId4" tooltip="Carbohydrate metabolism"/>
              </a:rPr>
              <a:t>carbohydrate metabolism</a:t>
            </a:r>
            <a:r>
              <a:rPr lang="en-US" smtClean="0"/>
              <a:t> are affected. One </a:t>
            </a:r>
            <a:r>
              <a:rPr lang="en-US" smtClean="0">
                <a:hlinkClick r:id="rId5" tooltip="Kilogram"/>
              </a:rPr>
              <a:t>kilogram</a:t>
            </a:r>
            <a:r>
              <a:rPr lang="en-US" smtClean="0"/>
              <a:t> of extra </a:t>
            </a:r>
            <a:r>
              <a:rPr lang="en-US" smtClean="0">
                <a:hlinkClick r:id="rId6" tooltip="Protein"/>
              </a:rPr>
              <a:t>protein</a:t>
            </a:r>
            <a:r>
              <a:rPr lang="en-US" smtClean="0"/>
              <a:t> is deposited, with half going to the </a:t>
            </a:r>
            <a:r>
              <a:rPr lang="en-US" smtClean="0">
                <a:hlinkClick r:id="rId7" tooltip="Fetus"/>
              </a:rPr>
              <a:t>fetus</a:t>
            </a:r>
            <a:r>
              <a:rPr lang="en-US" smtClean="0"/>
              <a:t> and </a:t>
            </a:r>
            <a:r>
              <a:rPr lang="en-US" smtClean="0">
                <a:hlinkClick r:id="rId8" tooltip="Placenta"/>
              </a:rPr>
              <a:t>placenta</a:t>
            </a:r>
            <a:r>
              <a:rPr lang="en-US" smtClean="0"/>
              <a:t>, and another half going to </a:t>
            </a:r>
            <a:r>
              <a:rPr lang="en-US" smtClean="0">
                <a:hlinkClick r:id="rId9" tooltip="Uterus"/>
              </a:rPr>
              <a:t>uterine</a:t>
            </a:r>
            <a:r>
              <a:rPr lang="en-US" smtClean="0"/>
              <a:t> contractile proteins, </a:t>
            </a:r>
            <a:r>
              <a:rPr lang="en-US" smtClean="0">
                <a:hlinkClick r:id="rId10" tooltip="Breast gland"/>
              </a:rPr>
              <a:t>breast glandular</a:t>
            </a:r>
            <a:r>
              <a:rPr lang="en-US" smtClean="0"/>
              <a:t> tissue, plasma protein, and </a:t>
            </a:r>
            <a:r>
              <a:rPr lang="en-US" smtClean="0">
                <a:hlinkClick r:id="rId11" tooltip="Haemoglobin"/>
              </a:rPr>
              <a:t>haemoglobin</a:t>
            </a:r>
            <a:r>
              <a:rPr lang="en-US" smtClean="0"/>
              <a:t>.</a:t>
            </a:r>
          </a:p>
          <a:p>
            <a:r>
              <a:rPr lang="en-US" smtClean="0"/>
              <a:t>An increased requirement for nutrients is given by fetal growth and fat deposition. Changes are caused by steroid hormones, lactogen, and cortisol.</a:t>
            </a:r>
          </a:p>
          <a:p>
            <a:r>
              <a:rPr lang="en-US" smtClean="0"/>
              <a:t>Maternal insulin resistance can lead to </a:t>
            </a:r>
            <a:r>
              <a:rPr lang="en-US" smtClean="0">
                <a:hlinkClick r:id="rId12" tooltip="Gestational diabetes"/>
              </a:rPr>
              <a:t>gestational diabetes</a:t>
            </a:r>
            <a:r>
              <a:rPr lang="en-US" smtClean="0"/>
              <a:t>. Increased liver metabolism is also seen, with increased gluconeogenesis to increase maternal glucose levels.</a:t>
            </a:r>
            <a:r>
              <a:rPr lang="en-US" baseline="30000" smtClean="0"/>
              <a:t>[</a:t>
            </a:r>
            <a:r>
              <a:rPr lang="en-US" i="1" baseline="30000" smtClean="0">
                <a:hlinkClick r:id="rId13" tooltip="Wikipedia:Citation needed"/>
              </a:rPr>
              <a:t>citation needed</a:t>
            </a:r>
            <a:r>
              <a:rPr lang="en-US" baseline="30000" smtClean="0"/>
              <a:t>]</a:t>
            </a:r>
            <a:endParaRPr lang="en-US" smtClean="0"/>
          </a:p>
          <a:p>
            <a:endParaRPr lang="en-US"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endParaRPr lang="en-US" smtClean="0"/>
          </a:p>
        </p:txBody>
      </p:sp>
      <p:sp>
        <p:nvSpPr>
          <p:cNvPr id="39939" name="Content Placeholder 2"/>
          <p:cNvSpPr>
            <a:spLocks noGrp="1"/>
          </p:cNvSpPr>
          <p:nvPr>
            <p:ph idx="1"/>
          </p:nvPr>
        </p:nvSpPr>
        <p:spPr/>
        <p:txBody>
          <a:bodyPr/>
          <a:lstStyle/>
          <a:p>
            <a:r>
              <a:rPr lang="en-US" b="1" smtClean="0"/>
              <a:t>Nutrition</a:t>
            </a:r>
            <a:r>
              <a:rPr lang="en-US" smtClean="0"/>
              <a:t>[</a:t>
            </a:r>
            <a:r>
              <a:rPr lang="en-US" smtClean="0">
                <a:hlinkClick r:id="rId2" tooltip="Edit section: Nutrition"/>
              </a:rPr>
              <a:t>edit</a:t>
            </a:r>
            <a:r>
              <a:rPr lang="en-US" smtClean="0"/>
              <a:t>]</a:t>
            </a:r>
            <a:endParaRPr lang="en-US" b="1" smtClean="0"/>
          </a:p>
          <a:p>
            <a:r>
              <a:rPr lang="en-US" i="1" smtClean="0"/>
              <a:t>Main article: </a:t>
            </a:r>
            <a:r>
              <a:rPr lang="en-US" i="1" smtClean="0">
                <a:hlinkClick r:id="rId3" tooltip="Nutrition and pregnancy"/>
              </a:rPr>
              <a:t>Nutrition and pregnancy</a:t>
            </a:r>
            <a:endParaRPr lang="en-US" i="1" smtClean="0"/>
          </a:p>
          <a:p>
            <a:r>
              <a:rPr lang="en-US" smtClean="0"/>
              <a:t>Nutritionally, pregnant women require a caloric increase of 300 kcal/day and an increase in protein to 70 or 75 g/day.</a:t>
            </a:r>
            <a:r>
              <a:rPr lang="en-US" baseline="30000" smtClean="0"/>
              <a:t>[</a:t>
            </a:r>
            <a:r>
              <a:rPr lang="en-US" i="1" baseline="30000" smtClean="0">
                <a:hlinkClick r:id="rId4" tooltip="Wikipedia:Citation needed"/>
              </a:rPr>
              <a:t>citation needed</a:t>
            </a:r>
            <a:r>
              <a:rPr lang="en-US" baseline="30000" smtClean="0"/>
              <a:t>]</a:t>
            </a:r>
            <a:r>
              <a:rPr lang="en-US" smtClean="0"/>
              <a:t> There is also an increased </a:t>
            </a:r>
            <a:r>
              <a:rPr lang="en-US" smtClean="0">
                <a:hlinkClick r:id="rId5" tooltip="Folate"/>
              </a:rPr>
              <a:t>folate</a:t>
            </a:r>
            <a:r>
              <a:rPr lang="en-US" smtClean="0"/>
              <a:t> requirement from 0.4 to 0.8 mg/day (important in preventing </a:t>
            </a:r>
            <a:r>
              <a:rPr lang="en-US" smtClean="0">
                <a:hlinkClick r:id="rId6" tooltip="Neural tube defects"/>
              </a:rPr>
              <a:t>neural tube defects</a:t>
            </a:r>
            <a:r>
              <a:rPr lang="en-US" smtClean="0"/>
              <a:t>). On average, a weight gain of 20 to 30 lb (9.1 to 13.6 kg) is experienced.</a:t>
            </a:r>
            <a:r>
              <a:rPr lang="en-US" baseline="30000" smtClean="0"/>
              <a:t>[</a:t>
            </a:r>
            <a:r>
              <a:rPr lang="en-US" i="1" baseline="30000" smtClean="0">
                <a:hlinkClick r:id="rId4" tooltip="Wikipedia:Citation needed"/>
              </a:rPr>
              <a:t>citation needed</a:t>
            </a:r>
            <a:r>
              <a:rPr lang="en-US" baseline="30000" smtClean="0"/>
              <a:t>]</a:t>
            </a:r>
            <a:endParaRPr lang="en-US" smtClean="0"/>
          </a:p>
          <a:p>
            <a:r>
              <a:rPr lang="en-US" smtClean="0"/>
              <a:t>All patients are advised to take </a:t>
            </a:r>
            <a:r>
              <a:rPr lang="en-US" smtClean="0">
                <a:hlinkClick r:id="rId7" tooltip="Prenatal vitamins"/>
              </a:rPr>
              <a:t>prenatal vitamins</a:t>
            </a:r>
            <a:r>
              <a:rPr lang="en-US" smtClean="0"/>
              <a:t> to compensate for the increased nutritional requirements. The use of Omega 3 fatty acids supports mental and visual development of infants.</a:t>
            </a:r>
            <a:r>
              <a:rPr lang="en-US" baseline="30000" smtClean="0">
                <a:hlinkClick r:id="rId8"/>
              </a:rPr>
              <a:t>[14]</a:t>
            </a:r>
            <a:r>
              <a:rPr lang="en-US" smtClean="0"/>
              <a:t> Choline supplementation of research mammals supports mental development that lasts throughout life.</a:t>
            </a:r>
            <a:r>
              <a:rPr lang="en-US" baseline="30000" smtClean="0">
                <a:hlinkClick r:id="rId8"/>
              </a:rPr>
              <a:t>[15]</a:t>
            </a:r>
            <a:endParaRPr lang="en-US" smtClean="0"/>
          </a:p>
          <a:p>
            <a:endParaRPr lang="en-US"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endParaRPr lang="en-US" smtClean="0"/>
          </a:p>
        </p:txBody>
      </p:sp>
      <p:sp>
        <p:nvSpPr>
          <p:cNvPr id="40963" name="Content Placeholder 2"/>
          <p:cNvSpPr>
            <a:spLocks noGrp="1"/>
          </p:cNvSpPr>
          <p:nvPr>
            <p:ph idx="1"/>
          </p:nvPr>
        </p:nvSpPr>
        <p:spPr/>
        <p:txBody>
          <a:bodyPr/>
          <a:lstStyle/>
          <a:p>
            <a:r>
              <a:rPr lang="en-US" smtClean="0"/>
              <a:t>Renal and lower reproductive tract[</a:t>
            </a:r>
            <a:r>
              <a:rPr lang="en-US" smtClean="0">
                <a:hlinkClick r:id="rId2" tooltip="Edit section: Renal and lower reproductive tract"/>
              </a:rPr>
              <a:t>edit</a:t>
            </a:r>
            <a:r>
              <a:rPr lang="en-US" smtClean="0"/>
              <a:t>]</a:t>
            </a:r>
          </a:p>
          <a:p>
            <a:r>
              <a:rPr lang="en-US" smtClean="0"/>
              <a:t>A pregnant woman may experience an increase in kidney and ureter size. The </a:t>
            </a:r>
            <a:r>
              <a:rPr lang="en-US" smtClean="0">
                <a:hlinkClick r:id="rId3" tooltip="Glomerular filtration rate"/>
              </a:rPr>
              <a:t>glomerular filtration rate</a:t>
            </a:r>
            <a:r>
              <a:rPr lang="en-US" smtClean="0"/>
              <a:t> (GFR) commonly increases by 50%, returning to normal around 20 weeks </a:t>
            </a:r>
            <a:r>
              <a:rPr lang="en-US" smtClean="0">
                <a:hlinkClick r:id="rId4" tooltip="Postpartum"/>
              </a:rPr>
              <a:t>postpartum</a:t>
            </a:r>
            <a:r>
              <a:rPr lang="en-US" smtClean="0"/>
              <a:t>.</a:t>
            </a:r>
            <a:r>
              <a:rPr lang="en-US" baseline="30000" smtClean="0">
                <a:hlinkClick r:id="rId5"/>
              </a:rPr>
              <a:t>[13]</a:t>
            </a:r>
            <a:r>
              <a:rPr lang="en-US" smtClean="0"/>
              <a:t> Plasma </a:t>
            </a:r>
            <a:r>
              <a:rPr lang="en-US" smtClean="0">
                <a:hlinkClick r:id="rId6" tooltip="Sodium"/>
              </a:rPr>
              <a:t>sodium</a:t>
            </a:r>
            <a:r>
              <a:rPr lang="en-US" smtClean="0"/>
              <a:t> does not change because this is offset by the increase in GFR. There is decreased </a:t>
            </a:r>
            <a:r>
              <a:rPr lang="en-US" smtClean="0">
                <a:hlinkClick r:id="rId7" tooltip="Blood urea nitrogen"/>
              </a:rPr>
              <a:t>blood urea nitrogen</a:t>
            </a:r>
            <a:r>
              <a:rPr lang="en-US" smtClean="0"/>
              <a:t> (BUN) and </a:t>
            </a:r>
            <a:r>
              <a:rPr lang="en-US" smtClean="0">
                <a:hlinkClick r:id="rId8" tooltip="Creatinine"/>
              </a:rPr>
              <a:t>creatinine</a:t>
            </a:r>
            <a:r>
              <a:rPr lang="en-US" smtClean="0"/>
              <a:t> and glucosuria (due to saturated tubular reabsorption) may be seen. Persistent glucosuria may suggest </a:t>
            </a:r>
            <a:r>
              <a:rPr lang="en-US" smtClean="0">
                <a:hlinkClick r:id="rId9" tooltip="Gestational diabetes"/>
              </a:rPr>
              <a:t>gestational diabetes</a:t>
            </a:r>
            <a:r>
              <a:rPr lang="en-US" smtClean="0"/>
              <a:t>. The </a:t>
            </a:r>
            <a:r>
              <a:rPr lang="en-US" smtClean="0">
                <a:hlinkClick r:id="rId10" tooltip="Renin-angiotensin system"/>
              </a:rPr>
              <a:t>renin-angiotensin system</a:t>
            </a:r>
            <a:r>
              <a:rPr lang="en-US" smtClean="0"/>
              <a:t> is upregulated, causing increased </a:t>
            </a:r>
            <a:r>
              <a:rPr lang="en-US" smtClean="0">
                <a:hlinkClick r:id="rId11" tooltip="Aldosterone"/>
              </a:rPr>
              <a:t>aldosterone</a:t>
            </a:r>
            <a:r>
              <a:rPr lang="en-US" smtClean="0"/>
              <a:t> levels. Pregnancy alters the </a:t>
            </a:r>
            <a:r>
              <a:rPr lang="en-US" smtClean="0">
                <a:hlinkClick r:id="rId12" tooltip="List of microbiota species of the lower reproductive tract of women"/>
              </a:rPr>
              <a:t>vaginal microbiota</a:t>
            </a:r>
            <a:r>
              <a:rPr lang="en-US" smtClean="0"/>
              <a:t> with a reduction in species/genus diversity.</a:t>
            </a:r>
            <a:r>
              <a:rPr lang="en-US" baseline="30000" smtClean="0">
                <a:hlinkClick r:id="rId5"/>
              </a:rPr>
              <a:t>[16]</a:t>
            </a:r>
            <a:endParaRPr lang="en-US" smtClean="0"/>
          </a:p>
          <a:p>
            <a:endParaRPr lang="en-US"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endParaRPr lang="en-US" smtClean="0"/>
          </a:p>
        </p:txBody>
      </p:sp>
      <p:sp>
        <p:nvSpPr>
          <p:cNvPr id="41987" name="Content Placeholder 2"/>
          <p:cNvSpPr>
            <a:spLocks noGrp="1"/>
          </p:cNvSpPr>
          <p:nvPr>
            <p:ph idx="1"/>
          </p:nvPr>
        </p:nvSpPr>
        <p:spPr/>
        <p:txBody>
          <a:bodyPr/>
          <a:lstStyle/>
          <a:p>
            <a:r>
              <a:rPr lang="en-US" smtClean="0"/>
              <a:t>Gastrointestinal[</a:t>
            </a:r>
            <a:r>
              <a:rPr lang="en-US" smtClean="0">
                <a:hlinkClick r:id="rId2" tooltip="Edit section: Gastrointestinal"/>
              </a:rPr>
              <a:t>edit</a:t>
            </a:r>
            <a:r>
              <a:rPr lang="en-US" smtClean="0"/>
              <a:t>]</a:t>
            </a:r>
          </a:p>
          <a:p>
            <a:r>
              <a:rPr lang="en-US" smtClean="0"/>
              <a:t>During pregnancy, woman can experience nausea and vomiting (</a:t>
            </a:r>
            <a:r>
              <a:rPr lang="en-US" smtClean="0">
                <a:hlinkClick r:id="rId3" tooltip="Morning sickness"/>
              </a:rPr>
              <a:t>morning sickness</a:t>
            </a:r>
            <a:r>
              <a:rPr lang="en-US" smtClean="0"/>
              <a:t>); which may be due to elevated </a:t>
            </a:r>
            <a:r>
              <a:rPr lang="en-US" smtClean="0">
                <a:hlinkClick r:id="rId4" tooltip="B-hCG"/>
              </a:rPr>
              <a:t>B-hCG</a:t>
            </a:r>
            <a:r>
              <a:rPr lang="en-US" smtClean="0"/>
              <a:t> and should resolve by 14 to 16 weeks.</a:t>
            </a:r>
            <a:r>
              <a:rPr lang="en-US" baseline="30000" smtClean="0"/>
              <a:t>[</a:t>
            </a:r>
            <a:r>
              <a:rPr lang="en-US" i="1" baseline="30000" smtClean="0">
                <a:hlinkClick r:id="rId5" tooltip="Wikipedia:Citation needed"/>
              </a:rPr>
              <a:t>citation needed</a:t>
            </a:r>
            <a:r>
              <a:rPr lang="en-US" baseline="30000" smtClean="0"/>
              <a:t>]</a:t>
            </a:r>
            <a:r>
              <a:rPr lang="en-US" smtClean="0"/>
              <a:t>Additionally, there is prolonged gastric empty time, decreased gastroesophageal sphincter tone, which can lead to </a:t>
            </a:r>
            <a:r>
              <a:rPr lang="en-US" smtClean="0">
                <a:hlinkClick r:id="rId6" tooltip="Acid reflux"/>
              </a:rPr>
              <a:t>acid reflux</a:t>
            </a:r>
            <a:r>
              <a:rPr lang="en-US" smtClean="0"/>
              <a:t>, and decreased colonic motility, which leads to increased water absorption and </a:t>
            </a:r>
            <a:r>
              <a:rPr lang="en-US" smtClean="0">
                <a:hlinkClick r:id="rId7" tooltip="Constipation"/>
              </a:rPr>
              <a:t>constipation</a:t>
            </a:r>
            <a:r>
              <a:rPr lang="en-US" smtClean="0"/>
              <a:t>.</a:t>
            </a:r>
          </a:p>
          <a:p>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411162"/>
          </a:xfrm>
        </p:spPr>
        <p:txBody>
          <a:bodyPr/>
          <a:lstStyle/>
          <a:p>
            <a:pPr eaLnBrk="1" hangingPunct="1"/>
            <a:r>
              <a:rPr lang="en-US" smtClean="0"/>
              <a:t>Breast changes</a:t>
            </a:r>
          </a:p>
        </p:txBody>
      </p:sp>
      <p:sp>
        <p:nvSpPr>
          <p:cNvPr id="4099" name="Rectangle 3"/>
          <p:cNvSpPr>
            <a:spLocks noGrp="1" noChangeArrowheads="1"/>
          </p:cNvSpPr>
          <p:nvPr>
            <p:ph type="body" idx="1"/>
          </p:nvPr>
        </p:nvSpPr>
        <p:spPr>
          <a:xfrm>
            <a:off x="228600" y="838200"/>
            <a:ext cx="8763000" cy="5867400"/>
          </a:xfrm>
        </p:spPr>
        <p:txBody>
          <a:bodyPr/>
          <a:lstStyle/>
          <a:p>
            <a:pPr eaLnBrk="1" hangingPunct="1">
              <a:lnSpc>
                <a:spcPct val="90000"/>
              </a:lnSpc>
              <a:buClr>
                <a:schemeClr val="tx1"/>
              </a:buClr>
              <a:buFontTx/>
              <a:buChar char="•"/>
            </a:pPr>
            <a:r>
              <a:rPr lang="en-US" smtClean="0">
                <a:latin typeface="Arial" charset="0"/>
              </a:rPr>
              <a:t>Increased size </a:t>
            </a:r>
            <a:r>
              <a:rPr lang="ar-LB" smtClean="0">
                <a:latin typeface="Arial" charset="0"/>
              </a:rPr>
              <a:t>    </a:t>
            </a:r>
            <a:r>
              <a:rPr lang="en-US" smtClean="0">
                <a:latin typeface="Arial" charset="0"/>
              </a:rPr>
              <a:t>-warm, dense and tender</a:t>
            </a:r>
          </a:p>
          <a:p>
            <a:pPr eaLnBrk="1" hangingPunct="1">
              <a:lnSpc>
                <a:spcPct val="90000"/>
              </a:lnSpc>
              <a:buClr>
                <a:schemeClr val="tx1"/>
              </a:buClr>
              <a:buFontTx/>
              <a:buChar char="•"/>
            </a:pPr>
            <a:r>
              <a:rPr lang="en-US" smtClean="0">
                <a:latin typeface="Arial" charset="0"/>
              </a:rPr>
              <a:t>Increased pigmentation of the nipple and areola - </a:t>
            </a:r>
            <a:r>
              <a:rPr lang="en-US" smtClean="0"/>
              <a:t>The darkening of </a:t>
            </a:r>
            <a:r>
              <a:rPr lang="en-US" b="1" smtClean="0"/>
              <a:t>nipples and areolas</a:t>
            </a:r>
            <a:r>
              <a:rPr lang="en-US" smtClean="0"/>
              <a:t> along </a:t>
            </a:r>
            <a:r>
              <a:rPr lang="en-US" b="1" smtClean="0"/>
              <a:t>with</a:t>
            </a:r>
            <a:r>
              <a:rPr lang="en-US" smtClean="0"/>
              <a:t> other parts of your body is primarily a result of over-</a:t>
            </a:r>
            <a:r>
              <a:rPr lang="en-US" b="1" smtClean="0"/>
              <a:t>pigmentation</a:t>
            </a:r>
            <a:r>
              <a:rPr lang="en-US" smtClean="0"/>
              <a:t> of melanin.</a:t>
            </a:r>
          </a:p>
          <a:p>
            <a:pPr eaLnBrk="1" hangingPunct="1">
              <a:lnSpc>
                <a:spcPct val="90000"/>
              </a:lnSpc>
              <a:buClr>
                <a:schemeClr val="tx1"/>
              </a:buClr>
              <a:buFontTx/>
              <a:buChar char="•"/>
            </a:pPr>
            <a:endParaRPr lang="en-US" smtClean="0">
              <a:latin typeface="Arial" charset="0"/>
            </a:endParaRPr>
          </a:p>
          <a:p>
            <a:pPr eaLnBrk="1" hangingPunct="1">
              <a:lnSpc>
                <a:spcPct val="90000"/>
              </a:lnSpc>
              <a:buClr>
                <a:schemeClr val="tx1"/>
              </a:buClr>
              <a:buFontTx/>
              <a:buChar char="•"/>
            </a:pPr>
            <a:r>
              <a:rPr lang="en-US" smtClean="0">
                <a:latin typeface="Arial" charset="0"/>
              </a:rPr>
              <a:t>Secondary areola appear - </a:t>
            </a:r>
            <a:r>
              <a:rPr lang="en-US" smtClean="0"/>
              <a:t>a second ring appearing around the areola of the breast during pregnancy that  is more pigmented than the areola before pregnancy</a:t>
            </a:r>
          </a:p>
          <a:p>
            <a:pPr eaLnBrk="1" hangingPunct="1">
              <a:lnSpc>
                <a:spcPct val="90000"/>
              </a:lnSpc>
              <a:buClr>
                <a:schemeClr val="tx1"/>
              </a:buClr>
              <a:buFontTx/>
              <a:buChar char="•"/>
            </a:pPr>
            <a:endParaRPr lang="en-US" smtClean="0">
              <a:latin typeface="Arial" charset="0"/>
            </a:endParaRPr>
          </a:p>
          <a:p>
            <a:pPr eaLnBrk="1" hangingPunct="1">
              <a:lnSpc>
                <a:spcPct val="90000"/>
              </a:lnSpc>
              <a:buClr>
                <a:schemeClr val="tx1"/>
              </a:buClr>
              <a:buFontTx/>
              <a:buNone/>
            </a:pPr>
            <a:r>
              <a:rPr lang="en-US" sz="1900" smtClean="0">
                <a:latin typeface="Arial" charset="0"/>
              </a:rPr>
              <a:t>       </a:t>
            </a:r>
            <a:r>
              <a:rPr lang="en-US" smtClean="0">
                <a:latin typeface="Arial" charset="0"/>
              </a:rPr>
              <a:t>Montgomery tubercules appear on the areola -</a:t>
            </a:r>
            <a:r>
              <a:rPr lang="en-US" smtClean="0"/>
              <a:t>Montgomery’s tubercles are sebaceous (oil) glands that appear as small bumps around the dark area of the nipple. </a:t>
            </a:r>
            <a:endParaRPr lang="en-US" smtClean="0">
              <a:latin typeface="Arial" charset="0"/>
            </a:endParaRPr>
          </a:p>
          <a:p>
            <a:pPr eaLnBrk="1" hangingPunct="1">
              <a:lnSpc>
                <a:spcPct val="90000"/>
              </a:lnSpc>
              <a:buClr>
                <a:schemeClr val="tx1"/>
              </a:buClr>
              <a:buFontTx/>
              <a:buNone/>
            </a:pPr>
            <a:r>
              <a:rPr lang="en-US" sz="1800" smtClean="0">
                <a:latin typeface="Arial" charset="0"/>
              </a:rPr>
              <a:t>             (dilated sebaceous glands)</a:t>
            </a:r>
          </a:p>
          <a:p>
            <a:pPr eaLnBrk="1" hangingPunct="1">
              <a:lnSpc>
                <a:spcPct val="90000"/>
              </a:lnSpc>
              <a:buClr>
                <a:schemeClr val="tx1"/>
              </a:buClr>
              <a:buFontTx/>
              <a:buNone/>
            </a:pPr>
            <a:endParaRPr lang="en-US" sz="1800" smtClean="0">
              <a:latin typeface="Arial" charset="0"/>
            </a:endParaRPr>
          </a:p>
          <a:p>
            <a:pPr eaLnBrk="1" hangingPunct="1">
              <a:lnSpc>
                <a:spcPct val="90000"/>
              </a:lnSpc>
              <a:buClr>
                <a:schemeClr val="tx1"/>
              </a:buClr>
              <a:buFontTx/>
              <a:buChar char="•"/>
            </a:pPr>
            <a:r>
              <a:rPr lang="en-US" sz="1800" smtClean="0">
                <a:latin typeface="Arial" charset="0"/>
              </a:rPr>
              <a:t>Colostrum like fluid is expressed at the end of the 3</a:t>
            </a:r>
            <a:r>
              <a:rPr lang="en-US" sz="1800" baseline="30000" smtClean="0">
                <a:latin typeface="Arial" charset="0"/>
              </a:rPr>
              <a:t>rd</a:t>
            </a:r>
            <a:r>
              <a:rPr lang="en-US" sz="1800" smtClean="0">
                <a:latin typeface="Arial" charset="0"/>
              </a:rPr>
              <a:t> month</a:t>
            </a:r>
            <a:endParaRPr lang="ar-LB" sz="1800" smtClean="0">
              <a:latin typeface="Arial" charset="0"/>
            </a:endParaRPr>
          </a:p>
          <a:p>
            <a:pPr eaLnBrk="1" hangingPunct="1">
              <a:lnSpc>
                <a:spcPct val="90000"/>
              </a:lnSpc>
              <a:buClr>
                <a:schemeClr val="tx1"/>
              </a:buClr>
              <a:buFontTx/>
              <a:buChar char="•"/>
            </a:pPr>
            <a:endParaRPr lang="en-US" sz="1800" smtClean="0">
              <a:latin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endParaRPr lang="en-US" smtClean="0"/>
          </a:p>
        </p:txBody>
      </p:sp>
      <p:sp>
        <p:nvSpPr>
          <p:cNvPr id="43011" name="Content Placeholder 2"/>
          <p:cNvSpPr>
            <a:spLocks noGrp="1"/>
          </p:cNvSpPr>
          <p:nvPr>
            <p:ph idx="1"/>
          </p:nvPr>
        </p:nvSpPr>
        <p:spPr/>
        <p:txBody>
          <a:bodyPr/>
          <a:lstStyle/>
          <a:p>
            <a:r>
              <a:rPr lang="en-US" smtClean="0"/>
              <a:t>Immune tolerance[</a:t>
            </a:r>
            <a:r>
              <a:rPr lang="en-US" smtClean="0">
                <a:hlinkClick r:id="rId2" tooltip="Edit section: Immune tolerance"/>
              </a:rPr>
              <a:t>edit</a:t>
            </a:r>
            <a:r>
              <a:rPr lang="en-US" smtClean="0"/>
              <a:t>]</a:t>
            </a:r>
          </a:p>
          <a:p>
            <a:r>
              <a:rPr lang="en-US" i="1" smtClean="0"/>
              <a:t>Main article: </a:t>
            </a:r>
            <a:r>
              <a:rPr lang="en-US" i="1" smtClean="0">
                <a:hlinkClick r:id="rId3" tooltip="Immune tolerance in pregnancy"/>
              </a:rPr>
              <a:t>Immune tolerance in pregnancy</a:t>
            </a:r>
            <a:endParaRPr lang="en-US" i="1" smtClean="0"/>
          </a:p>
          <a:p>
            <a:r>
              <a:rPr lang="en-US" smtClean="0"/>
              <a:t>The </a:t>
            </a:r>
            <a:r>
              <a:rPr lang="en-US" smtClean="0">
                <a:hlinkClick r:id="rId4" tooltip="Fetus"/>
              </a:rPr>
              <a:t>fetus</a:t>
            </a:r>
            <a:r>
              <a:rPr lang="en-US" smtClean="0"/>
              <a:t> inside a pregnant woman may be viewed as an unusually successful </a:t>
            </a:r>
            <a:r>
              <a:rPr lang="en-US" smtClean="0">
                <a:hlinkClick r:id="rId5" tooltip="Allograft"/>
              </a:rPr>
              <a:t>allograft</a:t>
            </a:r>
            <a:r>
              <a:rPr lang="en-US" smtClean="0"/>
              <a:t>, since it genetically differs from the woman.</a:t>
            </a:r>
            <a:r>
              <a:rPr lang="en-US" baseline="30000" smtClean="0">
                <a:hlinkClick r:id="rId6"/>
              </a:rPr>
              <a:t>[17]</a:t>
            </a:r>
            <a:r>
              <a:rPr lang="en-US" smtClean="0"/>
              <a:t> In the same way, many cases of </a:t>
            </a:r>
            <a:r>
              <a:rPr lang="en-US" smtClean="0">
                <a:hlinkClick r:id="rId7" tooltip="Spontaneous abortion"/>
              </a:rPr>
              <a:t>spontaneous abortion</a:t>
            </a:r>
            <a:r>
              <a:rPr lang="en-US" smtClean="0"/>
              <a:t> may be described in the same way as maternal </a:t>
            </a:r>
            <a:r>
              <a:rPr lang="en-US" smtClean="0">
                <a:hlinkClick r:id="rId8" tooltip="Transplant rejection"/>
              </a:rPr>
              <a:t>transplant rejection</a:t>
            </a:r>
            <a:r>
              <a:rPr lang="en-US" smtClean="0"/>
              <a:t>.</a:t>
            </a:r>
            <a:r>
              <a:rPr lang="en-US" baseline="30000" smtClean="0">
                <a:hlinkClick r:id="rId6"/>
              </a:rPr>
              <a:t>[17]</a:t>
            </a:r>
            <a:endParaRPr lang="en-US" smtClean="0"/>
          </a:p>
          <a:p>
            <a:endParaRPr lang="en-US"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endParaRPr lang="en-US" smtClean="0"/>
          </a:p>
        </p:txBody>
      </p:sp>
      <p:sp>
        <p:nvSpPr>
          <p:cNvPr id="44035" name="Content Placeholder 2"/>
          <p:cNvSpPr>
            <a:spLocks noGrp="1"/>
          </p:cNvSpPr>
          <p:nvPr>
            <p:ph idx="1"/>
          </p:nvPr>
        </p:nvSpPr>
        <p:spPr/>
        <p:txBody>
          <a:bodyPr/>
          <a:lstStyle/>
          <a:p>
            <a:r>
              <a:rPr lang="en-US" smtClean="0"/>
              <a:t>Musculoskeletal[</a:t>
            </a:r>
            <a:r>
              <a:rPr lang="en-US" smtClean="0">
                <a:hlinkClick r:id="rId2" tooltip="Edit section: Musculoskeletal"/>
              </a:rPr>
              <a:t>edit</a:t>
            </a:r>
            <a:r>
              <a:rPr lang="en-US" smtClean="0"/>
              <a:t>]</a:t>
            </a:r>
          </a:p>
          <a:p>
            <a:r>
              <a:rPr lang="en-US" smtClean="0"/>
              <a:t>Neuromechanical adaptations to pregnancy refers to the change in gait, postural parameters, as well as </a:t>
            </a:r>
            <a:r>
              <a:rPr lang="en-US" smtClean="0">
                <a:hlinkClick r:id="rId3" tooltip="Perception"/>
              </a:rPr>
              <a:t>sensory feedback</a:t>
            </a:r>
            <a:r>
              <a:rPr lang="en-US" smtClean="0"/>
              <a:t>, due to the numerous anatomical, physiological, and hormonal changes women experience during </a:t>
            </a:r>
            <a:r>
              <a:rPr lang="en-US" smtClean="0">
                <a:hlinkClick r:id="rId4" tooltip="Pregnancy"/>
              </a:rPr>
              <a:t>pregnancy</a:t>
            </a:r>
            <a:r>
              <a:rPr lang="en-US" smtClean="0"/>
              <a:t>. Such changes increase their risk for </a:t>
            </a:r>
            <a:r>
              <a:rPr lang="en-US" smtClean="0">
                <a:hlinkClick r:id="rId5" tooltip="Human musculoskeletal system"/>
              </a:rPr>
              <a:t>musculoskeletal</a:t>
            </a:r>
            <a:r>
              <a:rPr lang="en-US" smtClean="0"/>
              <a:t> disorders and fall injuries. Musculoskeletal disorders include lower-back pain, leg cramps, and </a:t>
            </a:r>
            <a:r>
              <a:rPr lang="en-US" smtClean="0">
                <a:hlinkClick r:id="rId6" tooltip="Hip pain"/>
              </a:rPr>
              <a:t>hip pain</a:t>
            </a:r>
            <a:r>
              <a:rPr lang="en-US" smtClean="0"/>
              <a:t>. Pregnant women fall at a similar rate (27%) to women over age of 70 years (28%). Most of the falls (64%) occur during the second trimester. Additionally, two-thirds of falls are associated with walking on slippery floors, rushing, or carrying an object.</a:t>
            </a:r>
            <a:r>
              <a:rPr lang="en-US" baseline="30000" smtClean="0">
                <a:hlinkClick r:id="rId7"/>
              </a:rPr>
              <a:t>[18]</a:t>
            </a:r>
            <a:r>
              <a:rPr lang="en-US" smtClean="0"/>
              <a:t> The root causes for these falls are not well known. However, some factors that may contribute to these injuries include deviations from normal </a:t>
            </a:r>
            <a:r>
              <a:rPr lang="en-US" smtClean="0">
                <a:hlinkClick r:id="rId8" tooltip="Neutral spine"/>
              </a:rPr>
              <a:t>posture</a:t>
            </a:r>
            <a:r>
              <a:rPr lang="en-US" smtClean="0"/>
              <a:t>, </a:t>
            </a:r>
            <a:r>
              <a:rPr lang="en-US" smtClean="0">
                <a:hlinkClick r:id="rId9" tooltip="Balance (ability)"/>
              </a:rPr>
              <a:t>balance</a:t>
            </a:r>
            <a:r>
              <a:rPr lang="en-US" smtClean="0"/>
              <a:t>, and </a:t>
            </a:r>
            <a:r>
              <a:rPr lang="en-US" smtClean="0">
                <a:hlinkClick r:id="rId10" tooltip="Gait (human)"/>
              </a:rPr>
              <a:t>gait</a:t>
            </a:r>
            <a:r>
              <a:rPr lang="en-US" smtClean="0"/>
              <a:t>.</a:t>
            </a:r>
          </a:p>
          <a:p>
            <a:r>
              <a:rPr lang="en-US" smtClean="0"/>
              <a:t>The body's posture changes as the pregnancy progresses. The pelvis tilts and the back arches to help keep balance. Poor posture occurs naturally from the stretching of the woman's abdominal muscles as the fetus grows. These muscles are less able to contract and keep the lower back in proper alignment. The pregnant woman has a different pattern of gait. The step lengthens as the pregnancy progresses, due to weight gain and changes in posture. On average, a woman's foot can grow by a half size or more during pregnancy. In addition, the increased body weight of pregnancy, fluid retention, and weight gain lowers the arches of the foot, further adding to the foot's length and width. The influences of increased hormones such as </a:t>
            </a:r>
            <a:r>
              <a:rPr lang="en-US" smtClean="0">
                <a:hlinkClick r:id="rId11" tooltip="Estrogen"/>
              </a:rPr>
              <a:t>estrogen</a:t>
            </a:r>
            <a:r>
              <a:rPr lang="en-US" smtClean="0"/>
              <a:t> and </a:t>
            </a:r>
            <a:r>
              <a:rPr lang="en-US" smtClean="0">
                <a:hlinkClick r:id="rId12" tooltip="Relaxin"/>
              </a:rPr>
              <a:t>relaxin</a:t>
            </a:r>
            <a:r>
              <a:rPr lang="en-US" smtClean="0"/>
              <a:t> initiate the remodeling of soft tissues, cartilage and ligaments. Certain skeletal joints such as the </a:t>
            </a:r>
            <a:r>
              <a:rPr lang="en-US" smtClean="0">
                <a:hlinkClick r:id="rId13" tooltip="Pubic symphysis"/>
              </a:rPr>
              <a:t>pubic symphysis</a:t>
            </a:r>
            <a:r>
              <a:rPr lang="en-US" smtClean="0"/>
              <a:t>and </a:t>
            </a:r>
            <a:r>
              <a:rPr lang="en-US" smtClean="0">
                <a:hlinkClick r:id="rId14" tooltip="Sacroiliac joint"/>
              </a:rPr>
              <a:t>sacroiliac</a:t>
            </a:r>
            <a:r>
              <a:rPr lang="en-US" smtClean="0"/>
              <a:t> widen or have increased laxity.</a:t>
            </a:r>
            <a:r>
              <a:rPr lang="en-US" baseline="30000" smtClean="0"/>
              <a:t>[</a:t>
            </a:r>
            <a:r>
              <a:rPr lang="en-US" i="1" baseline="30000" smtClean="0">
                <a:hlinkClick r:id="rId15" tooltip="Wikipedia:Citation needed"/>
              </a:rPr>
              <a:t>citation needed</a:t>
            </a:r>
            <a:r>
              <a:rPr lang="en-US" baseline="30000" smtClean="0"/>
              <a:t>]</a:t>
            </a:r>
            <a:endParaRPr lang="en-US" smtClean="0"/>
          </a:p>
          <a:p>
            <a:r>
              <a:rPr lang="en-US" smtClean="0"/>
              <a:t>The addition of mass, particularly around the </a:t>
            </a:r>
            <a:r>
              <a:rPr lang="en-US" smtClean="0">
                <a:hlinkClick r:id="rId16" tooltip="Trunk (anatomy)"/>
              </a:rPr>
              <a:t>torso</a:t>
            </a:r>
            <a:r>
              <a:rPr lang="en-US" smtClean="0"/>
              <a:t>, naturally changes a pregnant mother's </a:t>
            </a:r>
            <a:r>
              <a:rPr lang="en-US" smtClean="0">
                <a:hlinkClick r:id="rId17" tooltip="Center of mass"/>
              </a:rPr>
              <a:t>center of mass</a:t>
            </a:r>
            <a:r>
              <a:rPr lang="en-US" smtClean="0"/>
              <a:t> (COM). The change in COM requires pregnant mothers to adjust their bodies to maintain </a:t>
            </a:r>
            <a:r>
              <a:rPr lang="en-US" smtClean="0">
                <a:hlinkClick r:id="rId9" tooltip="Balance (ability)"/>
              </a:rPr>
              <a:t>balance</a:t>
            </a:r>
            <a:r>
              <a:rPr lang="en-US" smtClean="0"/>
              <a:t>.</a:t>
            </a:r>
          </a:p>
          <a:p>
            <a:endParaRPr 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endParaRPr lang="en-US" smtClean="0"/>
          </a:p>
        </p:txBody>
      </p:sp>
      <p:sp>
        <p:nvSpPr>
          <p:cNvPr id="45059" name="Content Placeholder 2"/>
          <p:cNvSpPr>
            <a:spLocks noGrp="1"/>
          </p:cNvSpPr>
          <p:nvPr>
            <p:ph idx="1"/>
          </p:nvPr>
        </p:nvSpPr>
        <p:spPr/>
        <p:txBody>
          <a:bodyPr/>
          <a:lstStyle/>
          <a:p>
            <a:r>
              <a:rPr lang="en-US" b="1" smtClean="0"/>
              <a:t>Lumbar lordosis</a:t>
            </a:r>
            <a:r>
              <a:rPr lang="en-US" smtClean="0"/>
              <a:t>[</a:t>
            </a:r>
            <a:r>
              <a:rPr lang="en-US" smtClean="0">
                <a:hlinkClick r:id="rId2" tooltip="Edit section: Lumbar lordosis"/>
              </a:rPr>
              <a:t>edit</a:t>
            </a:r>
            <a:r>
              <a:rPr lang="en-US" smtClean="0"/>
              <a:t>]</a:t>
            </a:r>
            <a:endParaRPr lang="en-US" b="1" smtClean="0"/>
          </a:p>
          <a:p>
            <a:r>
              <a:rPr lang="en-US" smtClean="0"/>
              <a:t>To positionally compensate the additional load due to the pregnancy, pregnant mothers often extend their lower backs. As the fetal load increases, women tend to arch their lower backs, specifically in the lumbar region of their vertebral column to maintain postural stability and balance. The arching of the lumbar region is known as lumbar </a:t>
            </a:r>
            <a:r>
              <a:rPr lang="en-US" smtClean="0">
                <a:hlinkClick r:id="rId3" tooltip="Lordosis"/>
              </a:rPr>
              <a:t>lordosis</a:t>
            </a:r>
            <a:r>
              <a:rPr lang="en-US" smtClean="0"/>
              <a:t>, which recovers the center of mass into a stable position by reducing hip </a:t>
            </a:r>
            <a:r>
              <a:rPr lang="en-US" smtClean="0">
                <a:hlinkClick r:id="rId4" tooltip="Torque"/>
              </a:rPr>
              <a:t>torque</a:t>
            </a:r>
            <a:r>
              <a:rPr lang="en-US" smtClean="0"/>
              <a:t>. According to a study conducted by Whitcome, et al., lumbar lordosis can increase from an angle of 32 degrees at 0% </a:t>
            </a:r>
            <a:r>
              <a:rPr lang="en-US" smtClean="0">
                <a:hlinkClick r:id="rId5" tooltip="Fetus"/>
              </a:rPr>
              <a:t>fetal</a:t>
            </a:r>
            <a:r>
              <a:rPr lang="en-US" smtClean="0"/>
              <a:t> mass (i.e. non-pregnant women or very early in pregnancy) to 50 degrees at 100% fetal mass (very late in pregnancy). Postpartum, the angle of the lordosis declines and can reach the angle prior to pregnancy. Unfortunately, while lumbar lordosis reduces hip torque, it also exacerbates spinal shearing load,</a:t>
            </a:r>
            <a:r>
              <a:rPr lang="en-US" baseline="30000" smtClean="0">
                <a:hlinkClick r:id="rId6"/>
              </a:rPr>
              <a:t>[19]</a:t>
            </a:r>
            <a:r>
              <a:rPr lang="en-US" smtClean="0"/>
              <a:t> which may be the cause for the common lower back pain experienced by pregnant women.</a:t>
            </a:r>
            <a:r>
              <a:rPr lang="en-US" baseline="30000" smtClean="0">
                <a:hlinkClick r:id="rId6"/>
              </a:rPr>
              <a:t>[20]</a:t>
            </a:r>
            <a:endParaRPr lang="en-US" smtClean="0"/>
          </a:p>
          <a:p>
            <a:endParaRPr lang="en-US"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endParaRPr lang="en-US" smtClean="0"/>
          </a:p>
        </p:txBody>
      </p:sp>
      <p:sp>
        <p:nvSpPr>
          <p:cNvPr id="46083" name="Content Placeholder 2"/>
          <p:cNvSpPr>
            <a:spLocks noGrp="1"/>
          </p:cNvSpPr>
          <p:nvPr>
            <p:ph idx="1"/>
          </p:nvPr>
        </p:nvSpPr>
        <p:spPr/>
        <p:txBody>
          <a:bodyPr/>
          <a:lstStyle/>
          <a:p>
            <a:r>
              <a:rPr lang="en-US" b="1" smtClean="0"/>
              <a:t>Males vs. females</a:t>
            </a:r>
            <a:r>
              <a:rPr lang="en-US" smtClean="0"/>
              <a:t>[</a:t>
            </a:r>
            <a:r>
              <a:rPr lang="en-US" smtClean="0">
                <a:hlinkClick r:id="rId2" tooltip="Edit section: Males vs. females"/>
              </a:rPr>
              <a:t>edit</a:t>
            </a:r>
            <a:r>
              <a:rPr lang="en-US" smtClean="0"/>
              <a:t>]</a:t>
            </a:r>
            <a:endParaRPr lang="en-US" b="1" smtClean="0"/>
          </a:p>
          <a:p>
            <a:r>
              <a:rPr lang="en-US" smtClean="0"/>
              <a:t>Given the demands of fetal loading during pregnancy and the importance of producing </a:t>
            </a:r>
            <a:r>
              <a:rPr lang="en-US" smtClean="0">
                <a:hlinkClick r:id="rId3" tooltip="Offspring"/>
              </a:rPr>
              <a:t>offspring</a:t>
            </a:r>
            <a:r>
              <a:rPr lang="en-US" smtClean="0"/>
              <a:t> to the </a:t>
            </a:r>
            <a:r>
              <a:rPr lang="en-US" smtClean="0">
                <a:hlinkClick r:id="rId4" tooltip="Fitness (biology)"/>
              </a:rPr>
              <a:t>fitness</a:t>
            </a:r>
            <a:r>
              <a:rPr lang="en-US" smtClean="0"/>
              <a:t> of </a:t>
            </a:r>
            <a:r>
              <a:rPr lang="en-US" smtClean="0">
                <a:hlinkClick r:id="rId5" tooltip="Human"/>
              </a:rPr>
              <a:t>human beings</a:t>
            </a:r>
            <a:r>
              <a:rPr lang="en-US" smtClean="0"/>
              <a:t>, one can imagine that </a:t>
            </a:r>
            <a:r>
              <a:rPr lang="en-US" smtClean="0">
                <a:hlinkClick r:id="rId6" tooltip="Natural selection"/>
              </a:rPr>
              <a:t>natural selection</a:t>
            </a:r>
            <a:r>
              <a:rPr lang="en-US" smtClean="0"/>
              <a:t> has had a role in selecting a unique </a:t>
            </a:r>
            <a:r>
              <a:rPr lang="en-US" smtClean="0">
                <a:hlinkClick r:id="rId7" tooltip="Anatomy"/>
              </a:rPr>
              <a:t>anatomy</a:t>
            </a:r>
            <a:r>
              <a:rPr lang="en-US" smtClean="0"/>
              <a:t> for the </a:t>
            </a:r>
            <a:r>
              <a:rPr lang="en-US" smtClean="0">
                <a:hlinkClick r:id="rId8" tooltip="Lumbar vertebrae"/>
              </a:rPr>
              <a:t>lumbar region</a:t>
            </a:r>
            <a:r>
              <a:rPr lang="en-US" smtClean="0"/>
              <a:t> in females. It turns out that there are sex differences in the lumbar vertebral column of human males and females, which ultimately helps mitigate some of the discomfort due to the fetal load in females. There are 5 vertebrae in the lumbar region for both males and females. However, the 3 lower vertebrae of a female's lumbar region are dorsally wedged while for males, only the lower 2 of the lumbar region are dorsally wedged. When a female arches her lower back, such as during fetal loading, having an extra dorsally wedged vertebra lessens the shearing force. This lumbar </a:t>
            </a:r>
            <a:r>
              <a:rPr lang="en-US" smtClean="0">
                <a:hlinkClick r:id="rId9" tooltip="Sexual dimorphism"/>
              </a:rPr>
              <a:t>sexual dimorphism</a:t>
            </a:r>
            <a:r>
              <a:rPr lang="en-US" smtClean="0"/>
              <a:t> in humans suggests high natural selection pressures have been acting to improve maternal performance in posture and locomotion during pregnancy.</a:t>
            </a:r>
            <a:r>
              <a:rPr lang="en-US" baseline="30000" smtClean="0">
                <a:hlinkClick r:id="rId10"/>
              </a:rPr>
              <a:t>[19]</a:t>
            </a:r>
            <a:endParaRPr lang="en-US" smtClean="0"/>
          </a:p>
          <a:p>
            <a:endParaRPr 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endParaRPr lang="en-US" smtClean="0"/>
          </a:p>
        </p:txBody>
      </p:sp>
      <p:sp>
        <p:nvSpPr>
          <p:cNvPr id="47107" name="Content Placeholder 2"/>
          <p:cNvSpPr>
            <a:spLocks noGrp="1"/>
          </p:cNvSpPr>
          <p:nvPr>
            <p:ph idx="1"/>
          </p:nvPr>
        </p:nvSpPr>
        <p:spPr/>
        <p:txBody>
          <a:bodyPr/>
          <a:lstStyle/>
          <a:p>
            <a:r>
              <a:rPr lang="en-US" b="1" smtClean="0"/>
              <a:t>Evolutionary implication</a:t>
            </a:r>
            <a:r>
              <a:rPr lang="en-US" smtClean="0"/>
              <a:t>[</a:t>
            </a:r>
            <a:r>
              <a:rPr lang="en-US" smtClean="0">
                <a:hlinkClick r:id="rId2" tooltip="Edit section: Evolutionary implication"/>
              </a:rPr>
              <a:t>edit</a:t>
            </a:r>
            <a:r>
              <a:rPr lang="en-US" smtClean="0"/>
              <a:t>]</a:t>
            </a:r>
            <a:endParaRPr lang="en-US" b="1" smtClean="0"/>
          </a:p>
          <a:p>
            <a:r>
              <a:rPr lang="en-US" smtClean="0"/>
              <a:t>If natural selection has acted on the lumbar region of </a:t>
            </a:r>
            <a:r>
              <a:rPr lang="en-US" i="1" smtClean="0">
                <a:hlinkClick r:id="rId3" tooltip="Humans"/>
              </a:rPr>
              <a:t>Homo Sapiens</a:t>
            </a:r>
            <a:r>
              <a:rPr lang="en-US" smtClean="0"/>
              <a:t> to create this sexual dimorphism, then this sort of trait should also be apparent in the genus </a:t>
            </a:r>
            <a:r>
              <a:rPr lang="en-US" i="1" smtClean="0">
                <a:hlinkClick r:id="rId4" tooltip="Australopithecus"/>
              </a:rPr>
              <a:t>Australopithecus</a:t>
            </a:r>
            <a:r>
              <a:rPr lang="en-US" smtClean="0"/>
              <a:t>, </a:t>
            </a:r>
            <a:r>
              <a:rPr lang="en-US" smtClean="0">
                <a:hlinkClick r:id="rId5" tooltip="Hominini"/>
              </a:rPr>
              <a:t>hominins</a:t>
            </a:r>
            <a:r>
              <a:rPr lang="en-US" smtClean="0"/>
              <a:t> that have been known to be habitually </a:t>
            </a:r>
            <a:r>
              <a:rPr lang="en-US" smtClean="0">
                <a:hlinkClick r:id="rId6" tooltip="Bipedalism"/>
              </a:rPr>
              <a:t>bipedal</a:t>
            </a:r>
            <a:r>
              <a:rPr lang="en-US" smtClean="0"/>
              <a:t> for at least 2 million years after the earliest bipedal hominins. Currently there are 2 nearly complete australopith lumbar segments; one has three dorsally wedged vertebrae in the lumbar region while the other has two. An explanation for these findings is that the first one is a female, while the latter is a male. This sort of evidence supports the notion that natural selection has played a dimorphic role in designing the anatomy of the vertebral lumbar region.</a:t>
            </a:r>
            <a:r>
              <a:rPr lang="en-US" baseline="30000" smtClean="0">
                <a:hlinkClick r:id="rId7"/>
              </a:rPr>
              <a:t>[19]</a:t>
            </a:r>
            <a:endParaRPr lang="en-US" smtClean="0"/>
          </a:p>
          <a:p>
            <a:endParaRPr lang="en-US"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endParaRPr lang="en-US" smtClean="0"/>
          </a:p>
        </p:txBody>
      </p:sp>
      <p:sp>
        <p:nvSpPr>
          <p:cNvPr id="48131" name="Content Placeholder 2"/>
          <p:cNvSpPr>
            <a:spLocks noGrp="1"/>
          </p:cNvSpPr>
          <p:nvPr>
            <p:ph idx="1"/>
          </p:nvPr>
        </p:nvSpPr>
        <p:spPr/>
        <p:txBody>
          <a:bodyPr/>
          <a:lstStyle/>
          <a:p>
            <a:r>
              <a:rPr lang="en-US" b="1" smtClean="0"/>
              <a:t>Postural stability</a:t>
            </a:r>
            <a:r>
              <a:rPr lang="en-US" smtClean="0"/>
              <a:t>[</a:t>
            </a:r>
            <a:r>
              <a:rPr lang="en-US" smtClean="0">
                <a:hlinkClick r:id="rId2" tooltip="Edit section: Postural stability"/>
              </a:rPr>
              <a:t>edit</a:t>
            </a:r>
            <a:r>
              <a:rPr lang="en-US" smtClean="0"/>
              <a:t>]</a:t>
            </a:r>
            <a:endParaRPr lang="en-US" b="1" smtClean="0"/>
          </a:p>
          <a:p>
            <a:r>
              <a:rPr lang="en-US" smtClean="0"/>
              <a:t>The main anatomical planes of the human body, including median (red), parasagittal (yellow), frontal or coronal plane (blue) and transverse or axial plane (green).</a:t>
            </a:r>
          </a:p>
          <a:p>
            <a:r>
              <a:rPr lang="en-US" smtClean="0"/>
              <a:t>The weight added during the progression of pregnancy also affects the ability to maintain balance. In biomechanics, </a:t>
            </a:r>
            <a:r>
              <a:rPr lang="en-US" smtClean="0">
                <a:hlinkClick r:id="rId3" tooltip="Balance (ability)"/>
              </a:rPr>
              <a:t>balance</a:t>
            </a:r>
            <a:r>
              <a:rPr lang="en-US" smtClean="0"/>
              <a:t> refers to one’s ability to maintain the center of gravity within the base of support with minimal postural sway. In other words, the moment (or </a:t>
            </a:r>
            <a:r>
              <a:rPr lang="en-US" smtClean="0">
                <a:hlinkClick r:id="rId4" tooltip="Torque"/>
              </a:rPr>
              <a:t>torque</a:t>
            </a:r>
            <a:r>
              <a:rPr lang="en-US" smtClean="0"/>
              <a:t>) generated by gravity must be balanced by the ankle moment in order to maintain postural stability. Although quiet standing appears to be static, it is actually a process of rocking from the ankle in the </a:t>
            </a:r>
            <a:r>
              <a:rPr lang="en-US" smtClean="0">
                <a:hlinkClick r:id="rId5" tooltip="Sagittal plane"/>
              </a:rPr>
              <a:t>sagittal plane</a:t>
            </a:r>
            <a:r>
              <a:rPr lang="en-US" smtClean="0"/>
              <a:t>.</a:t>
            </a:r>
            <a:r>
              <a:rPr lang="en-US" baseline="30000" smtClean="0">
                <a:hlinkClick r:id="rId6"/>
              </a:rPr>
              <a:t>[21]</a:t>
            </a:r>
            <a:endParaRPr lang="en-US" smtClean="0"/>
          </a:p>
          <a:p>
            <a:endParaRPr 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endParaRPr lang="en-US" smtClean="0"/>
          </a:p>
        </p:txBody>
      </p:sp>
      <p:sp>
        <p:nvSpPr>
          <p:cNvPr id="49155" name="Content Placeholder 2"/>
          <p:cNvSpPr>
            <a:spLocks noGrp="1"/>
          </p:cNvSpPr>
          <p:nvPr>
            <p:ph idx="1"/>
          </p:nvPr>
        </p:nvSpPr>
        <p:spPr/>
        <p:txBody>
          <a:bodyPr/>
          <a:lstStyle/>
          <a:p>
            <a:r>
              <a:rPr lang="en-US" smtClean="0"/>
              <a:t>Symptoms and discomforts of pregnancy</a:t>
            </a:r>
          </a:p>
          <a:p>
            <a:r>
              <a:rPr lang="en-US" smtClean="0"/>
              <a:t>From Wikipedia, the free encyclopedia</a:t>
            </a:r>
          </a:p>
          <a:p>
            <a:r>
              <a:rPr lang="en-US" b="1" smtClean="0"/>
              <a:t>Symptoms and discomforts of </a:t>
            </a:r>
            <a:r>
              <a:rPr lang="en-US" b="1" smtClean="0">
                <a:hlinkClick r:id="rId2" tooltip="Pregnancy"/>
              </a:rPr>
              <a:t>pregnancy</a:t>
            </a:r>
            <a:r>
              <a:rPr lang="en-US" smtClean="0"/>
              <a:t> are those presentations and conditions that result from pregnancy but do not significantly interfere with </a:t>
            </a:r>
            <a:r>
              <a:rPr lang="en-US" smtClean="0">
                <a:hlinkClick r:id="rId3" tooltip="Activities of daily living"/>
              </a:rPr>
              <a:t>activities of daily living</a:t>
            </a:r>
            <a:r>
              <a:rPr lang="en-US" smtClean="0"/>
              <a:t> or pose any significant threat to the health of the mother or baby, in contrast to </a:t>
            </a:r>
            <a:r>
              <a:rPr lang="en-US" smtClean="0">
                <a:hlinkClick r:id="rId4" tooltip="Pregnancy complication"/>
              </a:rPr>
              <a:t>pregnancy complications</a:t>
            </a:r>
            <a:r>
              <a:rPr lang="en-US" smtClean="0"/>
              <a:t>. Still, there is often no clear separation between symptoms versus discomforts versus complications, and in some cases the same basic feature can manifest as either a discomfort or a complication depending on the severity. For example, mild nausea may merely be a discomfort (</a:t>
            </a:r>
            <a:r>
              <a:rPr lang="en-US" smtClean="0">
                <a:hlinkClick r:id="rId5" tooltip="Morning sickness"/>
              </a:rPr>
              <a:t>morning sickness</a:t>
            </a:r>
            <a:r>
              <a:rPr lang="en-US" smtClean="0"/>
              <a:t>), but if severe and with vomiting causing </a:t>
            </a:r>
            <a:r>
              <a:rPr lang="en-US" smtClean="0">
                <a:hlinkClick r:id="rId6" tooltip="Water-electrolyte imbalance"/>
              </a:rPr>
              <a:t>water-electrolyte imbalance</a:t>
            </a:r>
            <a:r>
              <a:rPr lang="en-US" smtClean="0"/>
              <a:t> it can be classified as a pregnancy complication (</a:t>
            </a:r>
            <a:r>
              <a:rPr lang="en-US" smtClean="0">
                <a:hlinkClick r:id="rId7" tooltip="Hyperemesis gravidarum"/>
              </a:rPr>
              <a:t>hyperemesis gravidarum</a:t>
            </a:r>
            <a:r>
              <a:rPr lang="en-US" smtClean="0"/>
              <a:t>).</a:t>
            </a:r>
          </a:p>
          <a:p>
            <a:endParaRPr lang="en-US"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endParaRPr lang="en-US" smtClean="0"/>
          </a:p>
        </p:txBody>
      </p:sp>
      <p:sp>
        <p:nvSpPr>
          <p:cNvPr id="50179" name="Content Placeholder 2"/>
          <p:cNvSpPr>
            <a:spLocks noGrp="1"/>
          </p:cNvSpPr>
          <p:nvPr>
            <p:ph idx="1"/>
          </p:nvPr>
        </p:nvSpPr>
        <p:spPr/>
        <p:txBody>
          <a:bodyPr/>
          <a:lstStyle/>
          <a:p>
            <a:r>
              <a:rPr lang="en-US" b="1" smtClean="0"/>
              <a:t>Nausea (morning sickness)</a:t>
            </a:r>
            <a:r>
              <a:rPr lang="en-US" smtClean="0"/>
              <a:t>[</a:t>
            </a:r>
            <a:r>
              <a:rPr lang="en-US" smtClean="0">
                <a:hlinkClick r:id="rId2" tooltip="Edit section: Nausea (morning sickness)"/>
              </a:rPr>
              <a:t>edit</a:t>
            </a:r>
            <a:r>
              <a:rPr lang="en-US" smtClean="0"/>
              <a:t>]</a:t>
            </a:r>
            <a:endParaRPr lang="en-US" b="1" smtClean="0"/>
          </a:p>
          <a:p>
            <a:r>
              <a:rPr lang="en-US" i="1" smtClean="0"/>
              <a:t>Main article: </a:t>
            </a:r>
            <a:r>
              <a:rPr lang="en-US" i="1" smtClean="0">
                <a:hlinkClick r:id="rId3" tooltip="Morning sickness"/>
              </a:rPr>
              <a:t>Morning sickness</a:t>
            </a:r>
            <a:endParaRPr lang="en-US" i="1" smtClean="0"/>
          </a:p>
          <a:p>
            <a:r>
              <a:rPr lang="en-US" smtClean="0">
                <a:hlinkClick r:id="rId3" tooltip="Morning sickness"/>
              </a:rPr>
              <a:t>Morning sickness</a:t>
            </a:r>
            <a:r>
              <a:rPr lang="en-US" smtClean="0"/>
              <a:t> occurs in about seventy percent of all pregnant women, and typically improves after the first trimester.</a:t>
            </a:r>
            <a:r>
              <a:rPr lang="en-US" baseline="30000" smtClean="0">
                <a:hlinkClick r:id="rId4"/>
              </a:rPr>
              <a:t>[1]</a:t>
            </a:r>
            <a:r>
              <a:rPr lang="en-US" smtClean="0"/>
              <a:t> Although described as "morning sickness", women can experience this nausea during afternoon, evening, and throughout the entire day. Unfortunately there is no strong evidence showing one treatment that works for all women. Ginger may help some women but the results change from study to study.</a:t>
            </a:r>
            <a:r>
              <a:rPr lang="en-US" baseline="30000" smtClean="0">
                <a:hlinkClick r:id="rId4"/>
              </a:rPr>
              <a:t>[2]</a:t>
            </a:r>
            <a:endParaRPr lang="en-US" smtClean="0"/>
          </a:p>
          <a:p>
            <a:r>
              <a:rPr lang="en-US" b="1" smtClean="0"/>
              <a:t>Bleeding</a:t>
            </a:r>
            <a:r>
              <a:rPr lang="en-US" smtClean="0"/>
              <a:t>[</a:t>
            </a:r>
            <a:r>
              <a:rPr lang="en-US" smtClean="0">
                <a:hlinkClick r:id="rId5" tooltip="Edit section: Bleeding"/>
              </a:rPr>
              <a:t>edit</a:t>
            </a:r>
            <a:r>
              <a:rPr lang="en-US" smtClean="0"/>
              <a:t>]</a:t>
            </a:r>
            <a:endParaRPr lang="en-US" b="1" smtClean="0"/>
          </a:p>
          <a:p>
            <a:r>
              <a:rPr lang="en-US" smtClean="0"/>
              <a:t>It is common to have bleeding in early pregnancy, as many women still get their regular monthly period during the first month of their pregnancy. Some women also experience small bleeding associated with implantation.</a:t>
            </a:r>
          </a:p>
          <a:p>
            <a:r>
              <a:rPr lang="en-US" b="1" smtClean="0"/>
              <a:t>Back pain</a:t>
            </a:r>
            <a:r>
              <a:rPr lang="en-US" smtClean="0"/>
              <a:t>[</a:t>
            </a:r>
            <a:r>
              <a:rPr lang="en-US" smtClean="0">
                <a:hlinkClick r:id="rId6" tooltip="Edit section: Back pain"/>
              </a:rPr>
              <a:t>edit</a:t>
            </a:r>
            <a:r>
              <a:rPr lang="en-US" smtClean="0"/>
              <a:t>]</a:t>
            </a:r>
            <a:endParaRPr lang="en-US" b="1" smtClean="0"/>
          </a:p>
          <a:p>
            <a:r>
              <a:rPr lang="en-US" smtClean="0">
                <a:hlinkClick r:id="rId7" tooltip="Back pain"/>
              </a:rPr>
              <a:t>Back pain</a:t>
            </a:r>
            <a:r>
              <a:rPr lang="en-US" smtClean="0"/>
              <a:t> is common in pregnancy, can be very debilitating and can worsen in later pregnancy.</a:t>
            </a:r>
            <a:r>
              <a:rPr lang="en-US" baseline="30000" smtClean="0">
                <a:hlinkClick r:id="rId4"/>
              </a:rPr>
              <a:t>[3]</a:t>
            </a:r>
            <a:r>
              <a:rPr lang="en-US" baseline="30000" smtClean="0"/>
              <a:t>[</a:t>
            </a:r>
            <a:r>
              <a:rPr lang="en-US" i="1" baseline="30000" smtClean="0">
                <a:hlinkClick r:id="rId8" tooltip="Wikipedia:Manual of Style/Dates and numbers"/>
              </a:rPr>
              <a:t>needs update</a:t>
            </a:r>
            <a:r>
              <a:rPr lang="en-US" baseline="30000" smtClean="0"/>
              <a:t>]</a:t>
            </a:r>
            <a:r>
              <a:rPr lang="en-US" baseline="30000" smtClean="0">
                <a:hlinkClick r:id="rId4"/>
              </a:rPr>
              <a:t>[4]</a:t>
            </a:r>
            <a:r>
              <a:rPr lang="en-US" smtClean="0"/>
              <a:t> Estimates of prevalence ranging from 35% to 61% have been reported, with half or more beginning from the fifth month.</a:t>
            </a:r>
            <a:r>
              <a:rPr lang="en-US" baseline="30000" smtClean="0">
                <a:hlinkClick r:id="rId4"/>
              </a:rPr>
              <a:t>[4]</a:t>
            </a:r>
            <a:r>
              <a:rPr lang="en-US" smtClean="0"/>
              <a:t> It is believed to be caused by changing posture and can be worse in the evening.</a:t>
            </a:r>
            <a:r>
              <a:rPr lang="en-US" baseline="30000" smtClean="0">
                <a:hlinkClick r:id="rId4"/>
              </a:rPr>
              <a:t>[4]</a:t>
            </a:r>
            <a:r>
              <a:rPr lang="en-US" smtClean="0"/>
              <a:t> Trials have shown benefit from exercising in water, massage therapy, and back care classes.</a:t>
            </a:r>
            <a:r>
              <a:rPr lang="en-US" baseline="30000" smtClean="0">
                <a:hlinkClick r:id="rId4"/>
              </a:rPr>
              <a:t>[4]</a:t>
            </a:r>
            <a:r>
              <a:rPr lang="en-US" smtClean="0"/>
              <a:t> Support from pillows while sleeping might be able to help.</a:t>
            </a:r>
            <a:r>
              <a:rPr lang="en-US" baseline="30000" smtClean="0">
                <a:hlinkClick r:id="rId4"/>
              </a:rPr>
              <a:t>[3]</a:t>
            </a:r>
            <a:r>
              <a:rPr lang="en-US" smtClean="0"/>
              <a:t> Back care classes for pregnancy include a variety of </a:t>
            </a:r>
            <a:r>
              <a:rPr lang="en-US" smtClean="0">
                <a:hlinkClick r:id="rId9"/>
              </a:rPr>
              <a:t>exercises and guidance</a:t>
            </a:r>
            <a:r>
              <a:rPr lang="en-US" smtClean="0"/>
              <a:t>. General exercise that is not tailored to strengthen the back may not prevent or reduce back pain, but more research is needed to be sure.</a:t>
            </a:r>
            <a:r>
              <a:rPr lang="en-US" baseline="30000" smtClean="0">
                <a:hlinkClick r:id="rId4"/>
              </a:rPr>
              <a:t>[5][6]</a:t>
            </a:r>
            <a:r>
              <a:rPr lang="en-US" smtClean="0"/>
              <a:t>Maternity support belts have not been shown to reduce low back pain in pregnancy.</a:t>
            </a:r>
            <a:r>
              <a:rPr lang="en-US" baseline="30000" smtClean="0">
                <a:hlinkClick r:id="rId4"/>
              </a:rPr>
              <a:t>[7]</a:t>
            </a:r>
            <a:r>
              <a:rPr lang="en-US" smtClean="0"/>
              <a:t> They may have some adverse effects, including pain and skin irritation for the mother, and potential effects on the fetus.</a:t>
            </a:r>
            <a:r>
              <a:rPr lang="en-US" baseline="30000" smtClean="0">
                <a:hlinkClick r:id="rId4"/>
              </a:rPr>
              <a:t>[7]</a:t>
            </a:r>
            <a:endParaRPr lang="en-US" smtClean="0"/>
          </a:p>
          <a:p>
            <a:endParaRPr lang="en-US"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endParaRPr lang="en-US" smtClean="0"/>
          </a:p>
        </p:txBody>
      </p:sp>
      <p:sp>
        <p:nvSpPr>
          <p:cNvPr id="51203" name="Content Placeholder 2"/>
          <p:cNvSpPr>
            <a:spLocks noGrp="1"/>
          </p:cNvSpPr>
          <p:nvPr>
            <p:ph idx="1"/>
          </p:nvPr>
        </p:nvSpPr>
        <p:spPr/>
        <p:txBody>
          <a:bodyPr/>
          <a:lstStyle/>
          <a:p>
            <a:r>
              <a:rPr lang="en-US" b="1" smtClean="0"/>
              <a:t>Pelvic girdle pain</a:t>
            </a:r>
            <a:r>
              <a:rPr lang="en-US" smtClean="0"/>
              <a:t>[</a:t>
            </a:r>
            <a:r>
              <a:rPr lang="en-US" smtClean="0">
                <a:hlinkClick r:id="rId2" tooltip="Edit section: Pelvic girdle pain"/>
              </a:rPr>
              <a:t>edit</a:t>
            </a:r>
            <a:r>
              <a:rPr lang="en-US" smtClean="0"/>
              <a:t>]</a:t>
            </a:r>
            <a:endParaRPr lang="en-US" b="1" smtClean="0"/>
          </a:p>
          <a:p>
            <a:r>
              <a:rPr lang="en-US" i="1" smtClean="0"/>
              <a:t>Main article: </a:t>
            </a:r>
            <a:r>
              <a:rPr lang="en-US" i="1" smtClean="0">
                <a:hlinkClick r:id="rId3" tooltip="Pelvic girdle pain"/>
              </a:rPr>
              <a:t>Pelvic girdle pain</a:t>
            </a:r>
            <a:endParaRPr lang="en-US" i="1" smtClean="0"/>
          </a:p>
          <a:p>
            <a:r>
              <a:rPr lang="en-US" smtClean="0">
                <a:hlinkClick r:id="rId3" tooltip="Pelvic girdle pain"/>
              </a:rPr>
              <a:t>Pelvic girdle pain</a:t>
            </a:r>
            <a:r>
              <a:rPr lang="en-US" smtClean="0"/>
              <a:t> is complex and multi-factorial and likely to be represented by a series of sub-groups with different underlying pain drivers from peripheral or central nervous system,</a:t>
            </a:r>
            <a:r>
              <a:rPr lang="en-US" baseline="30000" smtClean="0">
                <a:hlinkClick r:id="rId4"/>
              </a:rPr>
              <a:t>[8]</a:t>
            </a:r>
            <a:r>
              <a:rPr lang="en-US" smtClean="0"/>
              <a:t> altered laxity/stiffness of muscles,</a:t>
            </a:r>
            <a:r>
              <a:rPr lang="en-US" baseline="30000" smtClean="0">
                <a:hlinkClick r:id="rId4"/>
              </a:rPr>
              <a:t>[9]</a:t>
            </a:r>
            <a:r>
              <a:rPr lang="en-US" smtClean="0"/>
              <a:t> laxity to injury of tendinous/ligamentous structures</a:t>
            </a:r>
            <a:r>
              <a:rPr lang="en-US" baseline="30000" smtClean="0">
                <a:hlinkClick r:id="rId4"/>
              </a:rPr>
              <a:t>[10]</a:t>
            </a:r>
            <a:r>
              <a:rPr lang="en-US" smtClean="0"/>
              <a:t> to 'mal-adaptive' body mechanics.</a:t>
            </a:r>
            <a:r>
              <a:rPr lang="en-US" baseline="30000" smtClean="0">
                <a:hlinkClick r:id="rId4"/>
              </a:rPr>
              <a:t>[8]</a:t>
            </a:r>
            <a:r>
              <a:rPr lang="en-US" smtClean="0"/>
              <a:t> Musculo-Skeletal Mechanics involved in </a:t>
            </a:r>
            <a:r>
              <a:rPr lang="en-US" smtClean="0">
                <a:hlinkClick r:id="rId5" tooltip="Gait"/>
              </a:rPr>
              <a:t>gait</a:t>
            </a:r>
            <a:r>
              <a:rPr lang="en-US" smtClean="0"/>
              <a:t> and </a:t>
            </a:r>
            <a:r>
              <a:rPr lang="en-US" smtClean="0">
                <a:hlinkClick r:id="rId6" tooltip="Weight bearing"/>
              </a:rPr>
              <a:t>weightbearing</a:t>
            </a:r>
            <a:r>
              <a:rPr lang="en-US" smtClean="0"/>
              <a:t> activities can be mild to grossly impaired. PGP can begin peri or postpartum. Land or water based exercise may help prevent and treat lower back and pelvic pain but research on this subject is low quality.</a:t>
            </a:r>
            <a:r>
              <a:rPr lang="en-US" baseline="30000" smtClean="0">
                <a:hlinkClick r:id="rId4"/>
              </a:rPr>
              <a:t>[11]</a:t>
            </a:r>
            <a:r>
              <a:rPr lang="en-US" smtClean="0"/>
              <a:t> There is </a:t>
            </a:r>
            <a:r>
              <a:rPr lang="en-US" smtClean="0">
                <a:hlinkClick r:id="rId7" tooltip="Pain"/>
              </a:rPr>
              <a:t>pain</a:t>
            </a:r>
            <a:r>
              <a:rPr lang="en-US" smtClean="0"/>
              <a:t>, instability or dysfunction in the </a:t>
            </a:r>
            <a:r>
              <a:rPr lang="en-US" smtClean="0">
                <a:hlinkClick r:id="rId8" tooltip="Symphysis pubis"/>
              </a:rPr>
              <a:t>symphysis pubis</a:t>
            </a:r>
            <a:r>
              <a:rPr lang="en-US" smtClean="0"/>
              <a:t> and/or </a:t>
            </a:r>
            <a:r>
              <a:rPr lang="en-US" smtClean="0">
                <a:hlinkClick r:id="rId9" tooltip="Sacroiliac joint"/>
              </a:rPr>
              <a:t>sacroiliac joints</a:t>
            </a:r>
            <a:r>
              <a:rPr lang="en-US" smtClean="0"/>
              <a:t>.</a:t>
            </a:r>
          </a:p>
          <a:p>
            <a:r>
              <a:rPr lang="en-US" b="1" smtClean="0">
                <a:hlinkClick r:id="rId10" tooltip="Carpal tunnel syndrome"/>
              </a:rPr>
              <a:t>Carpal tunnel syndrome</a:t>
            </a:r>
            <a:r>
              <a:rPr lang="en-US" smtClean="0"/>
              <a:t>[</a:t>
            </a:r>
            <a:r>
              <a:rPr lang="en-US" smtClean="0">
                <a:hlinkClick r:id="rId11" tooltip="Edit section: Carpal tunnel syndrome"/>
              </a:rPr>
              <a:t>edit</a:t>
            </a:r>
            <a:r>
              <a:rPr lang="en-US" smtClean="0"/>
              <a:t>]</a:t>
            </a:r>
            <a:endParaRPr lang="en-US" b="1" smtClean="0"/>
          </a:p>
          <a:p>
            <a:r>
              <a:rPr lang="en-US" smtClean="0"/>
              <a:t>Occurs in between an estimated 21% to 62% of cases, possibly due to </a:t>
            </a:r>
            <a:r>
              <a:rPr lang="en-US" smtClean="0">
                <a:hlinkClick r:id="rId12" tooltip="Edema"/>
              </a:rPr>
              <a:t>edema</a:t>
            </a:r>
            <a:r>
              <a:rPr lang="en-US" smtClean="0"/>
              <a:t>.</a:t>
            </a:r>
            <a:r>
              <a:rPr lang="en-US" baseline="30000" smtClean="0">
                <a:hlinkClick r:id="rId4"/>
              </a:rPr>
              <a:t>[12]</a:t>
            </a:r>
            <a:endParaRPr lang="en-US" smtClean="0"/>
          </a:p>
          <a:p>
            <a:r>
              <a:rPr lang="en-US" b="1" smtClean="0"/>
              <a:t>Leg cramps</a:t>
            </a:r>
            <a:r>
              <a:rPr lang="en-US" smtClean="0"/>
              <a:t>[</a:t>
            </a:r>
            <a:r>
              <a:rPr lang="en-US" smtClean="0">
                <a:hlinkClick r:id="rId13" tooltip="Edit section: Leg cramps"/>
              </a:rPr>
              <a:t>edit</a:t>
            </a:r>
            <a:r>
              <a:rPr lang="en-US" smtClean="0"/>
              <a:t>]</a:t>
            </a:r>
            <a:endParaRPr lang="en-US" b="1" smtClean="0"/>
          </a:p>
          <a:p>
            <a:r>
              <a:rPr lang="en-US" smtClean="0"/>
              <a:t>Leg cramps (involuntary spasms in calf muscles) can affect between 30% to 50% of women during pregnancy, especially during the last three months of pregnancy.</a:t>
            </a:r>
            <a:r>
              <a:rPr lang="en-US" baseline="30000" smtClean="0">
                <a:hlinkClick r:id="rId4"/>
              </a:rPr>
              <a:t>[13]</a:t>
            </a:r>
            <a:r>
              <a:rPr lang="en-US" smtClean="0"/>
              <a:t> Leg cramps can be extremely painful and whilst they usually last only a few seconds, they can last for minutes.</a:t>
            </a:r>
            <a:r>
              <a:rPr lang="en-US" baseline="30000" smtClean="0">
                <a:hlinkClick r:id="rId4"/>
              </a:rPr>
              <a:t>[14]</a:t>
            </a:r>
            <a:r>
              <a:rPr lang="en-US" smtClean="0"/>
              <a:t> It is not clear whether some oral drug treatments (such as magnesium, calcium, vitamin B or vitamin C) are effective in treating leg cramps during pregnancy, nor whether these treatments are safe for the mother or her baby.</a:t>
            </a:r>
            <a:r>
              <a:rPr lang="en-US" baseline="30000" smtClean="0">
                <a:hlinkClick r:id="rId4"/>
              </a:rPr>
              <a:t>[15]</a:t>
            </a:r>
            <a:r>
              <a:rPr lang="en-US" smtClean="0"/>
              <a:t> There is no evidence to assess the effectiveness and safety of other non-drug treatments such as heat therapy, massage or stretching the muscles (or doso-flexion of the foot).</a:t>
            </a:r>
            <a:r>
              <a:rPr lang="en-US" baseline="30000" smtClean="0">
                <a:hlinkClick r:id="rId4"/>
              </a:rPr>
              <a:t>[15]</a:t>
            </a:r>
            <a:endParaRPr lang="en-US" smtClean="0"/>
          </a:p>
          <a:p>
            <a:r>
              <a:rPr lang="en-US" b="1" smtClean="0"/>
              <a:t>Constipation</a:t>
            </a:r>
            <a:r>
              <a:rPr lang="en-US" smtClean="0"/>
              <a:t>[</a:t>
            </a:r>
            <a:r>
              <a:rPr lang="en-US" smtClean="0">
                <a:hlinkClick r:id="rId14" tooltip="Edit section: Constipation"/>
              </a:rPr>
              <a:t>edit</a:t>
            </a:r>
            <a:r>
              <a:rPr lang="en-US" smtClean="0"/>
              <a:t>]</a:t>
            </a:r>
            <a:endParaRPr lang="en-US" b="1" smtClean="0"/>
          </a:p>
          <a:p>
            <a:r>
              <a:rPr lang="en-US" smtClean="0">
                <a:hlinkClick r:id="rId15" tooltip="Constipation"/>
              </a:rPr>
              <a:t>Constipation</a:t>
            </a:r>
            <a:r>
              <a:rPr lang="en-US" smtClean="0"/>
              <a:t> is believed to be caused by decreased bowel mobility secondary to elevated </a:t>
            </a:r>
            <a:r>
              <a:rPr lang="en-US" smtClean="0">
                <a:hlinkClick r:id="rId16" tooltip="Progesterone"/>
              </a:rPr>
              <a:t>progesterone</a:t>
            </a:r>
            <a:r>
              <a:rPr lang="en-US" smtClean="0"/>
              <a:t> (normal in pregnancy), which can lead to greater absorption of water, but it can also be caused or worsened by iron supplementation.</a:t>
            </a:r>
            <a:r>
              <a:rPr lang="en-US" baseline="30000" smtClean="0">
                <a:hlinkClick r:id="rId4"/>
              </a:rPr>
              <a:t>[4]</a:t>
            </a:r>
            <a:r>
              <a:rPr lang="en-US" smtClean="0"/>
              <a:t> It causes the "</a:t>
            </a:r>
            <a:r>
              <a:rPr lang="en-US" smtClean="0">
                <a:hlinkClick r:id="rId17" tooltip="Smooth muscle"/>
              </a:rPr>
              <a:t>smooth muscle</a:t>
            </a:r>
            <a:r>
              <a:rPr lang="en-US" smtClean="0"/>
              <a:t>" along the walls of the </a:t>
            </a:r>
            <a:r>
              <a:rPr lang="en-US" smtClean="0">
                <a:hlinkClick r:id="rId18" tooltip="Intestines"/>
              </a:rPr>
              <a:t>intestines</a:t>
            </a:r>
            <a:r>
              <a:rPr lang="en-US" smtClean="0"/>
              <a:t> to relax. Thus, making sure that the future mother will absorb as much </a:t>
            </a:r>
            <a:r>
              <a:rPr lang="en-US" smtClean="0">
                <a:hlinkClick r:id="rId19" tooltip="Nutrients"/>
              </a:rPr>
              <a:t>nutrients</a:t>
            </a:r>
            <a:r>
              <a:rPr lang="en-US" smtClean="0"/>
              <a:t> from her diet as possible in order to nourish the </a:t>
            </a:r>
            <a:r>
              <a:rPr lang="en-US" smtClean="0">
                <a:hlinkClick r:id="rId20" tooltip="Fetus"/>
              </a:rPr>
              <a:t>fetus</a:t>
            </a:r>
            <a:r>
              <a:rPr lang="en-US" smtClean="0"/>
              <a:t> and herself. As a side effect the feces can get extremely dehydrated and hard to pass.</a:t>
            </a:r>
            <a:r>
              <a:rPr lang="en-US" baseline="30000" smtClean="0">
                <a:hlinkClick r:id="rId4"/>
              </a:rPr>
              <a:t>[16]</a:t>
            </a:r>
            <a:r>
              <a:rPr lang="en-US" smtClean="0"/>
              <a:t>Constipation can decrease as pregnancy progresses, with a rate as high as 39% at 14 weeks of gestation reducing to 20% at 36 weeks in one study at a time when iron supplementation was common.</a:t>
            </a:r>
            <a:r>
              <a:rPr lang="en-US" baseline="30000" smtClean="0">
                <a:hlinkClick r:id="rId4"/>
              </a:rPr>
              <a:t>[4]</a:t>
            </a:r>
            <a:endParaRPr lang="en-US" smtClean="0"/>
          </a:p>
          <a:p>
            <a:r>
              <a:rPr lang="en-US" smtClean="0"/>
              <a:t>Dietary modification with more fiber or fiber supplementation. Also, increased PO fluids, stool softeners, </a:t>
            </a:r>
            <a:r>
              <a:rPr lang="en-US" smtClean="0">
                <a:hlinkClick r:id="rId21" tooltip="Bulking agents"/>
              </a:rPr>
              <a:t>bulking agents</a:t>
            </a:r>
            <a:r>
              <a:rPr lang="en-US" smtClean="0"/>
              <a:t> and eating fruit and fiber enriched foods often help. There is not enough evidence to say how best to treat constipation in pregnancy.</a:t>
            </a:r>
            <a:r>
              <a:rPr lang="en-US" baseline="30000" smtClean="0">
                <a:hlinkClick r:id="rId4"/>
              </a:rPr>
              <a:t>[17]</a:t>
            </a:r>
            <a:r>
              <a:rPr lang="en-US" smtClean="0"/>
              <a:t> Stimulant laxatives may help but also cause diarrhoea and abdominal pain. Fibre supplementation may also help.</a:t>
            </a:r>
            <a:r>
              <a:rPr lang="en-US" baseline="30000" smtClean="0">
                <a:hlinkClick r:id="rId4"/>
              </a:rPr>
              <a:t>[17]</a:t>
            </a:r>
            <a:endParaRPr lang="en-US" smtClean="0"/>
          </a:p>
          <a:p>
            <a:r>
              <a:rPr lang="en-US" smtClean="0"/>
              <a:t>A woman experiencing sudden </a:t>
            </a:r>
            <a:r>
              <a:rPr lang="en-US" smtClean="0">
                <a:hlinkClick r:id="rId22" tooltip="Defecation"/>
              </a:rPr>
              <a:t>defecation</a:t>
            </a:r>
            <a:r>
              <a:rPr lang="en-US" smtClean="0"/>
              <a:t> should report this to her </a:t>
            </a:r>
            <a:r>
              <a:rPr lang="en-US" smtClean="0">
                <a:hlinkClick r:id="rId23" tooltip="Obstetrics"/>
              </a:rPr>
              <a:t>practitioner</a:t>
            </a:r>
            <a:r>
              <a:rPr lang="en-US" smtClean="0"/>
              <a:t>.</a:t>
            </a:r>
          </a:p>
          <a:p>
            <a:endParaRPr lang="en-US"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endParaRPr lang="en-US" smtClean="0"/>
          </a:p>
        </p:txBody>
      </p:sp>
      <p:sp>
        <p:nvSpPr>
          <p:cNvPr id="52227" name="Content Placeholder 2"/>
          <p:cNvSpPr>
            <a:spLocks noGrp="1"/>
          </p:cNvSpPr>
          <p:nvPr>
            <p:ph idx="1"/>
          </p:nvPr>
        </p:nvSpPr>
        <p:spPr/>
        <p:txBody>
          <a:bodyPr/>
          <a:lstStyle/>
          <a:p>
            <a:r>
              <a:rPr lang="en-US" b="1" smtClean="0"/>
              <a:t>Contractions</a:t>
            </a:r>
            <a:r>
              <a:rPr lang="en-US" smtClean="0"/>
              <a:t>[</a:t>
            </a:r>
            <a:r>
              <a:rPr lang="en-US" smtClean="0">
                <a:hlinkClick r:id="rId2" tooltip="Edit section: Contractions"/>
              </a:rPr>
              <a:t>edit</a:t>
            </a:r>
            <a:r>
              <a:rPr lang="en-US" smtClean="0"/>
              <a:t>]</a:t>
            </a:r>
            <a:endParaRPr lang="en-US" b="1" smtClean="0"/>
          </a:p>
          <a:p>
            <a:r>
              <a:rPr lang="en-US" smtClean="0"/>
              <a:t>Occasional, irregular, painless contractions that occur several times per day are normal and are known as </a:t>
            </a:r>
            <a:r>
              <a:rPr lang="en-US" smtClean="0">
                <a:hlinkClick r:id="rId3" tooltip="Braxton Hicks contraction"/>
              </a:rPr>
              <a:t>Braxton Hicks contractions</a:t>
            </a:r>
            <a:r>
              <a:rPr lang="en-US" smtClean="0"/>
              <a:t>. Can be aggravated by dehydration which will respond to increased fluid intake. Regular contractions (every 10–15 min) are a sign of </a:t>
            </a:r>
            <a:r>
              <a:rPr lang="en-US" smtClean="0">
                <a:hlinkClick r:id="rId4" tooltip="Preterm labor"/>
              </a:rPr>
              <a:t>preterm labor</a:t>
            </a:r>
            <a:r>
              <a:rPr lang="en-US" smtClean="0"/>
              <a:t> and should be assessed by </a:t>
            </a:r>
            <a:r>
              <a:rPr lang="en-US" smtClean="0">
                <a:hlinkClick r:id="rId5" tooltip="Colposcopy"/>
              </a:rPr>
              <a:t>cervical exam</a:t>
            </a:r>
            <a:r>
              <a:rPr lang="en-US" smtClean="0"/>
              <a:t>.</a:t>
            </a:r>
          </a:p>
          <a:p>
            <a:r>
              <a:rPr lang="en-US" b="1" smtClean="0"/>
              <a:t>Dehydration</a:t>
            </a:r>
            <a:r>
              <a:rPr lang="en-US" smtClean="0"/>
              <a:t>[</a:t>
            </a:r>
            <a:r>
              <a:rPr lang="en-US" smtClean="0">
                <a:hlinkClick r:id="rId6" tooltip="Edit section: Dehydration"/>
              </a:rPr>
              <a:t>edit</a:t>
            </a:r>
            <a:r>
              <a:rPr lang="en-US" smtClean="0"/>
              <a:t>]</a:t>
            </a:r>
            <a:endParaRPr lang="en-US" b="1" smtClean="0"/>
          </a:p>
          <a:p>
            <a:r>
              <a:rPr lang="en-US" smtClean="0"/>
              <a:t>Caused by expanded intravascular space and increased </a:t>
            </a:r>
            <a:r>
              <a:rPr lang="en-US" smtClean="0">
                <a:hlinkClick r:id="rId7" tooltip="Fluid compartments"/>
              </a:rPr>
              <a:t>third spacing of fluids</a:t>
            </a:r>
            <a:r>
              <a:rPr lang="en-US" smtClean="0"/>
              <a:t>. Complications include uterine contractions, which may occur because dehydration causes body release of </a:t>
            </a:r>
            <a:r>
              <a:rPr lang="en-US" smtClean="0">
                <a:hlinkClick r:id="rId8" tooltip="Antidiuretic hormone"/>
              </a:rPr>
              <a:t>ADH</a:t>
            </a:r>
            <a:r>
              <a:rPr lang="en-US" smtClean="0"/>
              <a:t>, which is similar to </a:t>
            </a:r>
            <a:r>
              <a:rPr lang="en-US" smtClean="0">
                <a:hlinkClick r:id="rId9" tooltip="Oxytocin"/>
              </a:rPr>
              <a:t>oxytocin</a:t>
            </a:r>
            <a:r>
              <a:rPr lang="en-US" smtClean="0"/>
              <a:t> in structure. Oxytocin itself can cause uterine contractions and thus ADH can cross-react with oxytocin receptors and cause contractions.</a:t>
            </a:r>
          </a:p>
          <a:p>
            <a:r>
              <a:rPr lang="en-US" b="1" smtClean="0"/>
              <a:t>Edema</a:t>
            </a:r>
            <a:r>
              <a:rPr lang="en-US" smtClean="0"/>
              <a:t>[</a:t>
            </a:r>
            <a:r>
              <a:rPr lang="en-US" smtClean="0">
                <a:hlinkClick r:id="rId10" tooltip="Edit section: Edema"/>
              </a:rPr>
              <a:t>edit</a:t>
            </a:r>
            <a:r>
              <a:rPr lang="en-US" smtClean="0"/>
              <a:t>]</a:t>
            </a:r>
            <a:endParaRPr lang="en-US" b="1" smtClean="0"/>
          </a:p>
          <a:p>
            <a:r>
              <a:rPr lang="en-US" smtClean="0"/>
              <a:t>Compression of the </a:t>
            </a:r>
            <a:r>
              <a:rPr lang="en-US" smtClean="0">
                <a:hlinkClick r:id="rId11" tooltip="Inferior vena cava"/>
              </a:rPr>
              <a:t>inferior vena cava</a:t>
            </a:r>
            <a:r>
              <a:rPr lang="en-US" smtClean="0"/>
              <a:t> (IVC) and pelvic veins by the </a:t>
            </a:r>
            <a:r>
              <a:rPr lang="en-US" smtClean="0">
                <a:hlinkClick r:id="rId12" tooltip="Uterus"/>
              </a:rPr>
              <a:t>uterus</a:t>
            </a:r>
            <a:r>
              <a:rPr lang="en-US" smtClean="0"/>
              <a:t> leads to increased hydrostatic pressure in lower extremities. Treatment includes raising legs above the heart, advising patient to sleep on her side to prevent the uterus from impinging on the inferior vena cava, reflexology, water emersion</a:t>
            </a:r>
            <a:r>
              <a:rPr lang="en-US" baseline="30000" smtClean="0">
                <a:hlinkClick r:id="rId13"/>
              </a:rPr>
              <a:t>[18]</a:t>
            </a:r>
            <a:r>
              <a:rPr lang="en-US" smtClean="0"/>
              <a:t> &amp; compression stockings.</a:t>
            </a:r>
          </a:p>
          <a:p>
            <a:r>
              <a:rPr lang="en-US" b="1" smtClean="0"/>
              <a:t>Regurgitation and heartburn</a:t>
            </a:r>
            <a:r>
              <a:rPr lang="en-US" smtClean="0"/>
              <a:t>[</a:t>
            </a:r>
            <a:r>
              <a:rPr lang="en-US" smtClean="0">
                <a:hlinkClick r:id="rId14" tooltip="Edit section: Regurgitation and heartburn"/>
              </a:rPr>
              <a:t>edit</a:t>
            </a:r>
            <a:r>
              <a:rPr lang="en-US" smtClean="0"/>
              <a:t>]</a:t>
            </a:r>
            <a:endParaRPr lang="en-US" b="1" smtClean="0"/>
          </a:p>
          <a:p>
            <a:r>
              <a:rPr lang="en-US" smtClean="0">
                <a:hlinkClick r:id="rId15" tooltip="Regurgitation (digestion)"/>
              </a:rPr>
              <a:t>Regurgitation</a:t>
            </a:r>
            <a:r>
              <a:rPr lang="en-US" smtClean="0"/>
              <a:t> and </a:t>
            </a:r>
            <a:r>
              <a:rPr lang="en-US" smtClean="0">
                <a:hlinkClick r:id="rId16" tooltip="Heartburn"/>
              </a:rPr>
              <a:t>heartburn</a:t>
            </a:r>
            <a:r>
              <a:rPr lang="en-US" smtClean="0"/>
              <a:t> in pregnancy are caused by relaxation of the </a:t>
            </a:r>
            <a:r>
              <a:rPr lang="en-US" smtClean="0">
                <a:hlinkClick r:id="rId17" tooltip="Lower esophageal sphincter"/>
              </a:rPr>
              <a:t>lower esophageal sphincter</a:t>
            </a:r>
            <a:r>
              <a:rPr lang="en-US" smtClean="0"/>
              <a:t> (LES) and increased transit time in the stomach (normal in pregnancy), as well as by increased intraabdominal pressure, caused by the enlarging uterus.</a:t>
            </a:r>
          </a:p>
          <a:p>
            <a:r>
              <a:rPr lang="en-US" smtClean="0"/>
              <a:t>Regurgitation and heartburn in pregnancy can be at least alleviated by eating multiple small meals a day, avoiding eating within three hours of going to bed, and sitting up straight when eating.</a:t>
            </a:r>
            <a:r>
              <a:rPr lang="en-US" baseline="30000" smtClean="0">
                <a:hlinkClick r:id="rId13"/>
              </a:rPr>
              <a:t>[19]</a:t>
            </a:r>
            <a:endParaRPr lang="en-US" smtClean="0"/>
          </a:p>
          <a:p>
            <a:r>
              <a:rPr lang="en-US" smtClean="0"/>
              <a:t>If diet and lifestyle changes are not enough, </a:t>
            </a:r>
            <a:r>
              <a:rPr lang="en-US" smtClean="0">
                <a:hlinkClick r:id="rId18" tooltip="Antacid"/>
              </a:rPr>
              <a:t>antacids</a:t>
            </a:r>
            <a:r>
              <a:rPr lang="en-US" smtClean="0"/>
              <a:t> and </a:t>
            </a:r>
            <a:r>
              <a:rPr lang="en-US" smtClean="0">
                <a:hlinkClick r:id="rId19" tooltip="Alginate"/>
              </a:rPr>
              <a:t>alginates</a:t>
            </a:r>
            <a:r>
              <a:rPr lang="en-US" smtClean="0"/>
              <a:t> may be required to control indigestion, particularly if the symptoms are mild.</a:t>
            </a:r>
            <a:r>
              <a:rPr lang="en-US" baseline="30000" smtClean="0">
                <a:hlinkClick r:id="rId13"/>
              </a:rPr>
              <a:t>[19]</a:t>
            </a:r>
            <a:r>
              <a:rPr lang="en-US" smtClean="0"/>
              <a:t> If these, in turn, are not enough, </a:t>
            </a:r>
            <a:r>
              <a:rPr lang="en-US" smtClean="0">
                <a:hlinkClick r:id="rId20" tooltip="Proton pump inhibitor"/>
              </a:rPr>
              <a:t>proton pump inhibitors</a:t>
            </a:r>
            <a:r>
              <a:rPr lang="en-US" smtClean="0"/>
              <a:t> may be used.</a:t>
            </a:r>
            <a:r>
              <a:rPr lang="en-US" baseline="30000" smtClean="0">
                <a:hlinkClick r:id="rId13"/>
              </a:rPr>
              <a:t>[19]</a:t>
            </a:r>
            <a:endParaRPr lang="en-US" smtClean="0"/>
          </a:p>
          <a:p>
            <a:r>
              <a:rPr lang="en-US" smtClean="0"/>
              <a:t>If more severe, it may be diagnosed as </a:t>
            </a:r>
            <a:r>
              <a:rPr lang="en-US" smtClean="0">
                <a:hlinkClick r:id="rId21" tooltip="Gastroesophageal reflux disease"/>
              </a:rPr>
              <a:t>gastroesophageal reflux disease</a:t>
            </a:r>
            <a:r>
              <a:rPr lang="en-US" smtClean="0"/>
              <a:t> (GERD).</a:t>
            </a:r>
          </a:p>
          <a:p>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BLOOD VOLUME AND COMPOSITION</a:t>
            </a:r>
          </a:p>
        </p:txBody>
      </p:sp>
      <p:sp>
        <p:nvSpPr>
          <p:cNvPr id="5123" name="Content Placeholder 2"/>
          <p:cNvSpPr>
            <a:spLocks noGrp="1"/>
          </p:cNvSpPr>
          <p:nvPr>
            <p:ph idx="1"/>
          </p:nvPr>
        </p:nvSpPr>
        <p:spPr/>
        <p:txBody>
          <a:bodyPr/>
          <a:lstStyle/>
          <a:p>
            <a:pPr eaLnBrk="1" hangingPunct="1">
              <a:buFont typeface="Wingdings" pitchFamily="2" charset="2"/>
              <a:buChar char="§"/>
            </a:pPr>
            <a:r>
              <a:rPr lang="en-US" smtClean="0">
                <a:latin typeface="Arial" charset="0"/>
                <a:cs typeface="Arial" charset="0"/>
              </a:rPr>
              <a:t>Required to </a:t>
            </a:r>
            <a:r>
              <a:rPr lang="en-US" b="1" smtClean="0">
                <a:solidFill>
                  <a:srgbClr val="FFFF00"/>
                </a:solidFill>
                <a:latin typeface="Arial" charset="0"/>
                <a:cs typeface="Arial" charset="0"/>
              </a:rPr>
              <a:t>allow the blood circulation </a:t>
            </a:r>
            <a:r>
              <a:rPr lang="en-US" smtClean="0">
                <a:latin typeface="Arial" charset="0"/>
                <a:cs typeface="Arial" charset="0"/>
              </a:rPr>
              <a:t>to the placenta.</a:t>
            </a:r>
          </a:p>
          <a:p>
            <a:pPr eaLnBrk="1" hangingPunct="1">
              <a:buFont typeface="Wingdings" pitchFamily="2" charset="2"/>
              <a:buChar char="§"/>
            </a:pPr>
            <a:r>
              <a:rPr lang="en-US" smtClean="0">
                <a:latin typeface="Arial" charset="0"/>
                <a:cs typeface="Arial" charset="0"/>
              </a:rPr>
              <a:t>It carries </a:t>
            </a:r>
            <a:r>
              <a:rPr lang="en-US" b="1" smtClean="0">
                <a:solidFill>
                  <a:srgbClr val="FFFF00"/>
                </a:solidFill>
                <a:latin typeface="Arial" charset="0"/>
                <a:cs typeface="Arial" charset="0"/>
              </a:rPr>
              <a:t>nutrients &amp; oxygen </a:t>
            </a:r>
            <a:r>
              <a:rPr lang="en-US" smtClean="0">
                <a:latin typeface="Arial" charset="0"/>
                <a:cs typeface="Arial" charset="0"/>
              </a:rPr>
              <a:t>to the foetus.</a:t>
            </a:r>
          </a:p>
          <a:p>
            <a:pPr eaLnBrk="1" hangingPunct="1">
              <a:buFont typeface="Wingdings" pitchFamily="2" charset="2"/>
              <a:buChar char="§"/>
            </a:pPr>
            <a:r>
              <a:rPr lang="en-US" smtClean="0">
                <a:latin typeface="Arial" charset="0"/>
                <a:cs typeface="Arial" charset="0"/>
              </a:rPr>
              <a:t>Blood volume </a:t>
            </a:r>
            <a:r>
              <a:rPr lang="en-US" b="1" smtClean="0">
                <a:solidFill>
                  <a:srgbClr val="FFFF00"/>
                </a:solidFill>
                <a:latin typeface="Arial" charset="0"/>
                <a:cs typeface="Arial" charset="0"/>
              </a:rPr>
              <a:t>expands by 50%</a:t>
            </a:r>
          </a:p>
          <a:p>
            <a:pPr eaLnBrk="1" hangingPunct="1">
              <a:buFont typeface="Wingdings" pitchFamily="2" charset="2"/>
              <a:buChar char="§"/>
            </a:pPr>
            <a:endParaRPr lang="en-US" smtClean="0">
              <a:latin typeface="Arial" charset="0"/>
              <a:cs typeface="Arial" charset="0"/>
            </a:endParaRPr>
          </a:p>
        </p:txBody>
      </p:sp>
      <p:cxnSp>
        <p:nvCxnSpPr>
          <p:cNvPr id="5" name="Straight Arrow Connector 4"/>
          <p:cNvCxnSpPr/>
          <p:nvPr/>
        </p:nvCxnSpPr>
        <p:spPr>
          <a:xfrm rot="5400000">
            <a:off x="2667794" y="2971006"/>
            <a:ext cx="45720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5125" name="TextBox 7"/>
          <p:cNvSpPr txBox="1">
            <a:spLocks noChangeArrowheads="1"/>
          </p:cNvSpPr>
          <p:nvPr/>
        </p:nvSpPr>
        <p:spPr bwMode="auto">
          <a:xfrm>
            <a:off x="2971800" y="2743200"/>
            <a:ext cx="1812925" cy="369888"/>
          </a:xfrm>
          <a:prstGeom prst="rect">
            <a:avLst/>
          </a:prstGeom>
          <a:noFill/>
          <a:ln w="9525">
            <a:noFill/>
            <a:miter lim="800000"/>
            <a:headEnd/>
            <a:tailEnd/>
          </a:ln>
        </p:spPr>
        <p:txBody>
          <a:bodyPr wrap="none">
            <a:spAutoFit/>
          </a:bodyPr>
          <a:lstStyle/>
          <a:p>
            <a:r>
              <a:rPr lang="en-US"/>
              <a:t>Which results in</a:t>
            </a:r>
          </a:p>
        </p:txBody>
      </p:sp>
      <p:sp>
        <p:nvSpPr>
          <p:cNvPr id="5126" name="TextBox 8"/>
          <p:cNvSpPr txBox="1">
            <a:spLocks noChangeArrowheads="1"/>
          </p:cNvSpPr>
          <p:nvPr/>
        </p:nvSpPr>
        <p:spPr bwMode="auto">
          <a:xfrm>
            <a:off x="131763" y="3200400"/>
            <a:ext cx="9012237" cy="708025"/>
          </a:xfrm>
          <a:prstGeom prst="rect">
            <a:avLst/>
          </a:prstGeom>
          <a:noFill/>
          <a:ln w="9525">
            <a:noFill/>
            <a:miter lim="800000"/>
            <a:headEnd/>
            <a:tailEnd/>
          </a:ln>
        </p:spPr>
        <p:txBody>
          <a:bodyPr wrap="none">
            <a:spAutoFit/>
          </a:bodyPr>
          <a:lstStyle/>
          <a:p>
            <a:pPr algn="ctr"/>
            <a:r>
              <a:rPr lang="en-US" sz="2000"/>
              <a:t>Decrease in </a:t>
            </a:r>
            <a:r>
              <a:rPr lang="en-US" sz="2000" b="1">
                <a:solidFill>
                  <a:srgbClr val="FFFF00"/>
                </a:solidFill>
              </a:rPr>
              <a:t>haemoglobin levels, blood glucose, serum levels of albumin</a:t>
            </a:r>
            <a:r>
              <a:rPr lang="en-US" sz="2000"/>
              <a:t>,</a:t>
            </a:r>
          </a:p>
          <a:p>
            <a:pPr algn="ctr"/>
            <a:r>
              <a:rPr lang="en-US" sz="2000"/>
              <a:t>Other serum proteins &amp; water soluble vitamins</a:t>
            </a:r>
          </a:p>
        </p:txBody>
      </p:sp>
      <p:cxnSp>
        <p:nvCxnSpPr>
          <p:cNvPr id="10" name="Straight Arrow Connector 9"/>
          <p:cNvCxnSpPr/>
          <p:nvPr/>
        </p:nvCxnSpPr>
        <p:spPr>
          <a:xfrm rot="5400000">
            <a:off x="2667794" y="4037806"/>
            <a:ext cx="45720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5128" name="TextBox 10"/>
          <p:cNvSpPr txBox="1">
            <a:spLocks noChangeArrowheads="1"/>
          </p:cNvSpPr>
          <p:nvPr/>
        </p:nvSpPr>
        <p:spPr bwMode="auto">
          <a:xfrm>
            <a:off x="990600" y="4267200"/>
            <a:ext cx="5208588" cy="400050"/>
          </a:xfrm>
          <a:prstGeom prst="rect">
            <a:avLst/>
          </a:prstGeom>
          <a:noFill/>
          <a:ln w="9525">
            <a:noFill/>
            <a:miter lim="800000"/>
            <a:headEnd/>
            <a:tailEnd/>
          </a:ln>
        </p:spPr>
        <p:txBody>
          <a:bodyPr wrap="none">
            <a:spAutoFit/>
          </a:bodyPr>
          <a:lstStyle/>
          <a:p>
            <a:r>
              <a:rPr lang="en-US" sz="2000"/>
              <a:t>Tendency to increase in </a:t>
            </a:r>
            <a:r>
              <a:rPr lang="en-US" sz="2000" b="1">
                <a:solidFill>
                  <a:srgbClr val="FFFF00"/>
                </a:solidFill>
              </a:rPr>
              <a:t>extra cellular fluid </a:t>
            </a:r>
          </a:p>
        </p:txBody>
      </p:sp>
      <p:cxnSp>
        <p:nvCxnSpPr>
          <p:cNvPr id="12" name="Straight Arrow Connector 11"/>
          <p:cNvCxnSpPr/>
          <p:nvPr/>
        </p:nvCxnSpPr>
        <p:spPr>
          <a:xfrm rot="5400000">
            <a:off x="2667794" y="4799806"/>
            <a:ext cx="457200" cy="1588"/>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5130" name="TextBox 12"/>
          <p:cNvSpPr txBox="1">
            <a:spLocks noChangeArrowheads="1"/>
          </p:cNvSpPr>
          <p:nvPr/>
        </p:nvSpPr>
        <p:spPr bwMode="auto">
          <a:xfrm>
            <a:off x="304800" y="5029200"/>
            <a:ext cx="7177088" cy="400050"/>
          </a:xfrm>
          <a:prstGeom prst="rect">
            <a:avLst/>
          </a:prstGeom>
          <a:noFill/>
          <a:ln w="9525">
            <a:noFill/>
            <a:miter lim="800000"/>
            <a:headEnd/>
            <a:tailEnd/>
          </a:ln>
        </p:spPr>
        <p:txBody>
          <a:bodyPr wrap="none">
            <a:spAutoFit/>
          </a:bodyPr>
          <a:lstStyle/>
          <a:p>
            <a:r>
              <a:rPr lang="en-US" sz="2000"/>
              <a:t>Free fatty acids</a:t>
            </a:r>
            <a:r>
              <a:rPr lang="en-US" sz="2000" b="1">
                <a:solidFill>
                  <a:srgbClr val="FFFF00"/>
                </a:solidFill>
              </a:rPr>
              <a:t>, fat </a:t>
            </a:r>
            <a:r>
              <a:rPr lang="en-US" sz="2000"/>
              <a:t>soluble vitamins, lipid fractions </a:t>
            </a:r>
            <a:r>
              <a:rPr lang="en-US" sz="2000" b="1">
                <a:solidFill>
                  <a:srgbClr val="FFFF00"/>
                </a:solidFill>
              </a:rPr>
              <a:t>increases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endParaRPr lang="en-US" smtClean="0"/>
          </a:p>
        </p:txBody>
      </p:sp>
      <p:sp>
        <p:nvSpPr>
          <p:cNvPr id="53251" name="Content Placeholder 2"/>
          <p:cNvSpPr>
            <a:spLocks noGrp="1"/>
          </p:cNvSpPr>
          <p:nvPr>
            <p:ph idx="1"/>
          </p:nvPr>
        </p:nvSpPr>
        <p:spPr/>
        <p:txBody>
          <a:bodyPr/>
          <a:lstStyle/>
          <a:p>
            <a:r>
              <a:rPr lang="en-US" b="1" smtClean="0">
                <a:hlinkClick r:id="rId2" tooltip="Varicose veins"/>
              </a:rPr>
              <a:t>Varicose veins</a:t>
            </a:r>
            <a:r>
              <a:rPr lang="en-US" smtClean="0"/>
              <a:t>[</a:t>
            </a:r>
            <a:r>
              <a:rPr lang="en-US" smtClean="0">
                <a:hlinkClick r:id="rId3" tooltip="Edit section: Varicose veins"/>
              </a:rPr>
              <a:t>edit</a:t>
            </a:r>
            <a:r>
              <a:rPr lang="en-US" smtClean="0"/>
              <a:t>]</a:t>
            </a:r>
            <a:endParaRPr lang="en-US" b="1" smtClean="0"/>
          </a:p>
          <a:p>
            <a:r>
              <a:rPr lang="en-US" smtClean="0"/>
              <a:t>Dilation of veins in legs caused by relaxation of smooth muscle and increased intravascular pressure due to fluid volume increase. Treatment involves elevation of the legs and pressure stockings to relieve swelling along with warm sitz baths to decrease pain. There is a small amount of evidence that rutosides (a herbal remedy) may relieve symptoms of varicose veins in late pregnancy but it is not yet known if rutosides are safe to take in pregnancy.</a:t>
            </a:r>
            <a:r>
              <a:rPr lang="en-US" baseline="30000" smtClean="0">
                <a:hlinkClick r:id="rId4"/>
              </a:rPr>
              <a:t>[18]</a:t>
            </a:r>
            <a:r>
              <a:rPr lang="en-US" smtClean="0"/>
              <a:t> Risk factors include obesity, lengthy standing or sitting, constrictive clothing and constipation and bearing down with bowel movements</a:t>
            </a:r>
          </a:p>
          <a:p>
            <a:r>
              <a:rPr lang="en-US" b="1" smtClean="0"/>
              <a:t>Hemorrhoids</a:t>
            </a:r>
            <a:r>
              <a:rPr lang="en-US" smtClean="0"/>
              <a:t>[</a:t>
            </a:r>
            <a:r>
              <a:rPr lang="en-US" smtClean="0">
                <a:hlinkClick r:id="rId5" tooltip="Edit section: Hemorrhoids"/>
              </a:rPr>
              <a:t>edit</a:t>
            </a:r>
            <a:r>
              <a:rPr lang="en-US" smtClean="0"/>
              <a:t>]</a:t>
            </a:r>
            <a:endParaRPr lang="en-US" b="1" smtClean="0"/>
          </a:p>
          <a:p>
            <a:r>
              <a:rPr lang="en-US" smtClean="0">
                <a:hlinkClick r:id="rId6" tooltip="Hemorrhoids"/>
              </a:rPr>
              <a:t>Haemorrhoids</a:t>
            </a:r>
            <a:r>
              <a:rPr lang="en-US" smtClean="0"/>
              <a:t> (piles) are swollen veins at or inside the anal area, resulting from impaired venous return, straining associated with constipation, or increased intra-abdominal pressure in later pregnancy.</a:t>
            </a:r>
            <a:r>
              <a:rPr lang="en-US" baseline="30000" smtClean="0">
                <a:hlinkClick r:id="rId4"/>
              </a:rPr>
              <a:t>[20]</a:t>
            </a:r>
            <a:r>
              <a:rPr lang="en-US" smtClean="0"/>
              <a:t> They are more common in pregnant than non-pregnant women.</a:t>
            </a:r>
            <a:r>
              <a:rPr lang="en-US" baseline="30000" smtClean="0">
                <a:hlinkClick r:id="rId4"/>
              </a:rPr>
              <a:t>[20]</a:t>
            </a:r>
            <a:r>
              <a:rPr lang="en-US" smtClean="0"/>
              <a:t> It is reported by 16% of women at 6 months postpartum.</a:t>
            </a:r>
            <a:r>
              <a:rPr lang="en-US" baseline="30000" smtClean="0">
                <a:hlinkClick r:id="rId4"/>
              </a:rPr>
              <a:t>[21]</a:t>
            </a:r>
            <a:r>
              <a:rPr lang="en-US" smtClean="0"/>
              <a:t> Most pregnant women in countries where the diet is not heavily fiber-based may develop hemorrhoids,</a:t>
            </a:r>
            <a:r>
              <a:rPr lang="en-US" baseline="30000" smtClean="0">
                <a:hlinkClick r:id="rId4"/>
              </a:rPr>
              <a:t>[22]</a:t>
            </a:r>
            <a:r>
              <a:rPr lang="en-US" smtClean="0"/>
              <a:t> although they will usually be asymptomatic.</a:t>
            </a:r>
            <a:r>
              <a:rPr lang="en-US" baseline="30000" smtClean="0">
                <a:hlinkClick r:id="rId4"/>
              </a:rPr>
              <a:t>[20]</a:t>
            </a:r>
            <a:r>
              <a:rPr lang="en-US" smtClean="0"/>
              <a:t> Hemorrhoids can cause bleeding, itching, soiling or pain, and they can become strangulated.</a:t>
            </a:r>
            <a:r>
              <a:rPr lang="en-US" baseline="30000" smtClean="0">
                <a:hlinkClick r:id="rId4"/>
              </a:rPr>
              <a:t>[20]</a:t>
            </a:r>
            <a:r>
              <a:rPr lang="en-US" smtClean="0"/>
              <a:t> Symptoms may resolve spontaneously after pregnancy, although hemorrhoids are also common in the days after childbirth.</a:t>
            </a:r>
            <a:r>
              <a:rPr lang="en-US" baseline="30000" smtClean="0">
                <a:hlinkClick r:id="rId4"/>
              </a:rPr>
              <a:t>[20]</a:t>
            </a:r>
            <a:r>
              <a:rPr lang="en-US" smtClean="0"/>
              <a:t> Conservative treatments for hemorrhoids in pregnancy include dietary modification, local treatments, bowel stimulants or depressants, or phlebotonics (to strengthen capillaries and improve microcirculation).</a:t>
            </a:r>
            <a:r>
              <a:rPr lang="en-US" baseline="30000" smtClean="0">
                <a:hlinkClick r:id="rId4"/>
              </a:rPr>
              <a:t>[22]</a:t>
            </a:r>
            <a:r>
              <a:rPr lang="en-US" smtClean="0"/>
              <a:t> Treatment with oral hydroxyethylrutosides may help improve first and second degree hemorrhoids, but more information on safety in pregnancy is needed.</a:t>
            </a:r>
            <a:r>
              <a:rPr lang="en-US" baseline="30000" smtClean="0">
                <a:hlinkClick r:id="rId4"/>
              </a:rPr>
              <a:t>[22]</a:t>
            </a:r>
            <a:r>
              <a:rPr lang="en-US" smtClean="0"/>
              <a:t> Other treatments and approaches have not been evaluated in pregnant women.</a:t>
            </a:r>
            <a:r>
              <a:rPr lang="en-US" baseline="30000" smtClean="0">
                <a:hlinkClick r:id="rId4"/>
              </a:rPr>
              <a:t>[22]</a:t>
            </a:r>
            <a:endParaRPr lang="en-US" smtClean="0"/>
          </a:p>
          <a:p>
            <a:r>
              <a:rPr lang="en-US" b="1" smtClean="0"/>
              <a:t>Pica</a:t>
            </a:r>
            <a:r>
              <a:rPr lang="en-US" smtClean="0"/>
              <a:t>[</a:t>
            </a:r>
            <a:r>
              <a:rPr lang="en-US" smtClean="0">
                <a:hlinkClick r:id="rId7" tooltip="Edit section: Pica"/>
              </a:rPr>
              <a:t>edit</a:t>
            </a:r>
            <a:r>
              <a:rPr lang="en-US" smtClean="0"/>
              <a:t>]</a:t>
            </a:r>
            <a:endParaRPr lang="en-US" b="1" smtClean="0"/>
          </a:p>
          <a:p>
            <a:r>
              <a:rPr lang="en-US" smtClean="0">
                <a:hlinkClick r:id="rId8" tooltip="Pica (disorder)"/>
              </a:rPr>
              <a:t>Pica</a:t>
            </a:r>
            <a:r>
              <a:rPr lang="en-US" smtClean="0"/>
              <a:t> is a craving for nonedible items such as dirt or clay. It is caused by iron deficiency which is normal during pregnancy and can be overcome with iron in </a:t>
            </a:r>
            <a:r>
              <a:rPr lang="en-US" smtClean="0">
                <a:hlinkClick r:id="rId9" tooltip="Prenatal vitamins"/>
              </a:rPr>
              <a:t>prenatal vitamins</a:t>
            </a:r>
            <a:r>
              <a:rPr lang="en-US" smtClean="0"/>
              <a:t> or, if severe, </a:t>
            </a:r>
            <a:r>
              <a:rPr lang="en-US" smtClean="0">
                <a:hlinkClick r:id="rId10" tooltip="Parenteral iron"/>
              </a:rPr>
              <a:t>parenteral iron</a:t>
            </a:r>
            <a:endParaRPr lang="en-US" smtClean="0"/>
          </a:p>
          <a:p>
            <a:r>
              <a:rPr lang="en-US" b="1" smtClean="0"/>
              <a:t>Round Ligament or </a:t>
            </a:r>
            <a:r>
              <a:rPr lang="en-US" b="1" smtClean="0">
                <a:hlinkClick r:id="rId11" tooltip="Lower abdominal pain"/>
              </a:rPr>
              <a:t>Lower abdominal pain</a:t>
            </a:r>
            <a:r>
              <a:rPr lang="en-US" smtClean="0"/>
              <a:t>[</a:t>
            </a:r>
            <a:r>
              <a:rPr lang="en-US" smtClean="0">
                <a:hlinkClick r:id="rId12" tooltip="Edit section: Round Ligament or Lower abdominal pain"/>
              </a:rPr>
              <a:t>edit</a:t>
            </a:r>
            <a:r>
              <a:rPr lang="en-US" smtClean="0"/>
              <a:t>]</a:t>
            </a:r>
            <a:endParaRPr lang="en-US" b="1" smtClean="0"/>
          </a:p>
          <a:p>
            <a:r>
              <a:rPr lang="en-US" smtClean="0"/>
              <a:t>Caused by rapid expansion of the </a:t>
            </a:r>
            <a:r>
              <a:rPr lang="en-US" smtClean="0">
                <a:hlinkClick r:id="rId13" tooltip="Uterus"/>
              </a:rPr>
              <a:t>uterus</a:t>
            </a:r>
            <a:r>
              <a:rPr lang="en-US" smtClean="0"/>
              <a:t> and stretching of ligaments such as the </a:t>
            </a:r>
            <a:r>
              <a:rPr lang="en-US" smtClean="0">
                <a:hlinkClick r:id="rId14" tooltip="Round ligament of uterus"/>
              </a:rPr>
              <a:t>round ligament</a:t>
            </a:r>
            <a:r>
              <a:rPr lang="en-US" smtClean="0"/>
              <a:t>. This pain is typically treated with </a:t>
            </a:r>
            <a:r>
              <a:rPr lang="en-US" smtClean="0">
                <a:hlinkClick r:id="rId15" tooltip="Paracetamol"/>
              </a:rPr>
              <a:t>paracetamol</a:t>
            </a:r>
            <a:r>
              <a:rPr lang="en-US" smtClean="0"/>
              <a:t> (acetaminophen).</a:t>
            </a:r>
          </a:p>
          <a:p>
            <a:r>
              <a:rPr lang="en-US" b="1" smtClean="0"/>
              <a:t>Increased urinary frequency</a:t>
            </a:r>
            <a:r>
              <a:rPr lang="en-US" smtClean="0"/>
              <a:t>[</a:t>
            </a:r>
            <a:r>
              <a:rPr lang="en-US" smtClean="0">
                <a:hlinkClick r:id="rId16" tooltip="Edit section: Increased urinary frequency"/>
              </a:rPr>
              <a:t>edit</a:t>
            </a:r>
            <a:r>
              <a:rPr lang="en-US" smtClean="0"/>
              <a:t>]</a:t>
            </a:r>
            <a:endParaRPr lang="en-US" b="1" smtClean="0"/>
          </a:p>
          <a:p>
            <a:r>
              <a:rPr lang="en-US" smtClean="0"/>
              <a:t>Caused by increased intravascular volume, elevated GFR (</a:t>
            </a:r>
            <a:r>
              <a:rPr lang="en-US" smtClean="0">
                <a:hlinkClick r:id="rId17" tooltip="Glomerular filtration rate"/>
              </a:rPr>
              <a:t>glomerular filtration rate</a:t>
            </a:r>
            <a:r>
              <a:rPr lang="en-US" smtClean="0"/>
              <a:t>), and compression of the </a:t>
            </a:r>
            <a:r>
              <a:rPr lang="en-US" smtClean="0">
                <a:hlinkClick r:id="rId18" tooltip="Urinary bladder"/>
              </a:rPr>
              <a:t>bladder</a:t>
            </a:r>
            <a:r>
              <a:rPr lang="en-US" smtClean="0"/>
              <a:t> by the expanding uterus. It may appear rather suddenly by </a:t>
            </a:r>
            <a:r>
              <a:rPr lang="en-US" smtClean="0">
                <a:hlinkClick r:id="rId19" tooltip="Head engagement"/>
              </a:rPr>
              <a:t>head engagement</a:t>
            </a:r>
            <a:r>
              <a:rPr lang="en-US" smtClean="0"/>
              <a:t> of the fetus into </a:t>
            </a:r>
            <a:r>
              <a:rPr lang="en-US" smtClean="0">
                <a:hlinkClick r:id="rId20" tooltip="Cephalic presentation"/>
              </a:rPr>
              <a:t>cephalic presentation</a:t>
            </a:r>
            <a:r>
              <a:rPr lang="en-US" smtClean="0"/>
              <a:t>. Patients are advised to continue fluid intake despite this. </a:t>
            </a:r>
            <a:r>
              <a:rPr lang="en-US" smtClean="0">
                <a:hlinkClick r:id="rId21" tooltip="Urinalysis"/>
              </a:rPr>
              <a:t>Urinalysis</a:t>
            </a:r>
            <a:r>
              <a:rPr lang="en-US" smtClean="0"/>
              <a:t> and culture should be ordered to rule out infection, which can also cause increased urinary frequency but typically is accompanied by </a:t>
            </a:r>
            <a:r>
              <a:rPr lang="en-US" smtClean="0">
                <a:hlinkClick r:id="rId22" tooltip="Dysuria"/>
              </a:rPr>
              <a:t>dysuria</a:t>
            </a:r>
            <a:r>
              <a:rPr lang="en-US" smtClean="0"/>
              <a:t> (pain when urinating).</a:t>
            </a:r>
          </a:p>
          <a:p>
            <a:r>
              <a:rPr lang="en-US" b="1" i="1" smtClean="0">
                <a:hlinkClick r:id="rId23" tooltip="Diastasis recti"/>
              </a:rPr>
              <a:t>Diastasis recti</a:t>
            </a:r>
            <a:r>
              <a:rPr lang="en-US" b="1" smtClean="0"/>
              <a:t> or abdominal separation</a:t>
            </a:r>
            <a:r>
              <a:rPr lang="en-US" smtClean="0"/>
              <a:t>[</a:t>
            </a:r>
            <a:r>
              <a:rPr lang="en-US" smtClean="0">
                <a:hlinkClick r:id="rId24" tooltip="Edit section: Diastasis recti or abdominal separation"/>
              </a:rPr>
              <a:t>edit</a:t>
            </a:r>
            <a:r>
              <a:rPr lang="en-US" smtClean="0"/>
              <a:t>]</a:t>
            </a:r>
            <a:endParaRPr lang="en-US" b="1" smtClean="0"/>
          </a:p>
          <a:p>
            <a:r>
              <a:rPr lang="en-US" smtClean="0"/>
              <a:t>During pregnancy, many women experience a separation of their stomach muscles, known as diastasis recti. It affects the </a:t>
            </a:r>
            <a:r>
              <a:rPr lang="en-US" smtClean="0">
                <a:hlinkClick r:id="rId25" tooltip="Rectus abdominis muscle"/>
              </a:rPr>
              <a:t>rectus abdominis muscle</a:t>
            </a:r>
            <a:r>
              <a:rPr lang="en-US" smtClean="0"/>
              <a:t>.</a:t>
            </a:r>
          </a:p>
          <a:p>
            <a:r>
              <a:rPr lang="en-US" smtClean="0"/>
              <a:t>The rectus abdominis muscle is divided down the middle by the tendinous line called the linea alba.</a:t>
            </a:r>
            <a:r>
              <a:rPr lang="en-US" baseline="30000" smtClean="0">
                <a:hlinkClick r:id="rId4"/>
              </a:rPr>
              <a:t>[23]</a:t>
            </a:r>
            <a:r>
              <a:rPr lang="en-US" smtClean="0"/>
              <a:t> It is kept in line by the transverse abdominal and oblique abdominal muscles. During pregnancy, the growth of the fetus exerts pressure on abdominal cavity muscles, in particular the rectus abdominis. In pregnancies that experience rapid fetus growth or women with particularly weak abdominal muscles, this pressure can sometimes causes the rectus abdominis muscle to separate along the linea alba, creating a split between the left and right sides of the rectus abdominis.</a:t>
            </a:r>
            <a:r>
              <a:rPr lang="en-US" baseline="30000" smtClean="0">
                <a:hlinkClick r:id="rId4"/>
              </a:rPr>
              <a:t>[24]</a:t>
            </a:r>
            <a:endParaRPr lang="en-US" smtClean="0"/>
          </a:p>
          <a:p>
            <a:r>
              <a:rPr lang="en-US" smtClean="0"/>
              <a:t>About one-third of all pregnant women experience diastasis recti at some point in their pregnancy, however it is much more likely to occur during the second trimester or third trimester of pregnancy. However, separation also frequently occurs during labor and delivery, or with women carrying more than one baby.</a:t>
            </a:r>
            <a:r>
              <a:rPr lang="en-US" baseline="30000" smtClean="0">
                <a:hlinkClick r:id="rId4"/>
              </a:rPr>
              <a:t>[25]</a:t>
            </a:r>
            <a:r>
              <a:rPr lang="en-US" smtClean="0"/>
              <a:t> Many cases of diastasis recti correct themselves after birth, but some do not. In cases where it persists, exercise may help improve the condition, and sometimes surgery is needed to correct the problem to prevent pain and future complications.</a:t>
            </a:r>
            <a:r>
              <a:rPr lang="en-US" baseline="30000" smtClean="0">
                <a:hlinkClick r:id="rId4"/>
              </a:rPr>
              <a:t>[26][27]</a:t>
            </a:r>
            <a:endParaRPr lang="en-US" smtClean="0"/>
          </a:p>
          <a:p>
            <a:r>
              <a:rPr lang="en-US" b="1" smtClean="0"/>
              <a:t>Striae gravidarum</a:t>
            </a:r>
            <a:r>
              <a:rPr lang="en-US" smtClean="0"/>
              <a:t>[</a:t>
            </a:r>
            <a:r>
              <a:rPr lang="en-US" smtClean="0">
                <a:hlinkClick r:id="rId26" tooltip="Edit section: Striae gravidarum"/>
              </a:rPr>
              <a:t>edit</a:t>
            </a:r>
            <a:r>
              <a:rPr lang="en-US" smtClean="0"/>
              <a:t>]</a:t>
            </a:r>
            <a:endParaRPr lang="en-US" b="1" smtClean="0"/>
          </a:p>
          <a:p>
            <a:endParaRPr lang="en-US"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endParaRPr lang="en-US" smtClean="0"/>
          </a:p>
        </p:txBody>
      </p:sp>
      <p:sp>
        <p:nvSpPr>
          <p:cNvPr id="54275" name="Content Placeholder 2"/>
          <p:cNvSpPr>
            <a:spLocks noGrp="1"/>
          </p:cNvSpPr>
          <p:nvPr>
            <p:ph idx="1"/>
          </p:nvPr>
        </p:nvSpPr>
        <p:spPr/>
        <p:txBody>
          <a:bodyPr/>
          <a:lstStyle/>
          <a:p>
            <a:r>
              <a:rPr lang="en-US" b="1" smtClean="0"/>
              <a:t>Striae gravidarum</a:t>
            </a:r>
            <a:r>
              <a:rPr lang="en-US" smtClean="0"/>
              <a:t>[</a:t>
            </a:r>
            <a:r>
              <a:rPr lang="en-US" smtClean="0">
                <a:hlinkClick r:id="rId2" tooltip="Edit section: Striae gravidarum"/>
              </a:rPr>
              <a:t>edit</a:t>
            </a:r>
            <a:r>
              <a:rPr lang="en-US" smtClean="0"/>
              <a:t>]</a:t>
            </a:r>
            <a:endParaRPr lang="en-US" b="1" smtClean="0"/>
          </a:p>
          <a:p>
            <a:r>
              <a:rPr lang="en-US" i="1" smtClean="0"/>
              <a:t>Main article: </a:t>
            </a:r>
            <a:r>
              <a:rPr lang="en-US" i="1" smtClean="0">
                <a:hlinkClick r:id="rId3" tooltip="Stretch marks"/>
              </a:rPr>
              <a:t>Stretch marks § Striae gravidarum</a:t>
            </a:r>
            <a:endParaRPr lang="en-US" i="1" smtClean="0"/>
          </a:p>
          <a:p>
            <a:r>
              <a:rPr lang="en-US" smtClean="0">
                <a:hlinkClick r:id="rId3" tooltip="Stretch marks"/>
              </a:rPr>
              <a:t>Striae gravidarum</a:t>
            </a:r>
            <a:r>
              <a:rPr lang="en-US" smtClean="0"/>
              <a:t> (pregnancy-related stretch marks) occur in 50% to 90% of women,</a:t>
            </a:r>
            <a:r>
              <a:rPr lang="en-US" baseline="30000" smtClean="0">
                <a:hlinkClick r:id="rId4"/>
              </a:rPr>
              <a:t>[28]</a:t>
            </a:r>
            <a:r>
              <a:rPr lang="en-US" smtClean="0"/>
              <a:t> and are caused both by the skin stretching and by the effects of hormonal changes on fibers in the skin.</a:t>
            </a:r>
            <a:r>
              <a:rPr lang="en-US" baseline="30000" smtClean="0">
                <a:hlinkClick r:id="rId4"/>
              </a:rPr>
              <a:t>[29]</a:t>
            </a:r>
            <a:r>
              <a:rPr lang="en-US" smtClean="0"/>
              <a:t> They are more common in younger women, women of color, women having larger babies and women who are overweight or obese, and they sometimes run in families.</a:t>
            </a:r>
            <a:r>
              <a:rPr lang="en-US" baseline="30000" smtClean="0">
                <a:hlinkClick r:id="rId4"/>
              </a:rPr>
              <a:t>[29]</a:t>
            </a:r>
            <a:r>
              <a:rPr lang="en-US" smtClean="0"/>
              <a:t> Stretch marks generally begin as red or purple stripes (striae rubra), fading to pale or flesh-color (striae alba) after pregnancy that will generally be permanent.</a:t>
            </a:r>
            <a:r>
              <a:rPr lang="en-US" baseline="30000" smtClean="0">
                <a:hlinkClick r:id="rId4"/>
              </a:rPr>
              <a:t>[28][29][30]</a:t>
            </a:r>
            <a:r>
              <a:rPr lang="en-US" smtClean="0"/>
              <a:t> They appear most commonly on the abdomen, breasts, buttocks, thighs, and arms, and may cause itching and discomfort.</a:t>
            </a:r>
            <a:r>
              <a:rPr lang="en-US" baseline="30000" smtClean="0">
                <a:hlinkClick r:id="rId4"/>
              </a:rPr>
              <a:t>[28][29]</a:t>
            </a:r>
            <a:r>
              <a:rPr lang="en-US" smtClean="0"/>
              <a:t> Although several kinds of multi-component creams are marketed and used, along with vitamin E cream, cocoa butter, almond oil and olive oil, none have been shown to prevent or reduce stretch marks in pregnancy.</a:t>
            </a:r>
            <a:r>
              <a:rPr lang="en-US" baseline="30000" smtClean="0">
                <a:hlinkClick r:id="rId4"/>
              </a:rPr>
              <a:t>[28][29]</a:t>
            </a:r>
            <a:r>
              <a:rPr lang="en-US" smtClean="0"/>
              <a:t> The safety for use in pregnancy of one herbal ingredient used in some products, Centella asiatica, has been questioned.</a:t>
            </a:r>
            <a:r>
              <a:rPr lang="en-US" baseline="30000" smtClean="0">
                <a:hlinkClick r:id="rId4"/>
              </a:rPr>
              <a:t>[29]</a:t>
            </a:r>
            <a:r>
              <a:rPr lang="en-US" smtClean="0"/>
              <a:t> Some treatments used to reduce scarring, such as topical tretinoin lasers,</a:t>
            </a:r>
            <a:r>
              <a:rPr lang="en-US" baseline="30000" smtClean="0">
                <a:hlinkClick r:id="rId4"/>
              </a:rPr>
              <a:t>[30]</a:t>
            </a:r>
            <a:r>
              <a:rPr lang="en-US" smtClean="0"/>
              <a:t> are sometimes used on stretch marks, but evidence on them is limited.</a:t>
            </a:r>
            <a:r>
              <a:rPr lang="en-US" baseline="30000" smtClean="0">
                <a:hlinkClick r:id="rId4"/>
              </a:rPr>
              <a:t>[29]</a:t>
            </a:r>
            <a:r>
              <a:rPr lang="en-US" smtClean="0"/>
              <a:t> Topical tretinoin has been shown to cause malformations in animals, without adequate human studies on safety in human pregnancies.</a:t>
            </a:r>
            <a:r>
              <a:rPr lang="en-US" baseline="30000" smtClean="0">
                <a:hlinkClick r:id="rId4"/>
              </a:rPr>
              <a:t>[31]</a:t>
            </a:r>
            <a:r>
              <a:rPr lang="en-US" smtClean="0"/>
              <a:t> Topical treatment using Aloe Vera has been shown to reduce appearance of striae when mixed with vitamin E oil and organic olive oil.</a:t>
            </a:r>
            <a:r>
              <a:rPr lang="en-US" baseline="30000" smtClean="0">
                <a:hlinkClick r:id="rId4"/>
              </a:rPr>
              <a:t>[32]</a:t>
            </a:r>
            <a:endParaRPr lang="en-US" smtClean="0"/>
          </a:p>
          <a:p>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PHYSIOLOGICAL CHANGES</a:t>
            </a:r>
          </a:p>
        </p:txBody>
      </p:sp>
      <p:sp>
        <p:nvSpPr>
          <p:cNvPr id="8195" name="Content Placeholder 2"/>
          <p:cNvSpPr>
            <a:spLocks noGrp="1"/>
          </p:cNvSpPr>
          <p:nvPr>
            <p:ph idx="1"/>
          </p:nvPr>
        </p:nvSpPr>
        <p:spPr/>
        <p:txBody>
          <a:bodyPr/>
          <a:lstStyle/>
          <a:p>
            <a:pPr eaLnBrk="1" hangingPunct="1"/>
            <a:r>
              <a:rPr lang="en-US" dirty="0" smtClean="0">
                <a:latin typeface="Arial" charset="0"/>
                <a:cs typeface="Arial" charset="0"/>
              </a:rPr>
              <a:t>Decreased ability to </a:t>
            </a:r>
            <a:r>
              <a:rPr lang="en-US" b="1" dirty="0" smtClean="0">
                <a:solidFill>
                  <a:srgbClr val="FFFF00"/>
                </a:solidFill>
                <a:latin typeface="Arial" charset="0"/>
                <a:cs typeface="Arial" charset="0"/>
              </a:rPr>
              <a:t>taste saltiness</a:t>
            </a:r>
            <a:r>
              <a:rPr lang="en-US" dirty="0" smtClean="0">
                <a:latin typeface="Arial" charset="0"/>
                <a:cs typeface="Arial" charset="0"/>
              </a:rPr>
              <a:t>.</a:t>
            </a:r>
          </a:p>
          <a:p>
            <a:pPr eaLnBrk="1" hangingPunct="1"/>
            <a:r>
              <a:rPr lang="en-US" b="1" dirty="0" smtClean="0">
                <a:solidFill>
                  <a:srgbClr val="FFFF00"/>
                </a:solidFill>
                <a:latin typeface="Arial" charset="0"/>
                <a:cs typeface="Arial" charset="0"/>
              </a:rPr>
              <a:t>Progesterone</a:t>
            </a:r>
            <a:r>
              <a:rPr lang="en-US" dirty="0" smtClean="0">
                <a:latin typeface="Arial" charset="0"/>
                <a:cs typeface="Arial" charset="0"/>
              </a:rPr>
              <a:t> level increases</a:t>
            </a:r>
          </a:p>
          <a:p>
            <a:pPr eaLnBrk="1" hangingPunct="1"/>
            <a:r>
              <a:rPr lang="en-US" b="1" dirty="0" smtClean="0">
                <a:solidFill>
                  <a:srgbClr val="FFFF00"/>
                </a:solidFill>
                <a:latin typeface="Arial" charset="0"/>
                <a:cs typeface="Arial" charset="0"/>
              </a:rPr>
              <a:t>Gastrointestinal</a:t>
            </a:r>
            <a:r>
              <a:rPr lang="en-US" dirty="0" smtClean="0">
                <a:latin typeface="Arial" charset="0"/>
                <a:cs typeface="Arial" charset="0"/>
              </a:rPr>
              <a:t> motility diminishes</a:t>
            </a:r>
          </a:p>
          <a:p>
            <a:pPr eaLnBrk="1" hangingPunct="1">
              <a:buFont typeface="Arial" charset="0"/>
              <a:buNone/>
            </a:pPr>
            <a:r>
              <a:rPr lang="en-US" dirty="0" smtClean="0">
                <a:latin typeface="Arial" charset="0"/>
                <a:cs typeface="Arial" charset="0"/>
              </a:rPr>
              <a:t>  </a:t>
            </a:r>
          </a:p>
          <a:p>
            <a:pPr eaLnBrk="1" hangingPunct="1"/>
            <a:r>
              <a:rPr lang="en-US" dirty="0" smtClean="0">
                <a:latin typeface="Arial" charset="0"/>
                <a:cs typeface="Arial" charset="0"/>
              </a:rPr>
              <a:t>High blood volume produces </a:t>
            </a:r>
            <a:r>
              <a:rPr lang="en-US" b="1" dirty="0" smtClean="0">
                <a:solidFill>
                  <a:srgbClr val="FFFF00"/>
                </a:solidFill>
                <a:latin typeface="Arial" charset="0"/>
                <a:cs typeface="Arial" charset="0"/>
              </a:rPr>
              <a:t>high </a:t>
            </a:r>
            <a:r>
              <a:rPr lang="en-US" b="1" dirty="0" err="1" smtClean="0">
                <a:solidFill>
                  <a:srgbClr val="FFFF00"/>
                </a:solidFill>
                <a:latin typeface="Arial" charset="0"/>
                <a:cs typeface="Arial" charset="0"/>
              </a:rPr>
              <a:t>glomerular</a:t>
            </a:r>
            <a:r>
              <a:rPr lang="en-US" b="1" dirty="0" smtClean="0">
                <a:solidFill>
                  <a:srgbClr val="FFFF00"/>
                </a:solidFill>
                <a:latin typeface="Arial" charset="0"/>
                <a:cs typeface="Arial" charset="0"/>
              </a:rPr>
              <a:t> filtration rate.</a:t>
            </a:r>
          </a:p>
          <a:p>
            <a:pPr eaLnBrk="1" hangingPunct="1"/>
            <a:endParaRPr lang="en-US" dirty="0" smtClean="0">
              <a:latin typeface="Arial" charset="0"/>
              <a:cs typeface="Arial" charset="0"/>
            </a:endParaRPr>
          </a:p>
        </p:txBody>
      </p:sp>
      <p:sp>
        <p:nvSpPr>
          <p:cNvPr id="4" name="Right Arrow 3"/>
          <p:cNvSpPr/>
          <p:nvPr/>
        </p:nvSpPr>
        <p:spPr>
          <a:xfrm>
            <a:off x="4343400" y="2057400"/>
            <a:ext cx="520700" cy="304800"/>
          </a:xfrm>
          <a:prstGeom prst="rightArrow">
            <a:avLst/>
          </a:prstGeom>
        </p:spPr>
        <p:style>
          <a:lnRef idx="3">
            <a:schemeClr val="lt1"/>
          </a:lnRef>
          <a:fillRef idx="1">
            <a:schemeClr val="accent6"/>
          </a:fillRef>
          <a:effectRef idx="1">
            <a:schemeClr val="accent6"/>
          </a:effectRef>
          <a:fontRef idx="minor">
            <a:schemeClr val="lt1"/>
          </a:fontRef>
        </p:style>
        <p:txBody>
          <a:bodyPr anchor="ctr"/>
          <a:lstStyle/>
          <a:p>
            <a:pPr algn="ctr">
              <a:defRPr/>
            </a:pPr>
            <a:endParaRPr lang="en-US"/>
          </a:p>
        </p:txBody>
      </p:sp>
      <p:sp>
        <p:nvSpPr>
          <p:cNvPr id="8197" name="TextBox 4"/>
          <p:cNvSpPr txBox="1">
            <a:spLocks noChangeArrowheads="1"/>
          </p:cNvSpPr>
          <p:nvPr/>
        </p:nvSpPr>
        <p:spPr bwMode="auto">
          <a:xfrm>
            <a:off x="4953000" y="1981200"/>
            <a:ext cx="2967038" cy="369888"/>
          </a:xfrm>
          <a:prstGeom prst="rect">
            <a:avLst/>
          </a:prstGeom>
          <a:noFill/>
          <a:ln w="9525">
            <a:noFill/>
            <a:miter lim="800000"/>
            <a:headEnd/>
            <a:tailEnd/>
          </a:ln>
        </p:spPr>
        <p:txBody>
          <a:bodyPr wrap="none">
            <a:spAutoFit/>
          </a:bodyPr>
          <a:lstStyle/>
          <a:p>
            <a:r>
              <a:rPr lang="en-US"/>
              <a:t>Relaxes the uterine muscle</a:t>
            </a:r>
          </a:p>
        </p:txBody>
      </p:sp>
      <p:sp>
        <p:nvSpPr>
          <p:cNvPr id="6" name="Right Arrow 5"/>
          <p:cNvSpPr/>
          <p:nvPr/>
        </p:nvSpPr>
        <p:spPr>
          <a:xfrm>
            <a:off x="5105400" y="2362200"/>
            <a:ext cx="457200" cy="304800"/>
          </a:xfrm>
          <a:prstGeom prst="rightArrow">
            <a:avLst/>
          </a:prstGeom>
        </p:spPr>
        <p:style>
          <a:lnRef idx="3">
            <a:schemeClr val="lt1"/>
          </a:lnRef>
          <a:fillRef idx="1">
            <a:schemeClr val="accent6"/>
          </a:fillRef>
          <a:effectRef idx="1">
            <a:schemeClr val="accent6"/>
          </a:effectRef>
          <a:fontRef idx="minor">
            <a:schemeClr val="lt1"/>
          </a:fontRef>
        </p:style>
        <p:txBody>
          <a:bodyPr anchor="ctr"/>
          <a:lstStyle/>
          <a:p>
            <a:pPr algn="ctr">
              <a:defRPr/>
            </a:pPr>
            <a:endParaRPr lang="en-US"/>
          </a:p>
        </p:txBody>
      </p:sp>
      <p:sp>
        <p:nvSpPr>
          <p:cNvPr id="8199" name="TextBox 6"/>
          <p:cNvSpPr txBox="1">
            <a:spLocks noChangeArrowheads="1"/>
          </p:cNvSpPr>
          <p:nvPr/>
        </p:nvSpPr>
        <p:spPr bwMode="auto">
          <a:xfrm>
            <a:off x="5562600" y="2373313"/>
            <a:ext cx="1893888" cy="369887"/>
          </a:xfrm>
          <a:prstGeom prst="rect">
            <a:avLst/>
          </a:prstGeom>
          <a:noFill/>
          <a:ln w="9525">
            <a:noFill/>
            <a:miter lim="800000"/>
            <a:headEnd/>
            <a:tailEnd/>
          </a:ln>
        </p:spPr>
        <p:txBody>
          <a:bodyPr wrap="none">
            <a:spAutoFit/>
          </a:bodyPr>
          <a:lstStyle/>
          <a:p>
            <a:pPr algn="ctr"/>
            <a:r>
              <a:rPr lang="en-US" b="1">
                <a:solidFill>
                  <a:srgbClr val="FFC000"/>
                </a:solidFill>
              </a:rPr>
              <a:t>CONSTIPATION</a:t>
            </a:r>
          </a:p>
        </p:txBody>
      </p:sp>
      <p:sp>
        <p:nvSpPr>
          <p:cNvPr id="8" name="Down Arrow 7"/>
          <p:cNvSpPr/>
          <p:nvPr/>
        </p:nvSpPr>
        <p:spPr>
          <a:xfrm>
            <a:off x="3200400" y="3505200"/>
            <a:ext cx="381000" cy="4572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8201" name="TextBox 8"/>
          <p:cNvSpPr txBox="1">
            <a:spLocks noChangeArrowheads="1"/>
          </p:cNvSpPr>
          <p:nvPr/>
        </p:nvSpPr>
        <p:spPr bwMode="auto">
          <a:xfrm>
            <a:off x="762000" y="3962400"/>
            <a:ext cx="6750050" cy="369888"/>
          </a:xfrm>
          <a:prstGeom prst="rect">
            <a:avLst/>
          </a:prstGeom>
          <a:noFill/>
          <a:ln w="9525">
            <a:noFill/>
            <a:miter lim="800000"/>
            <a:headEnd/>
            <a:tailEnd/>
          </a:ln>
        </p:spPr>
        <p:txBody>
          <a:bodyPr wrap="none">
            <a:spAutoFit/>
          </a:bodyPr>
          <a:lstStyle/>
          <a:p>
            <a:r>
              <a:rPr lang="en-US"/>
              <a:t>Increased amount </a:t>
            </a:r>
            <a:r>
              <a:rPr lang="en-US" b="1">
                <a:solidFill>
                  <a:srgbClr val="FFFF00"/>
                </a:solidFill>
              </a:rPr>
              <a:t>of amino acids, glucose </a:t>
            </a:r>
            <a:r>
              <a:rPr lang="en-US"/>
              <a:t>appear in the</a:t>
            </a:r>
            <a:r>
              <a:rPr lang="en-US" b="1">
                <a:solidFill>
                  <a:srgbClr val="FFFF00"/>
                </a:solidFill>
              </a:rPr>
              <a:t> urine</a:t>
            </a:r>
          </a:p>
        </p:txBody>
      </p:sp>
      <p:sp>
        <p:nvSpPr>
          <p:cNvPr id="10" name="Down Arrow 9"/>
          <p:cNvSpPr/>
          <p:nvPr/>
        </p:nvSpPr>
        <p:spPr>
          <a:xfrm>
            <a:off x="3200400" y="4267200"/>
            <a:ext cx="381000" cy="45720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8203" name="TextBox 10"/>
          <p:cNvSpPr txBox="1">
            <a:spLocks noChangeArrowheads="1"/>
          </p:cNvSpPr>
          <p:nvPr/>
        </p:nvSpPr>
        <p:spPr bwMode="auto">
          <a:xfrm>
            <a:off x="790575" y="4724400"/>
            <a:ext cx="6067425" cy="646113"/>
          </a:xfrm>
          <a:prstGeom prst="rect">
            <a:avLst/>
          </a:prstGeom>
          <a:noFill/>
          <a:ln w="9525">
            <a:noFill/>
            <a:miter lim="800000"/>
            <a:headEnd/>
            <a:tailEnd/>
          </a:ln>
        </p:spPr>
        <p:txBody>
          <a:bodyPr wrap="none">
            <a:spAutoFit/>
          </a:bodyPr>
          <a:lstStyle/>
          <a:p>
            <a:pPr algn="ctr"/>
            <a:r>
              <a:rPr lang="en-US"/>
              <a:t>So that increased  no. </a:t>
            </a:r>
            <a:r>
              <a:rPr lang="en-US">
                <a:solidFill>
                  <a:schemeClr val="bg1"/>
                </a:solidFill>
              </a:rPr>
              <a:t>of</a:t>
            </a:r>
            <a:r>
              <a:rPr lang="en-US" b="1">
                <a:solidFill>
                  <a:srgbClr val="00B0F0"/>
                </a:solidFill>
              </a:rPr>
              <a:t> URINARY TRACT INFECTIONS</a:t>
            </a:r>
          </a:p>
          <a:p>
            <a:pPr algn="ctr"/>
            <a:r>
              <a:rPr lang="en-US"/>
              <a:t> seen in pregnant women.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Skin changes</a:t>
            </a:r>
          </a:p>
        </p:txBody>
      </p:sp>
      <p:sp>
        <p:nvSpPr>
          <p:cNvPr id="9219" name="Rectangle 3"/>
          <p:cNvSpPr>
            <a:spLocks noGrp="1" noChangeArrowheads="1"/>
          </p:cNvSpPr>
          <p:nvPr>
            <p:ph type="body" idx="1"/>
          </p:nvPr>
        </p:nvSpPr>
        <p:spPr>
          <a:xfrm>
            <a:off x="566738" y="1752600"/>
            <a:ext cx="8001000" cy="4800600"/>
          </a:xfrm>
        </p:spPr>
        <p:txBody>
          <a:bodyPr/>
          <a:lstStyle/>
          <a:p>
            <a:pPr eaLnBrk="1" hangingPunct="1">
              <a:lnSpc>
                <a:spcPct val="80000"/>
              </a:lnSpc>
              <a:buFontTx/>
              <a:buChar char="•"/>
            </a:pPr>
            <a:r>
              <a:rPr lang="en-US" i="1" dirty="0" smtClean="0">
                <a:solidFill>
                  <a:schemeClr val="accent2"/>
                </a:solidFill>
                <a:latin typeface="Arial" charset="0"/>
              </a:rPr>
              <a:t>Pigmentation</a:t>
            </a:r>
            <a:endParaRPr lang="ar-LB" i="1" dirty="0" smtClean="0">
              <a:solidFill>
                <a:schemeClr val="accent2"/>
              </a:solidFill>
              <a:latin typeface="Arial" charset="0"/>
            </a:endParaRPr>
          </a:p>
          <a:p>
            <a:pPr eaLnBrk="1" hangingPunct="1">
              <a:lnSpc>
                <a:spcPct val="80000"/>
              </a:lnSpc>
              <a:buFontTx/>
              <a:buNone/>
            </a:pPr>
            <a:r>
              <a:rPr lang="ar-LB" i="1" dirty="0" smtClean="0">
                <a:latin typeface="Arial" charset="0"/>
              </a:rPr>
              <a:t>            </a:t>
            </a:r>
            <a:r>
              <a:rPr lang="en-US" dirty="0" smtClean="0">
                <a:latin typeface="Arial" charset="0"/>
              </a:rPr>
              <a:t> due to increased </a:t>
            </a:r>
            <a:r>
              <a:rPr lang="en-US" dirty="0" err="1" smtClean="0">
                <a:latin typeface="Arial" charset="0"/>
              </a:rPr>
              <a:t>melanocyte</a:t>
            </a:r>
            <a:r>
              <a:rPr lang="en-US" dirty="0" smtClean="0">
                <a:latin typeface="Arial" charset="0"/>
              </a:rPr>
              <a:t> stimulating hormone:</a:t>
            </a:r>
          </a:p>
          <a:p>
            <a:pPr eaLnBrk="1" hangingPunct="1">
              <a:lnSpc>
                <a:spcPct val="80000"/>
              </a:lnSpc>
              <a:buFontTx/>
              <a:buNone/>
            </a:pPr>
            <a:r>
              <a:rPr lang="en-US" dirty="0" smtClean="0">
                <a:latin typeface="Arial" charset="0"/>
              </a:rPr>
              <a:t>     - </a:t>
            </a:r>
            <a:r>
              <a:rPr lang="en-US" dirty="0" err="1" smtClean="0">
                <a:latin typeface="Arial" charset="0"/>
              </a:rPr>
              <a:t>linea</a:t>
            </a:r>
            <a:r>
              <a:rPr lang="en-US" dirty="0" smtClean="0">
                <a:latin typeface="Arial" charset="0"/>
              </a:rPr>
              <a:t> </a:t>
            </a:r>
            <a:r>
              <a:rPr lang="en-US" dirty="0" err="1" smtClean="0">
                <a:latin typeface="Arial" charset="0"/>
              </a:rPr>
              <a:t>nigra</a:t>
            </a:r>
            <a:r>
              <a:rPr lang="en-US" dirty="0" smtClean="0">
                <a:latin typeface="Arial" charset="0"/>
              </a:rPr>
              <a:t>: pigmentation of the </a:t>
            </a:r>
            <a:r>
              <a:rPr lang="en-US" dirty="0" err="1" smtClean="0">
                <a:latin typeface="Arial" charset="0"/>
              </a:rPr>
              <a:t>linea</a:t>
            </a:r>
            <a:r>
              <a:rPr lang="en-US" dirty="0" smtClean="0">
                <a:latin typeface="Arial" charset="0"/>
              </a:rPr>
              <a:t> alba, more marked below the umbilicus</a:t>
            </a:r>
          </a:p>
          <a:p>
            <a:pPr eaLnBrk="1" hangingPunct="1">
              <a:lnSpc>
                <a:spcPct val="80000"/>
              </a:lnSpc>
              <a:buFontTx/>
              <a:buNone/>
            </a:pPr>
            <a:r>
              <a:rPr lang="en-US" dirty="0" smtClean="0">
                <a:latin typeface="Arial" charset="0"/>
              </a:rPr>
              <a:t>     - </a:t>
            </a:r>
            <a:r>
              <a:rPr lang="en-US" dirty="0" err="1" smtClean="0">
                <a:latin typeface="Arial" charset="0"/>
              </a:rPr>
              <a:t>chloasma</a:t>
            </a:r>
            <a:r>
              <a:rPr lang="en-US" dirty="0" smtClean="0">
                <a:latin typeface="Arial" charset="0"/>
              </a:rPr>
              <a:t> </a:t>
            </a:r>
            <a:r>
              <a:rPr lang="en-US" dirty="0" err="1" smtClean="0">
                <a:latin typeface="Arial" charset="0"/>
              </a:rPr>
              <a:t>gravidarum</a:t>
            </a:r>
            <a:r>
              <a:rPr lang="en-US" dirty="0" smtClean="0">
                <a:latin typeface="Arial" charset="0"/>
              </a:rPr>
              <a:t>: Butterfly pigmentation of the face (mask of pregnancy)</a:t>
            </a:r>
          </a:p>
          <a:p>
            <a:pPr eaLnBrk="1" hangingPunct="1">
              <a:lnSpc>
                <a:spcPct val="80000"/>
              </a:lnSpc>
              <a:buFontTx/>
              <a:buNone/>
            </a:pPr>
            <a:endParaRPr lang="en-US" dirty="0" smtClean="0">
              <a:latin typeface="Arial" charset="0"/>
            </a:endParaRPr>
          </a:p>
          <a:p>
            <a:pPr eaLnBrk="1" hangingPunct="1">
              <a:lnSpc>
                <a:spcPct val="80000"/>
              </a:lnSpc>
              <a:buFontTx/>
              <a:buChar char="•"/>
            </a:pPr>
            <a:r>
              <a:rPr lang="en-US" i="1" dirty="0" err="1" smtClean="0">
                <a:solidFill>
                  <a:schemeClr val="accent2"/>
                </a:solidFill>
                <a:latin typeface="Arial" charset="0"/>
              </a:rPr>
              <a:t>Striae</a:t>
            </a:r>
            <a:r>
              <a:rPr lang="en-US" i="1" dirty="0" smtClean="0">
                <a:solidFill>
                  <a:schemeClr val="accent2"/>
                </a:solidFill>
                <a:latin typeface="Arial" charset="0"/>
              </a:rPr>
              <a:t> </a:t>
            </a:r>
            <a:r>
              <a:rPr lang="en-US" i="1" dirty="0" err="1" smtClean="0">
                <a:solidFill>
                  <a:schemeClr val="accent2"/>
                </a:solidFill>
                <a:latin typeface="Arial" charset="0"/>
              </a:rPr>
              <a:t>gravidarum</a:t>
            </a:r>
            <a:r>
              <a:rPr lang="en-US" i="1" dirty="0" smtClean="0">
                <a:solidFill>
                  <a:schemeClr val="accent2"/>
                </a:solidFill>
                <a:latin typeface="Arial" charset="0"/>
              </a:rPr>
              <a:t> -</a:t>
            </a:r>
            <a:r>
              <a:rPr lang="en-US" b="1" dirty="0" smtClean="0"/>
              <a:t>Pregnancy stretch marks</a:t>
            </a:r>
            <a:r>
              <a:rPr lang="en-US" dirty="0" smtClean="0"/>
              <a:t>,</a:t>
            </a:r>
          </a:p>
          <a:p>
            <a:pPr eaLnBrk="1" hangingPunct="1">
              <a:lnSpc>
                <a:spcPct val="80000"/>
              </a:lnSpc>
              <a:buFontTx/>
              <a:buChar char="•"/>
            </a:pPr>
            <a:r>
              <a:rPr lang="en-US" dirty="0" smtClean="0"/>
              <a:t>is a specific form of scarring of the skin of the abdominal area due to rapid expansion of the uterus as well as sudden weight gain during </a:t>
            </a:r>
            <a:r>
              <a:rPr lang="en-US" b="1" dirty="0" smtClean="0"/>
              <a:t>pregnancy</a:t>
            </a:r>
            <a:r>
              <a:rPr lang="en-US" dirty="0" smtClean="0"/>
              <a:t>. About 90% of women are affected.</a:t>
            </a:r>
            <a:endParaRPr lang="en-US" dirty="0" smtClean="0">
              <a:latin typeface="Arial" charset="0"/>
            </a:endParaRPr>
          </a:p>
          <a:p>
            <a:pPr eaLnBrk="1" hangingPunct="1">
              <a:lnSpc>
                <a:spcPct val="80000"/>
              </a:lnSpc>
              <a:buFontTx/>
              <a:buNone/>
            </a:pPr>
            <a:r>
              <a:rPr lang="en-US" dirty="0" smtClean="0">
                <a:latin typeface="Arial" charset="0"/>
              </a:rPr>
              <a:t>     -  stretch of the abdominal wall </a:t>
            </a:r>
          </a:p>
          <a:p>
            <a:pPr eaLnBrk="1" hangingPunct="1">
              <a:lnSpc>
                <a:spcPct val="80000"/>
              </a:lnSpc>
              <a:buFontTx/>
              <a:buNone/>
            </a:pPr>
            <a:r>
              <a:rPr lang="en-US" dirty="0" smtClean="0">
                <a:latin typeface="Arial" charset="0"/>
              </a:rPr>
              <a:t>                rupture of the subcutaneous elastic fibers</a:t>
            </a:r>
          </a:p>
          <a:p>
            <a:pPr eaLnBrk="1" hangingPunct="1">
              <a:lnSpc>
                <a:spcPct val="80000"/>
              </a:lnSpc>
              <a:buFontTx/>
              <a:buNone/>
            </a:pPr>
            <a:r>
              <a:rPr lang="en-US" dirty="0" smtClean="0">
                <a:latin typeface="Arial" charset="0"/>
              </a:rPr>
              <a:t>                pink lines  </a:t>
            </a:r>
          </a:p>
          <a:p>
            <a:pPr eaLnBrk="1" hangingPunct="1">
              <a:lnSpc>
                <a:spcPct val="80000"/>
              </a:lnSpc>
              <a:buFontTx/>
              <a:buNone/>
            </a:pPr>
            <a:r>
              <a:rPr lang="en-US" dirty="0" smtClean="0">
                <a:latin typeface="Arial" charset="0"/>
              </a:rPr>
              <a:t>     - become white after labor</a:t>
            </a:r>
          </a:p>
          <a:p>
            <a:pPr eaLnBrk="1" hangingPunct="1">
              <a:lnSpc>
                <a:spcPct val="80000"/>
              </a:lnSpc>
              <a:buFontTx/>
              <a:buNone/>
            </a:pPr>
            <a:endParaRPr lang="en-US" dirty="0" smtClean="0">
              <a:latin typeface="Arial" charset="0"/>
            </a:endParaRPr>
          </a:p>
          <a:p>
            <a:pPr eaLnBrk="1" hangingPunct="1">
              <a:lnSpc>
                <a:spcPct val="80000"/>
              </a:lnSpc>
              <a:buFontTx/>
              <a:buNone/>
            </a:pPr>
            <a:endParaRPr lang="en-US" sz="1400" i="1" dirty="0" smtClean="0">
              <a:latin typeface="Arial" charset="0"/>
            </a:endParaRPr>
          </a:p>
        </p:txBody>
      </p:sp>
      <p:pic>
        <p:nvPicPr>
          <p:cNvPr id="9220" name="Picture 7" descr="http://drlindagalloway.files.wordpress.com/2011/07/2078708_f260.jpg"/>
          <p:cNvPicPr>
            <a:picLocks noChangeAspect="1" noChangeArrowheads="1"/>
          </p:cNvPicPr>
          <p:nvPr/>
        </p:nvPicPr>
        <p:blipFill>
          <a:blip r:embed="rId3"/>
          <a:srcRect/>
          <a:stretch>
            <a:fillRect/>
          </a:stretch>
        </p:blipFill>
        <p:spPr bwMode="auto">
          <a:xfrm>
            <a:off x="7391400" y="4953000"/>
            <a:ext cx="1562100" cy="1743075"/>
          </a:xfrm>
          <a:prstGeom prst="rect">
            <a:avLst/>
          </a:prstGeom>
          <a:noFill/>
          <a:ln w="9525">
            <a:noFill/>
            <a:miter lim="800000"/>
            <a:headEnd/>
            <a:tailEnd/>
          </a:ln>
        </p:spPr>
      </p:pic>
      <p:pic>
        <p:nvPicPr>
          <p:cNvPr id="9221" name="Picture 9" descr="http://health.hpathy.com/images/chloasma-image001.jpg"/>
          <p:cNvPicPr>
            <a:picLocks noChangeAspect="1" noChangeArrowheads="1"/>
          </p:cNvPicPr>
          <p:nvPr/>
        </p:nvPicPr>
        <p:blipFill>
          <a:blip r:embed="rId4"/>
          <a:srcRect/>
          <a:stretch>
            <a:fillRect/>
          </a:stretch>
        </p:blipFill>
        <p:spPr bwMode="auto">
          <a:xfrm>
            <a:off x="5257800" y="381000"/>
            <a:ext cx="3886200" cy="1682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PHYSIOLOGICAL CHANGES</a:t>
            </a:r>
          </a:p>
        </p:txBody>
      </p:sp>
      <p:sp>
        <p:nvSpPr>
          <p:cNvPr id="10243" name="Content Placeholder 2"/>
          <p:cNvSpPr>
            <a:spLocks noGrp="1"/>
          </p:cNvSpPr>
          <p:nvPr>
            <p:ph idx="1"/>
          </p:nvPr>
        </p:nvSpPr>
        <p:spPr/>
        <p:txBody>
          <a:bodyPr/>
          <a:lstStyle/>
          <a:p>
            <a:pPr eaLnBrk="1" hangingPunct="1"/>
            <a:r>
              <a:rPr lang="en-US" sz="2400" b="1" smtClean="0">
                <a:solidFill>
                  <a:srgbClr val="FFFF00"/>
                </a:solidFill>
                <a:latin typeface="Arial" charset="0"/>
                <a:cs typeface="Arial" charset="0"/>
              </a:rPr>
              <a:t>OEDEMA </a:t>
            </a:r>
            <a:r>
              <a:rPr lang="en-US" sz="2400" smtClean="0">
                <a:latin typeface="Arial" charset="0"/>
                <a:cs typeface="Arial" charset="0"/>
              </a:rPr>
              <a:t>             The ability to excrete water is lowered.</a:t>
            </a:r>
          </a:p>
          <a:p>
            <a:pPr eaLnBrk="1" hangingPunct="1"/>
            <a:r>
              <a:rPr lang="en-US" sz="2400" b="1" smtClean="0">
                <a:solidFill>
                  <a:srgbClr val="FFFF00"/>
                </a:solidFill>
                <a:latin typeface="Arial" charset="0"/>
                <a:cs typeface="Arial" charset="0"/>
              </a:rPr>
              <a:t>Subcutaneous fat in the abdomen, back &amp; upper thigh </a:t>
            </a:r>
            <a:r>
              <a:rPr lang="en-US" sz="2400" smtClean="0">
                <a:latin typeface="Arial" charset="0"/>
                <a:cs typeface="Arial" charset="0"/>
              </a:rPr>
              <a:t>serves as an energy reserve for pregnancy &amp; lactation.</a:t>
            </a:r>
          </a:p>
          <a:p>
            <a:pPr eaLnBrk="1" hangingPunct="1">
              <a:buFont typeface="Arial" charset="0"/>
              <a:buNone/>
            </a:pPr>
            <a:endParaRPr lang="en-US" sz="2400" smtClean="0">
              <a:latin typeface="Arial" charset="0"/>
              <a:cs typeface="Arial" charset="0"/>
            </a:endParaRPr>
          </a:p>
          <a:p>
            <a:pPr eaLnBrk="1" hangingPunct="1">
              <a:buFont typeface="Arial" charset="0"/>
              <a:buNone/>
            </a:pPr>
            <a:r>
              <a:rPr lang="en-US" sz="2400" b="1" smtClean="0">
                <a:solidFill>
                  <a:srgbClr val="00B0F0"/>
                </a:solidFill>
                <a:latin typeface="Arial" charset="0"/>
                <a:cs typeface="Arial" charset="0"/>
              </a:rPr>
              <a:t>ROLE OF PLACENTA</a:t>
            </a:r>
          </a:p>
          <a:p>
            <a:pPr eaLnBrk="1" hangingPunct="1"/>
            <a:r>
              <a:rPr lang="en-US" sz="2400" smtClean="0">
                <a:latin typeface="Arial" charset="0"/>
                <a:cs typeface="Arial" charset="0"/>
              </a:rPr>
              <a:t>Regulation of fetal growth &amp; development</a:t>
            </a:r>
          </a:p>
          <a:p>
            <a:pPr eaLnBrk="1" hangingPunct="1"/>
            <a:r>
              <a:rPr lang="en-US" sz="2400" smtClean="0">
                <a:latin typeface="Arial" charset="0"/>
                <a:cs typeface="Arial" charset="0"/>
              </a:rPr>
              <a:t>Exchange of nutrients, oxygen &amp; waste products.</a:t>
            </a:r>
          </a:p>
          <a:p>
            <a:pPr eaLnBrk="1" hangingPunct="1"/>
            <a:endParaRPr lang="en-US" sz="2400" smtClean="0">
              <a:latin typeface="Arial" charset="0"/>
              <a:cs typeface="Arial" charset="0"/>
            </a:endParaRPr>
          </a:p>
          <a:p>
            <a:pPr eaLnBrk="1" hangingPunct="1"/>
            <a:endParaRPr lang="en-US" sz="2400" smtClean="0">
              <a:latin typeface="Arial" charset="0"/>
              <a:cs typeface="Arial" charset="0"/>
            </a:endParaRPr>
          </a:p>
        </p:txBody>
      </p:sp>
      <p:sp>
        <p:nvSpPr>
          <p:cNvPr id="4" name="Right Arrow 3"/>
          <p:cNvSpPr/>
          <p:nvPr/>
        </p:nvSpPr>
        <p:spPr>
          <a:xfrm>
            <a:off x="2374392" y="1600200"/>
            <a:ext cx="978408" cy="484632"/>
          </a:xfrm>
          <a:prstGeom prst="right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Weight increase</a:t>
            </a:r>
          </a:p>
        </p:txBody>
      </p:sp>
      <p:sp>
        <p:nvSpPr>
          <p:cNvPr id="11267" name="Rectangle 3"/>
          <p:cNvSpPr>
            <a:spLocks noGrp="1" noChangeArrowheads="1"/>
          </p:cNvSpPr>
          <p:nvPr>
            <p:ph type="body" idx="1"/>
          </p:nvPr>
        </p:nvSpPr>
        <p:spPr>
          <a:xfrm>
            <a:off x="152400" y="1524000"/>
            <a:ext cx="8229600" cy="4525963"/>
          </a:xfrm>
        </p:spPr>
        <p:txBody>
          <a:bodyPr/>
          <a:lstStyle/>
          <a:p>
            <a:pPr eaLnBrk="1" hangingPunct="1">
              <a:buClr>
                <a:schemeClr val="tx1"/>
              </a:buClr>
              <a:buFontTx/>
              <a:buChar char="•"/>
            </a:pPr>
            <a:r>
              <a:rPr lang="en-US" smtClean="0">
                <a:latin typeface="Arial" charset="0"/>
              </a:rPr>
              <a:t>There is an increase weight of approximately </a:t>
            </a:r>
            <a:r>
              <a:rPr lang="en-US" b="1" smtClean="0">
                <a:solidFill>
                  <a:srgbClr val="FFFF00"/>
                </a:solidFill>
                <a:latin typeface="Arial" charset="0"/>
              </a:rPr>
              <a:t>12.5 Kg </a:t>
            </a:r>
            <a:r>
              <a:rPr lang="en-US" smtClean="0">
                <a:latin typeface="Arial" charset="0"/>
              </a:rPr>
              <a:t>at term.</a:t>
            </a:r>
          </a:p>
          <a:p>
            <a:pPr eaLnBrk="1" hangingPunct="1">
              <a:buClr>
                <a:schemeClr val="tx1"/>
              </a:buClr>
              <a:buFontTx/>
              <a:buChar char="•"/>
            </a:pPr>
            <a:r>
              <a:rPr lang="en-US" smtClean="0">
                <a:latin typeface="Arial" charset="0"/>
              </a:rPr>
              <a:t>The main increase occurs in the 2</a:t>
            </a:r>
            <a:r>
              <a:rPr lang="en-US" baseline="30000" smtClean="0">
                <a:latin typeface="Arial" charset="0"/>
              </a:rPr>
              <a:t>nd</a:t>
            </a:r>
            <a:r>
              <a:rPr lang="en-US" smtClean="0">
                <a:latin typeface="Arial" charset="0"/>
              </a:rPr>
              <a:t> half of the pregnancy</a:t>
            </a:r>
            <a:r>
              <a:rPr lang="en-US" b="1" smtClean="0">
                <a:solidFill>
                  <a:srgbClr val="FFFF00"/>
                </a:solidFill>
                <a:latin typeface="Arial" charset="0"/>
              </a:rPr>
              <a:t>, 0.5 </a:t>
            </a:r>
            <a:r>
              <a:rPr lang="en-US" smtClean="0">
                <a:latin typeface="Arial" charset="0"/>
              </a:rPr>
              <a:t>Kg/week</a:t>
            </a:r>
          </a:p>
          <a:p>
            <a:pPr eaLnBrk="1" hangingPunct="1">
              <a:buClr>
                <a:schemeClr val="tx1"/>
              </a:buClr>
              <a:buFontTx/>
              <a:buChar char="•"/>
            </a:pPr>
            <a:r>
              <a:rPr lang="en-US" smtClean="0">
                <a:latin typeface="Arial" charset="0"/>
              </a:rPr>
              <a:t>In non-pregnant women, the </a:t>
            </a:r>
            <a:r>
              <a:rPr lang="en-US" b="1" smtClean="0">
                <a:solidFill>
                  <a:srgbClr val="FFFF00"/>
                </a:solidFill>
                <a:latin typeface="Arial" charset="0"/>
              </a:rPr>
              <a:t>total plasma volume is 2600 ml.</a:t>
            </a:r>
          </a:p>
          <a:p>
            <a:pPr eaLnBrk="1" hangingPunct="1">
              <a:buClr>
                <a:schemeClr val="tx1"/>
              </a:buClr>
              <a:buFontTx/>
              <a:buChar char="•"/>
            </a:pPr>
            <a:r>
              <a:rPr lang="en-US" smtClean="0">
                <a:latin typeface="Arial" charset="0"/>
              </a:rPr>
              <a:t>By 34 weeks, it </a:t>
            </a:r>
            <a:r>
              <a:rPr lang="en-US" b="1" smtClean="0">
                <a:solidFill>
                  <a:srgbClr val="FFFF00"/>
                </a:solidFill>
                <a:latin typeface="Arial" charset="0"/>
              </a:rPr>
              <a:t>increases into 50 %.</a:t>
            </a:r>
          </a:p>
          <a:p>
            <a:pPr eaLnBrk="1" hangingPunct="1">
              <a:buClr>
                <a:schemeClr val="tx1"/>
              </a:buClr>
              <a:buFontTx/>
              <a:buChar char="•"/>
            </a:pPr>
            <a:r>
              <a:rPr lang="en-US" smtClean="0">
                <a:latin typeface="Arial" charset="0"/>
              </a:rPr>
              <a:t>If it is does not increase there may me </a:t>
            </a:r>
            <a:r>
              <a:rPr lang="en-US" smtClean="0">
                <a:solidFill>
                  <a:srgbClr val="FFFF00"/>
                </a:solidFill>
                <a:latin typeface="Arial" charset="0"/>
              </a:rPr>
              <a:t>still birth, </a:t>
            </a:r>
          </a:p>
          <a:p>
            <a:pPr eaLnBrk="1" hangingPunct="1">
              <a:buClr>
                <a:schemeClr val="tx1"/>
              </a:buClr>
              <a:buFont typeface="Arial" charset="0"/>
              <a:buNone/>
            </a:pPr>
            <a:r>
              <a:rPr lang="en-US" smtClean="0">
                <a:solidFill>
                  <a:srgbClr val="FFFF00"/>
                </a:solidFill>
                <a:latin typeface="Arial" charset="0"/>
              </a:rPr>
              <a:t>     low birth weight babies.</a:t>
            </a:r>
            <a:endParaRPr lang="en-US" smtClean="0">
              <a:latin typeface="Arial" charset="0"/>
            </a:endParaRPr>
          </a:p>
        </p:txBody>
      </p:sp>
      <p:pic>
        <p:nvPicPr>
          <p:cNvPr id="11268" name="Picture 5" descr="http://www.diets-chart.com/wp-content/uploads/2012/04/weight-gain-during-pregnancy-chart.gif"/>
          <p:cNvPicPr>
            <a:picLocks noChangeAspect="1" noChangeArrowheads="1"/>
          </p:cNvPicPr>
          <p:nvPr/>
        </p:nvPicPr>
        <p:blipFill>
          <a:blip r:embed="rId3"/>
          <a:srcRect/>
          <a:stretch>
            <a:fillRect/>
          </a:stretch>
        </p:blipFill>
        <p:spPr bwMode="auto">
          <a:xfrm>
            <a:off x="6400800" y="3429000"/>
            <a:ext cx="2743200" cy="3352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S101968323">
  <a:themeElements>
    <a:clrScheme name="Custom 2">
      <a:dk1>
        <a:srgbClr val="FFFFFF"/>
      </a:dk1>
      <a:lt1>
        <a:srgbClr val="FFFFFF"/>
      </a:lt1>
      <a:dk2>
        <a:srgbClr val="1F497D"/>
      </a:dk2>
      <a:lt2>
        <a:srgbClr val="C94BFE"/>
      </a:lt2>
      <a:accent1>
        <a:srgbClr val="492997"/>
      </a:accent1>
      <a:accent2>
        <a:srgbClr val="43A9FF"/>
      </a:accent2>
      <a:accent3>
        <a:srgbClr val="FFFFFF"/>
      </a:accent3>
      <a:accent4>
        <a:srgbClr val="8064A2"/>
      </a:accent4>
      <a:accent5>
        <a:srgbClr val="4BACC6"/>
      </a:accent5>
      <a:accent6>
        <a:srgbClr val="FFAC79"/>
      </a:accent6>
      <a:hlink>
        <a:srgbClr val="2261F9"/>
      </a:hlink>
      <a:folHlink>
        <a:srgbClr val="7F7F7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DF6C075-17C5-4E0C-BDF5-84773041B9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TS101968323</Template>
  <TotalTime>2819</TotalTime>
  <Words>1586</Words>
  <Application>Microsoft Office PowerPoint</Application>
  <PresentationFormat>On-screen Show (4:3)</PresentationFormat>
  <Paragraphs>339</Paragraphs>
  <Slides>51</Slides>
  <Notes>17</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TS101968323</vt:lpstr>
      <vt:lpstr>PowerPoint Presentation</vt:lpstr>
      <vt:lpstr>Physiological changes during pregnancy UNIT 1</vt:lpstr>
      <vt:lpstr>Genital changes</vt:lpstr>
      <vt:lpstr>Breast changes</vt:lpstr>
      <vt:lpstr>BLOOD VOLUME AND COMPOSITION</vt:lpstr>
      <vt:lpstr>PHYSIOLOGICAL CHANGES</vt:lpstr>
      <vt:lpstr>Skin changes</vt:lpstr>
      <vt:lpstr>PHYSIOLOGICAL CHANGES</vt:lpstr>
      <vt:lpstr>Weight increase</vt:lpstr>
      <vt:lpstr>Skeletal changes</vt:lpstr>
      <vt:lpstr>PowerPoint Presentation</vt:lpstr>
      <vt:lpstr>Urinary changes</vt:lpstr>
      <vt:lpstr>PowerPoint Presentation</vt:lpstr>
      <vt:lpstr>PowerPoint Presentation</vt:lpstr>
      <vt:lpstr>PowerPoint Presentation</vt:lpstr>
      <vt:lpstr>Urinary changes</vt:lpstr>
      <vt:lpstr>Gastro-intestinal changes</vt:lpstr>
      <vt:lpstr>PowerPoint Presentation</vt:lpstr>
      <vt:lpstr>Cardiovascular changes</vt:lpstr>
      <vt:lpstr>Cardiovascular changes</vt:lpstr>
      <vt:lpstr>Respiratory changes</vt:lpstr>
      <vt:lpstr>Endocrinal changes</vt:lpstr>
      <vt:lpstr>Endocrinal changes</vt:lpstr>
      <vt:lpstr>PowerPoint Presentation</vt:lpstr>
      <vt:lpstr>Metabolic changes</vt:lpstr>
      <vt:lpstr>Metabolic changes</vt:lpstr>
      <vt:lpstr>Metabolic changes</vt:lpstr>
      <vt:lpstr>PRECONCEPTUAL NUTRITION</vt:lpstr>
      <vt:lpstr> THANKYOU FOR   PAYING ATTENTION!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CHILTAN TRADERS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Maternal physiological changes during pregnancy</dc:title>
  <dc:creator>SALEH KAKAR</dc:creator>
  <cp:lastModifiedBy>admin</cp:lastModifiedBy>
  <cp:revision>66</cp:revision>
  <dcterms:created xsi:type="dcterms:W3CDTF">2012-07-11T02:46:16Z</dcterms:created>
  <dcterms:modified xsi:type="dcterms:W3CDTF">2020-05-19T08:05:29Z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TC019683239991</vt:lpwstr>
  </property>
</Properties>
</file>