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6" r:id="rId3"/>
    <p:sldId id="257" r:id="rId4"/>
    <p:sldId id="258" r:id="rId5"/>
    <p:sldId id="259" r:id="rId6"/>
    <p:sldId id="270" r:id="rId7"/>
    <p:sldId id="271" r:id="rId8"/>
    <p:sldId id="272" r:id="rId9"/>
    <p:sldId id="273" r:id="rId10"/>
    <p:sldId id="260" r:id="rId11"/>
    <p:sldId id="261" r:id="rId12"/>
    <p:sldId id="262" r:id="rId13"/>
    <p:sldId id="263" r:id="rId14"/>
    <p:sldId id="274" r:id="rId15"/>
    <p:sldId id="275" r:id="rId16"/>
    <p:sldId id="276" r:id="rId17"/>
    <p:sldId id="277" r:id="rId18"/>
    <p:sldId id="278" r:id="rId19"/>
    <p:sldId id="279" r:id="rId20"/>
    <p:sldId id="280" r:id="rId21"/>
    <p:sldId id="281" r:id="rId22"/>
    <p:sldId id="282" r:id="rId23"/>
    <p:sldId id="283" r:id="rId24"/>
    <p:sldId id="284" r:id="rId25"/>
    <p:sldId id="265" r:id="rId26"/>
    <p:sldId id="266" r:id="rId27"/>
    <p:sldId id="267" r:id="rId28"/>
    <p:sldId id="268" r:id="rId29"/>
    <p:sldId id="269"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p:cViewPr>
        <p:scale>
          <a:sx n="76" d="100"/>
          <a:sy n="76" d="100"/>
        </p:scale>
        <p:origin x="-12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88675A-19D1-4046-9DEB-4EF649550E7A}" type="doc">
      <dgm:prSet loTypeId="urn:microsoft.com/office/officeart/2005/8/layout/cycle6" loCatId="cycle" qsTypeId="urn:microsoft.com/office/officeart/2005/8/quickstyle/simple1" qsCatId="simple" csTypeId="urn:microsoft.com/office/officeart/2005/8/colors/colorful5" csCatId="colorful" phldr="1"/>
      <dgm:spPr/>
      <dgm:t>
        <a:bodyPr/>
        <a:lstStyle/>
        <a:p>
          <a:endParaRPr lang="en-US"/>
        </a:p>
      </dgm:t>
    </dgm:pt>
    <dgm:pt modelId="{DD7F94C7-232D-44B8-839A-510C46EBBE49}">
      <dgm:prSet phldrT="[Text]" custT="1"/>
      <dgm:spPr/>
      <dgm:t>
        <a:bodyPr/>
        <a:lstStyle/>
        <a:p>
          <a:r>
            <a:rPr lang="en-US" sz="1600" b="1" dirty="0" smtClean="0">
              <a:solidFill>
                <a:schemeClr val="tx1"/>
              </a:solidFill>
              <a:latin typeface="Comic Sans MS" pitchFamily="66" charset="0"/>
            </a:rPr>
            <a:t>Food Handling</a:t>
          </a:r>
        </a:p>
        <a:p>
          <a:r>
            <a:rPr lang="en-US" sz="1600" b="1" dirty="0" smtClean="0">
              <a:solidFill>
                <a:schemeClr val="tx1"/>
              </a:solidFill>
              <a:latin typeface="Comic Sans MS" pitchFamily="66" charset="0"/>
            </a:rPr>
            <a:t>Practices</a:t>
          </a:r>
          <a:endParaRPr lang="en-US" sz="1600" b="1" dirty="0">
            <a:solidFill>
              <a:schemeClr val="tx1"/>
            </a:solidFill>
            <a:latin typeface="Comic Sans MS" pitchFamily="66" charset="0"/>
          </a:endParaRPr>
        </a:p>
      </dgm:t>
    </dgm:pt>
    <dgm:pt modelId="{987E03B3-1A1A-420C-9245-48D81769D4D7}" type="parTrans" cxnId="{DE7F182F-944E-41AF-9903-EDCEC03D30CC}">
      <dgm:prSet/>
      <dgm:spPr/>
      <dgm:t>
        <a:bodyPr/>
        <a:lstStyle/>
        <a:p>
          <a:endParaRPr lang="en-US"/>
        </a:p>
      </dgm:t>
    </dgm:pt>
    <dgm:pt modelId="{C40B306F-8670-498E-8ED7-C644D0FEE465}" type="sibTrans" cxnId="{DE7F182F-944E-41AF-9903-EDCEC03D30CC}">
      <dgm:prSet/>
      <dgm:spPr/>
      <dgm:t>
        <a:bodyPr/>
        <a:lstStyle/>
        <a:p>
          <a:endParaRPr lang="en-US"/>
        </a:p>
      </dgm:t>
    </dgm:pt>
    <dgm:pt modelId="{62ED11D7-79A0-4845-A931-C9C7EE51442A}">
      <dgm:prSet phldrT="[Text]" custT="1"/>
      <dgm:spPr/>
      <dgm:t>
        <a:bodyPr/>
        <a:lstStyle/>
        <a:p>
          <a:r>
            <a:rPr lang="en-US" sz="1600" b="1" dirty="0" smtClean="0">
              <a:solidFill>
                <a:schemeClr val="tx1"/>
              </a:solidFill>
              <a:latin typeface="Comic Sans MS" pitchFamily="66" charset="0"/>
            </a:rPr>
            <a:t>Market and</a:t>
          </a:r>
        </a:p>
        <a:p>
          <a:r>
            <a:rPr lang="en-US" sz="1600" b="1" dirty="0" smtClean="0">
              <a:solidFill>
                <a:schemeClr val="tx1"/>
              </a:solidFill>
              <a:latin typeface="Comic Sans MS" pitchFamily="66" charset="0"/>
            </a:rPr>
            <a:t>Procedures</a:t>
          </a:r>
          <a:endParaRPr lang="en-US" sz="1600" b="1" dirty="0">
            <a:solidFill>
              <a:schemeClr val="tx1"/>
            </a:solidFill>
            <a:latin typeface="Comic Sans MS" pitchFamily="66" charset="0"/>
          </a:endParaRPr>
        </a:p>
      </dgm:t>
    </dgm:pt>
    <dgm:pt modelId="{19978A1B-C8DF-473A-AC5E-FB29C453DCCE}" type="parTrans" cxnId="{2CE05435-DE8D-4A68-9082-24D8CDE9BC42}">
      <dgm:prSet/>
      <dgm:spPr/>
      <dgm:t>
        <a:bodyPr/>
        <a:lstStyle/>
        <a:p>
          <a:endParaRPr lang="en-US"/>
        </a:p>
      </dgm:t>
    </dgm:pt>
    <dgm:pt modelId="{7DE73680-83FC-4811-A733-CCA9246BEDD0}" type="sibTrans" cxnId="{2CE05435-DE8D-4A68-9082-24D8CDE9BC42}">
      <dgm:prSet/>
      <dgm:spPr/>
      <dgm:t>
        <a:bodyPr/>
        <a:lstStyle/>
        <a:p>
          <a:endParaRPr lang="en-US"/>
        </a:p>
      </dgm:t>
    </dgm:pt>
    <dgm:pt modelId="{675EF96A-98C9-4262-A1D8-A396F1631545}">
      <dgm:prSet phldrT="[Text]" custT="1"/>
      <dgm:spPr/>
      <dgm:t>
        <a:bodyPr/>
        <a:lstStyle/>
        <a:p>
          <a:r>
            <a:rPr lang="en-US" sz="1600" b="1" dirty="0" smtClean="0">
              <a:solidFill>
                <a:schemeClr val="tx1"/>
              </a:solidFill>
              <a:latin typeface="Comic Sans MS" pitchFamily="66" charset="0"/>
            </a:rPr>
            <a:t>Suppliers</a:t>
          </a:r>
        </a:p>
        <a:p>
          <a:r>
            <a:rPr lang="en-US" sz="1600" b="1" dirty="0" smtClean="0">
              <a:solidFill>
                <a:schemeClr val="tx1"/>
              </a:solidFill>
              <a:latin typeface="Comic Sans MS" pitchFamily="66" charset="0"/>
            </a:rPr>
            <a:t>&amp; Terms of Supply</a:t>
          </a:r>
          <a:endParaRPr lang="en-US" sz="1600" b="1" dirty="0">
            <a:solidFill>
              <a:schemeClr val="tx1"/>
            </a:solidFill>
            <a:latin typeface="Comic Sans MS" pitchFamily="66" charset="0"/>
          </a:endParaRPr>
        </a:p>
      </dgm:t>
    </dgm:pt>
    <dgm:pt modelId="{1F604EA0-B964-400B-B721-D994D82A8BD8}" type="parTrans" cxnId="{090102E8-18F1-4AA8-B6AB-D5ADB77D5AD8}">
      <dgm:prSet/>
      <dgm:spPr/>
      <dgm:t>
        <a:bodyPr/>
        <a:lstStyle/>
        <a:p>
          <a:endParaRPr lang="en-US"/>
        </a:p>
      </dgm:t>
    </dgm:pt>
    <dgm:pt modelId="{587289E2-01FD-47EB-813B-325D52262F41}" type="sibTrans" cxnId="{090102E8-18F1-4AA8-B6AB-D5ADB77D5AD8}">
      <dgm:prSet/>
      <dgm:spPr/>
      <dgm:t>
        <a:bodyPr/>
        <a:lstStyle/>
        <a:p>
          <a:endParaRPr lang="en-US"/>
        </a:p>
      </dgm:t>
    </dgm:pt>
    <dgm:pt modelId="{8AF183CC-2CEE-4CCB-94B4-5381982EA036}">
      <dgm:prSet phldrT="[Text]" custT="1"/>
      <dgm:spPr/>
      <dgm:t>
        <a:bodyPr/>
        <a:lstStyle/>
        <a:p>
          <a:r>
            <a:rPr lang="en-US" sz="1600" b="1" dirty="0" smtClean="0">
              <a:solidFill>
                <a:schemeClr val="tx1"/>
              </a:solidFill>
              <a:latin typeface="Comic Sans MS" pitchFamily="66" charset="0"/>
            </a:rPr>
            <a:t>Purchase</a:t>
          </a:r>
        </a:p>
        <a:p>
          <a:r>
            <a:rPr lang="en-US" sz="1600" b="1" dirty="0" smtClean="0">
              <a:solidFill>
                <a:schemeClr val="tx1"/>
              </a:solidFill>
              <a:latin typeface="Comic Sans MS" pitchFamily="66" charset="0"/>
            </a:rPr>
            <a:t>Quantity</a:t>
          </a:r>
          <a:endParaRPr lang="en-US" sz="1600" b="1" dirty="0">
            <a:solidFill>
              <a:schemeClr val="tx1"/>
            </a:solidFill>
            <a:latin typeface="Comic Sans MS" pitchFamily="66" charset="0"/>
          </a:endParaRPr>
        </a:p>
      </dgm:t>
    </dgm:pt>
    <dgm:pt modelId="{67FB5A46-D010-4358-99CE-B1AF862BED82}" type="parTrans" cxnId="{2D3F275C-4F7F-431F-82E5-EA5049E32C02}">
      <dgm:prSet/>
      <dgm:spPr/>
      <dgm:t>
        <a:bodyPr/>
        <a:lstStyle/>
        <a:p>
          <a:endParaRPr lang="en-US"/>
        </a:p>
      </dgm:t>
    </dgm:pt>
    <dgm:pt modelId="{375D1A6D-0BC0-4F61-9A11-3EA9AC1DAB13}" type="sibTrans" cxnId="{2D3F275C-4F7F-431F-82E5-EA5049E32C02}">
      <dgm:prSet/>
      <dgm:spPr/>
      <dgm:t>
        <a:bodyPr/>
        <a:lstStyle/>
        <a:p>
          <a:endParaRPr lang="en-US"/>
        </a:p>
      </dgm:t>
    </dgm:pt>
    <dgm:pt modelId="{0CE985C2-B7B3-4451-80FA-07FACE4AAC2E}">
      <dgm:prSet phldrT="[Text]" custT="1"/>
      <dgm:spPr/>
      <dgm:t>
        <a:bodyPr/>
        <a:lstStyle/>
        <a:p>
          <a:r>
            <a:rPr lang="en-US" sz="1600" b="1" dirty="0" smtClean="0">
              <a:solidFill>
                <a:schemeClr val="tx1"/>
              </a:solidFill>
              <a:latin typeface="Comic Sans MS" pitchFamily="66" charset="0"/>
            </a:rPr>
            <a:t>Storage</a:t>
          </a:r>
        </a:p>
        <a:p>
          <a:r>
            <a:rPr lang="en-US" sz="1600" b="1" dirty="0" smtClean="0">
              <a:solidFill>
                <a:schemeClr val="tx1"/>
              </a:solidFill>
              <a:latin typeface="Comic Sans MS" pitchFamily="66" charset="0"/>
            </a:rPr>
            <a:t>Facility</a:t>
          </a:r>
          <a:endParaRPr lang="en-US" sz="1600" b="1" dirty="0">
            <a:solidFill>
              <a:schemeClr val="tx1"/>
            </a:solidFill>
            <a:latin typeface="Comic Sans MS" pitchFamily="66" charset="0"/>
          </a:endParaRPr>
        </a:p>
      </dgm:t>
    </dgm:pt>
    <dgm:pt modelId="{6928CFCF-1024-414A-957B-C43457F9F86D}" type="parTrans" cxnId="{0C2D66EB-70A2-452A-9B45-D6BF3C0B2979}">
      <dgm:prSet/>
      <dgm:spPr/>
      <dgm:t>
        <a:bodyPr/>
        <a:lstStyle/>
        <a:p>
          <a:endParaRPr lang="en-US"/>
        </a:p>
      </dgm:t>
    </dgm:pt>
    <dgm:pt modelId="{69C228E8-8455-4CE8-B26E-1D1BBCCD2186}" type="sibTrans" cxnId="{0C2D66EB-70A2-452A-9B45-D6BF3C0B2979}">
      <dgm:prSet/>
      <dgm:spPr/>
      <dgm:t>
        <a:bodyPr/>
        <a:lstStyle/>
        <a:p>
          <a:endParaRPr lang="en-US"/>
        </a:p>
      </dgm:t>
    </dgm:pt>
    <dgm:pt modelId="{A5A9730C-C40E-452C-92EE-133FD32B02B5}">
      <dgm:prSet phldrT="[Text]" custT="1"/>
      <dgm:spPr/>
      <dgm:t>
        <a:bodyPr/>
        <a:lstStyle/>
        <a:p>
          <a:r>
            <a:rPr lang="en-US" sz="1600" b="1" dirty="0" smtClean="0">
              <a:solidFill>
                <a:schemeClr val="tx1"/>
              </a:solidFill>
              <a:latin typeface="Comic Sans MS" pitchFamily="66" charset="0"/>
            </a:rPr>
            <a:t>Food</a:t>
          </a:r>
        </a:p>
        <a:p>
          <a:r>
            <a:rPr lang="en-US" sz="1600" b="1" dirty="0" smtClean="0">
              <a:solidFill>
                <a:schemeClr val="tx1"/>
              </a:solidFill>
              <a:latin typeface="Comic Sans MS" pitchFamily="66" charset="0"/>
            </a:rPr>
            <a:t>Availability</a:t>
          </a:r>
          <a:endParaRPr lang="en-US" sz="1600" b="1" dirty="0">
            <a:solidFill>
              <a:schemeClr val="tx1"/>
            </a:solidFill>
            <a:latin typeface="Comic Sans MS" pitchFamily="66" charset="0"/>
          </a:endParaRPr>
        </a:p>
      </dgm:t>
    </dgm:pt>
    <dgm:pt modelId="{55E022B5-5A65-4362-AE04-4DC46062845D}" type="parTrans" cxnId="{7BDF4CBC-A355-420C-9078-0187DDB5BA8F}">
      <dgm:prSet/>
      <dgm:spPr/>
      <dgm:t>
        <a:bodyPr/>
        <a:lstStyle/>
        <a:p>
          <a:endParaRPr lang="en-US"/>
        </a:p>
      </dgm:t>
    </dgm:pt>
    <dgm:pt modelId="{E1C76AA8-2E5A-4237-8899-296714EA6B4C}" type="sibTrans" cxnId="{7BDF4CBC-A355-420C-9078-0187DDB5BA8F}">
      <dgm:prSet/>
      <dgm:spPr/>
      <dgm:t>
        <a:bodyPr/>
        <a:lstStyle/>
        <a:p>
          <a:endParaRPr lang="en-US"/>
        </a:p>
      </dgm:t>
    </dgm:pt>
    <dgm:pt modelId="{B0987EAA-4717-4902-AD31-3DF3177D7F72}">
      <dgm:prSet phldrT="[Text]" custT="1"/>
      <dgm:spPr/>
      <dgm:t>
        <a:bodyPr/>
        <a:lstStyle/>
        <a:p>
          <a:r>
            <a:rPr lang="en-US" sz="1600" b="1" dirty="0" smtClean="0">
              <a:solidFill>
                <a:schemeClr val="tx1"/>
              </a:solidFill>
              <a:latin typeface="Comic Sans MS" pitchFamily="66" charset="0"/>
            </a:rPr>
            <a:t>Communication</a:t>
          </a:r>
        </a:p>
        <a:p>
          <a:r>
            <a:rPr lang="en-US" sz="1600" b="1" dirty="0" smtClean="0">
              <a:solidFill>
                <a:schemeClr val="tx1"/>
              </a:solidFill>
              <a:latin typeface="Comic Sans MS" pitchFamily="66" charset="0"/>
            </a:rPr>
            <a:t>Techniques</a:t>
          </a:r>
          <a:endParaRPr lang="en-US" sz="1600" b="1" dirty="0">
            <a:solidFill>
              <a:schemeClr val="tx1"/>
            </a:solidFill>
            <a:latin typeface="Comic Sans MS" pitchFamily="66" charset="0"/>
          </a:endParaRPr>
        </a:p>
      </dgm:t>
    </dgm:pt>
    <dgm:pt modelId="{C97EBEA1-C93B-469E-B4D1-BC593B9C920B}" type="parTrans" cxnId="{93BF30AE-B3FE-46E0-884D-81E07A75002B}">
      <dgm:prSet/>
      <dgm:spPr/>
      <dgm:t>
        <a:bodyPr/>
        <a:lstStyle/>
        <a:p>
          <a:endParaRPr lang="en-US"/>
        </a:p>
      </dgm:t>
    </dgm:pt>
    <dgm:pt modelId="{2CA910DE-0535-48EC-A3E0-7193F1D2576B}" type="sibTrans" cxnId="{93BF30AE-B3FE-46E0-884D-81E07A75002B}">
      <dgm:prSet/>
      <dgm:spPr/>
      <dgm:t>
        <a:bodyPr/>
        <a:lstStyle/>
        <a:p>
          <a:endParaRPr lang="en-US"/>
        </a:p>
      </dgm:t>
    </dgm:pt>
    <dgm:pt modelId="{D60B8D3C-8082-4180-92A0-38E85F1ED59A}">
      <dgm:prSet phldrT="[Text]" custT="1"/>
      <dgm:spPr/>
      <dgm:t>
        <a:bodyPr/>
        <a:lstStyle/>
        <a:p>
          <a:r>
            <a:rPr lang="en-US" sz="1600" b="1" dirty="0" smtClean="0">
              <a:solidFill>
                <a:schemeClr val="tx1"/>
              </a:solidFill>
              <a:latin typeface="Comic Sans MS" pitchFamily="66" charset="0"/>
            </a:rPr>
            <a:t>Size &amp; Type of</a:t>
          </a:r>
        </a:p>
        <a:p>
          <a:r>
            <a:rPr lang="en-US" sz="1600" b="1" dirty="0" smtClean="0">
              <a:solidFill>
                <a:schemeClr val="tx1"/>
              </a:solidFill>
              <a:latin typeface="Comic Sans MS" pitchFamily="66" charset="0"/>
            </a:rPr>
            <a:t>Package</a:t>
          </a:r>
          <a:endParaRPr lang="en-US" sz="1600" b="1" dirty="0">
            <a:solidFill>
              <a:schemeClr val="tx1"/>
            </a:solidFill>
            <a:latin typeface="Comic Sans MS" pitchFamily="66" charset="0"/>
          </a:endParaRPr>
        </a:p>
      </dgm:t>
    </dgm:pt>
    <dgm:pt modelId="{30DE0F98-2282-4E8F-A50C-C1408009C708}" type="parTrans" cxnId="{98831742-1BE2-4F6D-A2D9-C9E9913DE8E9}">
      <dgm:prSet/>
      <dgm:spPr/>
      <dgm:t>
        <a:bodyPr/>
        <a:lstStyle/>
        <a:p>
          <a:endParaRPr lang="en-US"/>
        </a:p>
      </dgm:t>
    </dgm:pt>
    <dgm:pt modelId="{3B7542E2-0AA9-4686-A2EC-5D5E039EF20B}" type="sibTrans" cxnId="{98831742-1BE2-4F6D-A2D9-C9E9913DE8E9}">
      <dgm:prSet/>
      <dgm:spPr/>
      <dgm:t>
        <a:bodyPr/>
        <a:lstStyle/>
        <a:p>
          <a:endParaRPr lang="en-US"/>
        </a:p>
      </dgm:t>
    </dgm:pt>
    <dgm:pt modelId="{8DFF00AB-332C-47F2-841F-299AAC239864}">
      <dgm:prSet phldrT="[Text]" custT="1"/>
      <dgm:spPr/>
      <dgm:t>
        <a:bodyPr/>
        <a:lstStyle/>
        <a:p>
          <a:r>
            <a:rPr lang="en-US" sz="1600" b="1" dirty="0" smtClean="0">
              <a:solidFill>
                <a:schemeClr val="tx1"/>
              </a:solidFill>
              <a:latin typeface="Comic Sans MS" pitchFamily="66" charset="0"/>
            </a:rPr>
            <a:t>Cost Control Techniques</a:t>
          </a:r>
        </a:p>
        <a:p>
          <a:r>
            <a:rPr lang="en-US" sz="1600" b="1" dirty="0" smtClean="0">
              <a:solidFill>
                <a:schemeClr val="tx1"/>
              </a:solidFill>
              <a:latin typeface="Comic Sans MS" pitchFamily="66" charset="0"/>
            </a:rPr>
            <a:t>and Price Fluctuations</a:t>
          </a:r>
          <a:endParaRPr lang="en-US" sz="1600" b="1" dirty="0">
            <a:solidFill>
              <a:schemeClr val="tx1"/>
            </a:solidFill>
            <a:latin typeface="Comic Sans MS" pitchFamily="66" charset="0"/>
          </a:endParaRPr>
        </a:p>
      </dgm:t>
    </dgm:pt>
    <dgm:pt modelId="{B77D3815-B1AF-40A0-8538-33F11E5E5016}" type="parTrans" cxnId="{7DBCC694-E489-4159-B773-F8D9243F679E}">
      <dgm:prSet/>
      <dgm:spPr/>
      <dgm:t>
        <a:bodyPr/>
        <a:lstStyle/>
        <a:p>
          <a:endParaRPr lang="en-US"/>
        </a:p>
      </dgm:t>
    </dgm:pt>
    <dgm:pt modelId="{C84E4603-6E09-4780-90C6-717200F3C5DF}" type="sibTrans" cxnId="{7DBCC694-E489-4159-B773-F8D9243F679E}">
      <dgm:prSet/>
      <dgm:spPr/>
      <dgm:t>
        <a:bodyPr/>
        <a:lstStyle/>
        <a:p>
          <a:endParaRPr lang="en-US"/>
        </a:p>
      </dgm:t>
    </dgm:pt>
    <dgm:pt modelId="{67AB4A19-E06C-4F5B-AECB-B226C81E110F}" type="pres">
      <dgm:prSet presAssocID="{9E88675A-19D1-4046-9DEB-4EF649550E7A}" presName="cycle" presStyleCnt="0">
        <dgm:presLayoutVars>
          <dgm:dir/>
          <dgm:resizeHandles val="exact"/>
        </dgm:presLayoutVars>
      </dgm:prSet>
      <dgm:spPr/>
      <dgm:t>
        <a:bodyPr/>
        <a:lstStyle/>
        <a:p>
          <a:endParaRPr lang="en-US"/>
        </a:p>
      </dgm:t>
    </dgm:pt>
    <dgm:pt modelId="{6A0F8613-D23D-4CC0-88A4-4C92FFA49556}" type="pres">
      <dgm:prSet presAssocID="{DD7F94C7-232D-44B8-839A-510C46EBBE49}" presName="node" presStyleLbl="node1" presStyleIdx="0" presStyleCnt="9" custScaleX="283331">
        <dgm:presLayoutVars>
          <dgm:bulletEnabled val="1"/>
        </dgm:presLayoutVars>
      </dgm:prSet>
      <dgm:spPr/>
      <dgm:t>
        <a:bodyPr/>
        <a:lstStyle/>
        <a:p>
          <a:endParaRPr lang="en-US"/>
        </a:p>
      </dgm:t>
    </dgm:pt>
    <dgm:pt modelId="{C2AB254E-7C1A-4A59-A931-99BBD9D95D14}" type="pres">
      <dgm:prSet presAssocID="{DD7F94C7-232D-44B8-839A-510C46EBBE49}" presName="spNode" presStyleCnt="0"/>
      <dgm:spPr/>
    </dgm:pt>
    <dgm:pt modelId="{75EA1C5A-08EB-4D5B-92E4-A6856E0C5452}" type="pres">
      <dgm:prSet presAssocID="{C40B306F-8670-498E-8ED7-C644D0FEE465}" presName="sibTrans" presStyleLbl="sibTrans1D1" presStyleIdx="0" presStyleCnt="9"/>
      <dgm:spPr/>
      <dgm:t>
        <a:bodyPr/>
        <a:lstStyle/>
        <a:p>
          <a:endParaRPr lang="en-US"/>
        </a:p>
      </dgm:t>
    </dgm:pt>
    <dgm:pt modelId="{D64E9528-B60A-46EA-AB12-7D0241D9046F}" type="pres">
      <dgm:prSet presAssocID="{62ED11D7-79A0-4845-A931-C9C7EE51442A}" presName="node" presStyleLbl="node1" presStyleIdx="1" presStyleCnt="9" custScaleX="269634" custScaleY="106301" custRadScaleRad="101772" custRadScaleInc="61575">
        <dgm:presLayoutVars>
          <dgm:bulletEnabled val="1"/>
        </dgm:presLayoutVars>
      </dgm:prSet>
      <dgm:spPr/>
      <dgm:t>
        <a:bodyPr/>
        <a:lstStyle/>
        <a:p>
          <a:endParaRPr lang="en-US"/>
        </a:p>
      </dgm:t>
    </dgm:pt>
    <dgm:pt modelId="{E45BD82F-4C18-474C-A415-97200F8FCEC8}" type="pres">
      <dgm:prSet presAssocID="{62ED11D7-79A0-4845-A931-C9C7EE51442A}" presName="spNode" presStyleCnt="0"/>
      <dgm:spPr/>
    </dgm:pt>
    <dgm:pt modelId="{24586531-77A2-4FA6-A978-1DD9BB148BAB}" type="pres">
      <dgm:prSet presAssocID="{7DE73680-83FC-4811-A733-CCA9246BEDD0}" presName="sibTrans" presStyleLbl="sibTrans1D1" presStyleIdx="1" presStyleCnt="9"/>
      <dgm:spPr/>
      <dgm:t>
        <a:bodyPr/>
        <a:lstStyle/>
        <a:p>
          <a:endParaRPr lang="en-US"/>
        </a:p>
      </dgm:t>
    </dgm:pt>
    <dgm:pt modelId="{A44F5149-B905-4EB7-867C-AA19BE0C4323}" type="pres">
      <dgm:prSet presAssocID="{A5A9730C-C40E-452C-92EE-133FD32B02B5}" presName="node" presStyleLbl="node1" presStyleIdx="2" presStyleCnt="9" custScaleX="196707">
        <dgm:presLayoutVars>
          <dgm:bulletEnabled val="1"/>
        </dgm:presLayoutVars>
      </dgm:prSet>
      <dgm:spPr/>
      <dgm:t>
        <a:bodyPr/>
        <a:lstStyle/>
        <a:p>
          <a:endParaRPr lang="en-US"/>
        </a:p>
      </dgm:t>
    </dgm:pt>
    <dgm:pt modelId="{5C7450FC-8396-4306-B542-581E82A1B3ED}" type="pres">
      <dgm:prSet presAssocID="{A5A9730C-C40E-452C-92EE-133FD32B02B5}" presName="spNode" presStyleCnt="0"/>
      <dgm:spPr/>
    </dgm:pt>
    <dgm:pt modelId="{1D1B56FD-5BE1-4E20-9C7B-ED7C9F7A4EF1}" type="pres">
      <dgm:prSet presAssocID="{E1C76AA8-2E5A-4237-8899-296714EA6B4C}" presName="sibTrans" presStyleLbl="sibTrans1D1" presStyleIdx="2" presStyleCnt="9"/>
      <dgm:spPr/>
      <dgm:t>
        <a:bodyPr/>
        <a:lstStyle/>
        <a:p>
          <a:endParaRPr lang="en-US"/>
        </a:p>
      </dgm:t>
    </dgm:pt>
    <dgm:pt modelId="{D4C5DCA1-A2B2-49D3-ADE6-788A8C67BD40}" type="pres">
      <dgm:prSet presAssocID="{0CE985C2-B7B3-4451-80FA-07FACE4AAC2E}" presName="node" presStyleLbl="node1" presStyleIdx="3" presStyleCnt="9" custScaleX="196707">
        <dgm:presLayoutVars>
          <dgm:bulletEnabled val="1"/>
        </dgm:presLayoutVars>
      </dgm:prSet>
      <dgm:spPr/>
      <dgm:t>
        <a:bodyPr/>
        <a:lstStyle/>
        <a:p>
          <a:endParaRPr lang="en-US"/>
        </a:p>
      </dgm:t>
    </dgm:pt>
    <dgm:pt modelId="{80EA6B78-3BD6-46F7-AD1F-4BAB8C2512FA}" type="pres">
      <dgm:prSet presAssocID="{0CE985C2-B7B3-4451-80FA-07FACE4AAC2E}" presName="spNode" presStyleCnt="0"/>
      <dgm:spPr/>
    </dgm:pt>
    <dgm:pt modelId="{148F244F-1A44-45B0-82A6-22C0E66D0384}" type="pres">
      <dgm:prSet presAssocID="{69C228E8-8455-4CE8-B26E-1D1BBCCD2186}" presName="sibTrans" presStyleLbl="sibTrans1D1" presStyleIdx="3" presStyleCnt="9"/>
      <dgm:spPr/>
      <dgm:t>
        <a:bodyPr/>
        <a:lstStyle/>
        <a:p>
          <a:endParaRPr lang="en-US"/>
        </a:p>
      </dgm:t>
    </dgm:pt>
    <dgm:pt modelId="{CFED06AC-6D71-4A0F-AD2D-171EC30DA76F}" type="pres">
      <dgm:prSet presAssocID="{8AF183CC-2CEE-4CCB-94B4-5381982EA036}" presName="node" presStyleLbl="node1" presStyleIdx="4" presStyleCnt="9" custScaleX="196707" custRadScaleRad="103777" custRadScaleInc="-35267">
        <dgm:presLayoutVars>
          <dgm:bulletEnabled val="1"/>
        </dgm:presLayoutVars>
      </dgm:prSet>
      <dgm:spPr/>
      <dgm:t>
        <a:bodyPr/>
        <a:lstStyle/>
        <a:p>
          <a:endParaRPr lang="en-US"/>
        </a:p>
      </dgm:t>
    </dgm:pt>
    <dgm:pt modelId="{30AD3D73-765D-4454-B348-F4E791AB598F}" type="pres">
      <dgm:prSet presAssocID="{8AF183CC-2CEE-4CCB-94B4-5381982EA036}" presName="spNode" presStyleCnt="0"/>
      <dgm:spPr/>
    </dgm:pt>
    <dgm:pt modelId="{537CB5F2-9DF0-4E19-8BB2-DE46157CE2BA}" type="pres">
      <dgm:prSet presAssocID="{375D1A6D-0BC0-4F61-9A11-3EA9AC1DAB13}" presName="sibTrans" presStyleLbl="sibTrans1D1" presStyleIdx="4" presStyleCnt="9"/>
      <dgm:spPr/>
      <dgm:t>
        <a:bodyPr/>
        <a:lstStyle/>
        <a:p>
          <a:endParaRPr lang="en-US"/>
        </a:p>
      </dgm:t>
    </dgm:pt>
    <dgm:pt modelId="{24D944D1-5EA9-4F9B-98F2-6DA2CE5D77FE}" type="pres">
      <dgm:prSet presAssocID="{675EF96A-98C9-4262-A1D8-A396F1631545}" presName="node" presStyleLbl="node1" presStyleIdx="5" presStyleCnt="9" custScaleX="225878" custScaleY="110833" custRadScaleRad="105422" custRadScaleInc="82345">
        <dgm:presLayoutVars>
          <dgm:bulletEnabled val="1"/>
        </dgm:presLayoutVars>
      </dgm:prSet>
      <dgm:spPr/>
      <dgm:t>
        <a:bodyPr/>
        <a:lstStyle/>
        <a:p>
          <a:endParaRPr lang="en-US"/>
        </a:p>
      </dgm:t>
    </dgm:pt>
    <dgm:pt modelId="{87E3A676-DC01-45EA-8890-C11E06FA9B73}" type="pres">
      <dgm:prSet presAssocID="{675EF96A-98C9-4262-A1D8-A396F1631545}" presName="spNode" presStyleCnt="0"/>
      <dgm:spPr/>
    </dgm:pt>
    <dgm:pt modelId="{3029A7D1-8450-450F-A6E4-EB37BACF4F0D}" type="pres">
      <dgm:prSet presAssocID="{587289E2-01FD-47EB-813B-325D52262F41}" presName="sibTrans" presStyleLbl="sibTrans1D1" presStyleIdx="5" presStyleCnt="9"/>
      <dgm:spPr/>
      <dgm:t>
        <a:bodyPr/>
        <a:lstStyle/>
        <a:p>
          <a:endParaRPr lang="en-US"/>
        </a:p>
      </dgm:t>
    </dgm:pt>
    <dgm:pt modelId="{D176D52F-B021-4C01-88F0-60D23B6E73CD}" type="pres">
      <dgm:prSet presAssocID="{B0987EAA-4717-4902-AD31-3DF3177D7F72}" presName="node" presStyleLbl="node1" presStyleIdx="6" presStyleCnt="9" custScaleX="196707">
        <dgm:presLayoutVars>
          <dgm:bulletEnabled val="1"/>
        </dgm:presLayoutVars>
      </dgm:prSet>
      <dgm:spPr/>
      <dgm:t>
        <a:bodyPr/>
        <a:lstStyle/>
        <a:p>
          <a:endParaRPr lang="en-US"/>
        </a:p>
      </dgm:t>
    </dgm:pt>
    <dgm:pt modelId="{2E4FBF94-D013-483C-BC7C-386DDDBD1C22}" type="pres">
      <dgm:prSet presAssocID="{B0987EAA-4717-4902-AD31-3DF3177D7F72}" presName="spNode" presStyleCnt="0"/>
      <dgm:spPr/>
    </dgm:pt>
    <dgm:pt modelId="{9682D4BF-16E5-486D-A2CF-ED8E7D0BB93A}" type="pres">
      <dgm:prSet presAssocID="{2CA910DE-0535-48EC-A3E0-7193F1D2576B}" presName="sibTrans" presStyleLbl="sibTrans1D1" presStyleIdx="6" presStyleCnt="9"/>
      <dgm:spPr/>
      <dgm:t>
        <a:bodyPr/>
        <a:lstStyle/>
        <a:p>
          <a:endParaRPr lang="en-US"/>
        </a:p>
      </dgm:t>
    </dgm:pt>
    <dgm:pt modelId="{51767157-CA06-486E-8CF2-79AD014DFCB9}" type="pres">
      <dgm:prSet presAssocID="{D60B8D3C-8082-4180-92A0-38E85F1ED59A}" presName="node" presStyleLbl="node1" presStyleIdx="7" presStyleCnt="9" custScaleX="196707">
        <dgm:presLayoutVars>
          <dgm:bulletEnabled val="1"/>
        </dgm:presLayoutVars>
      </dgm:prSet>
      <dgm:spPr/>
      <dgm:t>
        <a:bodyPr/>
        <a:lstStyle/>
        <a:p>
          <a:endParaRPr lang="en-US"/>
        </a:p>
      </dgm:t>
    </dgm:pt>
    <dgm:pt modelId="{E5001902-F47C-4970-B3CB-2AD39399194F}" type="pres">
      <dgm:prSet presAssocID="{D60B8D3C-8082-4180-92A0-38E85F1ED59A}" presName="spNode" presStyleCnt="0"/>
      <dgm:spPr/>
    </dgm:pt>
    <dgm:pt modelId="{F6DB32FB-3F47-4A16-B9AF-8B4C04BAFE19}" type="pres">
      <dgm:prSet presAssocID="{3B7542E2-0AA9-4686-A2EC-5D5E039EF20B}" presName="sibTrans" presStyleLbl="sibTrans1D1" presStyleIdx="7" presStyleCnt="9"/>
      <dgm:spPr/>
      <dgm:t>
        <a:bodyPr/>
        <a:lstStyle/>
        <a:p>
          <a:endParaRPr lang="en-US"/>
        </a:p>
      </dgm:t>
    </dgm:pt>
    <dgm:pt modelId="{9A73445D-4ED9-4B15-8BCF-25194BBF3FBE}" type="pres">
      <dgm:prSet presAssocID="{8DFF00AB-332C-47F2-841F-299AAC239864}" presName="node" presStyleLbl="node1" presStyleIdx="8" presStyleCnt="9" custScaleX="255048" custScaleY="106304" custRadScaleRad="104027" custRadScaleInc="-69828">
        <dgm:presLayoutVars>
          <dgm:bulletEnabled val="1"/>
        </dgm:presLayoutVars>
      </dgm:prSet>
      <dgm:spPr/>
      <dgm:t>
        <a:bodyPr/>
        <a:lstStyle/>
        <a:p>
          <a:endParaRPr lang="en-US"/>
        </a:p>
      </dgm:t>
    </dgm:pt>
    <dgm:pt modelId="{ED8D27A2-8A38-482E-91E8-3CD90AFEF523}" type="pres">
      <dgm:prSet presAssocID="{8DFF00AB-332C-47F2-841F-299AAC239864}" presName="spNode" presStyleCnt="0"/>
      <dgm:spPr/>
    </dgm:pt>
    <dgm:pt modelId="{B5C2D19C-9FE5-4219-B4E0-B1003E5D3E35}" type="pres">
      <dgm:prSet presAssocID="{C84E4603-6E09-4780-90C6-717200F3C5DF}" presName="sibTrans" presStyleLbl="sibTrans1D1" presStyleIdx="8" presStyleCnt="9"/>
      <dgm:spPr/>
      <dgm:t>
        <a:bodyPr/>
        <a:lstStyle/>
        <a:p>
          <a:endParaRPr lang="en-US"/>
        </a:p>
      </dgm:t>
    </dgm:pt>
  </dgm:ptLst>
  <dgm:cxnLst>
    <dgm:cxn modelId="{1D90AA12-EEE3-4D0B-8D32-D2B3D13CA984}" type="presOf" srcId="{8AF183CC-2CEE-4CCB-94B4-5381982EA036}" destId="{CFED06AC-6D71-4A0F-AD2D-171EC30DA76F}" srcOrd="0" destOrd="0" presId="urn:microsoft.com/office/officeart/2005/8/layout/cycle6"/>
    <dgm:cxn modelId="{0C2D66EB-70A2-452A-9B45-D6BF3C0B2979}" srcId="{9E88675A-19D1-4046-9DEB-4EF649550E7A}" destId="{0CE985C2-B7B3-4451-80FA-07FACE4AAC2E}" srcOrd="3" destOrd="0" parTransId="{6928CFCF-1024-414A-957B-C43457F9F86D}" sibTransId="{69C228E8-8455-4CE8-B26E-1D1BBCCD2186}"/>
    <dgm:cxn modelId="{98831742-1BE2-4F6D-A2D9-C9E9913DE8E9}" srcId="{9E88675A-19D1-4046-9DEB-4EF649550E7A}" destId="{D60B8D3C-8082-4180-92A0-38E85F1ED59A}" srcOrd="7" destOrd="0" parTransId="{30DE0F98-2282-4E8F-A50C-C1408009C708}" sibTransId="{3B7542E2-0AA9-4686-A2EC-5D5E039EF20B}"/>
    <dgm:cxn modelId="{D1995126-DF00-45DE-A23C-122F6776E6FA}" type="presOf" srcId="{E1C76AA8-2E5A-4237-8899-296714EA6B4C}" destId="{1D1B56FD-5BE1-4E20-9C7B-ED7C9F7A4EF1}" srcOrd="0" destOrd="0" presId="urn:microsoft.com/office/officeart/2005/8/layout/cycle6"/>
    <dgm:cxn modelId="{E30F13B6-A09B-4660-A64B-D5042A035CB5}" type="presOf" srcId="{A5A9730C-C40E-452C-92EE-133FD32B02B5}" destId="{A44F5149-B905-4EB7-867C-AA19BE0C4323}" srcOrd="0" destOrd="0" presId="urn:microsoft.com/office/officeart/2005/8/layout/cycle6"/>
    <dgm:cxn modelId="{CF2463CB-9701-46A7-854B-4F8A7902E9B4}" type="presOf" srcId="{DD7F94C7-232D-44B8-839A-510C46EBBE49}" destId="{6A0F8613-D23D-4CC0-88A4-4C92FFA49556}" srcOrd="0" destOrd="0" presId="urn:microsoft.com/office/officeart/2005/8/layout/cycle6"/>
    <dgm:cxn modelId="{7BDA3F88-4D6F-4CEA-805B-B78B5EF01DDD}" type="presOf" srcId="{8DFF00AB-332C-47F2-841F-299AAC239864}" destId="{9A73445D-4ED9-4B15-8BCF-25194BBF3FBE}" srcOrd="0" destOrd="0" presId="urn:microsoft.com/office/officeart/2005/8/layout/cycle6"/>
    <dgm:cxn modelId="{1FE130F1-084A-409F-A88F-A149FCDBD489}" type="presOf" srcId="{3B7542E2-0AA9-4686-A2EC-5D5E039EF20B}" destId="{F6DB32FB-3F47-4A16-B9AF-8B4C04BAFE19}" srcOrd="0" destOrd="0" presId="urn:microsoft.com/office/officeart/2005/8/layout/cycle6"/>
    <dgm:cxn modelId="{4FE32FD3-E149-4D20-8DD8-0841605EF90C}" type="presOf" srcId="{C84E4603-6E09-4780-90C6-717200F3C5DF}" destId="{B5C2D19C-9FE5-4219-B4E0-B1003E5D3E35}" srcOrd="0" destOrd="0" presId="urn:microsoft.com/office/officeart/2005/8/layout/cycle6"/>
    <dgm:cxn modelId="{D0A3628B-F712-4EB8-A128-FADC2EE23EBD}" type="presOf" srcId="{B0987EAA-4717-4902-AD31-3DF3177D7F72}" destId="{D176D52F-B021-4C01-88F0-60D23B6E73CD}" srcOrd="0" destOrd="0" presId="urn:microsoft.com/office/officeart/2005/8/layout/cycle6"/>
    <dgm:cxn modelId="{9E4B2BB2-235D-4695-884E-1494FCC73E01}" type="presOf" srcId="{675EF96A-98C9-4262-A1D8-A396F1631545}" destId="{24D944D1-5EA9-4F9B-98F2-6DA2CE5D77FE}" srcOrd="0" destOrd="0" presId="urn:microsoft.com/office/officeart/2005/8/layout/cycle6"/>
    <dgm:cxn modelId="{11486E47-036E-4A26-9FDC-798CC45FB011}" type="presOf" srcId="{69C228E8-8455-4CE8-B26E-1D1BBCCD2186}" destId="{148F244F-1A44-45B0-82A6-22C0E66D0384}" srcOrd="0" destOrd="0" presId="urn:microsoft.com/office/officeart/2005/8/layout/cycle6"/>
    <dgm:cxn modelId="{DE7F182F-944E-41AF-9903-EDCEC03D30CC}" srcId="{9E88675A-19D1-4046-9DEB-4EF649550E7A}" destId="{DD7F94C7-232D-44B8-839A-510C46EBBE49}" srcOrd="0" destOrd="0" parTransId="{987E03B3-1A1A-420C-9245-48D81769D4D7}" sibTransId="{C40B306F-8670-498E-8ED7-C644D0FEE465}"/>
    <dgm:cxn modelId="{090102E8-18F1-4AA8-B6AB-D5ADB77D5AD8}" srcId="{9E88675A-19D1-4046-9DEB-4EF649550E7A}" destId="{675EF96A-98C9-4262-A1D8-A396F1631545}" srcOrd="5" destOrd="0" parTransId="{1F604EA0-B964-400B-B721-D994D82A8BD8}" sibTransId="{587289E2-01FD-47EB-813B-325D52262F41}"/>
    <dgm:cxn modelId="{7DBCC694-E489-4159-B773-F8D9243F679E}" srcId="{9E88675A-19D1-4046-9DEB-4EF649550E7A}" destId="{8DFF00AB-332C-47F2-841F-299AAC239864}" srcOrd="8" destOrd="0" parTransId="{B77D3815-B1AF-40A0-8538-33F11E5E5016}" sibTransId="{C84E4603-6E09-4780-90C6-717200F3C5DF}"/>
    <dgm:cxn modelId="{53D02CF4-3412-46E0-9CA4-F2E15F00202A}" type="presOf" srcId="{62ED11D7-79A0-4845-A931-C9C7EE51442A}" destId="{D64E9528-B60A-46EA-AB12-7D0241D9046F}" srcOrd="0" destOrd="0" presId="urn:microsoft.com/office/officeart/2005/8/layout/cycle6"/>
    <dgm:cxn modelId="{2D3F275C-4F7F-431F-82E5-EA5049E32C02}" srcId="{9E88675A-19D1-4046-9DEB-4EF649550E7A}" destId="{8AF183CC-2CEE-4CCB-94B4-5381982EA036}" srcOrd="4" destOrd="0" parTransId="{67FB5A46-D010-4358-99CE-B1AF862BED82}" sibTransId="{375D1A6D-0BC0-4F61-9A11-3EA9AC1DAB13}"/>
    <dgm:cxn modelId="{B0A50D2B-CA12-470B-B73E-56FEFE9F3D4E}" type="presOf" srcId="{9E88675A-19D1-4046-9DEB-4EF649550E7A}" destId="{67AB4A19-E06C-4F5B-AECB-B226C81E110F}" srcOrd="0" destOrd="0" presId="urn:microsoft.com/office/officeart/2005/8/layout/cycle6"/>
    <dgm:cxn modelId="{93BF30AE-B3FE-46E0-884D-81E07A75002B}" srcId="{9E88675A-19D1-4046-9DEB-4EF649550E7A}" destId="{B0987EAA-4717-4902-AD31-3DF3177D7F72}" srcOrd="6" destOrd="0" parTransId="{C97EBEA1-C93B-469E-B4D1-BC593B9C920B}" sibTransId="{2CA910DE-0535-48EC-A3E0-7193F1D2576B}"/>
    <dgm:cxn modelId="{8F403DD9-21FB-4F6A-9F96-1363FCDA2B49}" type="presOf" srcId="{7DE73680-83FC-4811-A733-CCA9246BEDD0}" destId="{24586531-77A2-4FA6-A978-1DD9BB148BAB}" srcOrd="0" destOrd="0" presId="urn:microsoft.com/office/officeart/2005/8/layout/cycle6"/>
    <dgm:cxn modelId="{F6212A69-CE85-440A-87FC-6434BA93DA96}" type="presOf" srcId="{2CA910DE-0535-48EC-A3E0-7193F1D2576B}" destId="{9682D4BF-16E5-486D-A2CF-ED8E7D0BB93A}" srcOrd="0" destOrd="0" presId="urn:microsoft.com/office/officeart/2005/8/layout/cycle6"/>
    <dgm:cxn modelId="{51239F91-1F2F-4682-88E5-EEB555A7C05E}" type="presOf" srcId="{0CE985C2-B7B3-4451-80FA-07FACE4AAC2E}" destId="{D4C5DCA1-A2B2-49D3-ADE6-788A8C67BD40}" srcOrd="0" destOrd="0" presId="urn:microsoft.com/office/officeart/2005/8/layout/cycle6"/>
    <dgm:cxn modelId="{FB10D050-7013-4C7C-8509-75AA52FDB196}" type="presOf" srcId="{587289E2-01FD-47EB-813B-325D52262F41}" destId="{3029A7D1-8450-450F-A6E4-EB37BACF4F0D}" srcOrd="0" destOrd="0" presId="urn:microsoft.com/office/officeart/2005/8/layout/cycle6"/>
    <dgm:cxn modelId="{2CE05435-DE8D-4A68-9082-24D8CDE9BC42}" srcId="{9E88675A-19D1-4046-9DEB-4EF649550E7A}" destId="{62ED11D7-79A0-4845-A931-C9C7EE51442A}" srcOrd="1" destOrd="0" parTransId="{19978A1B-C8DF-473A-AC5E-FB29C453DCCE}" sibTransId="{7DE73680-83FC-4811-A733-CCA9246BEDD0}"/>
    <dgm:cxn modelId="{D35E3805-76D0-4486-AF8B-B11CCAAC6011}" type="presOf" srcId="{375D1A6D-0BC0-4F61-9A11-3EA9AC1DAB13}" destId="{537CB5F2-9DF0-4E19-8BB2-DE46157CE2BA}" srcOrd="0" destOrd="0" presId="urn:microsoft.com/office/officeart/2005/8/layout/cycle6"/>
    <dgm:cxn modelId="{F817A5E4-D743-4286-9CDA-CD1575796778}" type="presOf" srcId="{D60B8D3C-8082-4180-92A0-38E85F1ED59A}" destId="{51767157-CA06-486E-8CF2-79AD014DFCB9}" srcOrd="0" destOrd="0" presId="urn:microsoft.com/office/officeart/2005/8/layout/cycle6"/>
    <dgm:cxn modelId="{7BDF4CBC-A355-420C-9078-0187DDB5BA8F}" srcId="{9E88675A-19D1-4046-9DEB-4EF649550E7A}" destId="{A5A9730C-C40E-452C-92EE-133FD32B02B5}" srcOrd="2" destOrd="0" parTransId="{55E022B5-5A65-4362-AE04-4DC46062845D}" sibTransId="{E1C76AA8-2E5A-4237-8899-296714EA6B4C}"/>
    <dgm:cxn modelId="{27BE9994-FE5D-4B2C-8841-B109BBCAE199}" type="presOf" srcId="{C40B306F-8670-498E-8ED7-C644D0FEE465}" destId="{75EA1C5A-08EB-4D5B-92E4-A6856E0C5452}" srcOrd="0" destOrd="0" presId="urn:microsoft.com/office/officeart/2005/8/layout/cycle6"/>
    <dgm:cxn modelId="{81D63148-4E2F-4CA9-A404-63748B09E30D}" type="presParOf" srcId="{67AB4A19-E06C-4F5B-AECB-B226C81E110F}" destId="{6A0F8613-D23D-4CC0-88A4-4C92FFA49556}" srcOrd="0" destOrd="0" presId="urn:microsoft.com/office/officeart/2005/8/layout/cycle6"/>
    <dgm:cxn modelId="{EF5E8C71-27E3-4C0F-97BF-2AFF9BDB021B}" type="presParOf" srcId="{67AB4A19-E06C-4F5B-AECB-B226C81E110F}" destId="{C2AB254E-7C1A-4A59-A931-99BBD9D95D14}" srcOrd="1" destOrd="0" presId="urn:microsoft.com/office/officeart/2005/8/layout/cycle6"/>
    <dgm:cxn modelId="{D998C323-87C8-4026-B0A1-426A4EFA89F6}" type="presParOf" srcId="{67AB4A19-E06C-4F5B-AECB-B226C81E110F}" destId="{75EA1C5A-08EB-4D5B-92E4-A6856E0C5452}" srcOrd="2" destOrd="0" presId="urn:microsoft.com/office/officeart/2005/8/layout/cycle6"/>
    <dgm:cxn modelId="{F31C0B0C-8300-486A-B540-DACD2E93A6C3}" type="presParOf" srcId="{67AB4A19-E06C-4F5B-AECB-B226C81E110F}" destId="{D64E9528-B60A-46EA-AB12-7D0241D9046F}" srcOrd="3" destOrd="0" presId="urn:microsoft.com/office/officeart/2005/8/layout/cycle6"/>
    <dgm:cxn modelId="{92C03CC0-B525-40E0-9C8F-03787F2C7706}" type="presParOf" srcId="{67AB4A19-E06C-4F5B-AECB-B226C81E110F}" destId="{E45BD82F-4C18-474C-A415-97200F8FCEC8}" srcOrd="4" destOrd="0" presId="urn:microsoft.com/office/officeart/2005/8/layout/cycle6"/>
    <dgm:cxn modelId="{A86645D7-2A20-4192-BFC0-C941A38AA980}" type="presParOf" srcId="{67AB4A19-E06C-4F5B-AECB-B226C81E110F}" destId="{24586531-77A2-4FA6-A978-1DD9BB148BAB}" srcOrd="5" destOrd="0" presId="urn:microsoft.com/office/officeart/2005/8/layout/cycle6"/>
    <dgm:cxn modelId="{442D6265-D50A-48AC-A583-981A6426F350}" type="presParOf" srcId="{67AB4A19-E06C-4F5B-AECB-B226C81E110F}" destId="{A44F5149-B905-4EB7-867C-AA19BE0C4323}" srcOrd="6" destOrd="0" presId="urn:microsoft.com/office/officeart/2005/8/layout/cycle6"/>
    <dgm:cxn modelId="{0026C825-5FAC-45D2-898B-B4982154402F}" type="presParOf" srcId="{67AB4A19-E06C-4F5B-AECB-B226C81E110F}" destId="{5C7450FC-8396-4306-B542-581E82A1B3ED}" srcOrd="7" destOrd="0" presId="urn:microsoft.com/office/officeart/2005/8/layout/cycle6"/>
    <dgm:cxn modelId="{6E239329-284B-4140-A7AB-09E5BB67B452}" type="presParOf" srcId="{67AB4A19-E06C-4F5B-AECB-B226C81E110F}" destId="{1D1B56FD-5BE1-4E20-9C7B-ED7C9F7A4EF1}" srcOrd="8" destOrd="0" presId="urn:microsoft.com/office/officeart/2005/8/layout/cycle6"/>
    <dgm:cxn modelId="{F5743F7C-CCF1-4CD8-88A5-E604E00B270E}" type="presParOf" srcId="{67AB4A19-E06C-4F5B-AECB-B226C81E110F}" destId="{D4C5DCA1-A2B2-49D3-ADE6-788A8C67BD40}" srcOrd="9" destOrd="0" presId="urn:microsoft.com/office/officeart/2005/8/layout/cycle6"/>
    <dgm:cxn modelId="{151F1CD4-829E-402C-87CE-4981358F2599}" type="presParOf" srcId="{67AB4A19-E06C-4F5B-AECB-B226C81E110F}" destId="{80EA6B78-3BD6-46F7-AD1F-4BAB8C2512FA}" srcOrd="10" destOrd="0" presId="urn:microsoft.com/office/officeart/2005/8/layout/cycle6"/>
    <dgm:cxn modelId="{DD3109EB-FF6C-4BB5-B64F-82085962AA90}" type="presParOf" srcId="{67AB4A19-E06C-4F5B-AECB-B226C81E110F}" destId="{148F244F-1A44-45B0-82A6-22C0E66D0384}" srcOrd="11" destOrd="0" presId="urn:microsoft.com/office/officeart/2005/8/layout/cycle6"/>
    <dgm:cxn modelId="{C9EE389A-5B55-4D8D-B960-5007663D0A47}" type="presParOf" srcId="{67AB4A19-E06C-4F5B-AECB-B226C81E110F}" destId="{CFED06AC-6D71-4A0F-AD2D-171EC30DA76F}" srcOrd="12" destOrd="0" presId="urn:microsoft.com/office/officeart/2005/8/layout/cycle6"/>
    <dgm:cxn modelId="{A33F661D-D61D-4EBD-BD6A-81B1B4782385}" type="presParOf" srcId="{67AB4A19-E06C-4F5B-AECB-B226C81E110F}" destId="{30AD3D73-765D-4454-B348-F4E791AB598F}" srcOrd="13" destOrd="0" presId="urn:microsoft.com/office/officeart/2005/8/layout/cycle6"/>
    <dgm:cxn modelId="{AC85A76F-B572-4D0F-ABF8-FC3B54AD836E}" type="presParOf" srcId="{67AB4A19-E06C-4F5B-AECB-B226C81E110F}" destId="{537CB5F2-9DF0-4E19-8BB2-DE46157CE2BA}" srcOrd="14" destOrd="0" presId="urn:microsoft.com/office/officeart/2005/8/layout/cycle6"/>
    <dgm:cxn modelId="{216C7F06-3895-4417-BDE3-85CA5B834639}" type="presParOf" srcId="{67AB4A19-E06C-4F5B-AECB-B226C81E110F}" destId="{24D944D1-5EA9-4F9B-98F2-6DA2CE5D77FE}" srcOrd="15" destOrd="0" presId="urn:microsoft.com/office/officeart/2005/8/layout/cycle6"/>
    <dgm:cxn modelId="{5EC4639B-A0E1-488D-8BBC-938DCB7AC960}" type="presParOf" srcId="{67AB4A19-E06C-4F5B-AECB-B226C81E110F}" destId="{87E3A676-DC01-45EA-8890-C11E06FA9B73}" srcOrd="16" destOrd="0" presId="urn:microsoft.com/office/officeart/2005/8/layout/cycle6"/>
    <dgm:cxn modelId="{52AF1A36-1C0C-4D52-96BC-73206F671BA2}" type="presParOf" srcId="{67AB4A19-E06C-4F5B-AECB-B226C81E110F}" destId="{3029A7D1-8450-450F-A6E4-EB37BACF4F0D}" srcOrd="17" destOrd="0" presId="urn:microsoft.com/office/officeart/2005/8/layout/cycle6"/>
    <dgm:cxn modelId="{2B4C9CCB-9A41-4204-914F-90F1B7E89DAA}" type="presParOf" srcId="{67AB4A19-E06C-4F5B-AECB-B226C81E110F}" destId="{D176D52F-B021-4C01-88F0-60D23B6E73CD}" srcOrd="18" destOrd="0" presId="urn:microsoft.com/office/officeart/2005/8/layout/cycle6"/>
    <dgm:cxn modelId="{3878491E-E432-4737-A822-EA9ECEA6C65F}" type="presParOf" srcId="{67AB4A19-E06C-4F5B-AECB-B226C81E110F}" destId="{2E4FBF94-D013-483C-BC7C-386DDDBD1C22}" srcOrd="19" destOrd="0" presId="urn:microsoft.com/office/officeart/2005/8/layout/cycle6"/>
    <dgm:cxn modelId="{19747FE2-0A5D-4FC6-8C23-CD07A7D0A87A}" type="presParOf" srcId="{67AB4A19-E06C-4F5B-AECB-B226C81E110F}" destId="{9682D4BF-16E5-486D-A2CF-ED8E7D0BB93A}" srcOrd="20" destOrd="0" presId="urn:microsoft.com/office/officeart/2005/8/layout/cycle6"/>
    <dgm:cxn modelId="{1042C2A3-B795-4EC0-AEDB-AF0FCC18264B}" type="presParOf" srcId="{67AB4A19-E06C-4F5B-AECB-B226C81E110F}" destId="{51767157-CA06-486E-8CF2-79AD014DFCB9}" srcOrd="21" destOrd="0" presId="urn:microsoft.com/office/officeart/2005/8/layout/cycle6"/>
    <dgm:cxn modelId="{B7622D1C-8B0B-49A5-B3E3-E766CA4BCF4A}" type="presParOf" srcId="{67AB4A19-E06C-4F5B-AECB-B226C81E110F}" destId="{E5001902-F47C-4970-B3CB-2AD39399194F}" srcOrd="22" destOrd="0" presId="urn:microsoft.com/office/officeart/2005/8/layout/cycle6"/>
    <dgm:cxn modelId="{41D3F0B0-35B1-4BB7-9608-A23937765592}" type="presParOf" srcId="{67AB4A19-E06C-4F5B-AECB-B226C81E110F}" destId="{F6DB32FB-3F47-4A16-B9AF-8B4C04BAFE19}" srcOrd="23" destOrd="0" presId="urn:microsoft.com/office/officeart/2005/8/layout/cycle6"/>
    <dgm:cxn modelId="{C679AFE7-CCC6-4BAC-8F82-3525E27C0201}" type="presParOf" srcId="{67AB4A19-E06C-4F5B-AECB-B226C81E110F}" destId="{9A73445D-4ED9-4B15-8BCF-25194BBF3FBE}" srcOrd="24" destOrd="0" presId="urn:microsoft.com/office/officeart/2005/8/layout/cycle6"/>
    <dgm:cxn modelId="{88EDB23F-7279-4353-B7F9-72042F838EC4}" type="presParOf" srcId="{67AB4A19-E06C-4F5B-AECB-B226C81E110F}" destId="{ED8D27A2-8A38-482E-91E8-3CD90AFEF523}" srcOrd="25" destOrd="0" presId="urn:microsoft.com/office/officeart/2005/8/layout/cycle6"/>
    <dgm:cxn modelId="{230D2296-81F9-4B8E-A93C-317A69138C6C}" type="presParOf" srcId="{67AB4A19-E06C-4F5B-AECB-B226C81E110F}" destId="{B5C2D19C-9FE5-4219-B4E0-B1003E5D3E35}" srcOrd="26"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71613F-E962-4511-9C75-AAE2F59B43FA}" type="doc">
      <dgm:prSet loTypeId="urn:microsoft.com/office/officeart/2005/8/layout/process1" loCatId="process" qsTypeId="urn:microsoft.com/office/officeart/2005/8/quickstyle/3d1" qsCatId="3D" csTypeId="urn:microsoft.com/office/officeart/2005/8/colors/colorful5" csCatId="colorful" phldr="1"/>
      <dgm:spPr/>
      <dgm:t>
        <a:bodyPr/>
        <a:lstStyle/>
        <a:p>
          <a:endParaRPr lang="en-US"/>
        </a:p>
      </dgm:t>
    </dgm:pt>
    <dgm:pt modelId="{D7C18926-1A5E-490A-8B2C-C39F2363C52E}">
      <dgm:prSet phldrT="[Text]"/>
      <dgm:spPr/>
      <dgm:t>
        <a:bodyPr/>
        <a:lstStyle/>
        <a:p>
          <a:r>
            <a:rPr lang="en-US" b="1" dirty="0" smtClean="0">
              <a:solidFill>
                <a:schemeClr val="bg1"/>
              </a:solidFill>
            </a:rPr>
            <a:t>Demand from Kitchen</a:t>
          </a:r>
          <a:endParaRPr lang="en-US" b="1" dirty="0">
            <a:solidFill>
              <a:schemeClr val="bg1"/>
            </a:solidFill>
          </a:endParaRPr>
        </a:p>
      </dgm:t>
    </dgm:pt>
    <dgm:pt modelId="{BF11457E-5C42-4472-A21D-355B72CF0A88}" type="parTrans" cxnId="{35277ED4-896D-4D13-A59C-31AF6FCBDB0B}">
      <dgm:prSet/>
      <dgm:spPr/>
      <dgm:t>
        <a:bodyPr/>
        <a:lstStyle/>
        <a:p>
          <a:endParaRPr lang="en-US"/>
        </a:p>
      </dgm:t>
    </dgm:pt>
    <dgm:pt modelId="{85B9991C-9E05-4837-B58F-E896DB12DB2D}" type="sibTrans" cxnId="{35277ED4-896D-4D13-A59C-31AF6FCBDB0B}">
      <dgm:prSet/>
      <dgm:spPr/>
      <dgm:t>
        <a:bodyPr/>
        <a:lstStyle/>
        <a:p>
          <a:endParaRPr lang="en-US"/>
        </a:p>
      </dgm:t>
    </dgm:pt>
    <dgm:pt modelId="{F4C2DCE2-8CF3-433D-9BEF-BE8D5B898DA1}">
      <dgm:prSet phldrT="[Text]"/>
      <dgm:spPr/>
      <dgm:t>
        <a:bodyPr/>
        <a:lstStyle/>
        <a:p>
          <a:r>
            <a:rPr lang="en-US" b="1" dirty="0" smtClean="0"/>
            <a:t>Prepare specification for supplier</a:t>
          </a:r>
          <a:endParaRPr lang="en-US" b="1" dirty="0"/>
        </a:p>
      </dgm:t>
    </dgm:pt>
    <dgm:pt modelId="{7B121506-F61A-4C7B-AD79-A30E9B70D734}" type="parTrans" cxnId="{98AD5799-457B-43AD-B080-524F2246B8BF}">
      <dgm:prSet/>
      <dgm:spPr/>
      <dgm:t>
        <a:bodyPr/>
        <a:lstStyle/>
        <a:p>
          <a:endParaRPr lang="en-US"/>
        </a:p>
      </dgm:t>
    </dgm:pt>
    <dgm:pt modelId="{3F329349-4343-407A-B430-72738108B447}" type="sibTrans" cxnId="{98AD5799-457B-43AD-B080-524F2246B8BF}">
      <dgm:prSet/>
      <dgm:spPr/>
      <dgm:t>
        <a:bodyPr/>
        <a:lstStyle/>
        <a:p>
          <a:endParaRPr lang="en-US"/>
        </a:p>
      </dgm:t>
    </dgm:pt>
    <dgm:pt modelId="{65FF2EC9-67F7-48C2-A7E9-1BCA53F5D5B5}">
      <dgm:prSet phldrT="[Text]"/>
      <dgm:spPr/>
      <dgm:t>
        <a:bodyPr/>
        <a:lstStyle/>
        <a:p>
          <a:r>
            <a:rPr lang="en-US" b="1" dirty="0" smtClean="0"/>
            <a:t>Prepare order</a:t>
          </a:r>
          <a:endParaRPr lang="en-US" b="1" dirty="0"/>
        </a:p>
      </dgm:t>
    </dgm:pt>
    <dgm:pt modelId="{9FAAE440-E26C-45DD-A71C-979DEDDE1D71}" type="parTrans" cxnId="{5BA46E4D-DC24-4773-A6C8-572A92E8561E}">
      <dgm:prSet/>
      <dgm:spPr/>
      <dgm:t>
        <a:bodyPr/>
        <a:lstStyle/>
        <a:p>
          <a:endParaRPr lang="en-US"/>
        </a:p>
      </dgm:t>
    </dgm:pt>
    <dgm:pt modelId="{1966F770-0BEA-4949-A80D-CF4913BD366C}" type="sibTrans" cxnId="{5BA46E4D-DC24-4773-A6C8-572A92E8561E}">
      <dgm:prSet/>
      <dgm:spPr/>
      <dgm:t>
        <a:bodyPr/>
        <a:lstStyle/>
        <a:p>
          <a:endParaRPr lang="en-US"/>
        </a:p>
      </dgm:t>
    </dgm:pt>
    <dgm:pt modelId="{FDAF61FB-0E48-41DB-9208-ADC8314C171D}">
      <dgm:prSet phldrT="[Text]"/>
      <dgm:spPr/>
      <dgm:t>
        <a:bodyPr/>
        <a:lstStyle/>
        <a:p>
          <a:r>
            <a:rPr lang="en-US" b="1" dirty="0" smtClean="0">
              <a:solidFill>
                <a:schemeClr val="tx1"/>
              </a:solidFill>
            </a:rPr>
            <a:t>Expedite Order</a:t>
          </a:r>
          <a:endParaRPr lang="en-US" b="1" dirty="0">
            <a:solidFill>
              <a:schemeClr val="tx1"/>
            </a:solidFill>
          </a:endParaRPr>
        </a:p>
      </dgm:t>
    </dgm:pt>
    <dgm:pt modelId="{C671E5F0-F1EC-47D3-81A3-F702CE70E788}" type="parTrans" cxnId="{8568E230-A527-4F80-A3B4-F65512C62956}">
      <dgm:prSet/>
      <dgm:spPr/>
      <dgm:t>
        <a:bodyPr/>
        <a:lstStyle/>
        <a:p>
          <a:endParaRPr lang="en-US"/>
        </a:p>
      </dgm:t>
    </dgm:pt>
    <dgm:pt modelId="{649E6043-3490-4BBC-AF71-4AD5F621AA23}" type="sibTrans" cxnId="{8568E230-A527-4F80-A3B4-F65512C62956}">
      <dgm:prSet/>
      <dgm:spPr/>
      <dgm:t>
        <a:bodyPr/>
        <a:lstStyle/>
        <a:p>
          <a:endParaRPr lang="en-US"/>
        </a:p>
      </dgm:t>
    </dgm:pt>
    <dgm:pt modelId="{9B392AC2-719A-42D2-98CB-11B35C46A8E7}">
      <dgm:prSet/>
      <dgm:spPr/>
      <dgm:t>
        <a:bodyPr/>
        <a:lstStyle/>
        <a:p>
          <a:r>
            <a:rPr lang="en-US" b="1" dirty="0" smtClean="0"/>
            <a:t>Receive food &amp; delivery note</a:t>
          </a:r>
          <a:endParaRPr lang="en-US" b="1" dirty="0"/>
        </a:p>
      </dgm:t>
    </dgm:pt>
    <dgm:pt modelId="{D100E685-9A7D-494F-8A90-D747FC321E8F}" type="parTrans" cxnId="{757DA27D-0466-4586-BA36-D9D8185EAB05}">
      <dgm:prSet/>
      <dgm:spPr/>
      <dgm:t>
        <a:bodyPr/>
        <a:lstStyle/>
        <a:p>
          <a:endParaRPr lang="en-US"/>
        </a:p>
      </dgm:t>
    </dgm:pt>
    <dgm:pt modelId="{F2F6B3E3-20B5-4C00-842D-3B2C21B59E95}" type="sibTrans" cxnId="{757DA27D-0466-4586-BA36-D9D8185EAB05}">
      <dgm:prSet/>
      <dgm:spPr/>
      <dgm:t>
        <a:bodyPr/>
        <a:lstStyle/>
        <a:p>
          <a:endParaRPr lang="en-US"/>
        </a:p>
      </dgm:t>
    </dgm:pt>
    <dgm:pt modelId="{037353F4-294B-42B3-B859-208F7986D953}" type="pres">
      <dgm:prSet presAssocID="{2971613F-E962-4511-9C75-AAE2F59B43FA}" presName="Name0" presStyleCnt="0">
        <dgm:presLayoutVars>
          <dgm:dir/>
          <dgm:resizeHandles val="exact"/>
        </dgm:presLayoutVars>
      </dgm:prSet>
      <dgm:spPr/>
      <dgm:t>
        <a:bodyPr/>
        <a:lstStyle/>
        <a:p>
          <a:endParaRPr lang="en-US"/>
        </a:p>
      </dgm:t>
    </dgm:pt>
    <dgm:pt modelId="{43798780-120F-41AA-8F55-94C776D37946}" type="pres">
      <dgm:prSet presAssocID="{D7C18926-1A5E-490A-8B2C-C39F2363C52E}" presName="node" presStyleLbl="node1" presStyleIdx="0" presStyleCnt="5" custLinFactNeighborX="-836" custLinFactNeighborY="-95088">
        <dgm:presLayoutVars>
          <dgm:bulletEnabled val="1"/>
        </dgm:presLayoutVars>
      </dgm:prSet>
      <dgm:spPr/>
      <dgm:t>
        <a:bodyPr/>
        <a:lstStyle/>
        <a:p>
          <a:endParaRPr lang="en-US"/>
        </a:p>
      </dgm:t>
    </dgm:pt>
    <dgm:pt modelId="{70635653-B623-4D00-A0DD-7FA34627B521}" type="pres">
      <dgm:prSet presAssocID="{85B9991C-9E05-4837-B58F-E896DB12DB2D}" presName="sibTrans" presStyleLbl="sibTrans2D1" presStyleIdx="0" presStyleCnt="4"/>
      <dgm:spPr/>
      <dgm:t>
        <a:bodyPr/>
        <a:lstStyle/>
        <a:p>
          <a:endParaRPr lang="en-US"/>
        </a:p>
      </dgm:t>
    </dgm:pt>
    <dgm:pt modelId="{0E1D9C0A-329F-4388-A8D4-D292FA7D23A8}" type="pres">
      <dgm:prSet presAssocID="{85B9991C-9E05-4837-B58F-E896DB12DB2D}" presName="connectorText" presStyleLbl="sibTrans2D1" presStyleIdx="0" presStyleCnt="4"/>
      <dgm:spPr/>
      <dgm:t>
        <a:bodyPr/>
        <a:lstStyle/>
        <a:p>
          <a:endParaRPr lang="en-US"/>
        </a:p>
      </dgm:t>
    </dgm:pt>
    <dgm:pt modelId="{6270C476-F852-45A1-BB01-E8C162B65662}" type="pres">
      <dgm:prSet presAssocID="{F4C2DCE2-8CF3-433D-9BEF-BE8D5B898DA1}" presName="node" presStyleLbl="node1" presStyleIdx="1" presStyleCnt="5" custLinFactNeighborX="-7177" custLinFactNeighborY="-89214">
        <dgm:presLayoutVars>
          <dgm:bulletEnabled val="1"/>
        </dgm:presLayoutVars>
      </dgm:prSet>
      <dgm:spPr/>
      <dgm:t>
        <a:bodyPr/>
        <a:lstStyle/>
        <a:p>
          <a:endParaRPr lang="en-US"/>
        </a:p>
      </dgm:t>
    </dgm:pt>
    <dgm:pt modelId="{8104A458-9909-480D-B9AE-F5DDC86CD359}" type="pres">
      <dgm:prSet presAssocID="{3F329349-4343-407A-B430-72738108B447}" presName="sibTrans" presStyleLbl="sibTrans2D1" presStyleIdx="1" presStyleCnt="4"/>
      <dgm:spPr/>
      <dgm:t>
        <a:bodyPr/>
        <a:lstStyle/>
        <a:p>
          <a:endParaRPr lang="en-US"/>
        </a:p>
      </dgm:t>
    </dgm:pt>
    <dgm:pt modelId="{A8DEA078-B542-46DA-8F4A-9A7BEEA8B3FE}" type="pres">
      <dgm:prSet presAssocID="{3F329349-4343-407A-B430-72738108B447}" presName="connectorText" presStyleLbl="sibTrans2D1" presStyleIdx="1" presStyleCnt="4"/>
      <dgm:spPr/>
      <dgm:t>
        <a:bodyPr/>
        <a:lstStyle/>
        <a:p>
          <a:endParaRPr lang="en-US"/>
        </a:p>
      </dgm:t>
    </dgm:pt>
    <dgm:pt modelId="{7C5552B0-80B3-4617-B722-DA4D36EA228C}" type="pres">
      <dgm:prSet presAssocID="{65FF2EC9-67F7-48C2-A7E9-1BCA53F5D5B5}" presName="node" presStyleLbl="node1" presStyleIdx="2" presStyleCnt="5" custLinFactNeighborX="-4705" custLinFactNeighborY="-89214">
        <dgm:presLayoutVars>
          <dgm:bulletEnabled val="1"/>
        </dgm:presLayoutVars>
      </dgm:prSet>
      <dgm:spPr/>
      <dgm:t>
        <a:bodyPr/>
        <a:lstStyle/>
        <a:p>
          <a:endParaRPr lang="en-US"/>
        </a:p>
      </dgm:t>
    </dgm:pt>
    <dgm:pt modelId="{814B58F2-CDBA-4822-A75B-242FF819117E}" type="pres">
      <dgm:prSet presAssocID="{1966F770-0BEA-4949-A80D-CF4913BD366C}" presName="sibTrans" presStyleLbl="sibTrans2D1" presStyleIdx="2" presStyleCnt="4"/>
      <dgm:spPr/>
      <dgm:t>
        <a:bodyPr/>
        <a:lstStyle/>
        <a:p>
          <a:endParaRPr lang="en-US"/>
        </a:p>
      </dgm:t>
    </dgm:pt>
    <dgm:pt modelId="{305C87AF-9C29-4699-AA47-00CD4A5BBE74}" type="pres">
      <dgm:prSet presAssocID="{1966F770-0BEA-4949-A80D-CF4913BD366C}" presName="connectorText" presStyleLbl="sibTrans2D1" presStyleIdx="2" presStyleCnt="4"/>
      <dgm:spPr/>
      <dgm:t>
        <a:bodyPr/>
        <a:lstStyle/>
        <a:p>
          <a:endParaRPr lang="en-US"/>
        </a:p>
      </dgm:t>
    </dgm:pt>
    <dgm:pt modelId="{C57BB40A-02B6-4610-AE00-B47A3B75DEAA}" type="pres">
      <dgm:prSet presAssocID="{FDAF61FB-0E48-41DB-9208-ADC8314C171D}" presName="node" presStyleLbl="node1" presStyleIdx="3" presStyleCnt="5" custLinFactNeighborX="-4705" custLinFactNeighborY="-89214">
        <dgm:presLayoutVars>
          <dgm:bulletEnabled val="1"/>
        </dgm:presLayoutVars>
      </dgm:prSet>
      <dgm:spPr/>
      <dgm:t>
        <a:bodyPr/>
        <a:lstStyle/>
        <a:p>
          <a:endParaRPr lang="en-US"/>
        </a:p>
      </dgm:t>
    </dgm:pt>
    <dgm:pt modelId="{5E9B39F9-89CD-4B1C-831C-9A1A30E3F73D}" type="pres">
      <dgm:prSet presAssocID="{649E6043-3490-4BBC-AF71-4AD5F621AA23}" presName="sibTrans" presStyleLbl="sibTrans2D1" presStyleIdx="3" presStyleCnt="4"/>
      <dgm:spPr/>
      <dgm:t>
        <a:bodyPr/>
        <a:lstStyle/>
        <a:p>
          <a:endParaRPr lang="en-US"/>
        </a:p>
      </dgm:t>
    </dgm:pt>
    <dgm:pt modelId="{BB49354A-8B38-4DC1-BF62-A7B1E360D38D}" type="pres">
      <dgm:prSet presAssocID="{649E6043-3490-4BBC-AF71-4AD5F621AA23}" presName="connectorText" presStyleLbl="sibTrans2D1" presStyleIdx="3" presStyleCnt="4"/>
      <dgm:spPr/>
      <dgm:t>
        <a:bodyPr/>
        <a:lstStyle/>
        <a:p>
          <a:endParaRPr lang="en-US"/>
        </a:p>
      </dgm:t>
    </dgm:pt>
    <dgm:pt modelId="{EFFF6B63-E742-4CD6-A6FB-4200229C782D}" type="pres">
      <dgm:prSet presAssocID="{9B392AC2-719A-42D2-98CB-11B35C46A8E7}" presName="node" presStyleLbl="node1" presStyleIdx="4" presStyleCnt="5" custLinFactNeighborX="-4705" custLinFactNeighborY="-89214">
        <dgm:presLayoutVars>
          <dgm:bulletEnabled val="1"/>
        </dgm:presLayoutVars>
      </dgm:prSet>
      <dgm:spPr/>
      <dgm:t>
        <a:bodyPr/>
        <a:lstStyle/>
        <a:p>
          <a:endParaRPr lang="en-US"/>
        </a:p>
      </dgm:t>
    </dgm:pt>
  </dgm:ptLst>
  <dgm:cxnLst>
    <dgm:cxn modelId="{3353FD56-1FE5-4F34-A22C-34500431B65C}" type="presOf" srcId="{9B392AC2-719A-42D2-98CB-11B35C46A8E7}" destId="{EFFF6B63-E742-4CD6-A6FB-4200229C782D}" srcOrd="0" destOrd="0" presId="urn:microsoft.com/office/officeart/2005/8/layout/process1"/>
    <dgm:cxn modelId="{75ABF342-F0E5-43F7-9A07-AE939BFA55D4}" type="presOf" srcId="{85B9991C-9E05-4837-B58F-E896DB12DB2D}" destId="{70635653-B623-4D00-A0DD-7FA34627B521}" srcOrd="0" destOrd="0" presId="urn:microsoft.com/office/officeart/2005/8/layout/process1"/>
    <dgm:cxn modelId="{8568E230-A527-4F80-A3B4-F65512C62956}" srcId="{2971613F-E962-4511-9C75-AAE2F59B43FA}" destId="{FDAF61FB-0E48-41DB-9208-ADC8314C171D}" srcOrd="3" destOrd="0" parTransId="{C671E5F0-F1EC-47D3-81A3-F702CE70E788}" sibTransId="{649E6043-3490-4BBC-AF71-4AD5F621AA23}"/>
    <dgm:cxn modelId="{D0DE8ECF-3979-44DB-A62D-25BD15B8EC64}" type="presOf" srcId="{1966F770-0BEA-4949-A80D-CF4913BD366C}" destId="{305C87AF-9C29-4699-AA47-00CD4A5BBE74}" srcOrd="1" destOrd="0" presId="urn:microsoft.com/office/officeart/2005/8/layout/process1"/>
    <dgm:cxn modelId="{01A24358-B528-4A1E-804D-A3B3543B2328}" type="presOf" srcId="{3F329349-4343-407A-B430-72738108B447}" destId="{A8DEA078-B542-46DA-8F4A-9A7BEEA8B3FE}" srcOrd="1" destOrd="0" presId="urn:microsoft.com/office/officeart/2005/8/layout/process1"/>
    <dgm:cxn modelId="{A386F322-726B-4A60-AC63-330E2172B46F}" type="presOf" srcId="{1966F770-0BEA-4949-A80D-CF4913BD366C}" destId="{814B58F2-CDBA-4822-A75B-242FF819117E}" srcOrd="0" destOrd="0" presId="urn:microsoft.com/office/officeart/2005/8/layout/process1"/>
    <dgm:cxn modelId="{AE9AD57C-2BA9-4F3A-9927-5B27772FD6E7}" type="presOf" srcId="{F4C2DCE2-8CF3-433D-9BEF-BE8D5B898DA1}" destId="{6270C476-F852-45A1-BB01-E8C162B65662}" srcOrd="0" destOrd="0" presId="urn:microsoft.com/office/officeart/2005/8/layout/process1"/>
    <dgm:cxn modelId="{35277ED4-896D-4D13-A59C-31AF6FCBDB0B}" srcId="{2971613F-E962-4511-9C75-AAE2F59B43FA}" destId="{D7C18926-1A5E-490A-8B2C-C39F2363C52E}" srcOrd="0" destOrd="0" parTransId="{BF11457E-5C42-4472-A21D-355B72CF0A88}" sibTransId="{85B9991C-9E05-4837-B58F-E896DB12DB2D}"/>
    <dgm:cxn modelId="{280F7652-37B8-4E4D-AA5B-0DE1BBC23550}" type="presOf" srcId="{649E6043-3490-4BBC-AF71-4AD5F621AA23}" destId="{BB49354A-8B38-4DC1-BF62-A7B1E360D38D}" srcOrd="1" destOrd="0" presId="urn:microsoft.com/office/officeart/2005/8/layout/process1"/>
    <dgm:cxn modelId="{3767BEF8-F74E-453A-AF9B-FDF8572ED927}" type="presOf" srcId="{3F329349-4343-407A-B430-72738108B447}" destId="{8104A458-9909-480D-B9AE-F5DDC86CD359}" srcOrd="0" destOrd="0" presId="urn:microsoft.com/office/officeart/2005/8/layout/process1"/>
    <dgm:cxn modelId="{907BC0F5-2D27-4C57-BE9F-F866D6FC8DA6}" type="presOf" srcId="{65FF2EC9-67F7-48C2-A7E9-1BCA53F5D5B5}" destId="{7C5552B0-80B3-4617-B722-DA4D36EA228C}" srcOrd="0" destOrd="0" presId="urn:microsoft.com/office/officeart/2005/8/layout/process1"/>
    <dgm:cxn modelId="{F6262F69-CF41-43E9-92C6-16719BF140FF}" type="presOf" srcId="{649E6043-3490-4BBC-AF71-4AD5F621AA23}" destId="{5E9B39F9-89CD-4B1C-831C-9A1A30E3F73D}" srcOrd="0" destOrd="0" presId="urn:microsoft.com/office/officeart/2005/8/layout/process1"/>
    <dgm:cxn modelId="{DAD7B784-8CB1-4D9A-BC1A-2FC1C308E4B4}" type="presOf" srcId="{85B9991C-9E05-4837-B58F-E896DB12DB2D}" destId="{0E1D9C0A-329F-4388-A8D4-D292FA7D23A8}" srcOrd="1" destOrd="0" presId="urn:microsoft.com/office/officeart/2005/8/layout/process1"/>
    <dgm:cxn modelId="{757DA27D-0466-4586-BA36-D9D8185EAB05}" srcId="{2971613F-E962-4511-9C75-AAE2F59B43FA}" destId="{9B392AC2-719A-42D2-98CB-11B35C46A8E7}" srcOrd="4" destOrd="0" parTransId="{D100E685-9A7D-494F-8A90-D747FC321E8F}" sibTransId="{F2F6B3E3-20B5-4C00-842D-3B2C21B59E95}"/>
    <dgm:cxn modelId="{5BA46E4D-DC24-4773-A6C8-572A92E8561E}" srcId="{2971613F-E962-4511-9C75-AAE2F59B43FA}" destId="{65FF2EC9-67F7-48C2-A7E9-1BCA53F5D5B5}" srcOrd="2" destOrd="0" parTransId="{9FAAE440-E26C-45DD-A71C-979DEDDE1D71}" sibTransId="{1966F770-0BEA-4949-A80D-CF4913BD366C}"/>
    <dgm:cxn modelId="{98AD5799-457B-43AD-B080-524F2246B8BF}" srcId="{2971613F-E962-4511-9C75-AAE2F59B43FA}" destId="{F4C2DCE2-8CF3-433D-9BEF-BE8D5B898DA1}" srcOrd="1" destOrd="0" parTransId="{7B121506-F61A-4C7B-AD79-A30E9B70D734}" sibTransId="{3F329349-4343-407A-B430-72738108B447}"/>
    <dgm:cxn modelId="{E39CF759-CD67-4948-8954-CB17009CC8A1}" type="presOf" srcId="{2971613F-E962-4511-9C75-AAE2F59B43FA}" destId="{037353F4-294B-42B3-B859-208F7986D953}" srcOrd="0" destOrd="0" presId="urn:microsoft.com/office/officeart/2005/8/layout/process1"/>
    <dgm:cxn modelId="{8904D7C6-4F04-473C-9F41-7984F746D339}" type="presOf" srcId="{D7C18926-1A5E-490A-8B2C-C39F2363C52E}" destId="{43798780-120F-41AA-8F55-94C776D37946}" srcOrd="0" destOrd="0" presId="urn:microsoft.com/office/officeart/2005/8/layout/process1"/>
    <dgm:cxn modelId="{189BE7B6-3F4B-4AC7-B919-F353324997F7}" type="presOf" srcId="{FDAF61FB-0E48-41DB-9208-ADC8314C171D}" destId="{C57BB40A-02B6-4610-AE00-B47A3B75DEAA}" srcOrd="0" destOrd="0" presId="urn:microsoft.com/office/officeart/2005/8/layout/process1"/>
    <dgm:cxn modelId="{68E97819-19FF-481C-89DE-DB71F69319C4}" type="presParOf" srcId="{037353F4-294B-42B3-B859-208F7986D953}" destId="{43798780-120F-41AA-8F55-94C776D37946}" srcOrd="0" destOrd="0" presId="urn:microsoft.com/office/officeart/2005/8/layout/process1"/>
    <dgm:cxn modelId="{FAA7FAD1-035D-46E8-98BA-8561B92224B3}" type="presParOf" srcId="{037353F4-294B-42B3-B859-208F7986D953}" destId="{70635653-B623-4D00-A0DD-7FA34627B521}" srcOrd="1" destOrd="0" presId="urn:microsoft.com/office/officeart/2005/8/layout/process1"/>
    <dgm:cxn modelId="{0704FC01-D9D6-46AB-B3AB-1841D296AF18}" type="presParOf" srcId="{70635653-B623-4D00-A0DD-7FA34627B521}" destId="{0E1D9C0A-329F-4388-A8D4-D292FA7D23A8}" srcOrd="0" destOrd="0" presId="urn:microsoft.com/office/officeart/2005/8/layout/process1"/>
    <dgm:cxn modelId="{B52CDD13-D336-4097-85AE-0E6D3E4C250C}" type="presParOf" srcId="{037353F4-294B-42B3-B859-208F7986D953}" destId="{6270C476-F852-45A1-BB01-E8C162B65662}" srcOrd="2" destOrd="0" presId="urn:microsoft.com/office/officeart/2005/8/layout/process1"/>
    <dgm:cxn modelId="{CCFF7A93-BC0D-42A6-917E-6932080D5E4B}" type="presParOf" srcId="{037353F4-294B-42B3-B859-208F7986D953}" destId="{8104A458-9909-480D-B9AE-F5DDC86CD359}" srcOrd="3" destOrd="0" presId="urn:microsoft.com/office/officeart/2005/8/layout/process1"/>
    <dgm:cxn modelId="{ED247738-7E55-49F4-968A-6293F29670CB}" type="presParOf" srcId="{8104A458-9909-480D-B9AE-F5DDC86CD359}" destId="{A8DEA078-B542-46DA-8F4A-9A7BEEA8B3FE}" srcOrd="0" destOrd="0" presId="urn:microsoft.com/office/officeart/2005/8/layout/process1"/>
    <dgm:cxn modelId="{550F9D76-DE08-42B4-B880-86EA675D0BEC}" type="presParOf" srcId="{037353F4-294B-42B3-B859-208F7986D953}" destId="{7C5552B0-80B3-4617-B722-DA4D36EA228C}" srcOrd="4" destOrd="0" presId="urn:microsoft.com/office/officeart/2005/8/layout/process1"/>
    <dgm:cxn modelId="{22E7E6BE-E8A3-43B4-9AAE-18C31E859457}" type="presParOf" srcId="{037353F4-294B-42B3-B859-208F7986D953}" destId="{814B58F2-CDBA-4822-A75B-242FF819117E}" srcOrd="5" destOrd="0" presId="urn:microsoft.com/office/officeart/2005/8/layout/process1"/>
    <dgm:cxn modelId="{768E9A3D-1B05-46D6-9E6E-0B4F0412DD87}" type="presParOf" srcId="{814B58F2-CDBA-4822-A75B-242FF819117E}" destId="{305C87AF-9C29-4699-AA47-00CD4A5BBE74}" srcOrd="0" destOrd="0" presId="urn:microsoft.com/office/officeart/2005/8/layout/process1"/>
    <dgm:cxn modelId="{E42462D3-9EB5-4E3B-A82F-BA621C4CE0F6}" type="presParOf" srcId="{037353F4-294B-42B3-B859-208F7986D953}" destId="{C57BB40A-02B6-4610-AE00-B47A3B75DEAA}" srcOrd="6" destOrd="0" presId="urn:microsoft.com/office/officeart/2005/8/layout/process1"/>
    <dgm:cxn modelId="{CD56A500-57E2-4378-B7E4-150CBBB91D58}" type="presParOf" srcId="{037353F4-294B-42B3-B859-208F7986D953}" destId="{5E9B39F9-89CD-4B1C-831C-9A1A30E3F73D}" srcOrd="7" destOrd="0" presId="urn:microsoft.com/office/officeart/2005/8/layout/process1"/>
    <dgm:cxn modelId="{DDB7DD88-035C-4745-8367-E7D51451B138}" type="presParOf" srcId="{5E9B39F9-89CD-4B1C-831C-9A1A30E3F73D}" destId="{BB49354A-8B38-4DC1-BF62-A7B1E360D38D}" srcOrd="0" destOrd="0" presId="urn:microsoft.com/office/officeart/2005/8/layout/process1"/>
    <dgm:cxn modelId="{C180B54F-61BD-4667-B2F6-79CBC0CDD751}" type="presParOf" srcId="{037353F4-294B-42B3-B859-208F7986D953}" destId="{EFFF6B63-E742-4CD6-A6FB-4200229C782D}"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F8613-D23D-4CC0-88A4-4C92FFA49556}">
      <dsp:nvSpPr>
        <dsp:cNvPr id="0" name=""/>
        <dsp:cNvSpPr/>
      </dsp:nvSpPr>
      <dsp:spPr>
        <a:xfrm>
          <a:off x="2599664" y="-17189"/>
          <a:ext cx="3258871" cy="74762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Food Handling</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Practices</a:t>
          </a:r>
          <a:endParaRPr lang="en-US" sz="1600" b="1" kern="1200" dirty="0">
            <a:solidFill>
              <a:schemeClr val="tx1"/>
            </a:solidFill>
            <a:latin typeface="Comic Sans MS" pitchFamily="66" charset="0"/>
          </a:endParaRPr>
        </a:p>
      </dsp:txBody>
      <dsp:txXfrm>
        <a:off x="2636160" y="19307"/>
        <a:ext cx="3185879" cy="674637"/>
      </dsp:txXfrm>
    </dsp:sp>
    <dsp:sp modelId="{75EA1C5A-08EB-4D5B-92E4-A6856E0C5452}">
      <dsp:nvSpPr>
        <dsp:cNvPr id="0" name=""/>
        <dsp:cNvSpPr/>
      </dsp:nvSpPr>
      <dsp:spPr>
        <a:xfrm>
          <a:off x="1300274" y="572850"/>
          <a:ext cx="5744057" cy="5744057"/>
        </a:xfrm>
        <a:custGeom>
          <a:avLst/>
          <a:gdLst/>
          <a:ahLst/>
          <a:cxnLst/>
          <a:rect l="0" t="0" r="0" b="0"/>
          <a:pathLst>
            <a:path>
              <a:moveTo>
                <a:pt x="3814014" y="158873"/>
              </a:moveTo>
              <a:arcTo wR="2872028" hR="2872028" stAng="17348795" swAng="460073"/>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64E9528-B60A-46EA-AB12-7D0241D9046F}">
      <dsp:nvSpPr>
        <dsp:cNvPr id="0" name=""/>
        <dsp:cNvSpPr/>
      </dsp:nvSpPr>
      <dsp:spPr>
        <a:xfrm>
          <a:off x="4857742" y="883444"/>
          <a:ext cx="3101329" cy="794737"/>
        </a:xfrm>
        <a:prstGeom prst="roundRect">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Market and</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Procedures</a:t>
          </a:r>
          <a:endParaRPr lang="en-US" sz="1600" b="1" kern="1200" dirty="0">
            <a:solidFill>
              <a:schemeClr val="tx1"/>
            </a:solidFill>
            <a:latin typeface="Comic Sans MS" pitchFamily="66" charset="0"/>
          </a:endParaRPr>
        </a:p>
      </dsp:txBody>
      <dsp:txXfrm>
        <a:off x="4896538" y="922240"/>
        <a:ext cx="3023737" cy="717145"/>
      </dsp:txXfrm>
    </dsp:sp>
    <dsp:sp modelId="{24586531-77A2-4FA6-A978-1DD9BB148BAB}">
      <dsp:nvSpPr>
        <dsp:cNvPr id="0" name=""/>
        <dsp:cNvSpPr/>
      </dsp:nvSpPr>
      <dsp:spPr>
        <a:xfrm>
          <a:off x="1302016" y="160104"/>
          <a:ext cx="5744057" cy="5744057"/>
        </a:xfrm>
        <a:custGeom>
          <a:avLst/>
          <a:gdLst/>
          <a:ahLst/>
          <a:cxnLst/>
          <a:rect l="0" t="0" r="0" b="0"/>
          <a:pathLst>
            <a:path>
              <a:moveTo>
                <a:pt x="5408298" y="1524480"/>
              </a:moveTo>
              <a:arcTo wR="2872028" hR="2872028" stAng="19921068" swAng="853409"/>
            </a:path>
          </a:pathLst>
        </a:custGeom>
        <a:noFill/>
        <a:ln w="9525" cap="flat" cmpd="sng" algn="ctr">
          <a:solidFill>
            <a:schemeClr val="accent5">
              <a:hueOff val="-1241735"/>
              <a:satOff val="4976"/>
              <a:lumOff val="1078"/>
              <a:alphaOff val="0"/>
            </a:schemeClr>
          </a:solidFill>
          <a:prstDash val="solid"/>
        </a:ln>
        <a:effectLst/>
      </dsp:spPr>
      <dsp:style>
        <a:lnRef idx="1">
          <a:scrgbClr r="0" g="0" b="0"/>
        </a:lnRef>
        <a:fillRef idx="0">
          <a:scrgbClr r="0" g="0" b="0"/>
        </a:fillRef>
        <a:effectRef idx="0">
          <a:scrgbClr r="0" g="0" b="0"/>
        </a:effectRef>
        <a:fontRef idx="minor"/>
      </dsp:style>
    </dsp:sp>
    <dsp:sp modelId="{A44F5149-B905-4EB7-867C-AA19BE0C4323}">
      <dsp:nvSpPr>
        <dsp:cNvPr id="0" name=""/>
        <dsp:cNvSpPr/>
      </dsp:nvSpPr>
      <dsp:spPr>
        <a:xfrm>
          <a:off x="5926234" y="2356117"/>
          <a:ext cx="2262523" cy="747629"/>
        </a:xfrm>
        <a:prstGeom prst="roundRect">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Food</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Availability</a:t>
          </a:r>
          <a:endParaRPr lang="en-US" sz="1600" b="1" kern="1200" dirty="0">
            <a:solidFill>
              <a:schemeClr val="tx1"/>
            </a:solidFill>
            <a:latin typeface="Comic Sans MS" pitchFamily="66" charset="0"/>
          </a:endParaRPr>
        </a:p>
      </dsp:txBody>
      <dsp:txXfrm>
        <a:off x="5962730" y="2392613"/>
        <a:ext cx="2189531" cy="674637"/>
      </dsp:txXfrm>
    </dsp:sp>
    <dsp:sp modelId="{1D1B56FD-5BE1-4E20-9C7B-ED7C9F7A4EF1}">
      <dsp:nvSpPr>
        <dsp:cNvPr id="0" name=""/>
        <dsp:cNvSpPr/>
      </dsp:nvSpPr>
      <dsp:spPr>
        <a:xfrm>
          <a:off x="1357071" y="356625"/>
          <a:ext cx="5744057" cy="5744057"/>
        </a:xfrm>
        <a:custGeom>
          <a:avLst/>
          <a:gdLst/>
          <a:ahLst/>
          <a:cxnLst/>
          <a:rect l="0" t="0" r="0" b="0"/>
          <a:pathLst>
            <a:path>
              <a:moveTo>
                <a:pt x="5741838" y="2759150"/>
              </a:moveTo>
              <a:arcTo wR="2872028" hR="2872028" stAng="21464853" swAng="1423091"/>
            </a:path>
          </a:pathLst>
        </a:custGeom>
        <a:noFill/>
        <a:ln w="9525" cap="flat" cmpd="sng" algn="ctr">
          <a:solidFill>
            <a:schemeClr val="accent5">
              <a:hueOff val="-2483469"/>
              <a:satOff val="9953"/>
              <a:lumOff val="2157"/>
              <a:alphaOff val="0"/>
            </a:schemeClr>
          </a:solidFill>
          <a:prstDash val="solid"/>
        </a:ln>
        <a:effectLst/>
      </dsp:spPr>
      <dsp:style>
        <a:lnRef idx="1">
          <a:scrgbClr r="0" g="0" b="0"/>
        </a:lnRef>
        <a:fillRef idx="0">
          <a:scrgbClr r="0" g="0" b="0"/>
        </a:fillRef>
        <a:effectRef idx="0">
          <a:scrgbClr r="0" g="0" b="0"/>
        </a:effectRef>
        <a:fontRef idx="minor"/>
      </dsp:style>
    </dsp:sp>
    <dsp:sp modelId="{D4C5DCA1-A2B2-49D3-ADE6-788A8C67BD40}">
      <dsp:nvSpPr>
        <dsp:cNvPr id="0" name=""/>
        <dsp:cNvSpPr/>
      </dsp:nvSpPr>
      <dsp:spPr>
        <a:xfrm>
          <a:off x="5585088" y="4290854"/>
          <a:ext cx="2262523" cy="747629"/>
        </a:xfrm>
        <a:prstGeom prst="roundRect">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Storage</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Facility</a:t>
          </a:r>
          <a:endParaRPr lang="en-US" sz="1600" b="1" kern="1200" dirty="0">
            <a:solidFill>
              <a:schemeClr val="tx1"/>
            </a:solidFill>
            <a:latin typeface="Comic Sans MS" pitchFamily="66" charset="0"/>
          </a:endParaRPr>
        </a:p>
      </dsp:txBody>
      <dsp:txXfrm>
        <a:off x="5621584" y="4327350"/>
        <a:ext cx="2189531" cy="674637"/>
      </dsp:txXfrm>
    </dsp:sp>
    <dsp:sp modelId="{148F244F-1A44-45B0-82A6-22C0E66D0384}">
      <dsp:nvSpPr>
        <dsp:cNvPr id="0" name=""/>
        <dsp:cNvSpPr/>
      </dsp:nvSpPr>
      <dsp:spPr>
        <a:xfrm>
          <a:off x="1080834" y="763907"/>
          <a:ext cx="5744057" cy="5744057"/>
        </a:xfrm>
        <a:custGeom>
          <a:avLst/>
          <a:gdLst/>
          <a:ahLst/>
          <a:cxnLst/>
          <a:rect l="0" t="0" r="0" b="0"/>
          <a:pathLst>
            <a:path>
              <a:moveTo>
                <a:pt x="5375145" y="4280203"/>
              </a:moveTo>
              <a:arcTo wR="2872028" hR="2872028" stAng="1761644" swAng="758541"/>
            </a:path>
          </a:pathLst>
        </a:custGeom>
        <a:noFill/>
        <a:ln w="9525" cap="flat" cmpd="sng" algn="ctr">
          <a:solidFill>
            <a:schemeClr val="accent5">
              <a:hueOff val="-3725204"/>
              <a:satOff val="14929"/>
              <a:lumOff val="3235"/>
              <a:alphaOff val="0"/>
            </a:schemeClr>
          </a:solidFill>
          <a:prstDash val="solid"/>
        </a:ln>
        <a:effectLst/>
      </dsp:spPr>
      <dsp:style>
        <a:lnRef idx="1">
          <a:scrgbClr r="0" g="0" b="0"/>
        </a:lnRef>
        <a:fillRef idx="0">
          <a:scrgbClr r="0" g="0" b="0"/>
        </a:fillRef>
        <a:effectRef idx="0">
          <a:scrgbClr r="0" g="0" b="0"/>
        </a:effectRef>
        <a:fontRef idx="minor"/>
      </dsp:style>
    </dsp:sp>
    <dsp:sp modelId="{CFED06AC-6D71-4A0F-AD2D-171EC30DA76F}">
      <dsp:nvSpPr>
        <dsp:cNvPr id="0" name=""/>
        <dsp:cNvSpPr/>
      </dsp:nvSpPr>
      <dsp:spPr>
        <a:xfrm>
          <a:off x="4343400" y="5562603"/>
          <a:ext cx="2262523" cy="747629"/>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Purchase</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Quantity</a:t>
          </a:r>
          <a:endParaRPr lang="en-US" sz="1600" b="1" kern="1200" dirty="0">
            <a:solidFill>
              <a:schemeClr val="tx1"/>
            </a:solidFill>
            <a:latin typeface="Comic Sans MS" pitchFamily="66" charset="0"/>
          </a:endParaRPr>
        </a:p>
      </dsp:txBody>
      <dsp:txXfrm>
        <a:off x="4379896" y="5599099"/>
        <a:ext cx="2189531" cy="674637"/>
      </dsp:txXfrm>
    </dsp:sp>
    <dsp:sp modelId="{537CB5F2-9DF0-4E19-8BB2-DE46157CE2BA}">
      <dsp:nvSpPr>
        <dsp:cNvPr id="0" name=""/>
        <dsp:cNvSpPr/>
      </dsp:nvSpPr>
      <dsp:spPr>
        <a:xfrm>
          <a:off x="1044637" y="494789"/>
          <a:ext cx="5744057" cy="5744057"/>
        </a:xfrm>
        <a:custGeom>
          <a:avLst/>
          <a:gdLst/>
          <a:ahLst/>
          <a:cxnLst/>
          <a:rect l="0" t="0" r="0" b="0"/>
          <a:pathLst>
            <a:path>
              <a:moveTo>
                <a:pt x="3294398" y="5712830"/>
              </a:moveTo>
              <a:arcTo wR="2872028" hR="2872028" stAng="4892594" swAng="518226"/>
            </a:path>
          </a:pathLst>
        </a:custGeom>
        <a:noFill/>
        <a:ln w="9525" cap="flat" cmpd="sng" algn="ctr">
          <a:solidFill>
            <a:schemeClr val="accent5">
              <a:hueOff val="-4966938"/>
              <a:satOff val="19906"/>
              <a:lumOff val="4314"/>
              <a:alphaOff val="0"/>
            </a:schemeClr>
          </a:solidFill>
          <a:prstDash val="solid"/>
        </a:ln>
        <a:effectLst/>
      </dsp:spPr>
      <dsp:style>
        <a:lnRef idx="1">
          <a:scrgbClr r="0" g="0" b="0"/>
        </a:lnRef>
        <a:fillRef idx="0">
          <a:scrgbClr r="0" g="0" b="0"/>
        </a:fillRef>
        <a:effectRef idx="0">
          <a:scrgbClr r="0" g="0" b="0"/>
        </a:effectRef>
        <a:fontRef idx="minor"/>
      </dsp:style>
    </dsp:sp>
    <dsp:sp modelId="{24D944D1-5EA9-4F9B-98F2-6DA2CE5D77FE}">
      <dsp:nvSpPr>
        <dsp:cNvPr id="0" name=""/>
        <dsp:cNvSpPr/>
      </dsp:nvSpPr>
      <dsp:spPr>
        <a:xfrm>
          <a:off x="1371605" y="5410195"/>
          <a:ext cx="2598047" cy="828620"/>
        </a:xfrm>
        <a:prstGeom prst="roundRect">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Suppliers</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&amp; Terms of Supply</a:t>
          </a:r>
          <a:endParaRPr lang="en-US" sz="1600" b="1" kern="1200" dirty="0">
            <a:solidFill>
              <a:schemeClr val="tx1"/>
            </a:solidFill>
            <a:latin typeface="Comic Sans MS" pitchFamily="66" charset="0"/>
          </a:endParaRPr>
        </a:p>
      </dsp:txBody>
      <dsp:txXfrm>
        <a:off x="1412055" y="5450645"/>
        <a:ext cx="2517147" cy="747720"/>
      </dsp:txXfrm>
    </dsp:sp>
    <dsp:sp modelId="{3029A7D1-8450-450F-A6E4-EB37BACF4F0D}">
      <dsp:nvSpPr>
        <dsp:cNvPr id="0" name=""/>
        <dsp:cNvSpPr/>
      </dsp:nvSpPr>
      <dsp:spPr>
        <a:xfrm>
          <a:off x="1895818" y="1403315"/>
          <a:ext cx="5744057" cy="5744057"/>
        </a:xfrm>
        <a:custGeom>
          <a:avLst/>
          <a:gdLst/>
          <a:ahLst/>
          <a:cxnLst/>
          <a:rect l="0" t="0" r="0" b="0"/>
          <a:pathLst>
            <a:path>
              <a:moveTo>
                <a:pt x="232167" y="4003259"/>
              </a:moveTo>
              <a:arcTo wR="2872028" hR="2872028" stAng="9408237" swAng="462483"/>
            </a:path>
          </a:pathLst>
        </a:custGeom>
        <a:noFill/>
        <a:ln w="9525" cap="flat" cmpd="sng" algn="ctr">
          <a:solidFill>
            <a:schemeClr val="accent5">
              <a:hueOff val="-6208672"/>
              <a:satOff val="24882"/>
              <a:lumOff val="5392"/>
              <a:alphaOff val="0"/>
            </a:schemeClr>
          </a:solidFill>
          <a:prstDash val="solid"/>
        </a:ln>
        <a:effectLst/>
      </dsp:spPr>
      <dsp:style>
        <a:lnRef idx="1">
          <a:scrgbClr r="0" g="0" b="0"/>
        </a:lnRef>
        <a:fillRef idx="0">
          <a:scrgbClr r="0" g="0" b="0"/>
        </a:fillRef>
        <a:effectRef idx="0">
          <a:scrgbClr r="0" g="0" b="0"/>
        </a:effectRef>
        <a:fontRef idx="minor"/>
      </dsp:style>
    </dsp:sp>
    <dsp:sp modelId="{D176D52F-B021-4C01-88F0-60D23B6E73CD}">
      <dsp:nvSpPr>
        <dsp:cNvPr id="0" name=""/>
        <dsp:cNvSpPr/>
      </dsp:nvSpPr>
      <dsp:spPr>
        <a:xfrm>
          <a:off x="610588" y="4290854"/>
          <a:ext cx="2262523" cy="747629"/>
        </a:xfrm>
        <a:prstGeom prst="roundRect">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Communication</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Techniques</a:t>
          </a:r>
          <a:endParaRPr lang="en-US" sz="1600" b="1" kern="1200" dirty="0">
            <a:solidFill>
              <a:schemeClr val="tx1"/>
            </a:solidFill>
            <a:latin typeface="Comic Sans MS" pitchFamily="66" charset="0"/>
          </a:endParaRPr>
        </a:p>
      </dsp:txBody>
      <dsp:txXfrm>
        <a:off x="647084" y="4327350"/>
        <a:ext cx="2189531" cy="674637"/>
      </dsp:txXfrm>
    </dsp:sp>
    <dsp:sp modelId="{9682D4BF-16E5-486D-A2CF-ED8E7D0BB93A}">
      <dsp:nvSpPr>
        <dsp:cNvPr id="0" name=""/>
        <dsp:cNvSpPr/>
      </dsp:nvSpPr>
      <dsp:spPr>
        <a:xfrm>
          <a:off x="1357071" y="356625"/>
          <a:ext cx="5744057" cy="5744057"/>
        </a:xfrm>
        <a:custGeom>
          <a:avLst/>
          <a:gdLst/>
          <a:ahLst/>
          <a:cxnLst/>
          <a:rect l="0" t="0" r="0" b="0"/>
          <a:pathLst>
            <a:path>
              <a:moveTo>
                <a:pt x="199213" y="3923032"/>
              </a:moveTo>
              <a:arcTo wR="2872028" hR="2872028" stAng="9512056" swAng="1423091"/>
            </a:path>
          </a:pathLst>
        </a:custGeom>
        <a:noFill/>
        <a:ln w="9525" cap="flat" cmpd="sng" algn="ctr">
          <a:solidFill>
            <a:schemeClr val="accent5">
              <a:hueOff val="-7450407"/>
              <a:satOff val="29858"/>
              <a:lumOff val="6471"/>
              <a:alphaOff val="0"/>
            </a:schemeClr>
          </a:solidFill>
          <a:prstDash val="solid"/>
        </a:ln>
        <a:effectLst/>
      </dsp:spPr>
      <dsp:style>
        <a:lnRef idx="1">
          <a:scrgbClr r="0" g="0" b="0"/>
        </a:lnRef>
        <a:fillRef idx="0">
          <a:scrgbClr r="0" g="0" b="0"/>
        </a:fillRef>
        <a:effectRef idx="0">
          <a:scrgbClr r="0" g="0" b="0"/>
        </a:effectRef>
        <a:fontRef idx="minor"/>
      </dsp:style>
    </dsp:sp>
    <dsp:sp modelId="{51767157-CA06-486E-8CF2-79AD014DFCB9}">
      <dsp:nvSpPr>
        <dsp:cNvPr id="0" name=""/>
        <dsp:cNvSpPr/>
      </dsp:nvSpPr>
      <dsp:spPr>
        <a:xfrm>
          <a:off x="269442" y="2356117"/>
          <a:ext cx="2262523" cy="747629"/>
        </a:xfrm>
        <a:prstGeom prst="roundRect">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Size &amp; Type of</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Package</a:t>
          </a:r>
          <a:endParaRPr lang="en-US" sz="1600" b="1" kern="1200" dirty="0">
            <a:solidFill>
              <a:schemeClr val="tx1"/>
            </a:solidFill>
            <a:latin typeface="Comic Sans MS" pitchFamily="66" charset="0"/>
          </a:endParaRPr>
        </a:p>
      </dsp:txBody>
      <dsp:txXfrm>
        <a:off x="305938" y="2392613"/>
        <a:ext cx="2189531" cy="674637"/>
      </dsp:txXfrm>
    </dsp:sp>
    <dsp:sp modelId="{F6DB32FB-3F47-4A16-B9AF-8B4C04BAFE19}">
      <dsp:nvSpPr>
        <dsp:cNvPr id="0" name=""/>
        <dsp:cNvSpPr/>
      </dsp:nvSpPr>
      <dsp:spPr>
        <a:xfrm>
          <a:off x="1464598" y="-114280"/>
          <a:ext cx="5744057" cy="5744057"/>
        </a:xfrm>
        <a:custGeom>
          <a:avLst/>
          <a:gdLst/>
          <a:ahLst/>
          <a:cxnLst/>
          <a:rect l="0" t="0" r="0" b="0"/>
          <a:pathLst>
            <a:path>
              <a:moveTo>
                <a:pt x="29211" y="2463446"/>
              </a:moveTo>
              <a:arcTo wR="2872028" hR="2872028" stAng="11290727" swAng="825630"/>
            </a:path>
          </a:pathLst>
        </a:custGeom>
        <a:noFill/>
        <a:ln w="9525" cap="flat" cmpd="sng" algn="ctr">
          <a:solidFill>
            <a:schemeClr val="accent5">
              <a:hueOff val="-8692142"/>
              <a:satOff val="34835"/>
              <a:lumOff val="7549"/>
              <a:alphaOff val="0"/>
            </a:schemeClr>
          </a:solidFill>
          <a:prstDash val="solid"/>
        </a:ln>
        <a:effectLst/>
      </dsp:spPr>
      <dsp:style>
        <a:lnRef idx="1">
          <a:scrgbClr r="0" g="0" b="0"/>
        </a:lnRef>
        <a:fillRef idx="0">
          <a:scrgbClr r="0" g="0" b="0"/>
        </a:fillRef>
        <a:effectRef idx="0">
          <a:scrgbClr r="0" g="0" b="0"/>
        </a:effectRef>
        <a:fontRef idx="minor"/>
      </dsp:style>
    </dsp:sp>
    <dsp:sp modelId="{9A73445D-4ED9-4B15-8BCF-25194BBF3FBE}">
      <dsp:nvSpPr>
        <dsp:cNvPr id="0" name=""/>
        <dsp:cNvSpPr/>
      </dsp:nvSpPr>
      <dsp:spPr>
        <a:xfrm>
          <a:off x="496899" y="883420"/>
          <a:ext cx="2933560" cy="79476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Cost Control Techniques</a:t>
          </a:r>
        </a:p>
        <a:p>
          <a:pPr lvl="0" algn="ctr" defTabSz="711200">
            <a:lnSpc>
              <a:spcPct val="90000"/>
            </a:lnSpc>
            <a:spcBef>
              <a:spcPct val="0"/>
            </a:spcBef>
            <a:spcAft>
              <a:spcPct val="35000"/>
            </a:spcAft>
          </a:pPr>
          <a:r>
            <a:rPr lang="en-US" sz="1600" b="1" kern="1200" dirty="0" smtClean="0">
              <a:solidFill>
                <a:schemeClr val="tx1"/>
              </a:solidFill>
              <a:latin typeface="Comic Sans MS" pitchFamily="66" charset="0"/>
            </a:rPr>
            <a:t>and Price Fluctuations</a:t>
          </a:r>
          <a:endParaRPr lang="en-US" sz="1600" b="1" kern="1200" dirty="0">
            <a:solidFill>
              <a:schemeClr val="tx1"/>
            </a:solidFill>
            <a:latin typeface="Comic Sans MS" pitchFamily="66" charset="0"/>
          </a:endParaRPr>
        </a:p>
      </dsp:txBody>
      <dsp:txXfrm>
        <a:off x="535696" y="922217"/>
        <a:ext cx="2855966" cy="717166"/>
      </dsp:txXfrm>
    </dsp:sp>
    <dsp:sp modelId="{B5C2D19C-9FE5-4219-B4E0-B1003E5D3E35}">
      <dsp:nvSpPr>
        <dsp:cNvPr id="0" name=""/>
        <dsp:cNvSpPr/>
      </dsp:nvSpPr>
      <dsp:spPr>
        <a:xfrm>
          <a:off x="1335385" y="587544"/>
          <a:ext cx="5744057" cy="5744057"/>
        </a:xfrm>
        <a:custGeom>
          <a:avLst/>
          <a:gdLst/>
          <a:ahLst/>
          <a:cxnLst/>
          <a:rect l="0" t="0" r="0" b="0"/>
          <a:pathLst>
            <a:path>
              <a:moveTo>
                <a:pt x="1606021" y="294088"/>
              </a:moveTo>
              <a:arcTo wR="2872028" hR="2872028" stAng="14630682" swAng="475484"/>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98780-120F-41AA-8F55-94C776D37946}">
      <dsp:nvSpPr>
        <dsp:cNvPr id="0" name=""/>
        <dsp:cNvSpPr/>
      </dsp:nvSpPr>
      <dsp:spPr>
        <a:xfrm>
          <a:off x="0" y="1076908"/>
          <a:ext cx="1245691" cy="817484"/>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bg1"/>
              </a:solidFill>
            </a:rPr>
            <a:t>Demand from Kitchen</a:t>
          </a:r>
          <a:endParaRPr lang="en-US" sz="1500" b="1" kern="1200" dirty="0">
            <a:solidFill>
              <a:schemeClr val="bg1"/>
            </a:solidFill>
          </a:endParaRPr>
        </a:p>
      </dsp:txBody>
      <dsp:txXfrm>
        <a:off x="23943" y="1100851"/>
        <a:ext cx="1197805" cy="769598"/>
      </dsp:txXfrm>
    </dsp:sp>
    <dsp:sp modelId="{70635653-B623-4D00-A0DD-7FA34627B521}">
      <dsp:nvSpPr>
        <dsp:cNvPr id="0" name=""/>
        <dsp:cNvSpPr/>
      </dsp:nvSpPr>
      <dsp:spPr>
        <a:xfrm rot="96386">
          <a:off x="1362276" y="1355391"/>
          <a:ext cx="247360" cy="308931"/>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362291" y="1416137"/>
        <a:ext cx="173152" cy="185359"/>
      </dsp:txXfrm>
    </dsp:sp>
    <dsp:sp modelId="{6270C476-F852-45A1-BB01-E8C162B65662}">
      <dsp:nvSpPr>
        <dsp:cNvPr id="0" name=""/>
        <dsp:cNvSpPr/>
      </dsp:nvSpPr>
      <dsp:spPr>
        <a:xfrm>
          <a:off x="1712225" y="1124927"/>
          <a:ext cx="1245691" cy="817484"/>
        </a:xfrm>
        <a:prstGeom prst="roundRect">
          <a:avLst>
            <a:gd name="adj" fmla="val 10000"/>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Prepare specification for supplier</a:t>
          </a:r>
          <a:endParaRPr lang="en-US" sz="1500" b="1" kern="1200" dirty="0"/>
        </a:p>
      </dsp:txBody>
      <dsp:txXfrm>
        <a:off x="1736168" y="1148870"/>
        <a:ext cx="1197805" cy="769598"/>
      </dsp:txXfrm>
    </dsp:sp>
    <dsp:sp modelId="{8104A458-9909-480D-B9AE-F5DDC86CD359}">
      <dsp:nvSpPr>
        <dsp:cNvPr id="0" name=""/>
        <dsp:cNvSpPr/>
      </dsp:nvSpPr>
      <dsp:spPr>
        <a:xfrm>
          <a:off x="3085564" y="1379204"/>
          <a:ext cx="270614" cy="308931"/>
        </a:xfrm>
        <a:prstGeom prst="rightArrow">
          <a:avLst>
            <a:gd name="adj1" fmla="val 60000"/>
            <a:gd name="adj2" fmla="val 5000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3085564" y="1440990"/>
        <a:ext cx="189430" cy="185359"/>
      </dsp:txXfrm>
    </dsp:sp>
    <dsp:sp modelId="{7C5552B0-80B3-4617-B722-DA4D36EA228C}">
      <dsp:nvSpPr>
        <dsp:cNvPr id="0" name=""/>
        <dsp:cNvSpPr/>
      </dsp:nvSpPr>
      <dsp:spPr>
        <a:xfrm>
          <a:off x="3468510" y="1124927"/>
          <a:ext cx="1245691" cy="817484"/>
        </a:xfrm>
        <a:prstGeom prst="roundRect">
          <a:avLst>
            <a:gd name="adj" fmla="val 10000"/>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Prepare order</a:t>
          </a:r>
          <a:endParaRPr lang="en-US" sz="1500" b="1" kern="1200" dirty="0"/>
        </a:p>
      </dsp:txBody>
      <dsp:txXfrm>
        <a:off x="3492453" y="1148870"/>
        <a:ext cx="1197805" cy="769598"/>
      </dsp:txXfrm>
    </dsp:sp>
    <dsp:sp modelId="{814B58F2-CDBA-4822-A75B-242FF819117E}">
      <dsp:nvSpPr>
        <dsp:cNvPr id="0" name=""/>
        <dsp:cNvSpPr/>
      </dsp:nvSpPr>
      <dsp:spPr>
        <a:xfrm>
          <a:off x="4838770" y="1379204"/>
          <a:ext cx="264086" cy="308931"/>
        </a:xfrm>
        <a:prstGeom prst="rightArrow">
          <a:avLst>
            <a:gd name="adj1" fmla="val 60000"/>
            <a:gd name="adj2" fmla="val 5000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838770" y="1440990"/>
        <a:ext cx="184860" cy="185359"/>
      </dsp:txXfrm>
    </dsp:sp>
    <dsp:sp modelId="{C57BB40A-02B6-4610-AE00-B47A3B75DEAA}">
      <dsp:nvSpPr>
        <dsp:cNvPr id="0" name=""/>
        <dsp:cNvSpPr/>
      </dsp:nvSpPr>
      <dsp:spPr>
        <a:xfrm>
          <a:off x="5212478" y="1124927"/>
          <a:ext cx="1245691" cy="817484"/>
        </a:xfrm>
        <a:prstGeom prst="roundRect">
          <a:avLst>
            <a:gd name="adj" fmla="val 10000"/>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tx1"/>
              </a:solidFill>
            </a:rPr>
            <a:t>Expedite Order</a:t>
          </a:r>
          <a:endParaRPr lang="en-US" sz="1500" b="1" kern="1200" dirty="0">
            <a:solidFill>
              <a:schemeClr val="tx1"/>
            </a:solidFill>
          </a:endParaRPr>
        </a:p>
      </dsp:txBody>
      <dsp:txXfrm>
        <a:off x="5236421" y="1148870"/>
        <a:ext cx="1197805" cy="769598"/>
      </dsp:txXfrm>
    </dsp:sp>
    <dsp:sp modelId="{5E9B39F9-89CD-4B1C-831C-9A1A30E3F73D}">
      <dsp:nvSpPr>
        <dsp:cNvPr id="0" name=""/>
        <dsp:cNvSpPr/>
      </dsp:nvSpPr>
      <dsp:spPr>
        <a:xfrm>
          <a:off x="6582738" y="1379204"/>
          <a:ext cx="264086" cy="308931"/>
        </a:xfrm>
        <a:prstGeom prst="rightArrow">
          <a:avLst>
            <a:gd name="adj1" fmla="val 60000"/>
            <a:gd name="adj2" fmla="val 5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6582738" y="1440990"/>
        <a:ext cx="184860" cy="185359"/>
      </dsp:txXfrm>
    </dsp:sp>
    <dsp:sp modelId="{EFFF6B63-E742-4CD6-A6FB-4200229C782D}">
      <dsp:nvSpPr>
        <dsp:cNvPr id="0" name=""/>
        <dsp:cNvSpPr/>
      </dsp:nvSpPr>
      <dsp:spPr>
        <a:xfrm>
          <a:off x="6956446" y="1124927"/>
          <a:ext cx="1245691" cy="817484"/>
        </a:xfrm>
        <a:prstGeom prst="roundRect">
          <a:avLst>
            <a:gd name="adj" fmla="val 1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Receive food &amp; delivery note</a:t>
          </a:r>
          <a:endParaRPr lang="en-US" sz="1500" b="1" kern="1200" dirty="0"/>
        </a:p>
      </dsp:txBody>
      <dsp:txXfrm>
        <a:off x="6980389" y="1148870"/>
        <a:ext cx="1197805" cy="769598"/>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8534400" cy="6172199"/>
          </a:xfrm>
        </p:spPr>
        <p:txBody>
          <a:bodyPr>
            <a:noAutofit/>
          </a:bodyPr>
          <a:lstStyle/>
          <a:p>
            <a:pPr algn="l">
              <a:lnSpc>
                <a:spcPct val="150000"/>
              </a:lnSpc>
            </a:pPr>
            <a:r>
              <a:rPr lang="en-US" sz="3200" dirty="0">
                <a:latin typeface="Comic Sans MS" pitchFamily="66" charset="0"/>
              </a:rPr>
              <a:t/>
            </a:r>
            <a:br>
              <a:rPr lang="en-US" sz="3200" dirty="0">
                <a:latin typeface="Comic Sans MS" pitchFamily="66" charset="0"/>
              </a:rPr>
            </a:br>
            <a:r>
              <a:rPr lang="en-US" sz="3200" dirty="0">
                <a:latin typeface="Comic Sans MS" pitchFamily="66" charset="0"/>
              </a:rPr>
              <a:t>Subject Title : </a:t>
            </a:r>
            <a:r>
              <a:rPr lang="en-US" sz="2400" b="1" dirty="0">
                <a:solidFill>
                  <a:schemeClr val="accent5">
                    <a:lumMod val="75000"/>
                  </a:schemeClr>
                </a:solidFill>
                <a:latin typeface="Comic Sans MS" pitchFamily="66" charset="0"/>
              </a:rPr>
              <a:t>FOOD SERVICE MANAGEMENT-II</a:t>
            </a:r>
            <a:r>
              <a:rPr lang="en-US" sz="3200" dirty="0">
                <a:latin typeface="Comic Sans MS" pitchFamily="66" charset="0"/>
              </a:rPr>
              <a:t/>
            </a:r>
            <a:br>
              <a:rPr lang="en-US" sz="3200" dirty="0">
                <a:latin typeface="Comic Sans MS" pitchFamily="66" charset="0"/>
              </a:rPr>
            </a:br>
            <a:r>
              <a:rPr lang="en-US" sz="3200" dirty="0">
                <a:latin typeface="Comic Sans MS" pitchFamily="66" charset="0"/>
              </a:rPr>
              <a:t>Subject Code : </a:t>
            </a:r>
            <a:r>
              <a:rPr lang="en-US" sz="3200" dirty="0">
                <a:solidFill>
                  <a:schemeClr val="accent5">
                    <a:lumMod val="75000"/>
                  </a:schemeClr>
                </a:solidFill>
                <a:latin typeface="Comic Sans MS" pitchFamily="66" charset="0"/>
              </a:rPr>
              <a:t>16SCCND9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Comic Sans MS" pitchFamily="66" charset="0"/>
              </a:rPr>
              <a:t>Methods of Purchasing</a:t>
            </a:r>
            <a:endParaRPr lang="en-US" dirty="0">
              <a:solidFill>
                <a:srgbClr val="00B0F0"/>
              </a:solidFill>
              <a:latin typeface="Comic Sans MS" pitchFamily="66" charset="0"/>
            </a:endParaRPr>
          </a:p>
        </p:txBody>
      </p:sp>
      <p:pic>
        <p:nvPicPr>
          <p:cNvPr id="1027" name="Picture 3"/>
          <p:cNvPicPr>
            <a:picLocks noGrp="1" noChangeAspect="1" noChangeArrowheads="1"/>
          </p:cNvPicPr>
          <p:nvPr>
            <p:ph idx="1"/>
          </p:nvPr>
        </p:nvPicPr>
        <p:blipFill>
          <a:blip r:embed="rId2" cstate="print"/>
          <a:srcRect/>
          <a:stretch>
            <a:fillRect/>
          </a:stretch>
        </p:blipFill>
        <p:spPr bwMode="auto">
          <a:xfrm>
            <a:off x="472090" y="1447800"/>
            <a:ext cx="8367110" cy="4929319"/>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solidFill>
                  <a:srgbClr val="00B0F0"/>
                </a:solidFill>
                <a:latin typeface="Comic Sans MS" pitchFamily="66" charset="0"/>
              </a:rPr>
              <a:t>Methods of Purchasing</a:t>
            </a:r>
            <a:endParaRPr lang="en-US" dirty="0">
              <a:solidFill>
                <a:srgbClr val="00B0F0"/>
              </a:solidFill>
              <a:latin typeface="Comic Sans MS" pitchFamily="66" charset="0"/>
            </a:endParaRPr>
          </a:p>
        </p:txBody>
      </p:sp>
      <p:sp>
        <p:nvSpPr>
          <p:cNvPr id="3" name="Content Placeholder 2"/>
          <p:cNvSpPr>
            <a:spLocks noGrp="1"/>
          </p:cNvSpPr>
          <p:nvPr>
            <p:ph idx="1"/>
          </p:nvPr>
        </p:nvSpPr>
        <p:spPr>
          <a:xfrm>
            <a:off x="381000" y="914400"/>
            <a:ext cx="8305800" cy="5943600"/>
          </a:xfrm>
        </p:spPr>
        <p:txBody>
          <a:bodyPr>
            <a:noAutofit/>
          </a:bodyPr>
          <a:lstStyle/>
          <a:p>
            <a:pPr>
              <a:lnSpc>
                <a:spcPct val="170000"/>
              </a:lnSpc>
              <a:spcBef>
                <a:spcPts val="0"/>
              </a:spcBef>
              <a:buNone/>
            </a:pPr>
            <a:r>
              <a:rPr lang="en-US" sz="2000" b="1" dirty="0" smtClean="0">
                <a:solidFill>
                  <a:srgbClr val="00B050"/>
                </a:solidFill>
                <a:latin typeface="Comic Sans MS" pitchFamily="66" charset="0"/>
              </a:rPr>
              <a:t>I. DIRECT DELIVERY</a:t>
            </a:r>
          </a:p>
          <a:p>
            <a:pPr>
              <a:lnSpc>
                <a:spcPct val="170000"/>
              </a:lnSpc>
              <a:spcBef>
                <a:spcPts val="0"/>
              </a:spcBef>
            </a:pPr>
            <a:r>
              <a:rPr lang="en-US" sz="2000" dirty="0" smtClean="0">
                <a:latin typeface="Comic Sans MS" pitchFamily="66" charset="0"/>
              </a:rPr>
              <a:t>Involves direct delivery of food and beverages from the manufacturers to the food service operation.</a:t>
            </a:r>
          </a:p>
          <a:p>
            <a:pPr>
              <a:lnSpc>
                <a:spcPct val="170000"/>
              </a:lnSpc>
              <a:spcBef>
                <a:spcPts val="0"/>
              </a:spcBef>
              <a:buNone/>
            </a:pPr>
            <a:r>
              <a:rPr lang="en-US" sz="2000" b="1" dirty="0" smtClean="0">
                <a:solidFill>
                  <a:srgbClr val="00B050"/>
                </a:solidFill>
                <a:latin typeface="Comic Sans MS" pitchFamily="66" charset="0"/>
              </a:rPr>
              <a:t>II. FORMAL BUYING</a:t>
            </a:r>
          </a:p>
          <a:p>
            <a:pPr>
              <a:lnSpc>
                <a:spcPct val="170000"/>
              </a:lnSpc>
              <a:spcBef>
                <a:spcPts val="0"/>
              </a:spcBef>
            </a:pPr>
            <a:r>
              <a:rPr lang="en-US" sz="2000" dirty="0" smtClean="0">
                <a:latin typeface="Comic Sans MS" pitchFamily="66" charset="0"/>
              </a:rPr>
              <a:t>Quotations are invited from the sellers, bids are made and the best one is selected.</a:t>
            </a:r>
          </a:p>
          <a:p>
            <a:pPr>
              <a:lnSpc>
                <a:spcPct val="170000"/>
              </a:lnSpc>
              <a:spcBef>
                <a:spcPts val="0"/>
              </a:spcBef>
            </a:pPr>
            <a:r>
              <a:rPr lang="en-US" sz="2000" dirty="0" smtClean="0">
                <a:latin typeface="Comic Sans MS" pitchFamily="66" charset="0"/>
              </a:rPr>
              <a:t> Generally adopted by large catering establishments.</a:t>
            </a:r>
          </a:p>
          <a:p>
            <a:pPr>
              <a:lnSpc>
                <a:spcPct val="170000"/>
              </a:lnSpc>
              <a:spcBef>
                <a:spcPts val="0"/>
              </a:spcBef>
              <a:buNone/>
            </a:pPr>
            <a:r>
              <a:rPr lang="en-US" sz="2000" b="1" dirty="0" smtClean="0">
                <a:solidFill>
                  <a:srgbClr val="00B050"/>
                </a:solidFill>
                <a:latin typeface="Comic Sans MS" pitchFamily="66" charset="0"/>
              </a:rPr>
              <a:t>III. WHOLESALE BUYING</a:t>
            </a:r>
          </a:p>
          <a:p>
            <a:pPr>
              <a:lnSpc>
                <a:spcPct val="170000"/>
              </a:lnSpc>
              <a:spcBef>
                <a:spcPts val="0"/>
              </a:spcBef>
            </a:pPr>
            <a:r>
              <a:rPr lang="en-US" sz="2000" dirty="0" smtClean="0">
                <a:latin typeface="Comic Sans MS" pitchFamily="66" charset="0"/>
              </a:rPr>
              <a:t>Contract is signed with a wholesaler for purchase of goods at a specific price for a future period.  Suitable for large scale food service operation.</a:t>
            </a:r>
            <a:endParaRPr lang="en-US" sz="2000"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solidFill>
                  <a:srgbClr val="00B0F0"/>
                </a:solidFill>
                <a:latin typeface="Comic Sans MS" pitchFamily="66" charset="0"/>
              </a:rPr>
              <a:t>Methods of Purchasing</a:t>
            </a:r>
            <a:endParaRPr lang="en-US" dirty="0"/>
          </a:p>
        </p:txBody>
      </p:sp>
      <p:sp>
        <p:nvSpPr>
          <p:cNvPr id="3" name="Content Placeholder 2"/>
          <p:cNvSpPr>
            <a:spLocks noGrp="1"/>
          </p:cNvSpPr>
          <p:nvPr>
            <p:ph idx="1"/>
          </p:nvPr>
        </p:nvSpPr>
        <p:spPr>
          <a:xfrm>
            <a:off x="152400" y="838200"/>
            <a:ext cx="8991600" cy="6019800"/>
          </a:xfrm>
        </p:spPr>
        <p:txBody>
          <a:bodyPr>
            <a:noAutofit/>
          </a:bodyPr>
          <a:lstStyle/>
          <a:p>
            <a:pPr>
              <a:lnSpc>
                <a:spcPct val="150000"/>
              </a:lnSpc>
              <a:spcBef>
                <a:spcPts val="0"/>
              </a:spcBef>
              <a:buNone/>
            </a:pPr>
            <a:r>
              <a:rPr lang="en-US" sz="2000" b="1" dirty="0" smtClean="0">
                <a:solidFill>
                  <a:srgbClr val="00B050"/>
                </a:solidFill>
                <a:latin typeface="Comic Sans MS" pitchFamily="66" charset="0"/>
              </a:rPr>
              <a:t>IV. BLANKET ORDER PURCHASING</a:t>
            </a:r>
          </a:p>
          <a:p>
            <a:pPr>
              <a:lnSpc>
                <a:spcPct val="150000"/>
              </a:lnSpc>
              <a:spcBef>
                <a:spcPts val="0"/>
              </a:spcBef>
            </a:pPr>
            <a:r>
              <a:rPr lang="en-US" sz="2000" dirty="0" smtClean="0">
                <a:latin typeface="Comic Sans MS" pitchFamily="66" charset="0"/>
              </a:rPr>
              <a:t>An agreement to provide a specified quantity of listed items for a period of time at an agreed price.</a:t>
            </a:r>
          </a:p>
          <a:p>
            <a:pPr>
              <a:lnSpc>
                <a:spcPct val="150000"/>
              </a:lnSpc>
              <a:spcBef>
                <a:spcPts val="0"/>
              </a:spcBef>
              <a:buNone/>
            </a:pPr>
            <a:r>
              <a:rPr lang="en-US" sz="2000" b="1" dirty="0" smtClean="0">
                <a:solidFill>
                  <a:srgbClr val="00B050"/>
                </a:solidFill>
                <a:latin typeface="Comic Sans MS" pitchFamily="66" charset="0"/>
              </a:rPr>
              <a:t>V. STOCKLESS PURCHASING</a:t>
            </a:r>
          </a:p>
          <a:p>
            <a:pPr>
              <a:lnSpc>
                <a:spcPct val="150000"/>
              </a:lnSpc>
              <a:spcBef>
                <a:spcPts val="0"/>
              </a:spcBef>
            </a:pPr>
            <a:r>
              <a:rPr lang="en-US" sz="2000" dirty="0" smtClean="0">
                <a:latin typeface="Comic Sans MS" pitchFamily="66" charset="0"/>
              </a:rPr>
              <a:t>The buyer does not keep the stocks of goods but the supplier keeps it.</a:t>
            </a:r>
          </a:p>
          <a:p>
            <a:pPr>
              <a:lnSpc>
                <a:spcPct val="150000"/>
              </a:lnSpc>
              <a:spcBef>
                <a:spcPts val="0"/>
              </a:spcBef>
            </a:pPr>
            <a:r>
              <a:rPr lang="en-US" sz="2000" dirty="0" smtClean="0">
                <a:latin typeface="Comic Sans MS" pitchFamily="66" charset="0"/>
              </a:rPr>
              <a:t>Then the buyers get the goods according to the needs.</a:t>
            </a:r>
          </a:p>
          <a:p>
            <a:pPr>
              <a:lnSpc>
                <a:spcPct val="150000"/>
              </a:lnSpc>
              <a:spcBef>
                <a:spcPts val="0"/>
              </a:spcBef>
              <a:buNone/>
            </a:pPr>
            <a:r>
              <a:rPr lang="en-US" sz="2000" b="1" dirty="0" smtClean="0">
                <a:solidFill>
                  <a:srgbClr val="00B050"/>
                </a:solidFill>
                <a:latin typeface="Comic Sans MS" pitchFamily="66" charset="0"/>
              </a:rPr>
              <a:t>VI. AUCTION BUYING</a:t>
            </a:r>
          </a:p>
          <a:p>
            <a:pPr>
              <a:lnSpc>
                <a:spcPct val="150000"/>
              </a:lnSpc>
              <a:spcBef>
                <a:spcPts val="0"/>
              </a:spcBef>
            </a:pPr>
            <a:r>
              <a:rPr lang="en-US" sz="2000" dirty="0" smtClean="0">
                <a:latin typeface="Comic Sans MS" pitchFamily="66" charset="0"/>
              </a:rPr>
              <a:t>Manufacturers announce the sale of goods.</a:t>
            </a:r>
          </a:p>
          <a:p>
            <a:pPr>
              <a:lnSpc>
                <a:spcPct val="150000"/>
              </a:lnSpc>
              <a:spcBef>
                <a:spcPts val="0"/>
              </a:spcBef>
            </a:pPr>
            <a:r>
              <a:rPr lang="en-US" sz="2000" dirty="0" smtClean="0">
                <a:latin typeface="Comic Sans MS" pitchFamily="66" charset="0"/>
              </a:rPr>
              <a:t>Suitable for large food service operation.</a:t>
            </a:r>
          </a:p>
          <a:p>
            <a:pPr>
              <a:lnSpc>
                <a:spcPct val="150000"/>
              </a:lnSpc>
              <a:spcBef>
                <a:spcPts val="0"/>
              </a:spcBef>
              <a:buNone/>
            </a:pPr>
            <a:r>
              <a:rPr lang="en-US" sz="2000" b="1" dirty="0" smtClean="0">
                <a:solidFill>
                  <a:srgbClr val="00B050"/>
                </a:solidFill>
                <a:latin typeface="Comic Sans MS" pitchFamily="66" charset="0"/>
              </a:rPr>
              <a:t>VII. ONLINE PURCHASING</a:t>
            </a:r>
          </a:p>
          <a:p>
            <a:pPr>
              <a:lnSpc>
                <a:spcPct val="150000"/>
              </a:lnSpc>
              <a:spcBef>
                <a:spcPts val="0"/>
              </a:spcBef>
            </a:pPr>
            <a:r>
              <a:rPr lang="en-US" sz="2000" dirty="0" smtClean="0">
                <a:latin typeface="Comic Sans MS" pitchFamily="66" charset="0"/>
              </a:rPr>
              <a:t>Ordering food from a local or food cooperative through a web page or app.</a:t>
            </a:r>
            <a:endParaRPr lang="en-US" sz="2000"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r>
              <a:rPr lang="en-US" sz="3200" b="1" dirty="0" smtClean="0">
                <a:solidFill>
                  <a:srgbClr val="00B0F0"/>
                </a:solidFill>
                <a:latin typeface="Comic Sans MS" pitchFamily="66" charset="0"/>
              </a:rPr>
              <a:t>GUIDELINES FOR PURCHASING FOODS</a:t>
            </a:r>
            <a:endParaRPr lang="en-US" sz="3200" dirty="0">
              <a:solidFill>
                <a:srgbClr val="00B0F0"/>
              </a:solidFill>
              <a:latin typeface="Comic Sans MS" pitchFamily="66" charset="0"/>
            </a:endParaRPr>
          </a:p>
        </p:txBody>
      </p:sp>
      <p:sp>
        <p:nvSpPr>
          <p:cNvPr id="3" name="Content Placeholder 2"/>
          <p:cNvSpPr>
            <a:spLocks noGrp="1"/>
          </p:cNvSpPr>
          <p:nvPr>
            <p:ph idx="1"/>
          </p:nvPr>
        </p:nvSpPr>
        <p:spPr>
          <a:xfrm>
            <a:off x="228600" y="1219200"/>
            <a:ext cx="8915400" cy="5638800"/>
          </a:xfrm>
        </p:spPr>
        <p:txBody>
          <a:bodyPr>
            <a:noAutofit/>
          </a:bodyPr>
          <a:lstStyle/>
          <a:p>
            <a:pPr>
              <a:lnSpc>
                <a:spcPct val="170000"/>
              </a:lnSpc>
              <a:spcBef>
                <a:spcPts val="0"/>
              </a:spcBef>
              <a:buFont typeface="Wingdings" pitchFamily="2" charset="2"/>
              <a:buChar char="Ø"/>
            </a:pPr>
            <a:r>
              <a:rPr lang="en-US" sz="2000" dirty="0" smtClean="0">
                <a:latin typeface="Comic Sans MS" pitchFamily="66" charset="0"/>
              </a:rPr>
              <a:t>Check ‘expiry’ and ‘best before’ dates and purchase food accordingly.</a:t>
            </a:r>
          </a:p>
          <a:p>
            <a:pPr>
              <a:lnSpc>
                <a:spcPct val="170000"/>
              </a:lnSpc>
              <a:spcBef>
                <a:spcPts val="0"/>
              </a:spcBef>
              <a:buFont typeface="Wingdings" pitchFamily="2" charset="2"/>
              <a:buChar char="Ø"/>
            </a:pPr>
            <a:r>
              <a:rPr lang="en-US" sz="2000" dirty="0" smtClean="0">
                <a:latin typeface="Comic Sans MS" pitchFamily="66" charset="0"/>
              </a:rPr>
              <a:t>Buy only pasteurized milk and government inspected meat and poultry.</a:t>
            </a:r>
          </a:p>
          <a:p>
            <a:pPr>
              <a:lnSpc>
                <a:spcPct val="170000"/>
              </a:lnSpc>
              <a:spcBef>
                <a:spcPts val="0"/>
              </a:spcBef>
              <a:buFont typeface="Wingdings" pitchFamily="2" charset="2"/>
              <a:buChar char="Ø"/>
            </a:pPr>
            <a:r>
              <a:rPr lang="en-US" sz="2000" dirty="0" smtClean="0">
                <a:latin typeface="Comic Sans MS" pitchFamily="66" charset="0"/>
              </a:rPr>
              <a:t>Do not buy canned goods in tins that are bulged, dented, rusted or cracked.</a:t>
            </a:r>
          </a:p>
          <a:p>
            <a:pPr>
              <a:lnSpc>
                <a:spcPct val="170000"/>
              </a:lnSpc>
              <a:spcBef>
                <a:spcPts val="0"/>
              </a:spcBef>
              <a:buFont typeface="Wingdings" pitchFamily="2" charset="2"/>
              <a:buChar char="Ø"/>
            </a:pPr>
            <a:r>
              <a:rPr lang="en-US" sz="2000" dirty="0" smtClean="0">
                <a:latin typeface="Comic Sans MS" pitchFamily="66" charset="0"/>
              </a:rPr>
              <a:t>Do not buy food from unrefrigerated</a:t>
            </a:r>
          </a:p>
          <a:p>
            <a:pPr>
              <a:lnSpc>
                <a:spcPct val="170000"/>
              </a:lnSpc>
              <a:spcBef>
                <a:spcPts val="0"/>
              </a:spcBef>
              <a:buFont typeface="Wingdings" pitchFamily="2" charset="2"/>
              <a:buChar char="Ø"/>
            </a:pPr>
            <a:r>
              <a:rPr lang="en-US" sz="2000" dirty="0" smtClean="0">
                <a:latin typeface="Comic Sans MS" pitchFamily="66" charset="0"/>
              </a:rPr>
              <a:t>displays that should be in a cooler.</a:t>
            </a:r>
          </a:p>
          <a:p>
            <a:pPr>
              <a:lnSpc>
                <a:spcPct val="170000"/>
              </a:lnSpc>
              <a:spcBef>
                <a:spcPts val="0"/>
              </a:spcBef>
              <a:buFont typeface="Wingdings" pitchFamily="2" charset="2"/>
              <a:buChar char="Ø"/>
            </a:pPr>
            <a:r>
              <a:rPr lang="en-US" sz="2000" dirty="0" smtClean="0">
                <a:latin typeface="Comic Sans MS" pitchFamily="66" charset="0"/>
              </a:rPr>
              <a:t>Do not purchase eggs that are cracked.</a:t>
            </a:r>
          </a:p>
          <a:p>
            <a:pPr>
              <a:lnSpc>
                <a:spcPct val="170000"/>
              </a:lnSpc>
              <a:spcBef>
                <a:spcPts val="0"/>
              </a:spcBef>
              <a:buFont typeface="Wingdings" pitchFamily="2" charset="2"/>
              <a:buChar char="Ø"/>
            </a:pPr>
            <a:r>
              <a:rPr lang="en-US" sz="2000" dirty="0" smtClean="0">
                <a:latin typeface="Comic Sans MS" pitchFamily="66" charset="0"/>
              </a:rPr>
              <a:t>Buy seasonal foods.</a:t>
            </a:r>
          </a:p>
          <a:p>
            <a:pPr>
              <a:lnSpc>
                <a:spcPct val="170000"/>
              </a:lnSpc>
              <a:spcBef>
                <a:spcPts val="0"/>
              </a:spcBef>
              <a:buFont typeface="Wingdings" pitchFamily="2" charset="2"/>
              <a:buChar char="Ø"/>
            </a:pPr>
            <a:r>
              <a:rPr lang="en-US" sz="2000" dirty="0" smtClean="0">
                <a:latin typeface="Comic Sans MS" pitchFamily="66" charset="0"/>
              </a:rPr>
              <a:t>Bulk buying is preferable.</a:t>
            </a:r>
            <a:endParaRPr lang="en-US" sz="2000"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latin typeface="Comic Sans MS" pitchFamily="66" charset="0"/>
              </a:rPr>
              <a:t>Standard Purchase Specification (SPS)</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228600" y="1600200"/>
            <a:ext cx="8686800" cy="5105400"/>
          </a:xfrm>
        </p:spPr>
        <p:txBody>
          <a:bodyPr>
            <a:normAutofit/>
          </a:bodyPr>
          <a:lstStyle/>
          <a:p>
            <a:r>
              <a:rPr lang="en-US" sz="2200" dirty="0" smtClean="0">
                <a:latin typeface="Comic Sans MS" pitchFamily="66" charset="0"/>
              </a:rPr>
              <a:t>The entire system of purchasing is done on the basis of the menu planned.</a:t>
            </a:r>
          </a:p>
          <a:p>
            <a:r>
              <a:rPr lang="en-US" sz="2200" dirty="0" smtClean="0">
                <a:latin typeface="Comic Sans MS" pitchFamily="66" charset="0"/>
              </a:rPr>
              <a:t>Once the right market is identified, samples are procured from various suppliers and then tests such as those for quantity and quality are done to narrow these down in a document </a:t>
            </a:r>
            <a:r>
              <a:rPr lang="en-US" sz="2200" b="1" dirty="0" smtClean="0">
                <a:latin typeface="Comic Sans MS" pitchFamily="66" charset="0"/>
              </a:rPr>
              <a:t>called Standard purchase specification</a:t>
            </a:r>
            <a:r>
              <a:rPr lang="en-US" sz="2200" dirty="0" smtClean="0">
                <a:latin typeface="Comic Sans MS" pitchFamily="66" charset="0"/>
              </a:rPr>
              <a:t>.</a:t>
            </a:r>
          </a:p>
          <a:p>
            <a:r>
              <a:rPr lang="en-US" sz="2200" dirty="0" smtClean="0">
                <a:latin typeface="Comic Sans MS" pitchFamily="66" charset="0"/>
              </a:rPr>
              <a:t>SPS helps in creating a standard quality of the product to be required by the organization.</a:t>
            </a:r>
          </a:p>
          <a:p>
            <a:r>
              <a:rPr lang="en-US" sz="2200" dirty="0" smtClean="0">
                <a:latin typeface="Comic Sans MS" pitchFamily="66" charset="0"/>
              </a:rPr>
              <a:t>Copies of the SPS need to be sent to the following: </a:t>
            </a:r>
          </a:p>
          <a:p>
            <a:pPr>
              <a:buNone/>
            </a:pPr>
            <a:r>
              <a:rPr lang="en-US" sz="2200" dirty="0" smtClean="0">
                <a:latin typeface="Comic Sans MS" pitchFamily="66" charset="0"/>
              </a:rPr>
              <a:t>	1. The purchase department </a:t>
            </a:r>
          </a:p>
          <a:p>
            <a:pPr>
              <a:buNone/>
            </a:pPr>
            <a:r>
              <a:rPr lang="en-US" sz="2200" dirty="0" smtClean="0">
                <a:latin typeface="Comic Sans MS" pitchFamily="66" charset="0"/>
              </a:rPr>
              <a:t>	2. The supplier </a:t>
            </a:r>
          </a:p>
          <a:p>
            <a:pPr>
              <a:buNone/>
            </a:pPr>
            <a:r>
              <a:rPr lang="en-US" sz="2200" dirty="0" smtClean="0">
                <a:latin typeface="Comic Sans MS" pitchFamily="66" charset="0"/>
              </a:rPr>
              <a:t>	3. The Executive chef or the Head chef</a:t>
            </a:r>
          </a:p>
          <a:p>
            <a:pPr>
              <a:buNone/>
            </a:pPr>
            <a:r>
              <a:rPr lang="en-US" sz="2200" dirty="0" smtClean="0">
                <a:latin typeface="Comic Sans MS" pitchFamily="66" charset="0"/>
              </a:rPr>
              <a:t>	 4. The receiving department</a:t>
            </a:r>
          </a:p>
          <a:p>
            <a:endParaRPr lang="en-US" sz="2200"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latin typeface="Comic Sans MS" pitchFamily="66" charset="0"/>
              </a:rPr>
              <a:t>Standard Purchase Specifications</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304800" y="1371600"/>
            <a:ext cx="8610600" cy="4754563"/>
          </a:xfrm>
        </p:spPr>
        <p:txBody>
          <a:bodyPr>
            <a:normAutofit fontScale="55000" lnSpcReduction="20000"/>
          </a:bodyPr>
          <a:lstStyle/>
          <a:p>
            <a:pPr>
              <a:buNone/>
            </a:pPr>
            <a:r>
              <a:rPr lang="en-US" dirty="0" smtClean="0">
                <a:latin typeface="Comic Sans MS" pitchFamily="66" charset="0"/>
              </a:rPr>
              <a:t>Hotel TAJ </a:t>
            </a:r>
          </a:p>
          <a:p>
            <a:r>
              <a:rPr lang="en-US" dirty="0" smtClean="0">
                <a:latin typeface="Comic Sans MS" pitchFamily="66" charset="0"/>
              </a:rPr>
              <a:t>Name of product ______________________________</a:t>
            </a:r>
          </a:p>
          <a:p>
            <a:r>
              <a:rPr lang="en-US" dirty="0" smtClean="0">
                <a:latin typeface="Comic Sans MS" pitchFamily="66" charset="0"/>
              </a:rPr>
              <a:t>Intended Use _________________________________ </a:t>
            </a:r>
          </a:p>
          <a:p>
            <a:r>
              <a:rPr lang="en-US" dirty="0" smtClean="0">
                <a:latin typeface="Comic Sans MS" pitchFamily="66" charset="0"/>
              </a:rPr>
              <a:t>Grade Quality ________________________________</a:t>
            </a:r>
          </a:p>
          <a:p>
            <a:r>
              <a:rPr lang="en-US" dirty="0" smtClean="0">
                <a:latin typeface="Comic Sans MS" pitchFamily="66" charset="0"/>
              </a:rPr>
              <a:t>Unit ________________ Price per Unit </a:t>
            </a:r>
          </a:p>
          <a:p>
            <a:r>
              <a:rPr lang="en-US" dirty="0" smtClean="0">
                <a:latin typeface="Comic Sans MS" pitchFamily="66" charset="0"/>
              </a:rPr>
              <a:t> Availability: ___________ month described or all year round </a:t>
            </a:r>
          </a:p>
          <a:p>
            <a:r>
              <a:rPr lang="en-US" dirty="0" smtClean="0">
                <a:latin typeface="Comic Sans MS" pitchFamily="66" charset="0"/>
              </a:rPr>
              <a:t>Appearance ___________________________________ </a:t>
            </a:r>
          </a:p>
          <a:p>
            <a:r>
              <a:rPr lang="en-US" dirty="0" smtClean="0">
                <a:latin typeface="Comic Sans MS" pitchFamily="66" charset="0"/>
              </a:rPr>
              <a:t>Texture ______________________________________</a:t>
            </a:r>
          </a:p>
          <a:p>
            <a:r>
              <a:rPr lang="en-US" dirty="0" smtClean="0">
                <a:latin typeface="Comic Sans MS" pitchFamily="66" charset="0"/>
              </a:rPr>
              <a:t>Colour _______________________________________ </a:t>
            </a:r>
          </a:p>
          <a:p>
            <a:r>
              <a:rPr lang="en-US" dirty="0" err="1" smtClean="0">
                <a:latin typeface="Comic Sans MS" pitchFamily="66" charset="0"/>
              </a:rPr>
              <a:t>Flavour</a:t>
            </a:r>
            <a:r>
              <a:rPr lang="en-US" dirty="0" smtClean="0">
                <a:latin typeface="Comic Sans MS" pitchFamily="66" charset="0"/>
              </a:rPr>
              <a:t> ______________________________________ </a:t>
            </a:r>
          </a:p>
          <a:p>
            <a:r>
              <a:rPr lang="en-US" dirty="0" smtClean="0">
                <a:latin typeface="Comic Sans MS" pitchFamily="66" charset="0"/>
              </a:rPr>
              <a:t>Packing ______________________________________ </a:t>
            </a:r>
          </a:p>
          <a:p>
            <a:r>
              <a:rPr lang="en-US" dirty="0" smtClean="0">
                <a:latin typeface="Comic Sans MS" pitchFamily="66" charset="0"/>
              </a:rPr>
              <a:t>Size and Shape _________________________________</a:t>
            </a:r>
          </a:p>
          <a:p>
            <a:r>
              <a:rPr lang="en-US" dirty="0" smtClean="0">
                <a:latin typeface="Comic Sans MS" pitchFamily="66" charset="0"/>
              </a:rPr>
              <a:t> No. per Kg ____________________________________ </a:t>
            </a:r>
          </a:p>
          <a:p>
            <a:r>
              <a:rPr lang="en-US" dirty="0" smtClean="0">
                <a:latin typeface="Comic Sans MS" pitchFamily="66" charset="0"/>
              </a:rPr>
              <a:t>Any other remarks ______________________________ </a:t>
            </a:r>
          </a:p>
          <a:p>
            <a:pPr>
              <a:buNone/>
            </a:pPr>
            <a:endParaRPr lang="en-US" dirty="0" smtClean="0">
              <a:latin typeface="Comic Sans MS" pitchFamily="66" charset="0"/>
            </a:endParaRPr>
          </a:p>
          <a:p>
            <a:pPr>
              <a:buNone/>
            </a:pPr>
            <a:r>
              <a:rPr lang="en-US" dirty="0" smtClean="0">
                <a:latin typeface="Comic Sans MS" pitchFamily="66" charset="0"/>
              </a:rPr>
              <a:t>Signature of purchase Officer 				Date:</a:t>
            </a:r>
            <a:endParaRPr lang="en-US"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latin typeface="Comic Sans MS" pitchFamily="66" charset="0"/>
              </a:rPr>
              <a:t>Format of Standard Purchase Specification</a:t>
            </a:r>
            <a:endParaRPr lang="en-US" b="1" dirty="0">
              <a:solidFill>
                <a:srgbClr val="00B0F0"/>
              </a:solidFill>
            </a:endParaRPr>
          </a:p>
        </p:txBody>
      </p:sp>
      <p:sp>
        <p:nvSpPr>
          <p:cNvPr id="3" name="Content Placeholder 2"/>
          <p:cNvSpPr>
            <a:spLocks noGrp="1"/>
          </p:cNvSpPr>
          <p:nvPr>
            <p:ph idx="1"/>
          </p:nvPr>
        </p:nvSpPr>
        <p:spPr/>
        <p:txBody>
          <a:bodyPr>
            <a:normAutofit/>
          </a:bodyPr>
          <a:lstStyle/>
          <a:p>
            <a:pPr>
              <a:lnSpc>
                <a:spcPct val="150000"/>
              </a:lnSpc>
              <a:spcBef>
                <a:spcPts val="0"/>
              </a:spcBef>
              <a:buNone/>
            </a:pPr>
            <a:r>
              <a:rPr lang="en-US" sz="2400" dirty="0" smtClean="0">
                <a:latin typeface="Comic Sans MS" pitchFamily="66" charset="0"/>
              </a:rPr>
              <a:t>A purchase specification may be within in a standard form.</a:t>
            </a:r>
          </a:p>
          <a:p>
            <a:pPr>
              <a:lnSpc>
                <a:spcPct val="150000"/>
              </a:lnSpc>
              <a:spcBef>
                <a:spcPts val="0"/>
              </a:spcBef>
            </a:pPr>
            <a:r>
              <a:rPr lang="en-US" sz="2400" dirty="0" smtClean="0">
                <a:latin typeface="Comic Sans MS" pitchFamily="66" charset="0"/>
              </a:rPr>
              <a:t> It may contain: </a:t>
            </a:r>
          </a:p>
          <a:p>
            <a:pPr>
              <a:lnSpc>
                <a:spcPct val="150000"/>
              </a:lnSpc>
              <a:spcBef>
                <a:spcPts val="0"/>
              </a:spcBef>
            </a:pPr>
            <a:r>
              <a:rPr lang="en-US" sz="2400" dirty="0" smtClean="0">
                <a:latin typeface="Comic Sans MS" pitchFamily="66" charset="0"/>
              </a:rPr>
              <a:t> Definition of each item </a:t>
            </a:r>
          </a:p>
          <a:p>
            <a:pPr>
              <a:lnSpc>
                <a:spcPct val="150000"/>
              </a:lnSpc>
              <a:spcBef>
                <a:spcPts val="0"/>
              </a:spcBef>
            </a:pPr>
            <a:r>
              <a:rPr lang="en-US" sz="2400" dirty="0" smtClean="0">
                <a:latin typeface="Comic Sans MS" pitchFamily="66" charset="0"/>
              </a:rPr>
              <a:t> Grade or brand name of the items</a:t>
            </a:r>
          </a:p>
          <a:p>
            <a:pPr>
              <a:lnSpc>
                <a:spcPct val="150000"/>
              </a:lnSpc>
              <a:spcBef>
                <a:spcPts val="0"/>
              </a:spcBef>
            </a:pPr>
            <a:r>
              <a:rPr lang="en-US" sz="2400" dirty="0" smtClean="0">
                <a:latin typeface="Comic Sans MS" pitchFamily="66" charset="0"/>
              </a:rPr>
              <a:t>  Weight, sixe or count </a:t>
            </a:r>
          </a:p>
          <a:p>
            <a:pPr>
              <a:lnSpc>
                <a:spcPct val="150000"/>
              </a:lnSpc>
              <a:spcBef>
                <a:spcPts val="0"/>
              </a:spcBef>
            </a:pPr>
            <a:r>
              <a:rPr lang="en-US" sz="2400" dirty="0" smtClean="0">
                <a:latin typeface="Comic Sans MS" pitchFamily="66" charset="0"/>
              </a:rPr>
              <a:t> Unit against which prices should be quoted</a:t>
            </a:r>
          </a:p>
          <a:p>
            <a:pPr>
              <a:lnSpc>
                <a:spcPct val="150000"/>
              </a:lnSpc>
              <a:spcBef>
                <a:spcPts val="0"/>
              </a:spcBef>
            </a:pPr>
            <a:r>
              <a:rPr lang="en-US" sz="2400" dirty="0" smtClean="0">
                <a:latin typeface="Comic Sans MS" pitchFamily="66" charset="0"/>
              </a:rPr>
              <a:t>  Special note for the commodity</a:t>
            </a:r>
            <a:endParaRPr lang="en-US" sz="2400" dirty="0">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Autofit/>
          </a:bodyPr>
          <a:lstStyle/>
          <a:p>
            <a:r>
              <a:rPr lang="en-US" sz="3200" b="1" dirty="0" smtClean="0">
                <a:solidFill>
                  <a:srgbClr val="00B0F0"/>
                </a:solidFill>
                <a:latin typeface="Comic Sans MS" pitchFamily="66" charset="0"/>
              </a:rPr>
              <a:t>Preparation of a standard specification has following advantages:</a:t>
            </a:r>
            <a:endParaRPr lang="en-US" sz="3200" b="1" dirty="0">
              <a:solidFill>
                <a:srgbClr val="00B0F0"/>
              </a:solidFill>
              <a:latin typeface="Comic Sans MS" pitchFamily="66" charset="0"/>
            </a:endParaRPr>
          </a:p>
        </p:txBody>
      </p:sp>
      <p:sp>
        <p:nvSpPr>
          <p:cNvPr id="3" name="Content Placeholder 2"/>
          <p:cNvSpPr>
            <a:spLocks noGrp="1"/>
          </p:cNvSpPr>
          <p:nvPr>
            <p:ph idx="1"/>
          </p:nvPr>
        </p:nvSpPr>
        <p:spPr>
          <a:xfrm>
            <a:off x="457200" y="1143000"/>
            <a:ext cx="8229600" cy="4983163"/>
          </a:xfrm>
        </p:spPr>
        <p:txBody>
          <a:bodyPr>
            <a:noAutofit/>
          </a:bodyPr>
          <a:lstStyle/>
          <a:p>
            <a:pPr>
              <a:lnSpc>
                <a:spcPct val="170000"/>
              </a:lnSpc>
              <a:spcBef>
                <a:spcPts val="0"/>
              </a:spcBef>
            </a:pPr>
            <a:r>
              <a:rPr lang="en-US" sz="1800" dirty="0" smtClean="0">
                <a:latin typeface="Comic Sans MS" pitchFamily="66" charset="0"/>
              </a:rPr>
              <a:t>Establishing a buying standard of a commodity so that a standard product is available for the customer </a:t>
            </a:r>
          </a:p>
          <a:p>
            <a:pPr>
              <a:lnSpc>
                <a:spcPct val="170000"/>
              </a:lnSpc>
              <a:spcBef>
                <a:spcPts val="0"/>
              </a:spcBef>
            </a:pPr>
            <a:r>
              <a:rPr lang="en-US" sz="1800" dirty="0" smtClean="0">
                <a:latin typeface="Comic Sans MS" pitchFamily="66" charset="0"/>
              </a:rPr>
              <a:t> Inform the supplier in writing by drawing, or photograph or description precisely what is required</a:t>
            </a:r>
          </a:p>
          <a:p>
            <a:pPr>
              <a:lnSpc>
                <a:spcPct val="170000"/>
              </a:lnSpc>
              <a:spcBef>
                <a:spcPts val="0"/>
              </a:spcBef>
            </a:pPr>
            <a:r>
              <a:rPr lang="en-US" sz="1800" dirty="0" smtClean="0">
                <a:latin typeface="Comic Sans MS" pitchFamily="66" charset="0"/>
              </a:rPr>
              <a:t>  Provides detailed information to receiving department and store as to the standard of foods to accept </a:t>
            </a:r>
          </a:p>
          <a:p>
            <a:pPr>
              <a:lnSpc>
                <a:spcPct val="170000"/>
              </a:lnSpc>
              <a:spcBef>
                <a:spcPts val="0"/>
              </a:spcBef>
            </a:pPr>
            <a:r>
              <a:rPr lang="en-US" sz="1800" dirty="0" smtClean="0">
                <a:latin typeface="Comic Sans MS" pitchFamily="66" charset="0"/>
              </a:rPr>
              <a:t> Makes staff, chef food and beverage manager, and other staff, aware of the differences that can occur in the size, weight and quantity etc. of the product</a:t>
            </a:r>
          </a:p>
          <a:p>
            <a:pPr>
              <a:lnSpc>
                <a:spcPct val="170000"/>
              </a:lnSpc>
              <a:spcBef>
                <a:spcPts val="0"/>
              </a:spcBef>
            </a:pPr>
            <a:r>
              <a:rPr lang="en-US" sz="1800" dirty="0" smtClean="0">
                <a:latin typeface="Comic Sans MS" pitchFamily="66" charset="0"/>
              </a:rPr>
              <a:t>  The specification acts as an aide-memoire to all concerned of what was agreed</a:t>
            </a:r>
            <a:endParaRPr lang="en-US" sz="1800"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rgbClr val="00B0F0"/>
                </a:solidFill>
                <a:latin typeface="Comic Sans MS" pitchFamily="66" charset="0"/>
              </a:rPr>
              <a:t>RECEIVING</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457200" y="990600"/>
            <a:ext cx="8229600" cy="5135563"/>
          </a:xfrm>
        </p:spPr>
        <p:txBody>
          <a:bodyPr>
            <a:normAutofit/>
          </a:bodyPr>
          <a:lstStyle/>
          <a:p>
            <a:r>
              <a:rPr lang="en-US" sz="2800" dirty="0" smtClean="0">
                <a:latin typeface="Comic Sans MS" pitchFamily="66" charset="0"/>
              </a:rPr>
              <a:t>Receiving Once the food materials have been ordered for supply their handling at the time of delivery represents the process of </a:t>
            </a:r>
            <a:r>
              <a:rPr lang="en-US" sz="2800" b="1" dirty="0" smtClean="0">
                <a:solidFill>
                  <a:srgbClr val="00B050"/>
                </a:solidFill>
                <a:latin typeface="Comic Sans MS" pitchFamily="66" charset="0"/>
              </a:rPr>
              <a:t>receiving.</a:t>
            </a:r>
          </a:p>
          <a:p>
            <a:r>
              <a:rPr lang="en-US" sz="2800" dirty="0" smtClean="0">
                <a:latin typeface="Comic Sans MS" pitchFamily="66" charset="0"/>
              </a:rPr>
              <a:t>ensure that food is not damaged </a:t>
            </a:r>
          </a:p>
          <a:p>
            <a:r>
              <a:rPr lang="en-US" sz="2800" dirty="0" smtClean="0">
                <a:latin typeface="Comic Sans MS" pitchFamily="66" charset="0"/>
              </a:rPr>
              <a:t>cross contamination and</a:t>
            </a:r>
          </a:p>
          <a:p>
            <a:r>
              <a:rPr lang="en-US" sz="2800" dirty="0" smtClean="0">
                <a:latin typeface="Comic Sans MS" pitchFamily="66" charset="0"/>
              </a:rPr>
              <a:t> incorrect weights or volumes. </a:t>
            </a:r>
          </a:p>
          <a:p>
            <a:endParaRPr lang="en-US" sz="2800" b="1" dirty="0">
              <a:solidFill>
                <a:srgbClr val="00B050"/>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solidFill>
                  <a:srgbClr val="00B0F0"/>
                </a:solidFill>
                <a:latin typeface="Comic Sans MS" pitchFamily="66" charset="0"/>
              </a:rPr>
              <a:t>Delivery Methods</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en-US" sz="2000" dirty="0" smtClean="0">
                <a:latin typeface="Comic Sans MS" pitchFamily="66" charset="0"/>
              </a:rPr>
              <a:t>Fresh vegetables and fruits may be delivered in jute bags, baskets, cardboard cartons, wooden chests or as such, depending on the texture, nature and </a:t>
            </a:r>
            <a:r>
              <a:rPr lang="en-US" sz="2000" dirty="0" err="1" smtClean="0">
                <a:latin typeface="Comic Sans MS" pitchFamily="66" charset="0"/>
              </a:rPr>
              <a:t>perishability</a:t>
            </a:r>
            <a:r>
              <a:rPr lang="en-US" sz="2000" dirty="0" smtClean="0">
                <a:latin typeface="Comic Sans MS" pitchFamily="66" charset="0"/>
              </a:rPr>
              <a:t> of the item.</a:t>
            </a:r>
          </a:p>
          <a:p>
            <a:r>
              <a:rPr lang="en-US" sz="2000" dirty="0" smtClean="0">
                <a:latin typeface="Comic Sans MS" pitchFamily="66" charset="0"/>
              </a:rPr>
              <a:t>Milk and milk products are generally transported in crates if delivered as pasteurized individual containers.</a:t>
            </a:r>
          </a:p>
          <a:p>
            <a:r>
              <a:rPr lang="en-US" sz="2000" dirty="0" smtClean="0">
                <a:latin typeface="Comic Sans MS" pitchFamily="66" charset="0"/>
              </a:rPr>
              <a:t>All milk and milk products are delivered in refrigerated vans.</a:t>
            </a:r>
          </a:p>
          <a:p>
            <a:r>
              <a:rPr lang="en-US" sz="2000" dirty="0" smtClean="0">
                <a:latin typeface="Comic Sans MS" pitchFamily="66" charset="0"/>
              </a:rPr>
              <a:t>Meats may be delivered as whole carcasses or as different cuts as ordered, depending on the quantities involved. Meat if bought minced, is generally delivered in poly bags, or in containers wrapped over with transparent film for easy visibility.</a:t>
            </a:r>
          </a:p>
          <a:p>
            <a:r>
              <a:rPr lang="en-US" sz="2000" dirty="0" smtClean="0">
                <a:latin typeface="Comic Sans MS" pitchFamily="66" charset="0"/>
              </a:rPr>
              <a:t>Fish should ideally be delivered in ice boxes or in freezer transport vans to be placed straight in freezer storages especially when ordered and supplied in bulk.</a:t>
            </a:r>
          </a:p>
          <a:p>
            <a:r>
              <a:rPr lang="en-US" sz="2000" dirty="0" smtClean="0">
                <a:latin typeface="Comic Sans MS" pitchFamily="66" charset="0"/>
              </a:rPr>
              <a:t>Poultry is generally supplied as dressed and drawn birds, on weight basis and packed in cartons or large-sized </a:t>
            </a:r>
            <a:r>
              <a:rPr lang="en-US" sz="2000" dirty="0" err="1" smtClean="0">
                <a:latin typeface="Comic Sans MS" pitchFamily="66" charset="0"/>
              </a:rPr>
              <a:t>polypacks</a:t>
            </a:r>
            <a:r>
              <a:rPr lang="en-US" sz="2000" dirty="0" smtClean="0">
                <a:latin typeface="Comic Sans MS" pitchFamily="66" charset="0"/>
              </a:rPr>
              <a:t> delivered in refrigerated vans to establishments.</a:t>
            </a:r>
          </a:p>
          <a:p>
            <a:r>
              <a:rPr lang="en-US" sz="2000" dirty="0" smtClean="0">
                <a:latin typeface="Comic Sans MS" pitchFamily="66" charset="0"/>
              </a:rPr>
              <a:t>Sugar and salt are delivered in </a:t>
            </a:r>
            <a:r>
              <a:rPr lang="en-US" sz="2000" dirty="0" err="1" smtClean="0">
                <a:latin typeface="Comic Sans MS" pitchFamily="66" charset="0"/>
              </a:rPr>
              <a:t>polypacks</a:t>
            </a:r>
            <a:r>
              <a:rPr lang="en-US" sz="2000" dirty="0" smtClean="0">
                <a:latin typeface="Comic Sans MS" pitchFamily="66" charset="0"/>
              </a:rPr>
              <a:t> double packed in cartons.</a:t>
            </a:r>
          </a:p>
          <a:p>
            <a:r>
              <a:rPr lang="en-US" sz="2000" dirty="0" smtClean="0">
                <a:latin typeface="Comic Sans MS" pitchFamily="66" charset="0"/>
              </a:rPr>
              <a:t>Fats and oils in hermetically sealed containers varying from 1 kg to 15 kg. Oils may be supplied even in drums of 50 or 100 kg.</a:t>
            </a:r>
            <a:endParaRPr lang="en-US" sz="20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000" b="1" dirty="0" smtClean="0">
                <a:solidFill>
                  <a:schemeClr val="accent5">
                    <a:lumMod val="75000"/>
                  </a:schemeClr>
                </a:solidFill>
                <a:latin typeface="Comic Sans MS" pitchFamily="66" charset="0"/>
              </a:rPr>
              <a:t>UNIT - II</a:t>
            </a:r>
            <a:br>
              <a:rPr lang="en-US" sz="8000" b="1" dirty="0" smtClean="0">
                <a:solidFill>
                  <a:schemeClr val="accent5">
                    <a:lumMod val="75000"/>
                  </a:schemeClr>
                </a:solidFill>
                <a:latin typeface="Comic Sans MS" pitchFamily="66" charset="0"/>
              </a:rPr>
            </a:br>
            <a:r>
              <a:rPr lang="en-US" sz="8000" b="1" dirty="0" smtClean="0">
                <a:solidFill>
                  <a:schemeClr val="accent5">
                    <a:lumMod val="75000"/>
                  </a:schemeClr>
                </a:solidFill>
                <a:latin typeface="Comic Sans MS" pitchFamily="66" charset="0"/>
              </a:rPr>
              <a:t>PURCHASING  RECEIVING &amp; STORING</a:t>
            </a:r>
            <a:endParaRPr lang="en-US" sz="8000" b="1" dirty="0">
              <a:solidFill>
                <a:schemeClr val="accent5">
                  <a:lumMod val="75000"/>
                </a:schemeClr>
              </a:solidFill>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solidFill>
                  <a:srgbClr val="00B0F0"/>
                </a:solidFill>
                <a:latin typeface="Comic Sans MS" pitchFamily="66" charset="0"/>
              </a:rPr>
              <a:t>Delivery Procedure</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228600" y="762000"/>
            <a:ext cx="8763000" cy="5943600"/>
          </a:xfrm>
        </p:spPr>
        <p:txBody>
          <a:bodyPr>
            <a:noAutofit/>
          </a:bodyPr>
          <a:lstStyle/>
          <a:p>
            <a:r>
              <a:rPr lang="en-US" sz="2000" dirty="0" smtClean="0">
                <a:latin typeface="Comic Sans MS" pitchFamily="66" charset="0"/>
              </a:rPr>
              <a:t>The supplier gets an order in writing stating the date on which supplies are required. </a:t>
            </a:r>
          </a:p>
          <a:p>
            <a:r>
              <a:rPr lang="en-US" sz="2000" dirty="0" smtClean="0">
                <a:latin typeface="Comic Sans MS" pitchFamily="66" charset="0"/>
              </a:rPr>
              <a:t> He passes it on to his stores department or purchasing officers (depending on the </a:t>
            </a:r>
            <a:r>
              <a:rPr lang="en-US" sz="2000" dirty="0" err="1" smtClean="0">
                <a:latin typeface="Comic Sans MS" pitchFamily="66" charset="0"/>
              </a:rPr>
              <a:t>perishability</a:t>
            </a:r>
            <a:r>
              <a:rPr lang="en-US" sz="2000" dirty="0" smtClean="0">
                <a:latin typeface="Comic Sans MS" pitchFamily="66" charset="0"/>
              </a:rPr>
              <a:t> of the food). </a:t>
            </a:r>
          </a:p>
          <a:p>
            <a:r>
              <a:rPr lang="en-US" sz="2000" dirty="0" smtClean="0">
                <a:latin typeface="Comic Sans MS" pitchFamily="66" charset="0"/>
              </a:rPr>
              <a:t>The order is than noted to be kept ready for delivery on the specified date.</a:t>
            </a:r>
          </a:p>
          <a:p>
            <a:r>
              <a:rPr lang="en-US" sz="2000" dirty="0" smtClean="0">
                <a:latin typeface="Comic Sans MS" pitchFamily="66" charset="0"/>
              </a:rPr>
              <a:t> It is transported to the buyer’s stores for receiving. </a:t>
            </a:r>
          </a:p>
          <a:p>
            <a:r>
              <a:rPr lang="en-US" sz="2000" dirty="0" smtClean="0">
                <a:latin typeface="Comic Sans MS" pitchFamily="66" charset="0"/>
              </a:rPr>
              <a:t> The goods are delivered along with two copies of the delivery </a:t>
            </a:r>
            <a:r>
              <a:rPr lang="en-US" sz="2000" dirty="0" err="1" smtClean="0">
                <a:latin typeface="Comic Sans MS" pitchFamily="66" charset="0"/>
              </a:rPr>
              <a:t>challaan</a:t>
            </a:r>
            <a:r>
              <a:rPr lang="en-US" sz="2000" dirty="0" smtClean="0">
                <a:latin typeface="Comic Sans MS" pitchFamily="66" charset="0"/>
              </a:rPr>
              <a:t> or notes one signed by the buyer and returned to the supplier in confirmation of having received the goods; </a:t>
            </a:r>
          </a:p>
          <a:p>
            <a:r>
              <a:rPr lang="en-US" sz="2000" dirty="0" smtClean="0">
                <a:latin typeface="Comic Sans MS" pitchFamily="66" charset="0"/>
              </a:rPr>
              <a:t>and the second is retained by the buyer for counter checking the bill or invoice when it is received from the supplier for payment. </a:t>
            </a:r>
          </a:p>
          <a:p>
            <a:r>
              <a:rPr lang="en-US" sz="2000" dirty="0" smtClean="0">
                <a:latin typeface="Comic Sans MS" pitchFamily="66" charset="0"/>
              </a:rPr>
              <a:t> The invoice or bill is then passed on to the accounts department for making the payment.</a:t>
            </a:r>
            <a:endParaRPr lang="en-US" sz="2000" dirty="0">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rgbClr val="00B0F0"/>
                </a:solidFill>
                <a:latin typeface="Comic Sans MS" pitchFamily="66" charset="0"/>
              </a:rPr>
              <a:t>Receiving Procedure</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304800" y="762000"/>
            <a:ext cx="8534400" cy="5943600"/>
          </a:xfrm>
        </p:spPr>
        <p:txBody>
          <a:bodyPr>
            <a:noAutofit/>
          </a:bodyPr>
          <a:lstStyle/>
          <a:p>
            <a:pPr>
              <a:lnSpc>
                <a:spcPct val="170000"/>
              </a:lnSpc>
              <a:spcBef>
                <a:spcPts val="0"/>
              </a:spcBef>
            </a:pPr>
            <a:r>
              <a:rPr lang="en-US" sz="1600" dirty="0" smtClean="0">
                <a:latin typeface="Comic Sans MS" pitchFamily="66" charset="0"/>
              </a:rPr>
              <a:t>The delivery note is checked with copy of the order placed.</a:t>
            </a:r>
          </a:p>
          <a:p>
            <a:pPr>
              <a:lnSpc>
                <a:spcPct val="170000"/>
              </a:lnSpc>
              <a:spcBef>
                <a:spcPts val="0"/>
              </a:spcBef>
            </a:pPr>
            <a:r>
              <a:rPr lang="en-US" sz="1600" dirty="0" smtClean="0">
                <a:latin typeface="Comic Sans MS" pitchFamily="66" charset="0"/>
              </a:rPr>
              <a:t>Counts, weights or volume are checked to tally with the amounts of various items on the delivery note. </a:t>
            </a:r>
          </a:p>
          <a:p>
            <a:pPr>
              <a:lnSpc>
                <a:spcPct val="170000"/>
              </a:lnSpc>
              <a:spcBef>
                <a:spcPts val="0"/>
              </a:spcBef>
            </a:pPr>
            <a:r>
              <a:rPr lang="en-US" sz="1600" dirty="0" smtClean="0">
                <a:latin typeface="Comic Sans MS" pitchFamily="66" charset="0"/>
              </a:rPr>
              <a:t> The quality of all ingredients are checked with the specifications given to the supplier. </a:t>
            </a:r>
          </a:p>
          <a:p>
            <a:pPr>
              <a:lnSpc>
                <a:spcPct val="170000"/>
              </a:lnSpc>
              <a:spcBef>
                <a:spcPts val="0"/>
              </a:spcBef>
            </a:pPr>
            <a:r>
              <a:rPr lang="en-US" sz="1600" dirty="0" smtClean="0">
                <a:latin typeface="Comic Sans MS" pitchFamily="66" charset="0"/>
              </a:rPr>
              <a:t>Any unacceptable items are returned with the person executing the delivery, along with a note on the delivery </a:t>
            </a:r>
            <a:r>
              <a:rPr lang="en-US" sz="1600" dirty="0" err="1" smtClean="0">
                <a:latin typeface="Comic Sans MS" pitchFamily="66" charset="0"/>
              </a:rPr>
              <a:t>challaan</a:t>
            </a:r>
            <a:r>
              <a:rPr lang="en-US" sz="1600" dirty="0" smtClean="0">
                <a:latin typeface="Comic Sans MS" pitchFamily="66" charset="0"/>
              </a:rPr>
              <a:t> stating the items returned.</a:t>
            </a:r>
          </a:p>
          <a:p>
            <a:pPr>
              <a:lnSpc>
                <a:spcPct val="170000"/>
              </a:lnSpc>
              <a:spcBef>
                <a:spcPts val="0"/>
              </a:spcBef>
            </a:pPr>
            <a:r>
              <a:rPr lang="en-US" sz="1600" dirty="0" smtClean="0">
                <a:latin typeface="Comic Sans MS" pitchFamily="66" charset="0"/>
              </a:rPr>
              <a:t> This is countersigned by the receiving authority and the deliverer of the goods. </a:t>
            </a:r>
          </a:p>
          <a:p>
            <a:pPr>
              <a:lnSpc>
                <a:spcPct val="170000"/>
              </a:lnSpc>
              <a:spcBef>
                <a:spcPts val="0"/>
              </a:spcBef>
            </a:pPr>
            <a:r>
              <a:rPr lang="en-US" sz="1600" dirty="0" smtClean="0">
                <a:latin typeface="Comic Sans MS" pitchFamily="66" charset="0"/>
              </a:rPr>
              <a:t> When the delivery note is signed the materials that are delivered have been accepted.</a:t>
            </a:r>
          </a:p>
          <a:p>
            <a:pPr>
              <a:lnSpc>
                <a:spcPct val="170000"/>
              </a:lnSpc>
              <a:spcBef>
                <a:spcPts val="0"/>
              </a:spcBef>
            </a:pPr>
            <a:r>
              <a:rPr lang="en-US" sz="1600" dirty="0" smtClean="0">
                <a:latin typeface="Comic Sans MS" pitchFamily="66" charset="0"/>
              </a:rPr>
              <a:t> In case any damaged item is noticed after the delivery the supplier is informed telephonically. </a:t>
            </a:r>
          </a:p>
          <a:p>
            <a:pPr>
              <a:lnSpc>
                <a:spcPct val="170000"/>
              </a:lnSpc>
              <a:spcBef>
                <a:spcPts val="0"/>
              </a:spcBef>
            </a:pPr>
            <a:r>
              <a:rPr lang="en-US" sz="1600" dirty="0" smtClean="0">
                <a:latin typeface="Comic Sans MS" pitchFamily="66" charset="0"/>
              </a:rPr>
              <a:t>This is followed by a request in writing to replace the same amount with specified quality, in exchange for the received item.</a:t>
            </a:r>
            <a:endParaRPr lang="en-US" sz="1600" dirty="0">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latin typeface="Comic Sans MS" pitchFamily="66" charset="0"/>
              </a:rPr>
              <a:t>FORMS USED IN RECEIVING PROCEDURE</a:t>
            </a:r>
            <a:endParaRPr lang="en-US" b="1" dirty="0">
              <a:solidFill>
                <a:srgbClr val="00B0F0"/>
              </a:solidFill>
              <a:latin typeface="Comic Sans MS" pitchFamily="66" charset="0"/>
            </a:endParaRPr>
          </a:p>
        </p:txBody>
      </p:sp>
      <p:sp>
        <p:nvSpPr>
          <p:cNvPr id="3" name="Content Placeholder 2"/>
          <p:cNvSpPr>
            <a:spLocks noGrp="1"/>
          </p:cNvSpPr>
          <p:nvPr>
            <p:ph idx="1"/>
          </p:nvPr>
        </p:nvSpPr>
        <p:spPr/>
        <p:txBody>
          <a:bodyPr>
            <a:normAutofit lnSpcReduction="10000"/>
          </a:bodyPr>
          <a:lstStyle/>
          <a:p>
            <a:pPr marL="571500" indent="-571500">
              <a:buAutoNum type="romanUcParenR"/>
            </a:pPr>
            <a:r>
              <a:rPr lang="en-US" b="1" dirty="0" smtClean="0">
                <a:solidFill>
                  <a:srgbClr val="00B050"/>
                </a:solidFill>
                <a:latin typeface="Comic Sans MS" pitchFamily="66" charset="0"/>
              </a:rPr>
              <a:t>PURCHASE ORDER:</a:t>
            </a:r>
          </a:p>
          <a:p>
            <a:pPr marL="571500" indent="-571500">
              <a:buFont typeface="Wingdings" pitchFamily="2" charset="2"/>
              <a:buChar char="Ø"/>
            </a:pPr>
            <a:r>
              <a:rPr lang="en-US" dirty="0" smtClean="0">
                <a:latin typeface="Comic Sans MS" pitchFamily="66" charset="0"/>
              </a:rPr>
              <a:t>The receiving clerk should have copy of the purchase order.</a:t>
            </a:r>
          </a:p>
          <a:p>
            <a:pPr marL="571500" indent="-571500">
              <a:buFont typeface="Wingdings" pitchFamily="2" charset="2"/>
              <a:buChar char="Ø"/>
            </a:pPr>
            <a:r>
              <a:rPr lang="en-US" dirty="0" smtClean="0">
                <a:latin typeface="Comic Sans MS" pitchFamily="66" charset="0"/>
              </a:rPr>
              <a:t>Compare his purchase order with delivery notes.</a:t>
            </a:r>
          </a:p>
          <a:p>
            <a:pPr marL="571500" indent="-571500">
              <a:buFont typeface="Wingdings" pitchFamily="2" charset="2"/>
              <a:buChar char="Ø"/>
            </a:pPr>
            <a:r>
              <a:rPr lang="en-US" dirty="0" smtClean="0">
                <a:latin typeface="Comic Sans MS" pitchFamily="66" charset="0"/>
              </a:rPr>
              <a:t>Usually 3 copies of purchase order are prepared one each for supplier, ordering department &amp; stores </a:t>
            </a:r>
            <a:r>
              <a:rPr lang="en-US" dirty="0" err="1" smtClean="0">
                <a:latin typeface="Comic Sans MS" pitchFamily="66" charset="0"/>
              </a:rPr>
              <a:t>Incharge</a:t>
            </a:r>
            <a:r>
              <a:rPr lang="en-US" dirty="0" smtClean="0">
                <a:latin typeface="Comic Sans MS" pitchFamily="66" charset="0"/>
              </a:rPr>
              <a:t>.</a:t>
            </a:r>
            <a:endParaRPr lang="en-US" dirty="0">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smtClean="0">
                <a:solidFill>
                  <a:srgbClr val="00B050"/>
                </a:solidFill>
                <a:latin typeface="Comic Sans MS" pitchFamily="66" charset="0"/>
              </a:rPr>
              <a:t>ii) Delivery Notes:</a:t>
            </a:r>
          </a:p>
          <a:p>
            <a:pPr>
              <a:lnSpc>
                <a:spcPct val="160000"/>
              </a:lnSpc>
              <a:spcBef>
                <a:spcPts val="0"/>
              </a:spcBef>
              <a:buFont typeface="Wingdings" pitchFamily="2" charset="2"/>
              <a:buChar char="Ø"/>
            </a:pPr>
            <a:r>
              <a:rPr lang="en-US" b="1" dirty="0" smtClean="0">
                <a:solidFill>
                  <a:srgbClr val="00B050"/>
                </a:solidFill>
                <a:latin typeface="Comic Sans MS" pitchFamily="66" charset="0"/>
              </a:rPr>
              <a:t> </a:t>
            </a:r>
            <a:r>
              <a:rPr lang="en-US" sz="3000" dirty="0" smtClean="0">
                <a:latin typeface="Comic Sans MS" pitchFamily="66" charset="0"/>
              </a:rPr>
              <a:t>Accompanied by a delivery which is normally in duplicate.</a:t>
            </a:r>
          </a:p>
          <a:p>
            <a:pPr>
              <a:lnSpc>
                <a:spcPct val="160000"/>
              </a:lnSpc>
              <a:spcBef>
                <a:spcPts val="0"/>
              </a:spcBef>
              <a:buFont typeface="Wingdings" pitchFamily="2" charset="2"/>
              <a:buChar char="Ø"/>
            </a:pPr>
            <a:r>
              <a:rPr lang="en-US" sz="3000" dirty="0" smtClean="0">
                <a:latin typeface="Comic Sans MS" pitchFamily="66" charset="0"/>
              </a:rPr>
              <a:t> Indicates quantity &amp; quality of items along with their prices.</a:t>
            </a:r>
          </a:p>
          <a:p>
            <a:pPr>
              <a:lnSpc>
                <a:spcPct val="160000"/>
              </a:lnSpc>
              <a:spcBef>
                <a:spcPts val="0"/>
              </a:spcBef>
              <a:buFont typeface="Wingdings" pitchFamily="2" charset="2"/>
              <a:buChar char="Ø"/>
            </a:pPr>
            <a:r>
              <a:rPr lang="en-US" sz="3000" dirty="0" smtClean="0">
                <a:latin typeface="Comic Sans MS" pitchFamily="66" charset="0"/>
              </a:rPr>
              <a:t>This should tally with purchase order &amp; quotation sheet for quantity &amp; quality.</a:t>
            </a:r>
          </a:p>
          <a:p>
            <a:pPr>
              <a:lnSpc>
                <a:spcPct val="160000"/>
              </a:lnSpc>
              <a:spcBef>
                <a:spcPts val="0"/>
              </a:spcBef>
              <a:buFont typeface="Wingdings" pitchFamily="2" charset="2"/>
              <a:buChar char="Ø"/>
            </a:pPr>
            <a:r>
              <a:rPr lang="en-US" sz="3000" dirty="0" smtClean="0">
                <a:latin typeface="Comic Sans MS" pitchFamily="66" charset="0"/>
              </a:rPr>
              <a:t>If this found to be correct the 1</a:t>
            </a:r>
            <a:r>
              <a:rPr lang="en-US" sz="3000" baseline="30000" dirty="0" smtClean="0">
                <a:latin typeface="Comic Sans MS" pitchFamily="66" charset="0"/>
              </a:rPr>
              <a:t>st</a:t>
            </a:r>
            <a:r>
              <a:rPr lang="en-US" sz="3000" dirty="0" smtClean="0">
                <a:latin typeface="Comic Sans MS" pitchFamily="66" charset="0"/>
              </a:rPr>
              <a:t> copy retained by the receiving clerk &amp; 2</a:t>
            </a:r>
            <a:r>
              <a:rPr lang="en-US" sz="3000" baseline="30000" dirty="0" smtClean="0">
                <a:latin typeface="Comic Sans MS" pitchFamily="66" charset="0"/>
              </a:rPr>
              <a:t>nd</a:t>
            </a:r>
            <a:r>
              <a:rPr lang="en-US" sz="3000" dirty="0" smtClean="0">
                <a:latin typeface="Comic Sans MS" pitchFamily="66" charset="0"/>
              </a:rPr>
              <a:t> copy returned to the delivery man.</a:t>
            </a:r>
            <a:endParaRPr lang="en-US" sz="3000" dirty="0">
              <a:latin typeface="Comic Sans MS" pitchFamily="66" charset="0"/>
            </a:endParaRPr>
          </a:p>
        </p:txBody>
      </p:sp>
      <p:sp>
        <p:nvSpPr>
          <p:cNvPr id="4" name="Title 1"/>
          <p:cNvSpPr>
            <a:spLocks noGrp="1"/>
          </p:cNvSpPr>
          <p:nvPr>
            <p:ph type="title"/>
          </p:nvPr>
        </p:nvSpPr>
        <p:spPr/>
        <p:txBody>
          <a:bodyPr>
            <a:normAutofit fontScale="90000"/>
          </a:bodyPr>
          <a:lstStyle/>
          <a:p>
            <a:r>
              <a:rPr lang="en-US" b="1" dirty="0" smtClean="0">
                <a:solidFill>
                  <a:srgbClr val="00B0F0"/>
                </a:solidFill>
                <a:latin typeface="Comic Sans MS" pitchFamily="66" charset="0"/>
              </a:rPr>
              <a:t>FORMS USED IN RECEIVING PROCEDURE</a:t>
            </a:r>
            <a:endParaRPr lang="en-US" b="1" dirty="0">
              <a:solidFill>
                <a:srgbClr val="00B0F0"/>
              </a:solidFill>
              <a:latin typeface="Comic Sans MS" pitchFamily="66"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latin typeface="Comic Sans MS" pitchFamily="66" charset="0"/>
              </a:rPr>
              <a:t>FORMS USED IN RECEIVING PROCEDURE</a:t>
            </a:r>
            <a:endParaRPr lang="en-US" dirty="0"/>
          </a:p>
        </p:txBody>
      </p:sp>
      <p:sp>
        <p:nvSpPr>
          <p:cNvPr id="3" name="Content Placeholder 2"/>
          <p:cNvSpPr>
            <a:spLocks noGrp="1"/>
          </p:cNvSpPr>
          <p:nvPr>
            <p:ph idx="1"/>
          </p:nvPr>
        </p:nvSpPr>
        <p:spPr/>
        <p:txBody>
          <a:bodyPr/>
          <a:lstStyle/>
          <a:p>
            <a:pPr>
              <a:buNone/>
            </a:pPr>
            <a:r>
              <a:rPr lang="en-US" b="1" dirty="0" smtClean="0">
                <a:solidFill>
                  <a:srgbClr val="00B050"/>
                </a:solidFill>
                <a:latin typeface="Comic Sans MS" pitchFamily="66" charset="0"/>
              </a:rPr>
              <a:t>iii) Invoice:</a:t>
            </a:r>
          </a:p>
          <a:p>
            <a:pPr>
              <a:buFont typeface="Wingdings" pitchFamily="2" charset="2"/>
              <a:buChar char="Ø"/>
            </a:pPr>
            <a:r>
              <a:rPr lang="en-US" sz="2800" dirty="0" smtClean="0">
                <a:latin typeface="Comic Sans MS" pitchFamily="66" charset="0"/>
              </a:rPr>
              <a:t>Invoice is the bill which follows the delivery.</a:t>
            </a:r>
          </a:p>
          <a:p>
            <a:pPr>
              <a:buFont typeface="Wingdings" pitchFamily="2" charset="2"/>
              <a:buChar char="Ø"/>
            </a:pPr>
            <a:r>
              <a:rPr lang="en-US" sz="2800" dirty="0" smtClean="0">
                <a:latin typeface="Comic Sans MS" pitchFamily="66" charset="0"/>
              </a:rPr>
              <a:t>This will be prepared &amp; given by the seller to the buyer for the net amount to be paid for the items purchased.</a:t>
            </a:r>
            <a:endParaRPr lang="en-US" sz="2800" dirty="0">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solidFill>
                  <a:srgbClr val="00B0F0"/>
                </a:solidFill>
                <a:latin typeface="Comic Sans MS" pitchFamily="66" charset="0"/>
              </a:rPr>
              <a:t>Storage of Foods</a:t>
            </a:r>
            <a:endParaRPr lang="en-US" dirty="0">
              <a:solidFill>
                <a:srgbClr val="00B0F0"/>
              </a:solidFill>
              <a:latin typeface="Comic Sans MS" pitchFamily="66" charset="0"/>
            </a:endParaRPr>
          </a:p>
        </p:txBody>
      </p:sp>
      <p:sp>
        <p:nvSpPr>
          <p:cNvPr id="3" name="Content Placeholder 2"/>
          <p:cNvSpPr>
            <a:spLocks noGrp="1"/>
          </p:cNvSpPr>
          <p:nvPr>
            <p:ph idx="1"/>
          </p:nvPr>
        </p:nvSpPr>
        <p:spPr>
          <a:xfrm>
            <a:off x="457200" y="1066800"/>
            <a:ext cx="8229600" cy="5059363"/>
          </a:xfrm>
        </p:spPr>
        <p:txBody>
          <a:bodyPr/>
          <a:lstStyle/>
          <a:p>
            <a:pPr>
              <a:buNone/>
            </a:pPr>
            <a:r>
              <a:rPr lang="en-US" b="1" dirty="0" smtClean="0">
                <a:solidFill>
                  <a:srgbClr val="00B050"/>
                </a:solidFill>
                <a:latin typeface="Comic Sans MS" pitchFamily="66" charset="0"/>
              </a:rPr>
              <a:t>“It is the process in which both cooked and raw materials are stored in appropriate conditions for future use without any spoilage”.</a:t>
            </a:r>
          </a:p>
          <a:p>
            <a:pPr algn="ctr">
              <a:buNone/>
            </a:pPr>
            <a:r>
              <a:rPr lang="en-US" b="1" dirty="0" smtClean="0">
                <a:solidFill>
                  <a:srgbClr val="FF0000"/>
                </a:solidFill>
                <a:latin typeface="Comic Sans MS" pitchFamily="66" charset="0"/>
              </a:rPr>
              <a:t>Golden rules for storing food.</a:t>
            </a:r>
          </a:p>
          <a:p>
            <a:pPr algn="ctr">
              <a:buNone/>
            </a:pPr>
            <a:r>
              <a:rPr lang="en-US" dirty="0" smtClean="0"/>
              <a:t>• </a:t>
            </a:r>
            <a:r>
              <a:rPr lang="en-US" sz="3600" b="1" dirty="0" smtClean="0">
                <a:latin typeface="Comic Sans MS" pitchFamily="66" charset="0"/>
              </a:rPr>
              <a:t>Clean</a:t>
            </a:r>
          </a:p>
          <a:p>
            <a:pPr algn="ctr">
              <a:buNone/>
            </a:pPr>
            <a:r>
              <a:rPr lang="en-US" sz="3600" dirty="0" smtClean="0">
                <a:latin typeface="Comic Sans MS" pitchFamily="66" charset="0"/>
              </a:rPr>
              <a:t>• </a:t>
            </a:r>
            <a:r>
              <a:rPr lang="en-US" sz="3600" b="1" dirty="0" smtClean="0">
                <a:latin typeface="Comic Sans MS" pitchFamily="66" charset="0"/>
              </a:rPr>
              <a:t>Cover</a:t>
            </a:r>
          </a:p>
          <a:p>
            <a:pPr algn="ctr">
              <a:buNone/>
            </a:pPr>
            <a:r>
              <a:rPr lang="en-US" sz="3600" dirty="0" smtClean="0">
                <a:latin typeface="Comic Sans MS" pitchFamily="66" charset="0"/>
              </a:rPr>
              <a:t>• </a:t>
            </a:r>
            <a:r>
              <a:rPr lang="en-US" sz="3600" b="1" dirty="0" smtClean="0">
                <a:latin typeface="Comic Sans MS" pitchFamily="66" charset="0"/>
              </a:rPr>
              <a:t>Cool/Dry</a:t>
            </a:r>
            <a:endParaRPr lang="en-US" dirty="0">
              <a:solidFill>
                <a:srgbClr val="00B050"/>
              </a:solidFill>
              <a:latin typeface="Comic Sans MS"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r>
              <a:rPr lang="en-US" sz="2800" b="1" dirty="0" smtClean="0">
                <a:solidFill>
                  <a:srgbClr val="00B0F0"/>
                </a:solidFill>
                <a:latin typeface="Comic Sans MS" pitchFamily="66" charset="0"/>
              </a:rPr>
              <a:t/>
            </a:r>
            <a:br>
              <a:rPr lang="en-US" sz="2800" b="1" dirty="0" smtClean="0">
                <a:solidFill>
                  <a:srgbClr val="00B0F0"/>
                </a:solidFill>
                <a:latin typeface="Comic Sans MS" pitchFamily="66" charset="0"/>
              </a:rPr>
            </a:br>
            <a:r>
              <a:rPr lang="en-US" sz="2800" b="1" dirty="0" smtClean="0">
                <a:solidFill>
                  <a:srgbClr val="00B0F0"/>
                </a:solidFill>
                <a:latin typeface="Comic Sans MS" pitchFamily="66" charset="0"/>
              </a:rPr>
              <a:t>IMPORTANCE OF FOOD STORAGE IN A FOOD SERVICE</a:t>
            </a:r>
            <a:br>
              <a:rPr lang="en-US" sz="2800" b="1" dirty="0" smtClean="0">
                <a:solidFill>
                  <a:srgbClr val="00B0F0"/>
                </a:solidFill>
                <a:latin typeface="Comic Sans MS" pitchFamily="66" charset="0"/>
              </a:rPr>
            </a:br>
            <a:endParaRPr lang="en-US" sz="2800" dirty="0">
              <a:solidFill>
                <a:srgbClr val="00B0F0"/>
              </a:solidFill>
              <a:latin typeface="Comic Sans MS" pitchFamily="66" charset="0"/>
            </a:endParaRPr>
          </a:p>
        </p:txBody>
      </p:sp>
      <p:sp>
        <p:nvSpPr>
          <p:cNvPr id="3" name="Content Placeholder 2"/>
          <p:cNvSpPr>
            <a:spLocks noGrp="1"/>
          </p:cNvSpPr>
          <p:nvPr>
            <p:ph idx="1"/>
          </p:nvPr>
        </p:nvSpPr>
        <p:spPr>
          <a:xfrm>
            <a:off x="457200" y="1219200"/>
            <a:ext cx="8534400" cy="5410200"/>
          </a:xfrm>
        </p:spPr>
        <p:txBody>
          <a:bodyPr>
            <a:noAutofit/>
          </a:bodyPr>
          <a:lstStyle/>
          <a:p>
            <a:r>
              <a:rPr lang="en-US" sz="2800" dirty="0" smtClean="0">
                <a:latin typeface="Comic Sans MS" pitchFamily="66" charset="0"/>
              </a:rPr>
              <a:t> Preserve wholesomeness of the food.</a:t>
            </a:r>
          </a:p>
          <a:p>
            <a:r>
              <a:rPr lang="en-US" sz="2800" dirty="0" smtClean="0">
                <a:latin typeface="Comic Sans MS" pitchFamily="66" charset="0"/>
              </a:rPr>
              <a:t> Protect quality of the food ingredients.</a:t>
            </a:r>
          </a:p>
          <a:p>
            <a:r>
              <a:rPr lang="en-US" sz="2800" dirty="0" smtClean="0">
                <a:latin typeface="Comic Sans MS" pitchFamily="66" charset="0"/>
              </a:rPr>
              <a:t> Maintain expected shelf life of the product.</a:t>
            </a:r>
          </a:p>
          <a:p>
            <a:r>
              <a:rPr lang="en-US" sz="2800" dirty="0" smtClean="0">
                <a:latin typeface="Comic Sans MS" pitchFamily="66" charset="0"/>
              </a:rPr>
              <a:t> Reduce wastage and spoilage.</a:t>
            </a:r>
          </a:p>
          <a:p>
            <a:r>
              <a:rPr lang="en-US" sz="2800" dirty="0" smtClean="0">
                <a:latin typeface="Comic Sans MS" pitchFamily="66" charset="0"/>
              </a:rPr>
              <a:t> Control temperature.</a:t>
            </a:r>
          </a:p>
          <a:p>
            <a:r>
              <a:rPr lang="en-US" sz="2800" dirty="0" smtClean="0">
                <a:latin typeface="Comic Sans MS" pitchFamily="66" charset="0"/>
              </a:rPr>
              <a:t> Prevent food contamination.</a:t>
            </a:r>
          </a:p>
          <a:p>
            <a:r>
              <a:rPr lang="en-US" sz="2800" dirty="0" smtClean="0">
                <a:latin typeface="Comic Sans MS" pitchFamily="66" charset="0"/>
              </a:rPr>
              <a:t> Ensure safe for consumption.</a:t>
            </a:r>
          </a:p>
          <a:p>
            <a:r>
              <a:rPr lang="en-US" sz="2800" dirty="0" smtClean="0">
                <a:latin typeface="Comic Sans MS" pitchFamily="66" charset="0"/>
              </a:rPr>
              <a:t> Stabilize the price.</a:t>
            </a:r>
          </a:p>
          <a:p>
            <a:r>
              <a:rPr lang="en-US" sz="2800" dirty="0" smtClean="0">
                <a:latin typeface="Comic Sans MS" pitchFamily="66" charset="0"/>
              </a:rPr>
              <a:t> Future use.</a:t>
            </a:r>
          </a:p>
          <a:p>
            <a:r>
              <a:rPr lang="en-US" sz="2800" dirty="0" smtClean="0">
                <a:latin typeface="Comic Sans MS" pitchFamily="66" charset="0"/>
              </a:rPr>
              <a:t> Cope with demand, production on a continuous basis.</a:t>
            </a:r>
            <a:endParaRPr lang="en-US" sz="2800" dirty="0">
              <a:latin typeface="Comic Sans MS" pitchFamily="66"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39762"/>
          </a:xfrm>
        </p:spPr>
        <p:txBody>
          <a:bodyPr>
            <a:normAutofit fontScale="90000"/>
          </a:bodyPr>
          <a:lstStyle/>
          <a:p>
            <a:r>
              <a:rPr lang="en-US" b="1" dirty="0" smtClean="0">
                <a:solidFill>
                  <a:srgbClr val="00B0F0"/>
                </a:solidFill>
                <a:latin typeface="Comic Sans MS" pitchFamily="66" charset="0"/>
              </a:rPr>
              <a:t>Types of Food Storage</a:t>
            </a:r>
            <a:endParaRPr lang="en-US" dirty="0">
              <a:solidFill>
                <a:srgbClr val="00B0F0"/>
              </a:solidFill>
              <a:latin typeface="Comic Sans MS" pitchFamily="66" charset="0"/>
            </a:endParaRPr>
          </a:p>
        </p:txBody>
      </p:sp>
      <p:graphicFrame>
        <p:nvGraphicFramePr>
          <p:cNvPr id="4" name="Content Placeholder 3"/>
          <p:cNvGraphicFramePr>
            <a:graphicFrameLocks noGrp="1"/>
          </p:cNvGraphicFramePr>
          <p:nvPr>
            <p:ph idx="1"/>
          </p:nvPr>
        </p:nvGraphicFramePr>
        <p:xfrm>
          <a:off x="228600" y="838200"/>
          <a:ext cx="8686800" cy="5733533"/>
        </p:xfrm>
        <a:graphic>
          <a:graphicData uri="http://schemas.openxmlformats.org/drawingml/2006/table">
            <a:tbl>
              <a:tblPr firstRow="1" bandRow="1">
                <a:tableStyleId>{93296810-A885-4BE3-A3E7-6D5BEEA58F35}</a:tableStyleId>
              </a:tblPr>
              <a:tblGrid>
                <a:gridCol w="723900"/>
                <a:gridCol w="1562100"/>
                <a:gridCol w="2926080"/>
                <a:gridCol w="883920"/>
                <a:gridCol w="2590800"/>
              </a:tblGrid>
              <a:tr h="609601">
                <a:tc>
                  <a:txBody>
                    <a:bodyPr/>
                    <a:lstStyle/>
                    <a:p>
                      <a:r>
                        <a:rPr lang="en-US" sz="1800" b="1" kern="1200" baseline="0" dirty="0" err="1" smtClean="0">
                          <a:solidFill>
                            <a:schemeClr val="lt1"/>
                          </a:solidFill>
                          <a:latin typeface="Comic Sans MS" pitchFamily="66" charset="0"/>
                          <a:ea typeface="+mn-ea"/>
                          <a:cs typeface="+mn-cs"/>
                        </a:rPr>
                        <a:t>S.No</a:t>
                      </a:r>
                      <a:r>
                        <a:rPr lang="en-US" sz="1800" b="1" kern="1200" baseline="0" dirty="0" smtClean="0">
                          <a:solidFill>
                            <a:schemeClr val="lt1"/>
                          </a:solidFill>
                          <a:latin typeface="Comic Sans MS" pitchFamily="66" charset="0"/>
                          <a:ea typeface="+mn-ea"/>
                          <a:cs typeface="+mn-cs"/>
                        </a:rPr>
                        <a:t>.</a:t>
                      </a:r>
                      <a:endParaRPr lang="en-US" dirty="0">
                        <a:latin typeface="Comic Sans MS" pitchFamily="66" charset="0"/>
                      </a:endParaRPr>
                    </a:p>
                  </a:txBody>
                  <a:tcPr/>
                </a:tc>
                <a:tc>
                  <a:txBody>
                    <a:bodyPr/>
                    <a:lstStyle/>
                    <a:p>
                      <a:r>
                        <a:rPr lang="en-US" sz="1800" b="1" kern="1200" baseline="0" dirty="0" smtClean="0">
                          <a:solidFill>
                            <a:schemeClr val="lt1"/>
                          </a:solidFill>
                          <a:latin typeface="Comic Sans MS" pitchFamily="66" charset="0"/>
                          <a:ea typeface="+mn-ea"/>
                          <a:cs typeface="+mn-cs"/>
                        </a:rPr>
                        <a:t>Type of</a:t>
                      </a:r>
                    </a:p>
                    <a:p>
                      <a:r>
                        <a:rPr lang="en-US" sz="1800" b="1" kern="1200" baseline="0" dirty="0" smtClean="0">
                          <a:solidFill>
                            <a:schemeClr val="lt1"/>
                          </a:solidFill>
                          <a:latin typeface="Comic Sans MS" pitchFamily="66" charset="0"/>
                          <a:ea typeface="+mn-ea"/>
                          <a:cs typeface="+mn-cs"/>
                        </a:rPr>
                        <a:t>storage</a:t>
                      </a:r>
                      <a:endParaRPr lang="en-US" dirty="0">
                        <a:latin typeface="Comic Sans MS" pitchFamily="66" charset="0"/>
                      </a:endParaRPr>
                    </a:p>
                  </a:txBody>
                  <a:tcPr/>
                </a:tc>
                <a:tc>
                  <a:txBody>
                    <a:bodyPr/>
                    <a:lstStyle/>
                    <a:p>
                      <a:r>
                        <a:rPr lang="en-US" sz="1800" b="1" kern="1200" baseline="0" dirty="0" smtClean="0">
                          <a:solidFill>
                            <a:schemeClr val="lt1"/>
                          </a:solidFill>
                          <a:latin typeface="Comic Sans MS" pitchFamily="66" charset="0"/>
                          <a:ea typeface="+mn-ea"/>
                          <a:cs typeface="+mn-cs"/>
                        </a:rPr>
                        <a:t>Foods to be stored</a:t>
                      </a:r>
                      <a:endParaRPr lang="en-US" dirty="0">
                        <a:latin typeface="Comic Sans MS" pitchFamily="66" charset="0"/>
                      </a:endParaRPr>
                    </a:p>
                  </a:txBody>
                  <a:tcPr/>
                </a:tc>
                <a:tc>
                  <a:txBody>
                    <a:bodyPr/>
                    <a:lstStyle/>
                    <a:p>
                      <a:r>
                        <a:rPr lang="en-US" sz="1800" b="1" kern="1200" baseline="0" dirty="0" smtClean="0">
                          <a:solidFill>
                            <a:schemeClr val="lt1"/>
                          </a:solidFill>
                          <a:latin typeface="Comic Sans MS" pitchFamily="66" charset="0"/>
                          <a:ea typeface="+mn-ea"/>
                          <a:cs typeface="+mn-cs"/>
                        </a:rPr>
                        <a:t>Temperature</a:t>
                      </a:r>
                      <a:endParaRPr lang="en-US" dirty="0">
                        <a:latin typeface="Comic Sans MS" pitchFamily="66" charset="0"/>
                      </a:endParaRPr>
                    </a:p>
                  </a:txBody>
                  <a:tcPr/>
                </a:tc>
                <a:tc>
                  <a:txBody>
                    <a:bodyPr/>
                    <a:lstStyle/>
                    <a:p>
                      <a:r>
                        <a:rPr lang="en-US" sz="1800" b="1" kern="1200" baseline="0" dirty="0" smtClean="0">
                          <a:solidFill>
                            <a:schemeClr val="lt1"/>
                          </a:solidFill>
                          <a:latin typeface="Comic Sans MS" pitchFamily="66" charset="0"/>
                          <a:ea typeface="+mn-ea"/>
                          <a:cs typeface="+mn-cs"/>
                        </a:rPr>
                        <a:t>Characteristics of</a:t>
                      </a:r>
                    </a:p>
                    <a:p>
                      <a:r>
                        <a:rPr lang="en-US" sz="1800" b="1" kern="1200" baseline="0" dirty="0" smtClean="0">
                          <a:solidFill>
                            <a:schemeClr val="lt1"/>
                          </a:solidFill>
                          <a:latin typeface="Comic Sans MS" pitchFamily="66" charset="0"/>
                          <a:ea typeface="+mn-ea"/>
                          <a:cs typeface="+mn-cs"/>
                        </a:rPr>
                        <a:t>storage place</a:t>
                      </a:r>
                      <a:endParaRPr lang="en-US" dirty="0">
                        <a:latin typeface="Comic Sans MS" pitchFamily="66" charset="0"/>
                      </a:endParaRPr>
                    </a:p>
                  </a:txBody>
                  <a:tcPr/>
                </a:tc>
              </a:tr>
              <a:tr h="1557773">
                <a:tc>
                  <a:txBody>
                    <a:bodyPr/>
                    <a:lstStyle/>
                    <a:p>
                      <a:r>
                        <a:rPr lang="en-US" dirty="0" smtClean="0">
                          <a:latin typeface="Comic Sans MS" pitchFamily="66" charset="0"/>
                        </a:rPr>
                        <a:t>1</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Dry storage</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Cereals, canned foods,</a:t>
                      </a:r>
                    </a:p>
                    <a:p>
                      <a:r>
                        <a:rPr lang="en-US" sz="1800" kern="1200" baseline="0" dirty="0" smtClean="0">
                          <a:solidFill>
                            <a:schemeClr val="dk1"/>
                          </a:solidFill>
                          <a:latin typeface="Comic Sans MS" pitchFamily="66" charset="0"/>
                          <a:ea typeface="+mn-ea"/>
                          <a:cs typeface="+mn-cs"/>
                        </a:rPr>
                        <a:t>flour, sugar, shortenings,</a:t>
                      </a:r>
                    </a:p>
                    <a:p>
                      <a:r>
                        <a:rPr lang="en-US" sz="1800" kern="1200" baseline="0" dirty="0" smtClean="0">
                          <a:solidFill>
                            <a:schemeClr val="dk1"/>
                          </a:solidFill>
                          <a:latin typeface="Comic Sans MS" pitchFamily="66" charset="0"/>
                          <a:ea typeface="+mn-ea"/>
                          <a:cs typeface="+mn-cs"/>
                        </a:rPr>
                        <a:t>spices, certain fruits and</a:t>
                      </a:r>
                    </a:p>
                    <a:p>
                      <a:r>
                        <a:rPr lang="en-US" sz="1800" kern="1200" baseline="0" dirty="0" smtClean="0">
                          <a:solidFill>
                            <a:schemeClr val="dk1"/>
                          </a:solidFill>
                          <a:latin typeface="Comic Sans MS" pitchFamily="66" charset="0"/>
                          <a:ea typeface="+mn-ea"/>
                          <a:cs typeface="+mn-cs"/>
                        </a:rPr>
                        <a:t>vegetables like bananas,</a:t>
                      </a:r>
                    </a:p>
                    <a:p>
                      <a:r>
                        <a:rPr lang="en-US" sz="1800" kern="1200" baseline="0" dirty="0" smtClean="0">
                          <a:solidFill>
                            <a:schemeClr val="dk1"/>
                          </a:solidFill>
                          <a:latin typeface="Comic Sans MS" pitchFamily="66" charset="0"/>
                          <a:ea typeface="+mn-ea"/>
                          <a:cs typeface="+mn-cs"/>
                        </a:rPr>
                        <a:t>onions and potatoes.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21°C</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Should be clean</a:t>
                      </a:r>
                    </a:p>
                    <a:p>
                      <a:r>
                        <a:rPr lang="en-US" sz="1800" kern="1200" baseline="0" dirty="0" smtClean="0">
                          <a:solidFill>
                            <a:schemeClr val="dk1"/>
                          </a:solidFill>
                          <a:latin typeface="Comic Sans MS" pitchFamily="66" charset="0"/>
                          <a:ea typeface="+mn-ea"/>
                          <a:cs typeface="+mn-cs"/>
                        </a:rPr>
                        <a:t>• Adequate ventilation</a:t>
                      </a:r>
                    </a:p>
                    <a:p>
                      <a:r>
                        <a:rPr lang="en-US" sz="1800" kern="1200" baseline="0" dirty="0" smtClean="0">
                          <a:solidFill>
                            <a:schemeClr val="dk1"/>
                          </a:solidFill>
                          <a:latin typeface="Comic Sans MS" pitchFamily="66" charset="0"/>
                          <a:ea typeface="+mn-ea"/>
                          <a:cs typeface="+mn-cs"/>
                        </a:rPr>
                        <a:t>with sufficient air</a:t>
                      </a:r>
                    </a:p>
                    <a:p>
                      <a:r>
                        <a:rPr lang="en-US" sz="1800" kern="1200" baseline="0" dirty="0" smtClean="0">
                          <a:solidFill>
                            <a:schemeClr val="dk1"/>
                          </a:solidFill>
                          <a:latin typeface="Comic Sans MS" pitchFamily="66" charset="0"/>
                          <a:ea typeface="+mn-ea"/>
                          <a:cs typeface="+mn-cs"/>
                        </a:rPr>
                        <a:t>circulation</a:t>
                      </a:r>
                    </a:p>
                    <a:p>
                      <a:r>
                        <a:rPr lang="en-US" sz="1800" kern="1200" baseline="0" dirty="0" smtClean="0">
                          <a:solidFill>
                            <a:schemeClr val="dk1"/>
                          </a:solidFill>
                          <a:latin typeface="Comic Sans MS" pitchFamily="66" charset="0"/>
                          <a:ea typeface="+mn-ea"/>
                          <a:cs typeface="+mn-cs"/>
                        </a:rPr>
                        <a:t>• Low humidity</a:t>
                      </a:r>
                      <a:endParaRPr lang="en-US" dirty="0">
                        <a:latin typeface="Comic Sans MS" pitchFamily="66" charset="0"/>
                      </a:endParaRPr>
                    </a:p>
                  </a:txBody>
                  <a:tcPr/>
                </a:tc>
              </a:tr>
              <a:tr h="1524000">
                <a:tc>
                  <a:txBody>
                    <a:bodyPr/>
                    <a:lstStyle/>
                    <a:p>
                      <a:r>
                        <a:rPr lang="en-US" dirty="0" smtClean="0">
                          <a:latin typeface="Comic Sans MS" pitchFamily="66" charset="0"/>
                        </a:rPr>
                        <a:t>2</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Refrigerator</a:t>
                      </a:r>
                    </a:p>
                    <a:p>
                      <a:r>
                        <a:rPr lang="en-US" sz="1800" kern="1200" baseline="0" dirty="0" smtClean="0">
                          <a:solidFill>
                            <a:schemeClr val="dk1"/>
                          </a:solidFill>
                          <a:latin typeface="Comic Sans MS" pitchFamily="66" charset="0"/>
                          <a:ea typeface="+mn-ea"/>
                          <a:cs typeface="+mn-cs"/>
                        </a:rPr>
                        <a:t>storage</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Fresh, cooked or partially</a:t>
                      </a:r>
                    </a:p>
                    <a:p>
                      <a:r>
                        <a:rPr lang="en-US" sz="1800" kern="1200" baseline="0" dirty="0" smtClean="0">
                          <a:solidFill>
                            <a:schemeClr val="dk1"/>
                          </a:solidFill>
                          <a:latin typeface="Comic Sans MS" pitchFamily="66" charset="0"/>
                          <a:ea typeface="+mn-ea"/>
                          <a:cs typeface="+mn-cs"/>
                        </a:rPr>
                        <a:t>cooked foods (milk, meat,</a:t>
                      </a:r>
                    </a:p>
                    <a:p>
                      <a:r>
                        <a:rPr lang="en-US" sz="1800" kern="1200" baseline="0" dirty="0" smtClean="0">
                          <a:solidFill>
                            <a:schemeClr val="dk1"/>
                          </a:solidFill>
                          <a:latin typeface="Comic Sans MS" pitchFamily="66" charset="0"/>
                          <a:ea typeface="+mn-ea"/>
                          <a:cs typeface="+mn-cs"/>
                        </a:rPr>
                        <a:t>vegetables)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0–7°C</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Regular cleaning of</a:t>
                      </a:r>
                    </a:p>
                    <a:p>
                      <a:r>
                        <a:rPr lang="en-US" sz="1800" kern="1200" baseline="0" dirty="0" smtClean="0">
                          <a:solidFill>
                            <a:schemeClr val="dk1"/>
                          </a:solidFill>
                          <a:latin typeface="Comic Sans MS" pitchFamily="66" charset="0"/>
                          <a:ea typeface="+mn-ea"/>
                          <a:cs typeface="+mn-cs"/>
                        </a:rPr>
                        <a:t>condenser coil should</a:t>
                      </a:r>
                    </a:p>
                    <a:p>
                      <a:r>
                        <a:rPr lang="en-US" sz="1800" kern="1200" baseline="0" dirty="0" smtClean="0">
                          <a:solidFill>
                            <a:schemeClr val="dk1"/>
                          </a:solidFill>
                          <a:latin typeface="Comic Sans MS" pitchFamily="66" charset="0"/>
                          <a:ea typeface="+mn-ea"/>
                          <a:cs typeface="+mn-cs"/>
                        </a:rPr>
                        <a:t>be done</a:t>
                      </a:r>
                    </a:p>
                    <a:p>
                      <a:r>
                        <a:rPr lang="en-US" sz="1800" kern="1200" baseline="0" dirty="0" smtClean="0">
                          <a:solidFill>
                            <a:schemeClr val="dk1"/>
                          </a:solidFill>
                          <a:latin typeface="Comic Sans MS" pitchFamily="66" charset="0"/>
                          <a:ea typeface="+mn-ea"/>
                          <a:cs typeface="+mn-cs"/>
                        </a:rPr>
                        <a:t>• Do not open the door</a:t>
                      </a:r>
                    </a:p>
                    <a:p>
                      <a:r>
                        <a:rPr lang="en-US" sz="1800" kern="1200" baseline="0" dirty="0" smtClean="0">
                          <a:solidFill>
                            <a:schemeClr val="dk1"/>
                          </a:solidFill>
                          <a:latin typeface="Comic Sans MS" pitchFamily="66" charset="0"/>
                          <a:ea typeface="+mn-ea"/>
                          <a:cs typeface="+mn-cs"/>
                        </a:rPr>
                        <a:t>frequently</a:t>
                      </a:r>
                      <a:endParaRPr lang="en-US" dirty="0">
                        <a:latin typeface="Comic Sans MS" pitchFamily="66" charset="0"/>
                      </a:endParaRPr>
                    </a:p>
                  </a:txBody>
                  <a:tcPr/>
                </a:tc>
              </a:tr>
              <a:tr h="1097686">
                <a:tc>
                  <a:txBody>
                    <a:bodyPr/>
                    <a:lstStyle/>
                    <a:p>
                      <a:r>
                        <a:rPr lang="en-US" dirty="0" smtClean="0">
                          <a:latin typeface="Comic Sans MS" pitchFamily="66" charset="0"/>
                        </a:rPr>
                        <a:t>3</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Frozen</a:t>
                      </a:r>
                    </a:p>
                    <a:p>
                      <a:r>
                        <a:rPr lang="en-US" sz="1800" kern="1200" baseline="0" dirty="0" smtClean="0">
                          <a:solidFill>
                            <a:schemeClr val="dk1"/>
                          </a:solidFill>
                          <a:latin typeface="Comic Sans MS" pitchFamily="66" charset="0"/>
                          <a:ea typeface="+mn-ea"/>
                          <a:cs typeface="+mn-cs"/>
                        </a:rPr>
                        <a:t>storage</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Meat, Ice cream, Butter,</a:t>
                      </a:r>
                    </a:p>
                    <a:p>
                      <a:r>
                        <a:rPr lang="en-US" sz="1800" kern="1200" baseline="0" dirty="0" smtClean="0">
                          <a:solidFill>
                            <a:schemeClr val="dk1"/>
                          </a:solidFill>
                          <a:latin typeface="Comic Sans MS" pitchFamily="66" charset="0"/>
                          <a:ea typeface="+mn-ea"/>
                          <a:cs typeface="+mn-cs"/>
                        </a:rPr>
                        <a:t>Cheese, Milk</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–18°C</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Accumulation of ice</a:t>
                      </a:r>
                    </a:p>
                    <a:p>
                      <a:r>
                        <a:rPr lang="en-US" sz="1800" kern="1200" baseline="0" dirty="0" smtClean="0">
                          <a:solidFill>
                            <a:schemeClr val="dk1"/>
                          </a:solidFill>
                          <a:latin typeface="Comic Sans MS" pitchFamily="66" charset="0"/>
                          <a:ea typeface="+mn-ea"/>
                          <a:cs typeface="+mn-cs"/>
                        </a:rPr>
                        <a:t>should be cleared</a:t>
                      </a:r>
                    </a:p>
                    <a:p>
                      <a:r>
                        <a:rPr lang="en-US" sz="1800" kern="1200" baseline="0" dirty="0" smtClean="0">
                          <a:solidFill>
                            <a:schemeClr val="dk1"/>
                          </a:solidFill>
                          <a:latin typeface="Comic Sans MS" pitchFamily="66" charset="0"/>
                          <a:ea typeface="+mn-ea"/>
                          <a:cs typeface="+mn-cs"/>
                        </a:rPr>
                        <a:t>frequently</a:t>
                      </a:r>
                    </a:p>
                    <a:p>
                      <a:r>
                        <a:rPr lang="en-US" sz="1800" kern="1200" baseline="0" dirty="0" smtClean="0">
                          <a:solidFill>
                            <a:schemeClr val="dk1"/>
                          </a:solidFill>
                          <a:latin typeface="Comic Sans MS" pitchFamily="66" charset="0"/>
                          <a:ea typeface="+mn-ea"/>
                          <a:cs typeface="+mn-cs"/>
                        </a:rPr>
                        <a:t>• Proper air circulation</a:t>
                      </a:r>
                    </a:p>
                    <a:p>
                      <a:r>
                        <a:rPr lang="en-US" sz="1800" kern="1200" baseline="0" dirty="0" smtClean="0">
                          <a:solidFill>
                            <a:schemeClr val="dk1"/>
                          </a:solidFill>
                          <a:latin typeface="Comic Sans MS" pitchFamily="66" charset="0"/>
                          <a:ea typeface="+mn-ea"/>
                          <a:cs typeface="+mn-cs"/>
                        </a:rPr>
                        <a:t>is preferable.</a:t>
                      </a:r>
                      <a:endParaRPr lang="en-US" dirty="0">
                        <a:latin typeface="Comic Sans MS" pitchFamily="66" charset="0"/>
                      </a:endParaRPr>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solidFill>
                  <a:srgbClr val="00B0F0"/>
                </a:solidFill>
                <a:latin typeface="Comic Sans MS" pitchFamily="66" charset="0"/>
              </a:rPr>
              <a:t>Ideal Ways of Storage</a:t>
            </a:r>
            <a:endParaRPr lang="en-US" dirty="0">
              <a:solidFill>
                <a:srgbClr val="00B0F0"/>
              </a:solidFill>
              <a:latin typeface="Comic Sans MS" pitchFamily="66" charset="0"/>
            </a:endParaRPr>
          </a:p>
        </p:txBody>
      </p:sp>
      <p:graphicFrame>
        <p:nvGraphicFramePr>
          <p:cNvPr id="4" name="Content Placeholder 3"/>
          <p:cNvGraphicFramePr>
            <a:graphicFrameLocks noGrp="1"/>
          </p:cNvGraphicFramePr>
          <p:nvPr>
            <p:ph idx="1"/>
          </p:nvPr>
        </p:nvGraphicFramePr>
        <p:xfrm>
          <a:off x="228600" y="871382"/>
          <a:ext cx="8763000" cy="5938630"/>
        </p:xfrm>
        <a:graphic>
          <a:graphicData uri="http://schemas.openxmlformats.org/drawingml/2006/table">
            <a:tbl>
              <a:tblPr firstRow="1" bandRow="1">
                <a:tableStyleId>{5C22544A-7EE6-4342-B048-85BDC9FD1C3A}</a:tableStyleId>
              </a:tblPr>
              <a:tblGrid>
                <a:gridCol w="823872"/>
                <a:gridCol w="3295487"/>
                <a:gridCol w="4643641"/>
              </a:tblGrid>
              <a:tr h="351801">
                <a:tc>
                  <a:txBody>
                    <a:bodyPr/>
                    <a:lstStyle/>
                    <a:p>
                      <a:r>
                        <a:rPr lang="en-US" sz="1800" b="1" kern="1200" baseline="0" dirty="0" err="1" smtClean="0">
                          <a:solidFill>
                            <a:schemeClr val="lt1"/>
                          </a:solidFill>
                          <a:latin typeface="Comic Sans MS" pitchFamily="66" charset="0"/>
                          <a:ea typeface="+mn-ea"/>
                          <a:cs typeface="+mn-cs"/>
                        </a:rPr>
                        <a:t>S.No</a:t>
                      </a:r>
                      <a:r>
                        <a:rPr lang="en-US" sz="1800" b="1" kern="1200" baseline="0" dirty="0" smtClean="0">
                          <a:solidFill>
                            <a:schemeClr val="lt1"/>
                          </a:solidFill>
                          <a:latin typeface="Comic Sans MS" pitchFamily="66" charset="0"/>
                          <a:ea typeface="+mn-ea"/>
                          <a:cs typeface="+mn-cs"/>
                        </a:rPr>
                        <a:t>.</a:t>
                      </a:r>
                      <a:endParaRPr lang="en-US" dirty="0">
                        <a:latin typeface="Comic Sans MS" pitchFamily="66" charset="0"/>
                      </a:endParaRPr>
                    </a:p>
                  </a:txBody>
                  <a:tcPr/>
                </a:tc>
                <a:tc>
                  <a:txBody>
                    <a:bodyPr/>
                    <a:lstStyle/>
                    <a:p>
                      <a:r>
                        <a:rPr lang="en-US" sz="1800" b="1" kern="1200" baseline="0" dirty="0" smtClean="0">
                          <a:solidFill>
                            <a:schemeClr val="lt1"/>
                          </a:solidFill>
                          <a:latin typeface="Comic Sans MS" pitchFamily="66" charset="0"/>
                          <a:ea typeface="+mn-ea"/>
                          <a:cs typeface="+mn-cs"/>
                        </a:rPr>
                        <a:t>Food ingredients</a:t>
                      </a:r>
                      <a:endParaRPr lang="en-US" dirty="0">
                        <a:latin typeface="Comic Sans MS" pitchFamily="66" charset="0"/>
                      </a:endParaRPr>
                    </a:p>
                  </a:txBody>
                  <a:tcPr/>
                </a:tc>
                <a:tc>
                  <a:txBody>
                    <a:bodyPr/>
                    <a:lstStyle/>
                    <a:p>
                      <a:r>
                        <a:rPr lang="en-US" sz="1800" b="1" kern="1200" baseline="0" dirty="0" smtClean="0">
                          <a:solidFill>
                            <a:schemeClr val="lt1"/>
                          </a:solidFill>
                          <a:latin typeface="Comic Sans MS" pitchFamily="66" charset="0"/>
                          <a:ea typeface="+mn-ea"/>
                          <a:cs typeface="+mn-cs"/>
                        </a:rPr>
                        <a:t>Storage</a:t>
                      </a:r>
                      <a:endParaRPr lang="en-US" dirty="0">
                        <a:latin typeface="Comic Sans MS" pitchFamily="66" charset="0"/>
                      </a:endParaRPr>
                    </a:p>
                  </a:txBody>
                  <a:tcPr/>
                </a:tc>
              </a:tr>
              <a:tr h="615652">
                <a:tc>
                  <a:txBody>
                    <a:bodyPr/>
                    <a:lstStyle/>
                    <a:p>
                      <a:r>
                        <a:rPr lang="en-US" dirty="0" smtClean="0">
                          <a:latin typeface="Comic Sans MS" pitchFamily="66" charset="0"/>
                        </a:rPr>
                        <a:t>1</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Cereals, pulses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Rigid sealed container or metal can</a:t>
                      </a:r>
                      <a:endParaRPr lang="en-US" dirty="0">
                        <a:latin typeface="Comic Sans MS" pitchFamily="66" charset="0"/>
                      </a:endParaRPr>
                    </a:p>
                  </a:txBody>
                  <a:tcPr/>
                </a:tc>
              </a:tr>
              <a:tr h="509406">
                <a:tc>
                  <a:txBody>
                    <a:bodyPr/>
                    <a:lstStyle/>
                    <a:p>
                      <a:r>
                        <a:rPr lang="en-US" dirty="0" smtClean="0">
                          <a:latin typeface="Comic Sans MS" pitchFamily="66" charset="0"/>
                        </a:rPr>
                        <a:t>2</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Fruits and other vegetables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Simple evaporative air cooled cabinets</a:t>
                      </a:r>
                      <a:endParaRPr lang="en-US" dirty="0">
                        <a:latin typeface="Comic Sans MS" pitchFamily="66" charset="0"/>
                      </a:endParaRPr>
                    </a:p>
                  </a:txBody>
                  <a:tcPr/>
                </a:tc>
              </a:tr>
              <a:tr h="351801">
                <a:tc>
                  <a:txBody>
                    <a:bodyPr/>
                    <a:lstStyle/>
                    <a:p>
                      <a:r>
                        <a:rPr lang="en-US" dirty="0" smtClean="0">
                          <a:latin typeface="Comic Sans MS" pitchFamily="66" charset="0"/>
                        </a:rPr>
                        <a:t>3</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Roots and tubers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Dry place for storage</a:t>
                      </a:r>
                      <a:endParaRPr lang="en-US" dirty="0">
                        <a:latin typeface="Comic Sans MS" pitchFamily="66" charset="0"/>
                      </a:endParaRPr>
                    </a:p>
                  </a:txBody>
                  <a:tcPr/>
                </a:tc>
              </a:tr>
              <a:tr h="351801">
                <a:tc>
                  <a:txBody>
                    <a:bodyPr/>
                    <a:lstStyle/>
                    <a:p>
                      <a:r>
                        <a:rPr lang="en-US" dirty="0" smtClean="0">
                          <a:latin typeface="Comic Sans MS" pitchFamily="66" charset="0"/>
                        </a:rPr>
                        <a:t>4</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Milk and milk products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Mechanical refrigerator</a:t>
                      </a:r>
                      <a:endParaRPr lang="en-US" dirty="0">
                        <a:latin typeface="Comic Sans MS" pitchFamily="66" charset="0"/>
                      </a:endParaRPr>
                    </a:p>
                  </a:txBody>
                  <a:tcPr/>
                </a:tc>
              </a:tr>
              <a:tr h="351801">
                <a:tc>
                  <a:txBody>
                    <a:bodyPr/>
                    <a:lstStyle/>
                    <a:p>
                      <a:r>
                        <a:rPr lang="en-US" dirty="0" smtClean="0">
                          <a:latin typeface="Comic Sans MS" pitchFamily="66" charset="0"/>
                        </a:rPr>
                        <a:t>5</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Egg</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Egg cartons</a:t>
                      </a:r>
                      <a:endParaRPr lang="en-US" dirty="0">
                        <a:latin typeface="Comic Sans MS" pitchFamily="66" charset="0"/>
                      </a:endParaRPr>
                    </a:p>
                  </a:txBody>
                  <a:tcPr/>
                </a:tc>
              </a:tr>
              <a:tr h="472874">
                <a:tc>
                  <a:txBody>
                    <a:bodyPr/>
                    <a:lstStyle/>
                    <a:p>
                      <a:r>
                        <a:rPr lang="en-US" dirty="0" smtClean="0">
                          <a:latin typeface="Comic Sans MS" pitchFamily="66" charset="0"/>
                        </a:rPr>
                        <a:t>6</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Fish</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Wooden or concrete acid resistant tanks</a:t>
                      </a:r>
                      <a:endParaRPr lang="en-US" dirty="0">
                        <a:latin typeface="Comic Sans MS" pitchFamily="66" charset="0"/>
                      </a:endParaRPr>
                    </a:p>
                  </a:txBody>
                  <a:tcPr/>
                </a:tc>
              </a:tr>
              <a:tr h="615652">
                <a:tc>
                  <a:txBody>
                    <a:bodyPr/>
                    <a:lstStyle/>
                    <a:p>
                      <a:r>
                        <a:rPr lang="en-US" dirty="0" smtClean="0">
                          <a:latin typeface="Comic Sans MS" pitchFamily="66" charset="0"/>
                        </a:rPr>
                        <a:t>7</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Meat</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Hanging in carefully controlled environments</a:t>
                      </a:r>
                      <a:endParaRPr lang="en-US" dirty="0">
                        <a:latin typeface="Comic Sans MS" pitchFamily="66" charset="0"/>
                      </a:endParaRPr>
                    </a:p>
                  </a:txBody>
                  <a:tcPr/>
                </a:tc>
              </a:tr>
              <a:tr h="351801">
                <a:tc>
                  <a:txBody>
                    <a:bodyPr/>
                    <a:lstStyle/>
                    <a:p>
                      <a:r>
                        <a:rPr lang="en-US" dirty="0" smtClean="0">
                          <a:latin typeface="Comic Sans MS" pitchFamily="66" charset="0"/>
                        </a:rPr>
                        <a:t>8</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Fats and oils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Air tight container</a:t>
                      </a:r>
                      <a:endParaRPr lang="en-US" dirty="0">
                        <a:latin typeface="Comic Sans MS" pitchFamily="66" charset="0"/>
                      </a:endParaRPr>
                    </a:p>
                  </a:txBody>
                  <a:tcPr/>
                </a:tc>
              </a:tr>
              <a:tr h="351801">
                <a:tc>
                  <a:txBody>
                    <a:bodyPr/>
                    <a:lstStyle/>
                    <a:p>
                      <a:r>
                        <a:rPr lang="en-US" dirty="0" smtClean="0">
                          <a:latin typeface="Comic Sans MS" pitchFamily="66" charset="0"/>
                        </a:rPr>
                        <a:t>9</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Spices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Glass or plastic container</a:t>
                      </a:r>
                      <a:endParaRPr lang="en-US" dirty="0">
                        <a:latin typeface="Comic Sans MS" pitchFamily="66" charset="0"/>
                      </a:endParaRPr>
                    </a:p>
                  </a:txBody>
                  <a:tcPr/>
                </a:tc>
              </a:tr>
              <a:tr h="351801">
                <a:tc>
                  <a:txBody>
                    <a:bodyPr/>
                    <a:lstStyle/>
                    <a:p>
                      <a:r>
                        <a:rPr lang="en-US" dirty="0" smtClean="0">
                          <a:latin typeface="Comic Sans MS" pitchFamily="66" charset="0"/>
                        </a:rPr>
                        <a:t>10</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Canned foods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Cool and dry place</a:t>
                      </a:r>
                      <a:endParaRPr lang="en-US" dirty="0">
                        <a:latin typeface="Comic Sans MS" pitchFamily="66" charset="0"/>
                      </a:endParaRPr>
                    </a:p>
                  </a:txBody>
                  <a:tcPr/>
                </a:tc>
              </a:tr>
              <a:tr h="865978">
                <a:tc>
                  <a:txBody>
                    <a:bodyPr/>
                    <a:lstStyle/>
                    <a:p>
                      <a:r>
                        <a:rPr lang="en-US" dirty="0" smtClean="0">
                          <a:latin typeface="Comic Sans MS" pitchFamily="66" charset="0"/>
                        </a:rPr>
                        <a:t>11</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Frozen foods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Store at appropriate temperature after purchase.</a:t>
                      </a:r>
                      <a:endParaRPr lang="en-US" dirty="0">
                        <a:latin typeface="Comic Sans MS" pitchFamily="66" charset="0"/>
                      </a:endParaRPr>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dirty="0" smtClean="0">
                <a:solidFill>
                  <a:srgbClr val="00B0F0"/>
                </a:solidFill>
                <a:latin typeface="Comic Sans MS" pitchFamily="66" charset="0"/>
              </a:rPr>
              <a:t>Store Records</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457200" y="914400"/>
            <a:ext cx="8382000" cy="5943600"/>
          </a:xfrm>
        </p:spPr>
        <p:txBody>
          <a:bodyPr>
            <a:normAutofit/>
          </a:bodyPr>
          <a:lstStyle/>
          <a:p>
            <a:r>
              <a:rPr lang="en-US" sz="2400" dirty="0" smtClean="0">
                <a:latin typeface="Comic Sans MS" pitchFamily="66" charset="0"/>
              </a:rPr>
              <a:t>A number of records need to be maintained as foods move very fast in and out of the stores. </a:t>
            </a:r>
          </a:p>
          <a:p>
            <a:pPr>
              <a:buNone/>
            </a:pPr>
            <a:r>
              <a:rPr lang="en-US" sz="2800" b="1" dirty="0" smtClean="0">
                <a:solidFill>
                  <a:srgbClr val="00B050"/>
                </a:solidFill>
                <a:latin typeface="Comic Sans MS" pitchFamily="66" charset="0"/>
              </a:rPr>
              <a:t>Requisition Slip: </a:t>
            </a:r>
          </a:p>
          <a:p>
            <a:r>
              <a:rPr lang="en-US" sz="2400" dirty="0" smtClean="0">
                <a:latin typeface="Comic Sans MS" pitchFamily="66" charset="0"/>
              </a:rPr>
              <a:t>This is a request form submitted by user departments to the stores </a:t>
            </a:r>
            <a:r>
              <a:rPr lang="en-US" sz="2400" dirty="0" err="1" smtClean="0">
                <a:latin typeface="Comic Sans MS" pitchFamily="66" charset="0"/>
              </a:rPr>
              <a:t>incharge</a:t>
            </a:r>
            <a:r>
              <a:rPr lang="en-US" sz="2400" dirty="0" smtClean="0">
                <a:latin typeface="Comic Sans MS" pitchFamily="66" charset="0"/>
              </a:rPr>
              <a:t> for the issue of required items.</a:t>
            </a:r>
          </a:p>
          <a:p>
            <a:r>
              <a:rPr lang="en-US" sz="2400" dirty="0" smtClean="0">
                <a:latin typeface="Comic Sans MS" pitchFamily="66" charset="0"/>
              </a:rPr>
              <a:t> Depending on the size of the establishment and the number of user departments different </a:t>
            </a:r>
            <a:r>
              <a:rPr lang="en-US" sz="2400" dirty="0" err="1" smtClean="0">
                <a:latin typeface="Comic Sans MS" pitchFamily="66" charset="0"/>
              </a:rPr>
              <a:t>coloured</a:t>
            </a:r>
            <a:r>
              <a:rPr lang="en-US" sz="2400" dirty="0" smtClean="0">
                <a:latin typeface="Comic Sans MS" pitchFamily="66" charset="0"/>
              </a:rPr>
              <a:t> slips may be used for each department. </a:t>
            </a:r>
          </a:p>
          <a:p>
            <a:endParaRPr lang="en-US" sz="2400" dirty="0">
              <a:latin typeface="Comic Sans MS" pitchFamily="66" charset="0"/>
            </a:endParaRPr>
          </a:p>
        </p:txBody>
      </p:sp>
      <p:graphicFrame>
        <p:nvGraphicFramePr>
          <p:cNvPr id="4" name="Table 3"/>
          <p:cNvGraphicFramePr>
            <a:graphicFrameLocks noGrp="1"/>
          </p:cNvGraphicFramePr>
          <p:nvPr/>
        </p:nvGraphicFramePr>
        <p:xfrm>
          <a:off x="1447800" y="4267200"/>
          <a:ext cx="6096000" cy="2286000"/>
        </p:xfrm>
        <a:graphic>
          <a:graphicData uri="http://schemas.openxmlformats.org/drawingml/2006/table">
            <a:tbl>
              <a:tblPr firstRow="1" bandRow="1">
                <a:tableStyleId>{7E9639D4-E3E2-4D34-9284-5A2195B3D0D7}</a:tableStyleId>
              </a:tblPr>
              <a:tblGrid>
                <a:gridCol w="1600200"/>
                <a:gridCol w="1600200"/>
                <a:gridCol w="2895600"/>
              </a:tblGrid>
              <a:tr h="381000">
                <a:tc>
                  <a:txBody>
                    <a:bodyPr/>
                    <a:lstStyle/>
                    <a:p>
                      <a:r>
                        <a:rPr lang="en-US" dirty="0" smtClean="0"/>
                        <a:t>Department</a:t>
                      </a:r>
                      <a:endParaRPr lang="en-US" dirty="0"/>
                    </a:p>
                  </a:txBody>
                  <a:tcPr/>
                </a:tc>
                <a:tc>
                  <a:txBody>
                    <a:bodyPr/>
                    <a:lstStyle/>
                    <a:p>
                      <a:endParaRPr lang="en-US" dirty="0"/>
                    </a:p>
                  </a:txBody>
                  <a:tcPr/>
                </a:tc>
                <a:tc>
                  <a:txBody>
                    <a:bodyPr/>
                    <a:lstStyle/>
                    <a:p>
                      <a:pPr algn="ctr"/>
                      <a:r>
                        <a:rPr lang="en-US" dirty="0" smtClean="0"/>
                        <a:t>Date</a:t>
                      </a:r>
                      <a:endParaRPr lang="en-US" dirty="0"/>
                    </a:p>
                  </a:txBody>
                  <a:tcPr/>
                </a:tc>
              </a:tr>
              <a:tr h="381000">
                <a:tc>
                  <a:txBody>
                    <a:bodyPr/>
                    <a:lstStyle/>
                    <a:p>
                      <a:r>
                        <a:rPr lang="en-US" dirty="0" smtClean="0"/>
                        <a:t>Food Item</a:t>
                      </a:r>
                      <a:endParaRPr lang="en-US" dirty="0"/>
                    </a:p>
                  </a:txBody>
                  <a:tcPr/>
                </a:tc>
                <a:tc>
                  <a:txBody>
                    <a:bodyPr/>
                    <a:lstStyle/>
                    <a:p>
                      <a:r>
                        <a:rPr lang="en-US" dirty="0" smtClean="0"/>
                        <a:t>Unit</a:t>
                      </a:r>
                      <a:endParaRPr lang="en-US" dirty="0"/>
                    </a:p>
                  </a:txBody>
                  <a:tcPr/>
                </a:tc>
                <a:tc>
                  <a:txBody>
                    <a:bodyPr/>
                    <a:lstStyle/>
                    <a:p>
                      <a:r>
                        <a:rPr lang="en-US" dirty="0" smtClean="0"/>
                        <a:t>Amount Required</a:t>
                      </a:r>
                      <a:endParaRPr lang="en-US" dirty="0"/>
                    </a:p>
                  </a:txBody>
                  <a:tcPr/>
                </a:tc>
              </a:tr>
              <a:tr h="1524000">
                <a:tc>
                  <a:txBody>
                    <a:bodyPr/>
                    <a:lstStyle/>
                    <a:p>
                      <a:r>
                        <a:rPr lang="en-US" dirty="0" smtClean="0"/>
                        <a:t>Wheat flour</a:t>
                      </a:r>
                    </a:p>
                    <a:p>
                      <a:r>
                        <a:rPr lang="en-US" dirty="0" err="1" smtClean="0"/>
                        <a:t>Jaggery</a:t>
                      </a:r>
                      <a:endParaRPr lang="en-US" dirty="0"/>
                    </a:p>
                  </a:txBody>
                  <a:tcPr/>
                </a:tc>
                <a:tc>
                  <a:txBody>
                    <a:bodyPr/>
                    <a:lstStyle/>
                    <a:p>
                      <a:r>
                        <a:rPr lang="en-US" dirty="0" smtClean="0"/>
                        <a:t>Kg</a:t>
                      </a:r>
                    </a:p>
                    <a:p>
                      <a:r>
                        <a:rPr lang="en-US" dirty="0" smtClean="0"/>
                        <a:t>Kg</a:t>
                      </a:r>
                      <a:endParaRPr lang="en-US" dirty="0"/>
                    </a:p>
                  </a:txBody>
                  <a:tcPr/>
                </a:tc>
                <a:tc>
                  <a:txBody>
                    <a:bodyPr/>
                    <a:lstStyle/>
                    <a:p>
                      <a:r>
                        <a:rPr lang="en-US" dirty="0" smtClean="0"/>
                        <a:t>5</a:t>
                      </a:r>
                    </a:p>
                    <a:p>
                      <a:r>
                        <a:rPr lang="en-US" dirty="0" smtClean="0"/>
                        <a:t>2</a:t>
                      </a:r>
                    </a:p>
                    <a:p>
                      <a:endParaRPr lang="en-US" dirty="0" smtClean="0"/>
                    </a:p>
                    <a:p>
                      <a:pPr algn="r"/>
                      <a:r>
                        <a:rPr lang="en-US" dirty="0" smtClean="0"/>
                        <a:t>Signature with Date</a:t>
                      </a:r>
                    </a:p>
                    <a:p>
                      <a:pPr algn="r"/>
                      <a:r>
                        <a:rPr lang="en-US" dirty="0" smtClean="0"/>
                        <a:t>(Requisition Authority)</a:t>
                      </a:r>
                      <a:endParaRPr lang="en-US"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solidFill>
                  <a:srgbClr val="00B0F0"/>
                </a:solidFill>
              </a:rPr>
              <a:t>PURCHASING</a:t>
            </a:r>
          </a:p>
          <a:p>
            <a:pPr>
              <a:buFont typeface="Wingdings" pitchFamily="2" charset="2"/>
              <a:buChar char="Ø"/>
            </a:pPr>
            <a:r>
              <a:rPr lang="en-US" b="1" dirty="0" smtClean="0"/>
              <a:t>	</a:t>
            </a:r>
            <a:r>
              <a:rPr lang="en-US" b="1" dirty="0" smtClean="0">
                <a:solidFill>
                  <a:srgbClr val="C00000"/>
                </a:solidFill>
              </a:rPr>
              <a:t>“Purchasing is the formal process of buying goods and services”.</a:t>
            </a:r>
          </a:p>
          <a:p>
            <a:pPr lvl="1">
              <a:buFont typeface="Wingdings" pitchFamily="2" charset="2"/>
              <a:buChar char="Ø"/>
            </a:pPr>
            <a:r>
              <a:rPr lang="en-US" b="1" dirty="0" smtClean="0"/>
              <a:t>   </a:t>
            </a:r>
            <a:r>
              <a:rPr lang="en-US" dirty="0" smtClean="0">
                <a:solidFill>
                  <a:srgbClr val="00B050"/>
                </a:solidFill>
              </a:rPr>
              <a:t>“Purchasing is the process of getting the right product into facility at the right time and place, plus the amount of goods at the right price and source”.</a:t>
            </a:r>
            <a:endParaRPr lang="en-US" dirty="0">
              <a:solidFill>
                <a:srgbClr val="00B05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00B050"/>
                </a:solidFill>
                <a:latin typeface="Comic Sans MS" pitchFamily="66" charset="0"/>
              </a:rPr>
              <a:t/>
            </a:r>
            <a:br>
              <a:rPr lang="en-US" dirty="0" smtClean="0">
                <a:solidFill>
                  <a:srgbClr val="00B050"/>
                </a:solidFill>
                <a:latin typeface="Comic Sans MS" pitchFamily="66" charset="0"/>
              </a:rPr>
            </a:br>
            <a:r>
              <a:rPr lang="en-US" dirty="0" smtClean="0">
                <a:solidFill>
                  <a:srgbClr val="00B050"/>
                </a:solidFill>
                <a:latin typeface="Comic Sans MS" pitchFamily="66" charset="0"/>
              </a:rPr>
              <a:t>Material Issue Slip </a:t>
            </a:r>
            <a:br>
              <a:rPr lang="en-US" dirty="0" smtClean="0">
                <a:solidFill>
                  <a:srgbClr val="00B050"/>
                </a:solidFill>
                <a:latin typeface="Comic Sans MS" pitchFamily="66" charset="0"/>
              </a:rPr>
            </a:br>
            <a:endParaRPr lang="en-US" dirty="0">
              <a:solidFill>
                <a:srgbClr val="00B050"/>
              </a:solidFill>
              <a:latin typeface="Comic Sans MS" pitchFamily="66" charset="0"/>
            </a:endParaRPr>
          </a:p>
        </p:txBody>
      </p:sp>
      <p:graphicFrame>
        <p:nvGraphicFramePr>
          <p:cNvPr id="4" name="Content Placeholder 3"/>
          <p:cNvGraphicFramePr>
            <a:graphicFrameLocks noGrp="1"/>
          </p:cNvGraphicFramePr>
          <p:nvPr>
            <p:ph idx="1"/>
          </p:nvPr>
        </p:nvGraphicFramePr>
        <p:xfrm>
          <a:off x="457200" y="1600200"/>
          <a:ext cx="8229600" cy="1381760"/>
        </p:xfrm>
        <a:graphic>
          <a:graphicData uri="http://schemas.openxmlformats.org/drawingml/2006/table">
            <a:tbl>
              <a:tblPr firstRow="1" bandRow="1">
                <a:tableStyleId>{073A0DAA-6AF3-43AB-8588-CEC1D06C72B9}</a:tableStyleId>
              </a:tblPr>
              <a:tblGrid>
                <a:gridCol w="1371600"/>
                <a:gridCol w="1371600"/>
                <a:gridCol w="1371600"/>
                <a:gridCol w="1371600"/>
                <a:gridCol w="1371600"/>
                <a:gridCol w="1371600"/>
              </a:tblGrid>
              <a:tr h="370840">
                <a:tc>
                  <a:txBody>
                    <a:bodyPr/>
                    <a:lstStyle/>
                    <a:p>
                      <a:r>
                        <a:rPr lang="en-US" dirty="0" err="1" smtClean="0"/>
                        <a:t>S.No</a:t>
                      </a:r>
                      <a:r>
                        <a:rPr lang="en-US" dirty="0" smtClean="0"/>
                        <a:t>.</a:t>
                      </a:r>
                      <a:endParaRPr lang="en-US" dirty="0"/>
                    </a:p>
                  </a:txBody>
                  <a:tcPr/>
                </a:tc>
                <a:tc>
                  <a:txBody>
                    <a:bodyPr/>
                    <a:lstStyle/>
                    <a:p>
                      <a:r>
                        <a:rPr lang="en-US" dirty="0" smtClean="0"/>
                        <a:t>Items</a:t>
                      </a:r>
                      <a:endParaRPr lang="en-US" dirty="0"/>
                    </a:p>
                  </a:txBody>
                  <a:tcPr/>
                </a:tc>
                <a:tc>
                  <a:txBody>
                    <a:bodyPr/>
                    <a:lstStyle/>
                    <a:p>
                      <a:r>
                        <a:rPr lang="en-US" dirty="0" smtClean="0"/>
                        <a:t>Required quantity</a:t>
                      </a:r>
                      <a:endParaRPr lang="en-US" dirty="0"/>
                    </a:p>
                  </a:txBody>
                  <a:tcPr/>
                </a:tc>
                <a:tc>
                  <a:txBody>
                    <a:bodyPr/>
                    <a:lstStyle/>
                    <a:p>
                      <a:r>
                        <a:rPr lang="en-US" dirty="0" smtClean="0"/>
                        <a:t>Issued quantity</a:t>
                      </a:r>
                      <a:endParaRPr lang="en-US" dirty="0"/>
                    </a:p>
                  </a:txBody>
                  <a:tcPr/>
                </a:tc>
                <a:tc>
                  <a:txBody>
                    <a:bodyPr/>
                    <a:lstStyle/>
                    <a:p>
                      <a:r>
                        <a:rPr lang="en-US" dirty="0" smtClean="0"/>
                        <a:t>Date</a:t>
                      </a:r>
                      <a:endParaRPr lang="en-US" dirty="0"/>
                    </a:p>
                  </a:txBody>
                  <a:tcPr/>
                </a:tc>
                <a:tc>
                  <a:txBody>
                    <a:bodyPr/>
                    <a:lstStyle/>
                    <a:p>
                      <a:r>
                        <a:rPr lang="en-US" dirty="0" smtClean="0"/>
                        <a:t>Remarks</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solidFill>
                  <a:srgbClr val="00B050"/>
                </a:solidFill>
                <a:latin typeface="Comic Sans MS" pitchFamily="66" charset="0"/>
              </a:rPr>
              <a:t>Order Form</a:t>
            </a:r>
            <a:endParaRPr lang="en-US" b="1" dirty="0">
              <a:solidFill>
                <a:srgbClr val="00B050"/>
              </a:solidFill>
              <a:latin typeface="Comic Sans MS" pitchFamily="66" charset="0"/>
            </a:endParaRPr>
          </a:p>
        </p:txBody>
      </p:sp>
      <p:sp>
        <p:nvSpPr>
          <p:cNvPr id="3" name="Content Placeholder 2"/>
          <p:cNvSpPr>
            <a:spLocks noGrp="1"/>
          </p:cNvSpPr>
          <p:nvPr>
            <p:ph idx="1"/>
          </p:nvPr>
        </p:nvSpPr>
        <p:spPr>
          <a:xfrm>
            <a:off x="457200" y="914400"/>
            <a:ext cx="8229600" cy="5211763"/>
          </a:xfrm>
        </p:spPr>
        <p:txBody>
          <a:bodyPr>
            <a:normAutofit/>
          </a:bodyPr>
          <a:lstStyle/>
          <a:p>
            <a:r>
              <a:rPr lang="en-US" sz="2800" dirty="0" smtClean="0">
                <a:latin typeface="Comic Sans MS" pitchFamily="66" charset="0"/>
              </a:rPr>
              <a:t>An order form issued to place orders for supplies with the supplier must be signed by a person authorized to do so.</a:t>
            </a:r>
          </a:p>
          <a:p>
            <a:r>
              <a:rPr lang="en-US" sz="2800" dirty="0" smtClean="0">
                <a:latin typeface="Comic Sans MS" pitchFamily="66" charset="0"/>
              </a:rPr>
              <a:t> Generally, the catering manager authorizes purchase in a small establishment.</a:t>
            </a:r>
          </a:p>
          <a:p>
            <a:r>
              <a:rPr lang="en-US" sz="2800" dirty="0" smtClean="0">
                <a:latin typeface="Comic Sans MS" pitchFamily="66" charset="0"/>
              </a:rPr>
              <a:t>Three copies of an order are prepared, one each for supplier, ordering department and stores </a:t>
            </a:r>
            <a:r>
              <a:rPr lang="en-US" sz="2800" dirty="0" err="1" smtClean="0">
                <a:latin typeface="Comic Sans MS" pitchFamily="66" charset="0"/>
              </a:rPr>
              <a:t>incharge</a:t>
            </a:r>
            <a:r>
              <a:rPr lang="en-US" sz="2800" dirty="0" smtClean="0">
                <a:latin typeface="Comic Sans MS" pitchFamily="66" charset="0"/>
              </a:rPr>
              <a:t> who receives the goods when they arrive.</a:t>
            </a:r>
            <a:endParaRPr lang="en-US" sz="2800" dirty="0">
              <a:latin typeface="Comic Sans MS"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Comic Sans MS" pitchFamily="66" charset="0"/>
              </a:rPr>
              <a:t>ORDER FORM</a:t>
            </a:r>
            <a:endParaRPr lang="en-US" b="1" dirty="0">
              <a:solidFill>
                <a:srgbClr val="00B0F0"/>
              </a:solidFill>
              <a:latin typeface="Comic Sans MS" pitchFamily="66" charset="0"/>
            </a:endParaRPr>
          </a:p>
        </p:txBody>
      </p:sp>
      <p:graphicFrame>
        <p:nvGraphicFramePr>
          <p:cNvPr id="4" name="Content Placeholder 3"/>
          <p:cNvGraphicFramePr>
            <a:graphicFrameLocks noGrp="1"/>
          </p:cNvGraphicFramePr>
          <p:nvPr>
            <p:ph idx="1"/>
          </p:nvPr>
        </p:nvGraphicFramePr>
        <p:xfrm>
          <a:off x="457200" y="1605280"/>
          <a:ext cx="8229600" cy="3291840"/>
        </p:xfrm>
        <a:graphic>
          <a:graphicData uri="http://schemas.openxmlformats.org/drawingml/2006/table">
            <a:tbl>
              <a:tblPr firstRow="1" bandRow="1">
                <a:tableStyleId>{5C22544A-7EE6-4342-B048-85BDC9FD1C3A}</a:tableStyleId>
              </a:tblPr>
              <a:tblGrid>
                <a:gridCol w="2057400"/>
                <a:gridCol w="2057400"/>
                <a:gridCol w="2057400"/>
                <a:gridCol w="2057400"/>
              </a:tblGrid>
              <a:tr h="1161246">
                <a:tc>
                  <a:txBody>
                    <a:bodyPr/>
                    <a:lstStyle/>
                    <a:p>
                      <a:r>
                        <a:rPr lang="en-US" dirty="0" smtClean="0"/>
                        <a:t>From: Lucky Restaurant </a:t>
                      </a:r>
                    </a:p>
                    <a:p>
                      <a:r>
                        <a:rPr lang="en-US" dirty="0" smtClean="0"/>
                        <a:t>To: Food Suppliers Ltd. </a:t>
                      </a:r>
                      <a:endParaRPr lang="en-US" dirty="0"/>
                    </a:p>
                  </a:txBody>
                  <a:tcPr/>
                </a:tc>
                <a:tc>
                  <a:txBody>
                    <a:bodyPr/>
                    <a:lstStyle/>
                    <a:p>
                      <a:r>
                        <a:rPr lang="en-US" dirty="0" smtClean="0"/>
                        <a:t>Please supply the following item by 27/04/2019</a:t>
                      </a:r>
                      <a:endParaRPr lang="en-US" dirty="0"/>
                    </a:p>
                  </a:txBody>
                  <a:tcPr/>
                </a:tc>
                <a:tc>
                  <a:txBody>
                    <a:bodyPr/>
                    <a:lstStyle/>
                    <a:p>
                      <a:endParaRPr lang="en-US"/>
                    </a:p>
                  </a:txBody>
                  <a:tcPr/>
                </a:tc>
                <a:tc>
                  <a:txBody>
                    <a:bodyPr/>
                    <a:lstStyle/>
                    <a:p>
                      <a:r>
                        <a:rPr lang="en-US" dirty="0" smtClean="0"/>
                        <a:t>Ref: LR/84/3991 </a:t>
                      </a:r>
                    </a:p>
                    <a:p>
                      <a:endParaRPr lang="en-US" dirty="0" smtClean="0"/>
                    </a:p>
                    <a:p>
                      <a:endParaRPr lang="en-US" dirty="0" smtClean="0"/>
                    </a:p>
                    <a:p>
                      <a:r>
                        <a:rPr lang="en-US" dirty="0" smtClean="0"/>
                        <a:t>Dated: 10/05/2003 </a:t>
                      </a:r>
                      <a:endParaRPr lang="en-US" dirty="0"/>
                    </a:p>
                  </a:txBody>
                  <a:tcPr/>
                </a:tc>
              </a:tr>
              <a:tr h="362269">
                <a:tc>
                  <a:txBody>
                    <a:bodyPr/>
                    <a:lstStyle/>
                    <a:p>
                      <a:r>
                        <a:rPr lang="en-US" dirty="0" err="1" smtClean="0"/>
                        <a:t>Iten</a:t>
                      </a:r>
                      <a:endParaRPr lang="en-US" dirty="0"/>
                    </a:p>
                  </a:txBody>
                  <a:tcPr/>
                </a:tc>
                <a:tc>
                  <a:txBody>
                    <a:bodyPr/>
                    <a:lstStyle/>
                    <a:p>
                      <a:r>
                        <a:rPr lang="en-US" dirty="0" smtClean="0"/>
                        <a:t>Quantity</a:t>
                      </a:r>
                      <a:endParaRPr lang="en-US" dirty="0"/>
                    </a:p>
                  </a:txBody>
                  <a:tcPr/>
                </a:tc>
                <a:tc>
                  <a:txBody>
                    <a:bodyPr/>
                    <a:lstStyle/>
                    <a:p>
                      <a:r>
                        <a:rPr lang="en-US" dirty="0" smtClean="0"/>
                        <a:t>Unit</a:t>
                      </a:r>
                      <a:endParaRPr lang="en-US" dirty="0"/>
                    </a:p>
                  </a:txBody>
                  <a:tcPr/>
                </a:tc>
                <a:tc>
                  <a:txBody>
                    <a:bodyPr/>
                    <a:lstStyle/>
                    <a:p>
                      <a:r>
                        <a:rPr lang="en-US" dirty="0" smtClean="0"/>
                        <a:t>Value</a:t>
                      </a:r>
                      <a:endParaRPr lang="en-US" dirty="0"/>
                    </a:p>
                  </a:txBody>
                  <a:tcPr/>
                </a:tc>
              </a:tr>
              <a:tr h="169720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smtClean="0"/>
                    </a:p>
                    <a:p>
                      <a:endParaRPr lang="en-US" dirty="0" smtClean="0"/>
                    </a:p>
                    <a:p>
                      <a:endParaRPr lang="en-US" dirty="0" smtClean="0"/>
                    </a:p>
                    <a:p>
                      <a:endParaRPr lang="en-US" dirty="0" smtClean="0"/>
                    </a:p>
                    <a:p>
                      <a:r>
                        <a:rPr lang="en-US" dirty="0" smtClean="0"/>
                        <a:t>Manager </a:t>
                      </a:r>
                    </a:p>
                    <a:p>
                      <a:r>
                        <a:rPr lang="en-US" dirty="0" smtClean="0"/>
                        <a:t>(Lucky </a:t>
                      </a:r>
                      <a:r>
                        <a:rPr lang="en-US" dirty="0" err="1" smtClean="0"/>
                        <a:t>Restaurent</a:t>
                      </a:r>
                      <a:r>
                        <a:rPr lang="en-US" dirty="0" smtClean="0"/>
                        <a:t>)</a:t>
                      </a:r>
                      <a:endParaRPr lang="en-US" dirty="0"/>
                    </a:p>
                  </a:txBody>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solidFill>
                  <a:srgbClr val="00B0F0"/>
                </a:solidFill>
              </a:rPr>
              <a:t>GOODS RECEIVED BOOK</a:t>
            </a:r>
            <a:endParaRPr lang="en-US" b="1" dirty="0">
              <a:solidFill>
                <a:srgbClr val="00B0F0"/>
              </a:solidFill>
            </a:endParaRPr>
          </a:p>
        </p:txBody>
      </p:sp>
      <p:sp>
        <p:nvSpPr>
          <p:cNvPr id="3" name="Content Placeholder 2"/>
          <p:cNvSpPr>
            <a:spLocks noGrp="1"/>
          </p:cNvSpPr>
          <p:nvPr>
            <p:ph idx="1"/>
          </p:nvPr>
        </p:nvSpPr>
        <p:spPr>
          <a:xfrm>
            <a:off x="457200" y="838200"/>
            <a:ext cx="8229600" cy="5287963"/>
          </a:xfrm>
        </p:spPr>
        <p:txBody>
          <a:bodyPr>
            <a:normAutofit/>
          </a:bodyPr>
          <a:lstStyle/>
          <a:p>
            <a:r>
              <a:rPr lang="en-US" sz="2000" dirty="0" smtClean="0">
                <a:latin typeface="Comic Sans MS" pitchFamily="66" charset="0"/>
              </a:rPr>
              <a:t>When all the orders have been executed a Bill Application form quoting all items with invoice numbers is forwarded to accounts for payment.</a:t>
            </a:r>
            <a:endParaRPr lang="en-US" sz="2000" dirty="0">
              <a:latin typeface="Comic Sans MS" pitchFamily="66" charset="0"/>
            </a:endParaRPr>
          </a:p>
        </p:txBody>
      </p:sp>
      <p:graphicFrame>
        <p:nvGraphicFramePr>
          <p:cNvPr id="4" name="Table 3"/>
          <p:cNvGraphicFramePr>
            <a:graphicFrameLocks noGrp="1"/>
          </p:cNvGraphicFramePr>
          <p:nvPr/>
        </p:nvGraphicFramePr>
        <p:xfrm>
          <a:off x="838200" y="1981200"/>
          <a:ext cx="7467600" cy="2377440"/>
        </p:xfrm>
        <a:graphic>
          <a:graphicData uri="http://schemas.openxmlformats.org/drawingml/2006/table">
            <a:tbl>
              <a:tblPr firstRow="1" bandRow="1">
                <a:tableStyleId>{5C22544A-7EE6-4342-B048-85BDC9FD1C3A}</a:tableStyleId>
              </a:tblPr>
              <a:tblGrid>
                <a:gridCol w="1143000"/>
                <a:gridCol w="1346200"/>
                <a:gridCol w="1244600"/>
                <a:gridCol w="1371600"/>
                <a:gridCol w="1117600"/>
                <a:gridCol w="1244600"/>
              </a:tblGrid>
              <a:tr h="370840">
                <a:tc>
                  <a:txBody>
                    <a:bodyPr/>
                    <a:lstStyle/>
                    <a:p>
                      <a:r>
                        <a:rPr lang="en-US" dirty="0" smtClean="0"/>
                        <a:t>Date</a:t>
                      </a:r>
                      <a:endParaRPr lang="en-US" dirty="0"/>
                    </a:p>
                  </a:txBody>
                  <a:tcPr/>
                </a:tc>
                <a:tc>
                  <a:txBody>
                    <a:bodyPr/>
                    <a:lstStyle/>
                    <a:p>
                      <a:r>
                        <a:rPr lang="en-US" dirty="0" smtClean="0"/>
                        <a:t>Item Description</a:t>
                      </a:r>
                      <a:endParaRPr lang="en-US" dirty="0"/>
                    </a:p>
                  </a:txBody>
                  <a:tcPr/>
                </a:tc>
                <a:tc>
                  <a:txBody>
                    <a:bodyPr/>
                    <a:lstStyle/>
                    <a:p>
                      <a:r>
                        <a:rPr lang="en-US" dirty="0" smtClean="0"/>
                        <a:t>Unit</a:t>
                      </a:r>
                      <a:endParaRPr lang="en-US" dirty="0"/>
                    </a:p>
                  </a:txBody>
                  <a:tcPr/>
                </a:tc>
                <a:tc>
                  <a:txBody>
                    <a:bodyPr/>
                    <a:lstStyle/>
                    <a:p>
                      <a:r>
                        <a:rPr lang="en-US" dirty="0" smtClean="0"/>
                        <a:t>Quantity</a:t>
                      </a:r>
                      <a:endParaRPr lang="en-US" dirty="0"/>
                    </a:p>
                  </a:txBody>
                  <a:tcPr/>
                </a:tc>
                <a:tc>
                  <a:txBody>
                    <a:bodyPr/>
                    <a:lstStyle/>
                    <a:p>
                      <a:r>
                        <a:rPr lang="en-US" dirty="0" smtClean="0"/>
                        <a:t>Order no.</a:t>
                      </a:r>
                      <a:endParaRPr lang="en-US" dirty="0"/>
                    </a:p>
                  </a:txBody>
                  <a:tcPr/>
                </a:tc>
                <a:tc>
                  <a:txBody>
                    <a:bodyPr/>
                    <a:lstStyle/>
                    <a:p>
                      <a:r>
                        <a:rPr lang="en-US" dirty="0" smtClean="0"/>
                        <a:t>Supplier</a:t>
                      </a:r>
                      <a:endParaRPr lang="en-US" dirty="0"/>
                    </a:p>
                  </a:txBody>
                  <a:tcPr/>
                </a:tc>
              </a:tr>
              <a:tr h="370840">
                <a:tc>
                  <a:txBody>
                    <a:bodyPr/>
                    <a:lstStyle/>
                    <a:p>
                      <a:r>
                        <a:rPr lang="en-US" dirty="0" smtClean="0"/>
                        <a:t>11.3.2019</a:t>
                      </a:r>
                      <a:endParaRPr lang="en-US" dirty="0"/>
                    </a:p>
                  </a:txBody>
                  <a:tcPr/>
                </a:tc>
                <a:tc>
                  <a:txBody>
                    <a:bodyPr/>
                    <a:lstStyle/>
                    <a:p>
                      <a:r>
                        <a:rPr lang="en-US" dirty="0" smtClean="0"/>
                        <a:t>A2½ Pineapple slices</a:t>
                      </a:r>
                    </a:p>
                    <a:p>
                      <a:endParaRPr lang="en-US" dirty="0" smtClean="0"/>
                    </a:p>
                    <a:p>
                      <a:r>
                        <a:rPr lang="en-US" dirty="0" smtClean="0"/>
                        <a:t>Tomato Ketchup</a:t>
                      </a:r>
                      <a:endParaRPr lang="en-US" dirty="0"/>
                    </a:p>
                  </a:txBody>
                  <a:tcPr/>
                </a:tc>
                <a:tc>
                  <a:txBody>
                    <a:bodyPr/>
                    <a:lstStyle/>
                    <a:p>
                      <a:r>
                        <a:rPr lang="en-US" dirty="0" smtClean="0"/>
                        <a:t>Case</a:t>
                      </a:r>
                    </a:p>
                    <a:p>
                      <a:endParaRPr lang="en-US" dirty="0" smtClean="0"/>
                    </a:p>
                    <a:p>
                      <a:endParaRPr lang="en-US" dirty="0" smtClean="0"/>
                    </a:p>
                    <a:p>
                      <a:endParaRPr lang="en-US" dirty="0" smtClean="0"/>
                    </a:p>
                    <a:p>
                      <a:r>
                        <a:rPr lang="en-US" dirty="0" smtClean="0"/>
                        <a:t>bottles</a:t>
                      </a:r>
                      <a:endParaRPr lang="en-US" dirty="0"/>
                    </a:p>
                  </a:txBody>
                  <a:tcPr/>
                </a:tc>
                <a:tc>
                  <a:txBody>
                    <a:bodyPr/>
                    <a:lstStyle/>
                    <a:p>
                      <a:r>
                        <a:rPr lang="en-US" dirty="0" smtClean="0"/>
                        <a:t>6 × 24</a:t>
                      </a:r>
                    </a:p>
                    <a:p>
                      <a:endParaRPr lang="en-US" dirty="0" smtClean="0"/>
                    </a:p>
                    <a:p>
                      <a:endParaRPr lang="en-US" dirty="0" smtClean="0"/>
                    </a:p>
                    <a:p>
                      <a:endParaRPr lang="en-US" dirty="0" smtClean="0"/>
                    </a:p>
                    <a:p>
                      <a:r>
                        <a:rPr lang="en-US" dirty="0" smtClean="0"/>
                        <a:t>12 × 620 ml</a:t>
                      </a:r>
                      <a:endParaRPr lang="en-US" dirty="0"/>
                    </a:p>
                  </a:txBody>
                  <a:tcPr/>
                </a:tc>
                <a:tc>
                  <a:txBody>
                    <a:bodyPr/>
                    <a:lstStyle/>
                    <a:p>
                      <a:r>
                        <a:rPr lang="en-US" dirty="0" smtClean="0"/>
                        <a:t>672314</a:t>
                      </a:r>
                    </a:p>
                    <a:p>
                      <a:endParaRPr lang="en-US" dirty="0" smtClean="0"/>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672314</a:t>
                      </a:r>
                    </a:p>
                    <a:p>
                      <a:endParaRPr lang="en-US" dirty="0"/>
                    </a:p>
                  </a:txBody>
                  <a:tcPr/>
                </a:tc>
                <a:tc>
                  <a:txBody>
                    <a:bodyPr/>
                    <a:lstStyle/>
                    <a:p>
                      <a:r>
                        <a:rPr lang="en-US" dirty="0" err="1" smtClean="0"/>
                        <a:t>Gopaljee</a:t>
                      </a:r>
                      <a:r>
                        <a:rPr lang="en-US" dirty="0" smtClean="0"/>
                        <a:t> &amp; Co.</a:t>
                      </a:r>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Gopaljee</a:t>
                      </a:r>
                      <a:r>
                        <a:rPr lang="en-US" dirty="0" smtClean="0"/>
                        <a:t> &amp; Co.</a:t>
                      </a:r>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Comic Sans MS" pitchFamily="66" charset="0"/>
              </a:rPr>
              <a:t>Stock book</a:t>
            </a:r>
            <a:endParaRPr lang="en-US" b="1" dirty="0">
              <a:solidFill>
                <a:srgbClr val="00B0F0"/>
              </a:solidFill>
              <a:latin typeface="Comic Sans MS" pitchFamily="66" charset="0"/>
            </a:endParaRPr>
          </a:p>
        </p:txBody>
      </p:sp>
      <p:sp>
        <p:nvSpPr>
          <p:cNvPr id="3" name="Content Placeholder 2"/>
          <p:cNvSpPr>
            <a:spLocks noGrp="1"/>
          </p:cNvSpPr>
          <p:nvPr>
            <p:ph idx="1"/>
          </p:nvPr>
        </p:nvSpPr>
        <p:spPr/>
        <p:txBody>
          <a:bodyPr>
            <a:normAutofit/>
          </a:bodyPr>
          <a:lstStyle/>
          <a:p>
            <a:r>
              <a:rPr lang="en-US" sz="2800" dirty="0" smtClean="0">
                <a:latin typeface="Comic Sans MS" pitchFamily="66" charset="0"/>
              </a:rPr>
              <a:t> In this, records of all items received and issued are maintained along with stocks in hand and their monetary value </a:t>
            </a:r>
          </a:p>
          <a:p>
            <a:r>
              <a:rPr lang="en-US" sz="2800" dirty="0" smtClean="0">
                <a:latin typeface="Comic Sans MS" pitchFamily="66" charset="0"/>
              </a:rPr>
              <a:t>This enables a storekeeper to see at a glance, the quantities of any particular item in stock at any time. </a:t>
            </a:r>
          </a:p>
          <a:p>
            <a:r>
              <a:rPr lang="en-US" sz="2800" dirty="0" smtClean="0">
                <a:latin typeface="Comic Sans MS" pitchFamily="66" charset="0"/>
              </a:rPr>
              <a:t>It thus helps him to place orders before stocks are completely depleted.</a:t>
            </a:r>
            <a:endParaRPr lang="en-US" sz="2800" dirty="0">
              <a:latin typeface="Comic Sans MS" pitchFamily="66"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Comic Sans MS" pitchFamily="66" charset="0"/>
              </a:rPr>
              <a:t>Stock book</a:t>
            </a:r>
            <a:endParaRPr lang="en-US" dirty="0"/>
          </a:p>
        </p:txBody>
      </p:sp>
      <p:sp>
        <p:nvSpPr>
          <p:cNvPr id="3" name="Content Placeholder 2"/>
          <p:cNvSpPr>
            <a:spLocks noGrp="1"/>
          </p:cNvSpPr>
          <p:nvPr>
            <p:ph idx="1"/>
          </p:nvPr>
        </p:nvSpPr>
        <p:spPr/>
        <p:txBody>
          <a:bodyPr/>
          <a:lstStyle/>
          <a:p>
            <a:r>
              <a:rPr lang="en-US" dirty="0" smtClean="0"/>
              <a:t>Item . . . . . . . . .                       Price . . . . . . . . . . .</a:t>
            </a:r>
          </a:p>
          <a:p>
            <a:r>
              <a:rPr lang="en-US" dirty="0" smtClean="0"/>
              <a:t>Unit . . . . . . . . . .        Max. Stock Level . . . . . . . .         </a:t>
            </a:r>
          </a:p>
          <a:p>
            <a:pPr>
              <a:buNone/>
            </a:pPr>
            <a:r>
              <a:rPr lang="en-US" dirty="0" smtClean="0"/>
              <a:t>                                        Min. Stock Level . . . . . . . . </a:t>
            </a:r>
          </a:p>
        </p:txBody>
      </p:sp>
      <p:graphicFrame>
        <p:nvGraphicFramePr>
          <p:cNvPr id="4" name="Table 3"/>
          <p:cNvGraphicFramePr>
            <a:graphicFrameLocks noGrp="1"/>
          </p:cNvGraphicFramePr>
          <p:nvPr/>
        </p:nvGraphicFramePr>
        <p:xfrm>
          <a:off x="1524000" y="3657600"/>
          <a:ext cx="6096000" cy="640080"/>
        </p:xfrm>
        <a:graphic>
          <a:graphicData uri="http://schemas.openxmlformats.org/drawingml/2006/table">
            <a:tbl>
              <a:tblPr firstRow="1" bandRow="1">
                <a:tableStyleId>{5C22544A-7EE6-4342-B048-85BDC9FD1C3A}</a:tableStyleId>
              </a:tblPr>
              <a:tblGrid>
                <a:gridCol w="1016000"/>
                <a:gridCol w="889000"/>
                <a:gridCol w="1143000"/>
                <a:gridCol w="1016000"/>
                <a:gridCol w="1016000"/>
                <a:gridCol w="1016000"/>
              </a:tblGrid>
              <a:tr h="370840">
                <a:tc>
                  <a:txBody>
                    <a:bodyPr/>
                    <a:lstStyle/>
                    <a:p>
                      <a:r>
                        <a:rPr lang="en-US" dirty="0" smtClean="0"/>
                        <a:t>Date</a:t>
                      </a:r>
                      <a:endParaRPr lang="en-US" dirty="0"/>
                    </a:p>
                  </a:txBody>
                  <a:tcPr/>
                </a:tc>
                <a:tc>
                  <a:txBody>
                    <a:bodyPr/>
                    <a:lstStyle/>
                    <a:p>
                      <a:r>
                        <a:rPr lang="en-US" dirty="0" smtClean="0"/>
                        <a:t>Stock level</a:t>
                      </a:r>
                      <a:endParaRPr lang="en-US" dirty="0"/>
                    </a:p>
                  </a:txBody>
                  <a:tcPr/>
                </a:tc>
                <a:tc>
                  <a:txBody>
                    <a:bodyPr/>
                    <a:lstStyle/>
                    <a:p>
                      <a:r>
                        <a:rPr lang="en-US" dirty="0" smtClean="0"/>
                        <a:t>Received</a:t>
                      </a:r>
                      <a:endParaRPr lang="en-US" dirty="0"/>
                    </a:p>
                  </a:txBody>
                  <a:tcPr/>
                </a:tc>
                <a:tc>
                  <a:txBody>
                    <a:bodyPr/>
                    <a:lstStyle/>
                    <a:p>
                      <a:r>
                        <a:rPr lang="en-US" dirty="0" smtClean="0"/>
                        <a:t>Issued</a:t>
                      </a:r>
                      <a:endParaRPr lang="en-US" dirty="0"/>
                    </a:p>
                  </a:txBody>
                  <a:tcPr/>
                </a:tc>
                <a:tc>
                  <a:txBody>
                    <a:bodyPr/>
                    <a:lstStyle/>
                    <a:p>
                      <a:r>
                        <a:rPr lang="en-US" dirty="0" smtClean="0"/>
                        <a:t>Balance Stock</a:t>
                      </a:r>
                      <a:endParaRPr lang="en-US" dirty="0"/>
                    </a:p>
                  </a:txBody>
                  <a:tcPr/>
                </a:tc>
                <a:tc>
                  <a:txBody>
                    <a:bodyPr/>
                    <a:lstStyle/>
                    <a:p>
                      <a:r>
                        <a:rPr lang="en-US" dirty="0" smtClean="0"/>
                        <a:t>Value of Stock</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Comic Sans MS" pitchFamily="66" charset="0"/>
              </a:rPr>
              <a:t>Food Purchase Chart</a:t>
            </a:r>
            <a:endParaRPr lang="en-US" dirty="0">
              <a:solidFill>
                <a:srgbClr val="00B050"/>
              </a:solidFill>
              <a:latin typeface="Comic Sans MS" pitchFamily="66" charset="0"/>
            </a:endParaRPr>
          </a:p>
        </p:txBody>
      </p:sp>
      <p:graphicFrame>
        <p:nvGraphicFramePr>
          <p:cNvPr id="4" name="Content Placeholder 3"/>
          <p:cNvGraphicFramePr>
            <a:graphicFrameLocks noGrp="1"/>
          </p:cNvGraphicFramePr>
          <p:nvPr>
            <p:ph idx="1"/>
          </p:nvPr>
        </p:nvGraphicFramePr>
        <p:xfrm>
          <a:off x="457200" y="1600200"/>
          <a:ext cx="8229600" cy="4937760"/>
        </p:xfrm>
        <a:graphic>
          <a:graphicData uri="http://schemas.openxmlformats.org/drawingml/2006/table">
            <a:tbl>
              <a:tblPr firstRow="1" bandRow="1">
                <a:tableStyleId>{8FD4443E-F989-4FC4-A0C8-D5A2AF1F390B}</a:tableStyleId>
              </a:tblPr>
              <a:tblGrid>
                <a:gridCol w="990600"/>
                <a:gridCol w="1905000"/>
                <a:gridCol w="1828800"/>
                <a:gridCol w="1859280"/>
                <a:gridCol w="164592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err="1" smtClean="0">
                          <a:latin typeface="Comic Sans MS" pitchFamily="66" charset="0"/>
                        </a:rPr>
                        <a:t>S.No</a:t>
                      </a:r>
                      <a:r>
                        <a:rPr lang="en-US" sz="2000" kern="1200" baseline="0" dirty="0" smtClean="0">
                          <a:latin typeface="Comic Sans MS" pitchFamily="66" charset="0"/>
                        </a:rPr>
                        <a:t>.</a:t>
                      </a:r>
                      <a:endParaRPr lang="en-US" sz="2000" dirty="0">
                        <a:latin typeface="Comic Sans MS" pitchFamily="66" charset="0"/>
                      </a:endParaRPr>
                    </a:p>
                  </a:txBody>
                  <a:tcPr/>
                </a:tc>
                <a:tc>
                  <a:txBody>
                    <a:bodyPr/>
                    <a:lstStyle/>
                    <a:p>
                      <a:r>
                        <a:rPr lang="en-US" sz="2000" kern="1200" baseline="0" dirty="0" smtClean="0">
                          <a:latin typeface="Comic Sans MS" pitchFamily="66" charset="0"/>
                        </a:rPr>
                        <a:t>Types of</a:t>
                      </a:r>
                    </a:p>
                    <a:p>
                      <a:r>
                        <a:rPr lang="en-US" sz="2000" kern="1200" baseline="0" dirty="0" smtClean="0">
                          <a:latin typeface="Comic Sans MS" pitchFamily="66" charset="0"/>
                        </a:rPr>
                        <a:t>food</a:t>
                      </a:r>
                      <a:endParaRPr lang="en-US" sz="2000" dirty="0">
                        <a:latin typeface="Comic Sans MS" pitchFamily="66" charset="0"/>
                      </a:endParaRPr>
                    </a:p>
                  </a:txBody>
                  <a:tcPr/>
                </a:tc>
                <a:tc>
                  <a:txBody>
                    <a:bodyPr/>
                    <a:lstStyle/>
                    <a:p>
                      <a:r>
                        <a:rPr lang="en-US" sz="2000" kern="1200" baseline="0" dirty="0" smtClean="0">
                          <a:latin typeface="Comic Sans MS" pitchFamily="66" charset="0"/>
                        </a:rPr>
                        <a:t>Shelf life</a:t>
                      </a:r>
                      <a:endParaRPr lang="en-US" sz="2000" dirty="0">
                        <a:latin typeface="Comic Sans MS" pitchFamily="66" charset="0"/>
                      </a:endParaRPr>
                    </a:p>
                  </a:txBody>
                  <a:tcPr/>
                </a:tc>
                <a:tc>
                  <a:txBody>
                    <a:bodyPr/>
                    <a:lstStyle/>
                    <a:p>
                      <a:r>
                        <a:rPr lang="en-US" sz="2000" kern="1200" baseline="0" dirty="0" smtClean="0">
                          <a:latin typeface="Comic Sans MS" pitchFamily="66" charset="0"/>
                        </a:rPr>
                        <a:t>Examples of food</a:t>
                      </a:r>
                    </a:p>
                    <a:p>
                      <a:r>
                        <a:rPr lang="en-US" sz="2000" kern="1200" baseline="0" dirty="0" smtClean="0">
                          <a:latin typeface="Comic Sans MS" pitchFamily="66" charset="0"/>
                        </a:rPr>
                        <a:t>item</a:t>
                      </a:r>
                      <a:endParaRPr lang="en-US" sz="2000" dirty="0">
                        <a:latin typeface="Comic Sans MS" pitchFamily="66" charset="0"/>
                      </a:endParaRPr>
                    </a:p>
                  </a:txBody>
                  <a:tcPr/>
                </a:tc>
                <a:tc>
                  <a:txBody>
                    <a:bodyPr/>
                    <a:lstStyle/>
                    <a:p>
                      <a:r>
                        <a:rPr lang="en-US" sz="2000" kern="1200" baseline="0" dirty="0" smtClean="0">
                          <a:latin typeface="Comic Sans MS" pitchFamily="66" charset="0"/>
                        </a:rPr>
                        <a:t>Frequency</a:t>
                      </a:r>
                      <a:endParaRPr lang="en-US" sz="2000" dirty="0">
                        <a:latin typeface="Comic Sans MS" pitchFamily="66" charset="0"/>
                      </a:endParaRPr>
                    </a:p>
                  </a:txBody>
                  <a:tcPr/>
                </a:tc>
              </a:tr>
              <a:tr h="370840">
                <a:tc>
                  <a:txBody>
                    <a:bodyPr/>
                    <a:lstStyle/>
                    <a:p>
                      <a:r>
                        <a:rPr lang="en-US" sz="2000" dirty="0" smtClean="0">
                          <a:latin typeface="Comic Sans MS" pitchFamily="66" charset="0"/>
                        </a:rPr>
                        <a:t>1.</a:t>
                      </a:r>
                      <a:endParaRPr lang="en-US" sz="2000" dirty="0">
                        <a:latin typeface="Comic Sans MS" pitchFamily="66" charset="0"/>
                      </a:endParaRPr>
                    </a:p>
                  </a:txBody>
                  <a:tcPr/>
                </a:tc>
                <a:tc>
                  <a:txBody>
                    <a:bodyPr/>
                    <a:lstStyle/>
                    <a:p>
                      <a:r>
                        <a:rPr lang="en-US" sz="2000" kern="1200" baseline="0" dirty="0" smtClean="0">
                          <a:latin typeface="Comic Sans MS" pitchFamily="66" charset="0"/>
                        </a:rPr>
                        <a:t>Perishable</a:t>
                      </a:r>
                      <a:endParaRPr lang="en-US" sz="2000" dirty="0">
                        <a:latin typeface="Comic Sans MS" pitchFamily="66" charset="0"/>
                      </a:endParaRPr>
                    </a:p>
                  </a:txBody>
                  <a:tcPr/>
                </a:tc>
                <a:tc>
                  <a:txBody>
                    <a:bodyPr/>
                    <a:lstStyle/>
                    <a:p>
                      <a:r>
                        <a:rPr lang="en-US" sz="2000" kern="1200" baseline="0" dirty="0" smtClean="0">
                          <a:latin typeface="Comic Sans MS" pitchFamily="66" charset="0"/>
                        </a:rPr>
                        <a:t>Short Life</a:t>
                      </a:r>
                    </a:p>
                    <a:p>
                      <a:r>
                        <a:rPr lang="en-US" sz="2000" kern="1200" baseline="0" dirty="0" smtClean="0">
                          <a:latin typeface="Comic Sans MS" pitchFamily="66" charset="0"/>
                        </a:rPr>
                        <a:t>Liable to spoil or decay</a:t>
                      </a:r>
                      <a:endParaRPr lang="en-US" sz="2000" dirty="0">
                        <a:latin typeface="Comic Sans MS" pitchFamily="66" charset="0"/>
                      </a:endParaRPr>
                    </a:p>
                  </a:txBody>
                  <a:tcPr/>
                </a:tc>
                <a:tc>
                  <a:txBody>
                    <a:bodyPr/>
                    <a:lstStyle/>
                    <a:p>
                      <a:r>
                        <a:rPr lang="en-US" sz="2000" kern="1200" baseline="0" dirty="0" smtClean="0">
                          <a:latin typeface="Comic Sans MS" pitchFamily="66" charset="0"/>
                        </a:rPr>
                        <a:t>Meat, fish, poultry,</a:t>
                      </a:r>
                    </a:p>
                    <a:p>
                      <a:r>
                        <a:rPr lang="en-US" sz="2000" kern="1200" baseline="0" dirty="0" smtClean="0">
                          <a:latin typeface="Comic Sans MS" pitchFamily="66" charset="0"/>
                        </a:rPr>
                        <a:t>dairy products</a:t>
                      </a:r>
                      <a:endParaRPr lang="en-US" sz="2000" dirty="0">
                        <a:latin typeface="Comic Sans MS" pitchFamily="66" charset="0"/>
                      </a:endParaRPr>
                    </a:p>
                  </a:txBody>
                  <a:tcPr/>
                </a:tc>
                <a:tc>
                  <a:txBody>
                    <a:bodyPr/>
                    <a:lstStyle/>
                    <a:p>
                      <a:r>
                        <a:rPr lang="en-US" sz="2000" kern="1200" baseline="0" dirty="0" smtClean="0">
                          <a:latin typeface="Comic Sans MS" pitchFamily="66" charset="0"/>
                        </a:rPr>
                        <a:t>Daily basis</a:t>
                      </a:r>
                      <a:endParaRPr lang="en-US" sz="2000" dirty="0">
                        <a:latin typeface="Comic Sans MS" pitchFamily="66" charset="0"/>
                      </a:endParaRPr>
                    </a:p>
                  </a:txBody>
                  <a:tcPr/>
                </a:tc>
              </a:tr>
              <a:tr h="370840">
                <a:tc>
                  <a:txBody>
                    <a:bodyPr/>
                    <a:lstStyle/>
                    <a:p>
                      <a:r>
                        <a:rPr lang="en-US" sz="2000" dirty="0" smtClean="0">
                          <a:latin typeface="Comic Sans MS" pitchFamily="66" charset="0"/>
                        </a:rPr>
                        <a:t>2.</a:t>
                      </a:r>
                      <a:endParaRPr lang="en-US" sz="2000" dirty="0">
                        <a:latin typeface="Comic Sans MS" pitchFamily="66" charset="0"/>
                      </a:endParaRPr>
                    </a:p>
                  </a:txBody>
                  <a:tcPr/>
                </a:tc>
                <a:tc>
                  <a:txBody>
                    <a:bodyPr/>
                    <a:lstStyle/>
                    <a:p>
                      <a:r>
                        <a:rPr lang="en-US" sz="2000" kern="1200" baseline="0" dirty="0" smtClean="0">
                          <a:latin typeface="Comic Sans MS" pitchFamily="66" charset="0"/>
                        </a:rPr>
                        <a:t>Semi</a:t>
                      </a:r>
                    </a:p>
                    <a:p>
                      <a:r>
                        <a:rPr lang="en-US" sz="2000" kern="1200" baseline="0" dirty="0" smtClean="0">
                          <a:latin typeface="Comic Sans MS" pitchFamily="66" charset="0"/>
                        </a:rPr>
                        <a:t>perishable</a:t>
                      </a:r>
                      <a:endParaRPr lang="en-US" sz="2000" dirty="0">
                        <a:latin typeface="Comic Sans MS" pitchFamily="66" charset="0"/>
                      </a:endParaRPr>
                    </a:p>
                  </a:txBody>
                  <a:tcPr/>
                </a:tc>
                <a:tc>
                  <a:txBody>
                    <a:bodyPr/>
                    <a:lstStyle/>
                    <a:p>
                      <a:r>
                        <a:rPr lang="en-US" sz="2000" kern="1200" baseline="0" dirty="0" smtClean="0">
                          <a:latin typeface="Comic Sans MS" pitchFamily="66" charset="0"/>
                        </a:rPr>
                        <a:t>Limited shelf life</a:t>
                      </a:r>
                      <a:endParaRPr lang="en-US" sz="2000" dirty="0">
                        <a:latin typeface="Comic Sans MS" pitchFamily="66" charset="0"/>
                      </a:endParaRPr>
                    </a:p>
                  </a:txBody>
                  <a:tcPr/>
                </a:tc>
                <a:tc>
                  <a:txBody>
                    <a:bodyPr/>
                    <a:lstStyle/>
                    <a:p>
                      <a:r>
                        <a:rPr lang="en-US" sz="2000" kern="1200" baseline="0" dirty="0" smtClean="0">
                          <a:latin typeface="Comic Sans MS" pitchFamily="66" charset="0"/>
                        </a:rPr>
                        <a:t>Potatoes, Onions,</a:t>
                      </a:r>
                    </a:p>
                    <a:p>
                      <a:r>
                        <a:rPr lang="en-US" sz="2000" kern="1200" baseline="0" dirty="0" smtClean="0">
                          <a:latin typeface="Comic Sans MS" pitchFamily="66" charset="0"/>
                        </a:rPr>
                        <a:t>Garlic</a:t>
                      </a:r>
                      <a:endParaRPr lang="en-US" sz="2000" dirty="0">
                        <a:latin typeface="Comic Sans MS" pitchFamily="66" charset="0"/>
                      </a:endParaRPr>
                    </a:p>
                  </a:txBody>
                  <a:tcPr/>
                </a:tc>
                <a:tc>
                  <a:txBody>
                    <a:bodyPr/>
                    <a:lstStyle/>
                    <a:p>
                      <a:r>
                        <a:rPr lang="en-US" sz="2000" kern="1200" baseline="0" dirty="0" smtClean="0">
                          <a:latin typeface="Comic Sans MS" pitchFamily="66" charset="0"/>
                        </a:rPr>
                        <a:t>Weekly basis</a:t>
                      </a:r>
                      <a:endParaRPr lang="en-US" sz="2000" dirty="0">
                        <a:latin typeface="Comic Sans MS" pitchFamily="66" charset="0"/>
                      </a:endParaRPr>
                    </a:p>
                  </a:txBody>
                  <a:tcPr/>
                </a:tc>
              </a:tr>
              <a:tr h="370840">
                <a:tc>
                  <a:txBody>
                    <a:bodyPr/>
                    <a:lstStyle/>
                    <a:p>
                      <a:r>
                        <a:rPr lang="en-US" sz="2000" dirty="0" smtClean="0">
                          <a:latin typeface="Comic Sans MS" pitchFamily="66" charset="0"/>
                        </a:rPr>
                        <a:t>3.</a:t>
                      </a:r>
                      <a:endParaRPr lang="en-US" sz="2000" dirty="0">
                        <a:latin typeface="Comic Sans MS" pitchFamily="66" charset="0"/>
                      </a:endParaRPr>
                    </a:p>
                  </a:txBody>
                  <a:tcPr/>
                </a:tc>
                <a:tc>
                  <a:txBody>
                    <a:bodyPr/>
                    <a:lstStyle/>
                    <a:p>
                      <a:r>
                        <a:rPr lang="en-US" sz="2000" kern="1200" baseline="0" dirty="0" smtClean="0">
                          <a:latin typeface="Comic Sans MS" pitchFamily="66" charset="0"/>
                        </a:rPr>
                        <a:t>Nonperishable</a:t>
                      </a:r>
                      <a:endParaRPr lang="en-US" sz="2000" dirty="0">
                        <a:latin typeface="Comic Sans MS" pitchFamily="66" charset="0"/>
                      </a:endParaRPr>
                    </a:p>
                  </a:txBody>
                  <a:tcPr/>
                </a:tc>
                <a:tc>
                  <a:txBody>
                    <a:bodyPr/>
                    <a:lstStyle/>
                    <a:p>
                      <a:r>
                        <a:rPr lang="en-US" sz="2000" kern="1200" baseline="0" dirty="0" smtClean="0">
                          <a:latin typeface="Comic Sans MS" pitchFamily="66" charset="0"/>
                        </a:rPr>
                        <a:t>Longer shelf life</a:t>
                      </a:r>
                      <a:endParaRPr lang="en-US" sz="2000" dirty="0">
                        <a:latin typeface="Comic Sans MS" pitchFamily="66" charset="0"/>
                      </a:endParaRPr>
                    </a:p>
                  </a:txBody>
                  <a:tcPr/>
                </a:tc>
                <a:tc>
                  <a:txBody>
                    <a:bodyPr/>
                    <a:lstStyle/>
                    <a:p>
                      <a:r>
                        <a:rPr lang="en-US" sz="2000" kern="1200" baseline="0" dirty="0" smtClean="0">
                          <a:latin typeface="Comic Sans MS" pitchFamily="66" charset="0"/>
                        </a:rPr>
                        <a:t>Cereals, Flours,</a:t>
                      </a:r>
                    </a:p>
                    <a:p>
                      <a:r>
                        <a:rPr lang="en-US" sz="2000" kern="1200" baseline="0" dirty="0" smtClean="0">
                          <a:latin typeface="Comic Sans MS" pitchFamily="66" charset="0"/>
                        </a:rPr>
                        <a:t>Spices, Canned</a:t>
                      </a:r>
                    </a:p>
                    <a:p>
                      <a:r>
                        <a:rPr lang="en-US" sz="2000" kern="1200" baseline="0" dirty="0" smtClean="0">
                          <a:latin typeface="Comic Sans MS" pitchFamily="66" charset="0"/>
                        </a:rPr>
                        <a:t>foods, Nuts</a:t>
                      </a:r>
                      <a:endParaRPr lang="en-US" sz="2000" dirty="0">
                        <a:latin typeface="Comic Sans MS" pitchFamily="66" charset="0"/>
                      </a:endParaRPr>
                    </a:p>
                  </a:txBody>
                  <a:tcPr/>
                </a:tc>
                <a:tc>
                  <a:txBody>
                    <a:bodyPr/>
                    <a:lstStyle/>
                    <a:p>
                      <a:r>
                        <a:rPr lang="en-US" sz="2000" kern="1200" baseline="0" dirty="0" smtClean="0">
                          <a:latin typeface="Comic Sans MS" pitchFamily="66" charset="0"/>
                        </a:rPr>
                        <a:t>Monthly basis</a:t>
                      </a:r>
                      <a:endParaRPr lang="en-US" sz="2000" dirty="0">
                        <a:latin typeface="Comic Sans MS" pitchFamily="66"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Autofit/>
          </a:bodyPr>
          <a:lstStyle/>
          <a:p>
            <a:r>
              <a:rPr lang="en-US" sz="2800" b="1" dirty="0" smtClean="0">
                <a:latin typeface="Comic Sans MS" pitchFamily="66" charset="0"/>
              </a:rPr>
              <a:t/>
            </a:r>
            <a:br>
              <a:rPr lang="en-US" sz="2800" b="1" dirty="0" smtClean="0">
                <a:latin typeface="Comic Sans MS" pitchFamily="66" charset="0"/>
              </a:rPr>
            </a:br>
            <a:r>
              <a:rPr lang="en-US" sz="2800" b="1" dirty="0" smtClean="0">
                <a:latin typeface="Comic Sans MS" pitchFamily="66" charset="0"/>
              </a:rPr>
              <a:t>Important Functions of Food Purchasing</a:t>
            </a:r>
            <a:br>
              <a:rPr lang="en-US" sz="2800" b="1" dirty="0" smtClean="0">
                <a:latin typeface="Comic Sans MS" pitchFamily="66" charset="0"/>
              </a:rPr>
            </a:br>
            <a:r>
              <a:rPr lang="en-US" sz="2800" b="1" dirty="0" smtClean="0">
                <a:latin typeface="Comic Sans MS" pitchFamily="66" charset="0"/>
              </a:rPr>
              <a:t>in a Food Service</a:t>
            </a:r>
            <a:br>
              <a:rPr lang="en-US" sz="2800" b="1" dirty="0" smtClean="0">
                <a:latin typeface="Comic Sans MS" pitchFamily="66" charset="0"/>
              </a:rPr>
            </a:br>
            <a:endParaRPr lang="en-US" sz="2800" dirty="0">
              <a:latin typeface="Comic Sans MS" pitchFamily="66" charset="0"/>
            </a:endParaRPr>
          </a:p>
        </p:txBody>
      </p:sp>
      <p:sp>
        <p:nvSpPr>
          <p:cNvPr id="3" name="Content Placeholder 2"/>
          <p:cNvSpPr>
            <a:spLocks noGrp="1"/>
          </p:cNvSpPr>
          <p:nvPr>
            <p:ph idx="1"/>
          </p:nvPr>
        </p:nvSpPr>
        <p:spPr>
          <a:xfrm>
            <a:off x="228600" y="1600200"/>
            <a:ext cx="8686800" cy="4525963"/>
          </a:xfrm>
        </p:spPr>
        <p:txBody>
          <a:bodyPr>
            <a:normAutofit fontScale="92500" lnSpcReduction="10000"/>
          </a:bodyPr>
          <a:lstStyle/>
          <a:p>
            <a:pPr>
              <a:buFont typeface="Wingdings" pitchFamily="2" charset="2"/>
              <a:buChar char="Ø"/>
            </a:pPr>
            <a:r>
              <a:rPr lang="en-US" dirty="0" smtClean="0">
                <a:latin typeface="Comic Sans MS" pitchFamily="66" charset="0"/>
              </a:rPr>
              <a:t>Help in menu planning.</a:t>
            </a:r>
          </a:p>
          <a:p>
            <a:pPr>
              <a:buFont typeface="Wingdings" pitchFamily="2" charset="2"/>
              <a:buChar char="Ø"/>
            </a:pPr>
            <a:r>
              <a:rPr lang="en-US" dirty="0" smtClean="0">
                <a:latin typeface="Comic Sans MS" pitchFamily="66" charset="0"/>
              </a:rPr>
              <a:t>Aid to predict profitability of an establishment.</a:t>
            </a:r>
          </a:p>
          <a:p>
            <a:pPr>
              <a:buFont typeface="Wingdings" pitchFamily="2" charset="2"/>
              <a:buChar char="Ø"/>
            </a:pPr>
            <a:r>
              <a:rPr lang="en-US" dirty="0" smtClean="0">
                <a:latin typeface="Comic Sans MS" pitchFamily="66" charset="0"/>
              </a:rPr>
              <a:t>Evaluate the quality of the products.</a:t>
            </a:r>
          </a:p>
          <a:p>
            <a:pPr>
              <a:buFont typeface="Wingdings" pitchFamily="2" charset="2"/>
              <a:buChar char="Ø"/>
            </a:pPr>
            <a:r>
              <a:rPr lang="en-US" dirty="0" smtClean="0">
                <a:latin typeface="Comic Sans MS" pitchFamily="66" charset="0"/>
              </a:rPr>
              <a:t>Identify the suppliers potential.</a:t>
            </a:r>
          </a:p>
          <a:p>
            <a:pPr>
              <a:buFont typeface="Wingdings" pitchFamily="2" charset="2"/>
              <a:buChar char="Ø"/>
            </a:pPr>
            <a:r>
              <a:rPr lang="en-US" dirty="0" smtClean="0">
                <a:latin typeface="Comic Sans MS" pitchFamily="66" charset="0"/>
              </a:rPr>
              <a:t>Maintain customer satisfaction.</a:t>
            </a:r>
          </a:p>
          <a:p>
            <a:pPr>
              <a:buFont typeface="Wingdings" pitchFamily="2" charset="2"/>
              <a:buChar char="Ø"/>
            </a:pPr>
            <a:r>
              <a:rPr lang="en-US" dirty="0" smtClean="0">
                <a:latin typeface="Comic Sans MS" pitchFamily="66" charset="0"/>
              </a:rPr>
              <a:t>Know the latest forms of technology, products or services available in the market place.</a:t>
            </a:r>
            <a:endParaRPr lang="en-US"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81000"/>
          <a:ext cx="84582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Oval 8"/>
          <p:cNvSpPr/>
          <p:nvPr/>
        </p:nvSpPr>
        <p:spPr>
          <a:xfrm>
            <a:off x="3352800" y="2438400"/>
            <a:ext cx="2590800" cy="20574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b="1" dirty="0" smtClean="0">
                <a:latin typeface="Comic Sans MS" pitchFamily="66" charset="0"/>
              </a:rPr>
              <a:t>Knowledge Required for a Food Purchaser</a:t>
            </a:r>
            <a:endParaRPr lang="en-US" sz="2400" b="1" dirty="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Comic Sans MS" pitchFamily="66" charset="0"/>
              </a:rPr>
              <a:t>Food Buyer</a:t>
            </a:r>
            <a:endParaRPr lang="en-US" b="1" dirty="0">
              <a:solidFill>
                <a:srgbClr val="00B0F0"/>
              </a:solidFill>
              <a:latin typeface="Comic Sans MS" pitchFamily="66" charset="0"/>
            </a:endParaRPr>
          </a:p>
        </p:txBody>
      </p:sp>
      <p:sp>
        <p:nvSpPr>
          <p:cNvPr id="3" name="Content Placeholder 2"/>
          <p:cNvSpPr>
            <a:spLocks noGrp="1"/>
          </p:cNvSpPr>
          <p:nvPr>
            <p:ph idx="1"/>
          </p:nvPr>
        </p:nvSpPr>
        <p:spPr/>
        <p:txBody>
          <a:bodyPr>
            <a:normAutofit/>
          </a:bodyPr>
          <a:lstStyle/>
          <a:p>
            <a:pPr>
              <a:lnSpc>
                <a:spcPct val="150000"/>
              </a:lnSpc>
              <a:spcBef>
                <a:spcPts val="0"/>
              </a:spcBef>
              <a:buFont typeface="Wingdings" pitchFamily="2" charset="2"/>
              <a:buChar char="Ø"/>
            </a:pPr>
            <a:r>
              <a:rPr lang="en-US" sz="2400" dirty="0" smtClean="0">
                <a:latin typeface="Comic Sans MS" pitchFamily="66" charset="0"/>
              </a:rPr>
              <a:t>Every food buyer needs to possess certain qualities of work effectively such as</a:t>
            </a:r>
          </a:p>
          <a:p>
            <a:pPr>
              <a:lnSpc>
                <a:spcPct val="150000"/>
              </a:lnSpc>
              <a:spcBef>
                <a:spcPts val="0"/>
              </a:spcBef>
              <a:buFont typeface="Wingdings" pitchFamily="2" charset="2"/>
              <a:buChar char="Ø"/>
            </a:pPr>
            <a:r>
              <a:rPr lang="en-US" sz="2400" dirty="0" smtClean="0">
                <a:latin typeface="Comic Sans MS" pitchFamily="66" charset="0"/>
              </a:rPr>
              <a:t> High moral and ethical values, not influenced by the supplier in any way.</a:t>
            </a:r>
          </a:p>
          <a:p>
            <a:pPr>
              <a:lnSpc>
                <a:spcPct val="150000"/>
              </a:lnSpc>
              <a:spcBef>
                <a:spcPts val="0"/>
              </a:spcBef>
              <a:buFont typeface="Wingdings" pitchFamily="2" charset="2"/>
              <a:buChar char="Ø"/>
            </a:pPr>
            <a:r>
              <a:rPr lang="en-US" sz="2400" dirty="0" smtClean="0">
                <a:latin typeface="Comic Sans MS" pitchFamily="66" charset="0"/>
              </a:rPr>
              <a:t> Skill in identifying markets </a:t>
            </a:r>
          </a:p>
          <a:p>
            <a:pPr>
              <a:lnSpc>
                <a:spcPct val="150000"/>
              </a:lnSpc>
              <a:spcBef>
                <a:spcPts val="0"/>
              </a:spcBef>
              <a:buFont typeface="Wingdings" pitchFamily="2" charset="2"/>
              <a:buChar char="Ø"/>
            </a:pPr>
            <a:r>
              <a:rPr lang="en-US" sz="2400" dirty="0" smtClean="0">
                <a:latin typeface="Comic Sans MS" pitchFamily="66" charset="0"/>
              </a:rPr>
              <a:t> Accepting food brands that are marked by standardizing agencies such as ISI, </a:t>
            </a:r>
            <a:r>
              <a:rPr lang="en-US" sz="2400" dirty="0" err="1" smtClean="0">
                <a:latin typeface="Comic Sans MS" pitchFamily="66" charset="0"/>
              </a:rPr>
              <a:t>Agmark</a:t>
            </a:r>
            <a:r>
              <a:rPr lang="en-US" sz="2400" dirty="0" smtClean="0">
                <a:latin typeface="Comic Sans MS" pitchFamily="66" charset="0"/>
              </a:rPr>
              <a:t> etc</a:t>
            </a:r>
          </a:p>
          <a:p>
            <a:pPr>
              <a:lnSpc>
                <a:spcPct val="150000"/>
              </a:lnSpc>
              <a:spcBef>
                <a:spcPts val="0"/>
              </a:spcBef>
              <a:buFont typeface="Wingdings" pitchFamily="2" charset="2"/>
              <a:buChar char="Ø"/>
            </a:pPr>
            <a:r>
              <a:rPr lang="en-US" sz="2400" dirty="0" smtClean="0">
                <a:latin typeface="Comic Sans MS" pitchFamily="66" charset="0"/>
              </a:rPr>
              <a:t>Devotion to duty, being open minded but alert.</a:t>
            </a:r>
            <a:endParaRPr lang="en-US" sz="24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rgbClr val="00B0F0"/>
                </a:solidFill>
                <a:latin typeface="Comic Sans MS" pitchFamily="66" charset="0"/>
              </a:rPr>
              <a:t>PURCHASING ACTIVITY</a:t>
            </a:r>
            <a:endParaRPr lang="en-US" b="1" dirty="0">
              <a:solidFill>
                <a:srgbClr val="00B0F0"/>
              </a:solidFill>
              <a:latin typeface="Comic Sans MS" pitchFamily="66" charset="0"/>
            </a:endParaRPr>
          </a:p>
        </p:txBody>
      </p:sp>
      <p:graphicFrame>
        <p:nvGraphicFramePr>
          <p:cNvPr id="4" name="Content Placeholder 3"/>
          <p:cNvGraphicFramePr>
            <a:graphicFrameLocks noGrp="1"/>
          </p:cNvGraphicFramePr>
          <p:nvPr>
            <p:ph idx="1"/>
          </p:nvPr>
        </p:nvGraphicFramePr>
        <p:xfrm>
          <a:off x="381000" y="10668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Arrow 4"/>
          <p:cNvSpPr/>
          <p:nvPr/>
        </p:nvSpPr>
        <p:spPr>
          <a:xfrm>
            <a:off x="7848600" y="3200400"/>
            <a:ext cx="484632" cy="1143000"/>
          </a:xfrm>
          <a:prstGeom prst="down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6" name="TextBox 5"/>
          <p:cNvSpPr txBox="1"/>
          <p:nvPr/>
        </p:nvSpPr>
        <p:spPr>
          <a:xfrm>
            <a:off x="7543800" y="4419600"/>
            <a:ext cx="1251531"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b="1" dirty="0" smtClean="0"/>
              <a:t>Inspect foods</a:t>
            </a:r>
            <a:endParaRPr lang="en-US" b="1" dirty="0"/>
          </a:p>
        </p:txBody>
      </p:sp>
      <p:sp>
        <p:nvSpPr>
          <p:cNvPr id="7" name="TextBox 6"/>
          <p:cNvSpPr txBox="1"/>
          <p:nvPr/>
        </p:nvSpPr>
        <p:spPr>
          <a:xfrm>
            <a:off x="4724400" y="4267200"/>
            <a:ext cx="1251531" cy="1200329"/>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b="1" dirty="0" smtClean="0"/>
              <a:t>Check order receipts &amp; Invoices</a:t>
            </a:r>
            <a:endParaRPr lang="en-US" b="1" dirty="0"/>
          </a:p>
        </p:txBody>
      </p:sp>
      <p:sp>
        <p:nvSpPr>
          <p:cNvPr id="8" name="TextBox 7"/>
          <p:cNvSpPr txBox="1"/>
          <p:nvPr/>
        </p:nvSpPr>
        <p:spPr>
          <a:xfrm>
            <a:off x="1295400" y="4114800"/>
            <a:ext cx="1981200" cy="92333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b="1" dirty="0" smtClean="0"/>
              <a:t>Send requirements on requisition to user department</a:t>
            </a:r>
            <a:endParaRPr lang="en-US" b="1" dirty="0"/>
          </a:p>
        </p:txBody>
      </p:sp>
      <p:sp>
        <p:nvSpPr>
          <p:cNvPr id="9" name="Left Arrow 8"/>
          <p:cNvSpPr/>
          <p:nvPr/>
        </p:nvSpPr>
        <p:spPr>
          <a:xfrm>
            <a:off x="6400800" y="4495800"/>
            <a:ext cx="978408" cy="484632"/>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0" name="Left Arrow 9"/>
          <p:cNvSpPr/>
          <p:nvPr/>
        </p:nvSpPr>
        <p:spPr>
          <a:xfrm>
            <a:off x="3505200" y="4648200"/>
            <a:ext cx="978408" cy="484632"/>
          </a:xfrm>
          <a:prstGeom prst="lef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cxnSp>
        <p:nvCxnSpPr>
          <p:cNvPr id="12" name="Elbow Connector 11"/>
          <p:cNvCxnSpPr/>
          <p:nvPr/>
        </p:nvCxnSpPr>
        <p:spPr>
          <a:xfrm>
            <a:off x="5410200" y="5486400"/>
            <a:ext cx="914400" cy="838200"/>
          </a:xfrm>
          <a:prstGeom prst="bentConnector3">
            <a:avLst>
              <a:gd name="adj1" fmla="val 50000"/>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3" name="Elbow Connector 12"/>
          <p:cNvCxnSpPr/>
          <p:nvPr/>
        </p:nvCxnSpPr>
        <p:spPr>
          <a:xfrm rot="10800000" flipV="1">
            <a:off x="4191000" y="5486400"/>
            <a:ext cx="1143000" cy="838200"/>
          </a:xfrm>
          <a:prstGeom prst="bentConnector3">
            <a:avLst>
              <a:gd name="adj1" fmla="val 42615"/>
            </a:avLst>
          </a:prstGeom>
          <a:ln>
            <a:tailEnd type="arrow"/>
          </a:ln>
        </p:spPr>
        <p:style>
          <a:lnRef idx="3">
            <a:schemeClr val="accent4"/>
          </a:lnRef>
          <a:fillRef idx="0">
            <a:schemeClr val="accent4"/>
          </a:fillRef>
          <a:effectRef idx="2">
            <a:schemeClr val="accent4"/>
          </a:effectRef>
          <a:fontRef idx="minor">
            <a:schemeClr val="tx1"/>
          </a:fontRef>
        </p:style>
      </p:cxnSp>
      <p:sp>
        <p:nvSpPr>
          <p:cNvPr id="18" name="TextBox 17"/>
          <p:cNvSpPr txBox="1"/>
          <p:nvPr/>
        </p:nvSpPr>
        <p:spPr>
          <a:xfrm>
            <a:off x="6553200" y="6172200"/>
            <a:ext cx="990600"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b="1" dirty="0" smtClean="0"/>
              <a:t>Stores</a:t>
            </a:r>
            <a:endParaRPr lang="en-US" b="1" dirty="0"/>
          </a:p>
        </p:txBody>
      </p:sp>
      <p:sp>
        <p:nvSpPr>
          <p:cNvPr id="19" name="TextBox 18"/>
          <p:cNvSpPr txBox="1"/>
          <p:nvPr/>
        </p:nvSpPr>
        <p:spPr>
          <a:xfrm>
            <a:off x="2514600" y="5943600"/>
            <a:ext cx="1524000"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b="1" dirty="0" smtClean="0"/>
              <a:t>Accounts for Payment</a:t>
            </a:r>
            <a:endParaRPr lang="en-US" b="1" dirty="0"/>
          </a:p>
        </p:txBody>
      </p:sp>
      <p:sp>
        <p:nvSpPr>
          <p:cNvPr id="21" name="Up Arrow 20"/>
          <p:cNvSpPr/>
          <p:nvPr/>
        </p:nvSpPr>
        <p:spPr>
          <a:xfrm>
            <a:off x="990600" y="3048000"/>
            <a:ext cx="484632" cy="978408"/>
          </a:xfrm>
          <a:prstGeom prst="up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solidFill>
                  <a:srgbClr val="00B0F0"/>
                </a:solidFill>
                <a:latin typeface="Comic Sans MS" pitchFamily="66" charset="0"/>
              </a:rPr>
              <a:t>FUNCTIONS OF FOOD BUYER</a:t>
            </a:r>
            <a:endParaRPr lang="en-US" b="1" dirty="0">
              <a:solidFill>
                <a:srgbClr val="00B0F0"/>
              </a:solidFill>
              <a:latin typeface="Comic Sans MS" pitchFamily="66" charset="0"/>
            </a:endParaRPr>
          </a:p>
        </p:txBody>
      </p:sp>
      <p:sp>
        <p:nvSpPr>
          <p:cNvPr id="3" name="Content Placeholder 2"/>
          <p:cNvSpPr>
            <a:spLocks noGrp="1"/>
          </p:cNvSpPr>
          <p:nvPr>
            <p:ph idx="1"/>
          </p:nvPr>
        </p:nvSpPr>
        <p:spPr>
          <a:xfrm>
            <a:off x="457200" y="838200"/>
            <a:ext cx="8229600" cy="5287963"/>
          </a:xfrm>
        </p:spPr>
        <p:txBody>
          <a:bodyPr/>
          <a:lstStyle/>
          <a:p>
            <a:r>
              <a:rPr lang="en-US" dirty="0" smtClean="0">
                <a:latin typeface="Comic Sans MS" pitchFamily="66" charset="0"/>
              </a:rPr>
              <a:t>To keep records of specifications for each type of dish or menu.</a:t>
            </a:r>
          </a:p>
          <a:p>
            <a:r>
              <a:rPr lang="en-US" dirty="0" smtClean="0">
                <a:latin typeface="Comic Sans MS" pitchFamily="66" charset="0"/>
              </a:rPr>
              <a:t> Ability to store foods in a manner that will enhance quality of food.</a:t>
            </a:r>
          </a:p>
          <a:p>
            <a:r>
              <a:rPr lang="en-US" dirty="0" smtClean="0">
                <a:latin typeface="Comic Sans MS" pitchFamily="66" charset="0"/>
              </a:rPr>
              <a:t>Using perishable foods within two days.</a:t>
            </a:r>
          </a:p>
          <a:p>
            <a:r>
              <a:rPr lang="en-US" dirty="0" smtClean="0">
                <a:latin typeface="Comic Sans MS" pitchFamily="66" charset="0"/>
              </a:rPr>
              <a:t>Applying FIFO / LILO system</a:t>
            </a:r>
          </a:p>
          <a:p>
            <a:r>
              <a:rPr lang="en-US" dirty="0" smtClean="0">
                <a:latin typeface="Comic Sans MS" pitchFamily="66" charset="0"/>
              </a:rPr>
              <a:t>Buying quality of food.</a:t>
            </a:r>
            <a:endParaRPr lang="en-US" dirty="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2262</Words>
  <Application>Microsoft Office PowerPoint</Application>
  <PresentationFormat>On-screen Show (4:3)</PresentationFormat>
  <Paragraphs>389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 Subject Title : FOOD SERVICE MANAGEMENT-II Subject Code : 16SCCND9</vt:lpstr>
      <vt:lpstr>UNIT - II PURCHASING  RECEIVING &amp; STORING</vt:lpstr>
      <vt:lpstr>PowerPoint Presentation</vt:lpstr>
      <vt:lpstr>Food Purchase Chart</vt:lpstr>
      <vt:lpstr> Important Functions of Food Purchasing in a Food Service </vt:lpstr>
      <vt:lpstr>PowerPoint Presentation</vt:lpstr>
      <vt:lpstr>Food Buyer</vt:lpstr>
      <vt:lpstr>PURCHASING ACTIVITY</vt:lpstr>
      <vt:lpstr>FUNCTIONS OF FOOD BUYER</vt:lpstr>
      <vt:lpstr>Methods of Purchasing</vt:lpstr>
      <vt:lpstr>Methods of Purchasing</vt:lpstr>
      <vt:lpstr>Methods of Purchasing</vt:lpstr>
      <vt:lpstr>GUIDELINES FOR PURCHASING FOODS</vt:lpstr>
      <vt:lpstr>Standard Purchase Specification (SPS)</vt:lpstr>
      <vt:lpstr>Standard Purchase Specifications</vt:lpstr>
      <vt:lpstr>Format of Standard Purchase Specification</vt:lpstr>
      <vt:lpstr>Preparation of a standard specification has following advantages:</vt:lpstr>
      <vt:lpstr>RECEIVING</vt:lpstr>
      <vt:lpstr>Delivery Methods</vt:lpstr>
      <vt:lpstr>Delivery Procedure</vt:lpstr>
      <vt:lpstr>Receiving Procedure</vt:lpstr>
      <vt:lpstr>FORMS USED IN RECEIVING PROCEDURE</vt:lpstr>
      <vt:lpstr>FORMS USED IN RECEIVING PROCEDURE</vt:lpstr>
      <vt:lpstr>FORMS USED IN RECEIVING PROCEDURE</vt:lpstr>
      <vt:lpstr>Storage of Foods</vt:lpstr>
      <vt:lpstr> IMPORTANCE OF FOOD STORAGE IN A FOOD SERVICE </vt:lpstr>
      <vt:lpstr>Types of Food Storage</vt:lpstr>
      <vt:lpstr>Ideal Ways of Storage</vt:lpstr>
      <vt:lpstr>Store Records</vt:lpstr>
      <vt:lpstr> Material Issue Slip  </vt:lpstr>
      <vt:lpstr>Order Form</vt:lpstr>
      <vt:lpstr>ORDER FORM</vt:lpstr>
      <vt:lpstr>GOODS RECEIVED BOOK</vt:lpstr>
      <vt:lpstr>Stock book</vt:lpstr>
      <vt:lpstr>Stock book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28</cp:revision>
  <dcterms:created xsi:type="dcterms:W3CDTF">2006-08-16T00:00:00Z</dcterms:created>
  <dcterms:modified xsi:type="dcterms:W3CDTF">2020-05-19T07:12:26Z</dcterms:modified>
</cp:coreProperties>
</file>