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2" r:id="rId3"/>
    <p:sldId id="256" r:id="rId4"/>
    <p:sldId id="257" r:id="rId5"/>
    <p:sldId id="258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53F52-7A30-4F7F-9D6A-3D8F8C2C76CC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68BAE-33ED-454B-8780-EC80D3719E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3BA9-39E3-4F2D-A5BE-E489D53F3F40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5417B-5B1E-4DBD-94AC-6EEBDA4FFD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1504-604E-4E3B-8A26-08238363A2A7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5635C-F747-4A6D-A005-E2D0418B8A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6112-B080-45B8-B401-4C58AB08335C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DF25-538D-4A76-BB56-DDCC946DF8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F2A0F-83F0-4284-979E-2DB51F4E2403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183C-7BE7-4BA2-B585-0E81D7270F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2F7B3-90CA-4DB0-B14E-F2DA48A2D6A8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9951-3CC2-4002-9777-E7A11A8AD7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FCBFE-67D5-422A-969D-5F9632E8BA53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14693-7D75-43EE-AB2C-12584688BC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D863-312B-4401-B5C7-9DB644CB310B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524DB-1C63-41CD-8E57-0D846749B5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8FE4-8F63-4666-ADDB-A0394022FABA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6320D-67E7-48A0-A039-1C1F7DF27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87F0-6416-4F7D-834B-4FE16CF103FB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C035-C999-4909-AC23-34E9D45706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B3C6-346E-4AB4-BF21-1515CA6D0954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31C9D-9E58-4213-A8B4-86E03688A7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F825D6-B2AB-44EE-BBB4-090767DCD3FA}" type="datetimeFigureOut">
              <a:rPr lang="en-US"/>
              <a:pPr>
                <a:defRPr/>
              </a:pPr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CF9B93-F267-424A-BE15-C4C315A2BC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534400" cy="6172199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dirty="0" smtClean="0">
                <a:latin typeface="Comic Sans MS" pitchFamily="66" charset="0"/>
              </a:rPr>
              <a:t/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Subject Title :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FOOD SERVICE MANAGEMENT-II</a:t>
            </a:r>
            <a:r>
              <a:rPr lang="en-US" sz="3200" dirty="0" smtClean="0">
                <a:latin typeface="Comic Sans MS" pitchFamily="66" charset="0"/>
              </a:rPr>
              <a:t/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Subject Code :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16SCCND9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52400" y="152400"/>
            <a:ext cx="89916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 b="1">
                <a:solidFill>
                  <a:srgbClr val="00B050"/>
                </a:solidFill>
                <a:latin typeface="Comic Sans MS" pitchFamily="66" charset="0"/>
              </a:rPr>
              <a:t>6. CONSIGNMENT BUYING 0R STOCKLESS PURCHASING</a:t>
            </a:r>
          </a:p>
          <a:p>
            <a:endParaRPr lang="en-US" sz="2300" b="1">
              <a:solidFill>
                <a:srgbClr val="00B050"/>
              </a:solidFill>
              <a:latin typeface="Comic Sans MS" pitchFamily="66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The supplier who are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nearest the location </a:t>
            </a:r>
            <a:r>
              <a:rPr lang="en-US">
                <a:latin typeface="Comic Sans MS" pitchFamily="66" charset="0"/>
              </a:rPr>
              <a:t>(seller)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Requiring items frequently at irregular intervals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Advantages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No capital investment on stock is minimized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Paper work, time, effort reduced.</a:t>
            </a:r>
          </a:p>
          <a:p>
            <a:pPr>
              <a:spcAft>
                <a:spcPts val="600"/>
              </a:spcAft>
            </a:pPr>
            <a:endParaRPr lang="en-US">
              <a:latin typeface="Comic Sans MS" pitchFamily="66" charset="0"/>
            </a:endParaRPr>
          </a:p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PAYMENT FOR EQUIPMENT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Installment payment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Advance payment (full payment on delivery)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Payment settled mutually between buyer and seller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25 % payment when ordering the item.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52400" y="152400"/>
            <a:ext cx="883920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  <a:latin typeface="Comic Sans MS" pitchFamily="66" charset="0"/>
              </a:rPr>
              <a:t>CARE &amp; MAINTENANCE OF THE EQUIPMENT</a:t>
            </a:r>
          </a:p>
          <a:p>
            <a:pPr algn="ctr"/>
            <a:endParaRPr lang="en-US" sz="2800" b="1">
              <a:solidFill>
                <a:srgbClr val="00B050"/>
              </a:solidFill>
              <a:latin typeface="Comic Sans MS" pitchFamily="66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All equipments requires care in handling, use &amp; storage to extend its life to maximum.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Small pieces like cutlery, crockery… need less care than others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Knives, choppers blade should be prevent from rusting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Whisks &amp; beaters should wash immediately after use.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Wash all removable parts with suitable detergent &amp; hot water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After washing wipe equipment &amp; dry before replacing.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Repairs must be attended without delay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Oiling &amp; servicing of equipment frequently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Periodic checking for running of the equipment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Assign the care of each machine to one responsible persons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Maintaining equipment in continuous working order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Maintaining records also helps to detect inefficiencies in operation.</a:t>
            </a:r>
          </a:p>
          <a:p>
            <a:pPr>
              <a:spcAft>
                <a:spcPts val="600"/>
              </a:spcAft>
            </a:pPr>
            <a:endParaRPr lang="en-US">
              <a:latin typeface="Comic Sans MS" pitchFamily="66" charset="0"/>
            </a:endParaRPr>
          </a:p>
          <a:p>
            <a:pPr algn="ctr">
              <a:spcAft>
                <a:spcPts val="600"/>
              </a:spcAft>
            </a:pPr>
            <a:r>
              <a:rPr lang="en-US" sz="2000">
                <a:latin typeface="Comic Sans MS" pitchFamily="66" charset="0"/>
              </a:rPr>
              <a:t>Thus if equipments cared for systematically it prolongs the life of the equipment.</a:t>
            </a:r>
            <a:endParaRPr lang="en-US" sz="2800" b="1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228600" y="76200"/>
            <a:ext cx="86106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  <a:latin typeface="Comic Sans MS" pitchFamily="66" charset="0"/>
              </a:rPr>
              <a:t>BASE MATERIALS USED IN EQUIPMENT</a:t>
            </a:r>
          </a:p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COPPER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b="1">
                <a:latin typeface="Comic Sans MS" pitchFamily="66" charset="0"/>
              </a:rPr>
              <a:t> </a:t>
            </a:r>
            <a:r>
              <a:rPr lang="en-US">
                <a:latin typeface="Comic Sans MS" pitchFamily="66" charset="0"/>
              </a:rPr>
              <a:t>Used in manufacture of cooking utensils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Excellent heat conductivity properties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Now a days the copper bottom used in stainless steel vessels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Which is light in weight &amp; cheaper to buy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However, metal is expensive &amp; requires frequent polishing for maintenance.</a:t>
            </a:r>
          </a:p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ALUMINIUM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More easily manufacture than copper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Used in storage bins, trays, cooking equipment &amp; utensils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Light in weight with high thermal, Electrical conductivity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Durable, hard &amp; non-corrosive</a:t>
            </a:r>
          </a:p>
          <a:p>
            <a:pPr>
              <a:spcAft>
                <a:spcPts val="600"/>
              </a:spcAft>
            </a:pPr>
            <a:r>
              <a:rPr lang="en-US">
                <a:latin typeface="Comic Sans MS" pitchFamily="66" charset="0"/>
              </a:rPr>
              <a:t>Dis advantage: Easily get discoloured</a:t>
            </a:r>
          </a:p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ANODISED ALUMINIUM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Manufactured to harden the surface of the equipment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Resistance to oxidation, discolouration &amp; scratching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Used in mobile equipment, used as base in non-stick equipment, baking trays</a:t>
            </a:r>
          </a:p>
          <a:p>
            <a:pPr>
              <a:spcAft>
                <a:spcPts val="600"/>
              </a:spcAft>
            </a:pPr>
            <a:r>
              <a:rPr lang="en-US">
                <a:latin typeface="Comic Sans MS" pitchFamily="66" charset="0"/>
              </a:rPr>
              <a:t>Advantage: Easy cleaning.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28600" y="228600"/>
            <a:ext cx="86868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POLYETHYLENE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b="1">
                <a:latin typeface="Comic Sans MS" pitchFamily="66" charset="0"/>
              </a:rPr>
              <a:t>Drums &amp; barrels made of high molecular weight,high density polyethylene (HM-HDPE) are available for storage.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b="1">
                <a:latin typeface="Comic Sans MS" pitchFamily="66" charset="0"/>
              </a:rPr>
              <a:t>Used for store oils, liquids &amp; dry storage food.</a:t>
            </a:r>
          </a:p>
          <a:p>
            <a:pPr>
              <a:spcAft>
                <a:spcPts val="600"/>
              </a:spcAft>
            </a:pPr>
            <a:endParaRPr lang="en-US" b="1">
              <a:latin typeface="Comic Sans MS" pitchFamily="66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304800" y="1981200"/>
            <a:ext cx="861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00B050"/>
                </a:solidFill>
                <a:latin typeface="Comic Sans MS" pitchFamily="66" charset="0"/>
              </a:rPr>
              <a:t>ADVANTAGES;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Light &amp;easy to handle.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Less expensive than steel drums.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Longer life 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Leak proof.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Non-corrosive &amp; rust proof.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Hold up to 110 degree celcius.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Reusable &amp; resaleable.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>
                <a:latin typeface="Comic Sans MS" pitchFamily="66" charset="0"/>
              </a:rPr>
              <a:t>Hygienic &amp; washable.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18473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304800" y="381000"/>
            <a:ext cx="84550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GALVANIZED STEEL&amp;IRON.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>
                <a:latin typeface="Comic Sans MS" pitchFamily="66" charset="0"/>
              </a:rPr>
              <a:t>Used in kadai, griddles, frying pans &amp; cooking ranges.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>
                <a:latin typeface="Comic Sans MS" pitchFamily="66" charset="0"/>
              </a:rPr>
              <a:t>Coated with zinc on base of the metal which makes resistant to corrosion.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>
                <a:latin typeface="Comic Sans MS" pitchFamily="66" charset="0"/>
              </a:rPr>
              <a:t>Original cost is low but replacement &amp;repair cost are high.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>
                <a:latin typeface="Comic Sans MS" pitchFamily="66" charset="0"/>
              </a:rPr>
              <a:t>It has short life.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>
                <a:latin typeface="Comic Sans MS" pitchFamily="66" charset="0"/>
              </a:rPr>
              <a:t>Unattractive. 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304800" y="2895600"/>
            <a:ext cx="86106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NON-CORROSIVE MATERIALS.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>
                <a:latin typeface="Comic Sans MS" pitchFamily="66" charset="0"/>
              </a:rPr>
              <a:t>Alloys of nickel, copper, stainless steel.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>
                <a:latin typeface="Comic Sans MS" pitchFamily="66" charset="0"/>
              </a:rPr>
              <a:t>Another metal is known as “monal metal” 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>
                <a:latin typeface="Comic Sans MS" pitchFamily="66" charset="0"/>
              </a:rPr>
              <a:t> It is natural alloy containing nickel &amp;copper 2:1 with small amounts of iron.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>
                <a:latin typeface="Comic Sans MS" pitchFamily="66" charset="0"/>
              </a:rPr>
              <a:t>Heavy duty kitchen equipment, cooking utensils &amp; table ware are manufactured </a:t>
            </a:r>
          </a:p>
          <a:p>
            <a:pPr>
              <a:spcAft>
                <a:spcPts val="600"/>
              </a:spcAft>
            </a:pPr>
            <a:r>
              <a:rPr lang="en-US">
                <a:latin typeface="Comic Sans MS" pitchFamily="66" charset="0"/>
              </a:rPr>
              <a:t>by iron, nickel, chromium.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>
                <a:latin typeface="Comic Sans MS" pitchFamily="66" charset="0"/>
              </a:rPr>
              <a:t> The usage has increased in institutional kitchens ,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>
                <a:latin typeface="Comic Sans MS" pitchFamily="66" charset="0"/>
              </a:rPr>
              <a:t>  B.coz. easy fabrication, non-corrosion ,reasonable price. Attractive ,       </a:t>
            </a:r>
          </a:p>
          <a:p>
            <a:pPr>
              <a:spcAft>
                <a:spcPts val="600"/>
              </a:spcAft>
            </a:pPr>
            <a:r>
              <a:rPr lang="en-US">
                <a:latin typeface="Comic Sans MS" pitchFamily="66" charset="0"/>
              </a:rPr>
              <a:t>    easy to clean ,resistant to strains.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28600" y="533400"/>
            <a:ext cx="88963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>
                <a:solidFill>
                  <a:srgbClr val="00B050"/>
                </a:solidFill>
                <a:latin typeface="Comic Sans MS" pitchFamily="66" charset="0"/>
              </a:rPr>
              <a:t>CHORME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>
                <a:latin typeface="Comic Sans MS" pitchFamily="66" charset="0"/>
              </a:rPr>
              <a:t>Nickel stainless steel alloy called 18-8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>
                <a:latin typeface="Comic Sans MS" pitchFamily="66" charset="0"/>
              </a:rPr>
              <a:t>18% chromium.8%.nickel with no copper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>
                <a:latin typeface="Comic Sans MS" pitchFamily="66" charset="0"/>
              </a:rPr>
              <a:t>Easy to clean &amp;maintain.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>
                <a:latin typeface="Comic Sans MS" pitchFamily="66" charset="0"/>
              </a:rPr>
              <a:t>Used in f.s.e for rougher handling.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81000" y="29718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>
                <a:solidFill>
                  <a:srgbClr val="00B050"/>
                </a:solidFill>
                <a:latin typeface="Comic Sans MS" pitchFamily="66" charset="0"/>
              </a:rPr>
              <a:t>SILVER PLATE.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>
                <a:latin typeface="Comic Sans MS" pitchFamily="66" charset="0"/>
              </a:rPr>
              <a:t>Silver plate equipment or (EPNS)Electro Plated Nickel Silver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>
                <a:latin typeface="Comic Sans MS" pitchFamily="66" charset="0"/>
              </a:rPr>
              <a:t>Used for service.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>
                <a:latin typeface="Comic Sans MS" pitchFamily="66" charset="0"/>
              </a:rPr>
              <a:t>Difficult to maintain &amp; requires frequent polishing 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>
                <a:latin typeface="Comic Sans MS" pitchFamily="66" charset="0"/>
              </a:rPr>
              <a:t>It’s not economical hence can not use in small &amp; medium est.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533400" y="533400"/>
            <a:ext cx="8382000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>
                <a:solidFill>
                  <a:srgbClr val="00B050"/>
                </a:solidFill>
                <a:latin typeface="Comic Sans MS" pitchFamily="66" charset="0"/>
              </a:rPr>
              <a:t>GLASS OR CERAMIC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>
                <a:latin typeface="Comic Sans MS" pitchFamily="66" charset="0"/>
              </a:rPr>
              <a:t>Suitable  for service equipment ,(tea, coffee pots, in oven)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>
                <a:latin typeface="Comic Sans MS" pitchFamily="66" charset="0"/>
              </a:rPr>
              <a:t>Glass materials resistant to corrosion.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>
                <a:latin typeface="Comic Sans MS" pitchFamily="66" charset="0"/>
              </a:rPr>
              <a:t>Heat resistant  glass (borosil, pyrex,) which directley heat &amp; served with same equipment.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971800"/>
            <a:ext cx="8372475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MUD POTS: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>
                <a:latin typeface="Comic Sans MS" pitchFamily="66" charset="0"/>
                <a:cs typeface="+mn-cs"/>
              </a:rPr>
              <a:t>Used traditionally (curds &amp;other beverages)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>
                <a:latin typeface="Comic Sans MS" pitchFamily="66" charset="0"/>
                <a:cs typeface="+mn-cs"/>
              </a:rPr>
              <a:t>Can see in read side stall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>
                <a:latin typeface="Comic Sans MS" pitchFamily="66" charset="0"/>
                <a:cs typeface="+mn-cs"/>
              </a:rPr>
              <a:t>This provides eco friendly alternatives for glass, </a:t>
            </a:r>
            <a:r>
              <a:rPr lang="en-US" sz="2000" dirty="0" err="1">
                <a:latin typeface="Comic Sans MS" pitchFamily="66" charset="0"/>
                <a:cs typeface="+mn-cs"/>
              </a:rPr>
              <a:t>cermiec</a:t>
            </a:r>
            <a:r>
              <a:rPr lang="en-US" sz="2000" dirty="0">
                <a:latin typeface="Comic Sans MS" pitchFamily="66" charset="0"/>
                <a:cs typeface="+mn-cs"/>
              </a:rPr>
              <a:t>, steel..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en-US" sz="2000" dirty="0"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30050"/>
            <a:ext cx="7772400" cy="28007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oper Black" pitchFamily="18" charset="0"/>
                <a:cs typeface="+mn-cs"/>
              </a:rPr>
              <a:t>UNIT - IV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oper Black" pitchFamily="18" charset="0"/>
                <a:cs typeface="+mn-cs"/>
              </a:rPr>
              <a:t>EQUIPMENT</a:t>
            </a:r>
            <a:endParaRPr lang="en-US" sz="8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oper Black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457200" y="228600"/>
            <a:ext cx="80772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92D050"/>
                </a:solidFill>
                <a:latin typeface="Comic Sans MS" pitchFamily="66" charset="0"/>
              </a:rPr>
              <a:t>SELECTION OF EQUIPMENT</a:t>
            </a:r>
          </a:p>
          <a:p>
            <a:pPr algn="ctr"/>
            <a:endParaRPr lang="en-US" sz="3600" b="1">
              <a:solidFill>
                <a:srgbClr val="92D050"/>
              </a:solidFill>
              <a:latin typeface="Comic Sans MS" pitchFamily="66" charset="0"/>
            </a:endParaRPr>
          </a:p>
          <a:p>
            <a:r>
              <a:rPr lang="en-US" sz="2400">
                <a:latin typeface="Calibri" pitchFamily="34" charset="0"/>
              </a:rPr>
              <a:t>1.Size &amp;type of est.</a:t>
            </a:r>
          </a:p>
          <a:p>
            <a:r>
              <a:rPr lang="en-US" sz="2400">
                <a:latin typeface="Calibri" pitchFamily="34" charset="0"/>
              </a:rPr>
              <a:t>2.Menu</a:t>
            </a:r>
          </a:p>
          <a:p>
            <a:r>
              <a:rPr lang="en-US" sz="2400">
                <a:latin typeface="Calibri" pitchFamily="34" charset="0"/>
              </a:rPr>
              <a:t>3.Usuage</a:t>
            </a:r>
          </a:p>
          <a:p>
            <a:r>
              <a:rPr lang="en-US" sz="2400">
                <a:latin typeface="Calibri" pitchFamily="34" charset="0"/>
              </a:rPr>
              <a:t>4.Utility in terms of design &amp; frequency of use.</a:t>
            </a:r>
          </a:p>
          <a:p>
            <a:r>
              <a:rPr lang="en-US" sz="2400">
                <a:latin typeface="Calibri" pitchFamily="34" charset="0"/>
              </a:rPr>
              <a:t>5.Price.</a:t>
            </a:r>
          </a:p>
          <a:p>
            <a:r>
              <a:rPr lang="en-US" sz="2400">
                <a:latin typeface="Calibri" pitchFamily="34" charset="0"/>
              </a:rPr>
              <a:t>6.Ease of installation ,maintenance &amp; operation .</a:t>
            </a:r>
          </a:p>
          <a:p>
            <a:r>
              <a:rPr lang="en-US" sz="2400">
                <a:latin typeface="Calibri" pitchFamily="34" charset="0"/>
              </a:rPr>
              <a:t>7.Safety.</a:t>
            </a:r>
          </a:p>
          <a:p>
            <a:r>
              <a:rPr lang="en-US" sz="2400">
                <a:latin typeface="Calibri" pitchFamily="34" charset="0"/>
              </a:rPr>
              <a:t>8.Economy.</a:t>
            </a:r>
          </a:p>
          <a:p>
            <a:r>
              <a:rPr lang="en-US" sz="2400">
                <a:latin typeface="Calibri" pitchFamily="34" charset="0"/>
              </a:rPr>
              <a:t>9.Ease of cleaning.</a:t>
            </a:r>
          </a:p>
          <a:p>
            <a:r>
              <a:rPr lang="en-US" sz="2400">
                <a:latin typeface="Calibri" pitchFamily="34" charset="0"/>
              </a:rPr>
              <a:t>10.Attractiveness.</a:t>
            </a:r>
          </a:p>
          <a:p>
            <a:r>
              <a:rPr lang="en-US" sz="2400">
                <a:latin typeface="Calibri" pitchFamily="34" charset="0"/>
              </a:rPr>
              <a:t>11. Source of supply.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0" y="152400"/>
            <a:ext cx="89916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92D050"/>
                </a:solidFill>
                <a:latin typeface="Comic Sans MS" pitchFamily="66" charset="0"/>
              </a:rPr>
              <a:t>SIZE &amp;TYPE OF EST.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alibri" pitchFamily="34" charset="0"/>
              </a:rPr>
              <a:t>  </a:t>
            </a:r>
            <a:r>
              <a:rPr lang="en-US">
                <a:latin typeface="Comic Sans MS" pitchFamily="66" charset="0"/>
              </a:rPr>
              <a:t>Plan for 5 to 10 year,  Space measurement 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Too large</a:t>
            </a:r>
            <a:r>
              <a:rPr lang="en-US">
                <a:latin typeface="Comic Sans MS" pitchFamily="66" charset="0"/>
              </a:rPr>
              <a:t>-inefficient utilization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Too small</a:t>
            </a:r>
            <a:r>
              <a:rPr lang="en-US">
                <a:latin typeface="Comic Sans MS" pitchFamily="66" charset="0"/>
              </a:rPr>
              <a:t>-will not be able to meet the demands of the customer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In small size est.-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mobile &amp;flat packed &amp;stored  </a:t>
            </a:r>
            <a:r>
              <a:rPr lang="en-US">
                <a:latin typeface="Comic Sans MS" pitchFamily="66" charset="0"/>
              </a:rPr>
              <a:t>when not in use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The equipment which is designed so that parts of one can be used inter changeably  with another  This referred as  “</a:t>
            </a:r>
            <a:r>
              <a:rPr lang="en-US">
                <a:solidFill>
                  <a:srgbClr val="92D050"/>
                </a:solidFill>
                <a:latin typeface="Comic Sans MS" pitchFamily="66" charset="0"/>
              </a:rPr>
              <a:t>MODULAR EQUIPMENT</a:t>
            </a:r>
            <a:r>
              <a:rPr lang="en-US">
                <a:latin typeface="Comic Sans MS" pitchFamily="66" charset="0"/>
              </a:rPr>
              <a:t>”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 Small &amp; medium size-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multifunction equipment </a:t>
            </a:r>
            <a:endParaRPr lang="en-US">
              <a:latin typeface="Comic Sans MS" pitchFamily="66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 EX; griddles which used for making dosa.</a:t>
            </a:r>
          </a:p>
          <a:p>
            <a:r>
              <a:rPr lang="en-US" sz="2400" b="1">
                <a:solidFill>
                  <a:srgbClr val="92D050"/>
                </a:solidFill>
                <a:latin typeface="Comic Sans MS" pitchFamily="66" charset="0"/>
              </a:rPr>
              <a:t>MENU.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alibri" pitchFamily="34" charset="0"/>
              </a:rPr>
              <a:t>   </a:t>
            </a:r>
            <a:r>
              <a:rPr lang="en-US">
                <a:latin typeface="Comic Sans MS" pitchFamily="66" charset="0"/>
              </a:rPr>
              <a:t>No.of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hot foods , portions, peak times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method of cooking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 If the institute is bakery then no need for fryer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 If ready mixed idly &amp; dosa purchased then no need for wet grinder.</a:t>
            </a:r>
            <a:r>
              <a:rPr lang="en-US">
                <a:latin typeface="Calibri" pitchFamily="34" charset="0"/>
              </a:rPr>
              <a:t>  </a:t>
            </a:r>
          </a:p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ATTRACTIVENESS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Attract to workers &amp;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create a desire </a:t>
            </a:r>
            <a:r>
              <a:rPr lang="en-US">
                <a:latin typeface="Comic Sans MS" pitchFamily="66" charset="0"/>
              </a:rPr>
              <a:t>for using.</a:t>
            </a:r>
          </a:p>
          <a:p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SOURCE OF SUPPLY</a:t>
            </a:r>
          </a:p>
          <a:p>
            <a:pPr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Must be checked for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guarantee, safety, seals &amp; labels</a:t>
            </a:r>
            <a:r>
              <a:rPr lang="en-US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152400" y="152400"/>
            <a:ext cx="89916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USUAGE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Should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fulfill specific purpose </a:t>
            </a:r>
            <a:r>
              <a:rPr lang="en-US">
                <a:latin typeface="Comic Sans MS" pitchFamily="66" charset="0"/>
              </a:rPr>
              <a:t>,in terms of production, profitibility &amp;   convenience</a:t>
            </a:r>
          </a:p>
          <a:p>
            <a:r>
              <a:rPr lang="en-US">
                <a:latin typeface="Comic Sans MS" pitchFamily="66" charset="0"/>
              </a:rPr>
              <a:t> </a:t>
            </a: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UTILITY OF DESIGN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Maintaining the temperature to keep food safe.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Should have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temperature indicators &amp; warning lights</a:t>
            </a:r>
            <a:r>
              <a:rPr lang="en-US">
                <a:latin typeface="Comic Sans MS" pitchFamily="66" charset="0"/>
              </a:rPr>
              <a:t>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Frequency of use,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mobility of equipment</a:t>
            </a:r>
            <a:r>
              <a:rPr lang="en-US">
                <a:latin typeface="Comic Sans MS" pitchFamily="66" charset="0"/>
              </a:rPr>
              <a:t>, ease of cleaning.</a:t>
            </a:r>
          </a:p>
          <a:p>
            <a:pPr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PRICE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Always determines &amp; buying choice.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The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investment cost</a:t>
            </a:r>
            <a:r>
              <a:rPr lang="en-US">
                <a:latin typeface="Comic Sans MS" pitchFamily="66" charset="0"/>
              </a:rPr>
              <a:t> of an equipment should be careful in terms of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quantity &amp; quality of the product</a:t>
            </a:r>
            <a:r>
              <a:rPr lang="en-US">
                <a:latin typeface="Comic Sans MS" pitchFamily="66" charset="0"/>
              </a:rPr>
              <a:t>, saving labour &amp; time, maintenance charge of equipment.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The investment rate should be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get returned </a:t>
            </a:r>
            <a:r>
              <a:rPr lang="en-US">
                <a:latin typeface="Comic Sans MS" pitchFamily="66" charset="0"/>
              </a:rPr>
              <a:t>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Selecting of equipment is based on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available funds </a:t>
            </a:r>
            <a:r>
              <a:rPr lang="en-US">
                <a:latin typeface="Comic Sans MS" pitchFamily="66" charset="0"/>
              </a:rPr>
              <a:t>to the buyer.</a:t>
            </a:r>
          </a:p>
          <a:p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EASE OF CLEANING</a:t>
            </a:r>
          </a:p>
          <a:p>
            <a:pPr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Selected equipment should be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Non-corrosive, non-toxic, non-absorbent, stable to heat &amp; moisture</a:t>
            </a:r>
          </a:p>
          <a:p>
            <a:pPr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Should have smooth surfaces &amp; not requiring any special detergent for cleaning.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228600" y="0"/>
            <a:ext cx="89154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EASE OF INSTALLATION, MAINTAINCE &amp; OPRATION.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Construction of equipment should be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simple.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Easy to access </a:t>
            </a:r>
            <a:r>
              <a:rPr lang="en-US">
                <a:latin typeface="Comic Sans MS" pitchFamily="66" charset="0"/>
              </a:rPr>
              <a:t>with skills of catering staff (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easy to learn</a:t>
            </a:r>
            <a:r>
              <a:rPr lang="en-US">
                <a:latin typeface="Comic Sans MS" pitchFamily="66" charset="0"/>
              </a:rPr>
              <a:t>)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Should be hygienic &amp; safety.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  If the operating procedure is long … write the steps to follow in simple</a:t>
            </a:r>
          </a:p>
          <a:p>
            <a:pPr>
              <a:spcAft>
                <a:spcPts val="600"/>
              </a:spcAft>
            </a:pPr>
            <a:r>
              <a:rPr lang="en-US">
                <a:latin typeface="Comic Sans MS" pitchFamily="66" charset="0"/>
              </a:rPr>
              <a:t>      terms &amp; pasted on door.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314575"/>
            <a:ext cx="9296400" cy="1724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SAFETY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Catering equipment deals with heavy equipment, sharp tools, glass, cutlery, electricity, gas, hot, &amp;cold water.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so, the equipment should be </a:t>
            </a: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guaranteed for safety </a:t>
            </a:r>
            <a:r>
              <a:rPr lang="en-US" dirty="0">
                <a:latin typeface="Comic Sans MS" pitchFamily="66" charset="0"/>
                <a:cs typeface="+mn-cs"/>
              </a:rPr>
              <a:t>while in operation &amp; not in use.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Free from dirt, dust.</a:t>
            </a: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4246563"/>
            <a:ext cx="8839200" cy="21542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ECONOMY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Amount of fuel</a:t>
            </a:r>
            <a:r>
              <a:rPr lang="en-US" dirty="0">
                <a:latin typeface="Comic Sans MS" pitchFamily="66" charset="0"/>
                <a:cs typeface="+mn-cs"/>
              </a:rPr>
              <a:t> electricity, gas, coal.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In some areas, electricity may be better.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In some, pressure cooking. In some, micro ware oven.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</a:t>
            </a: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Higher initial cost &amp; lower maintenance cost  wiser to select</a:t>
            </a:r>
            <a:r>
              <a:rPr lang="en-US" dirty="0">
                <a:latin typeface="Comic Sans MS" pitchFamily="66" charset="0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The availability of space parts.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609600" y="3200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"/>
            <a:ext cx="8915400" cy="6632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PURCHASING EQUIPMENT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00B050"/>
              </a:solidFill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</a:t>
            </a: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Act of buying at price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</a:t>
            </a: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PURCHASING</a:t>
            </a:r>
            <a:r>
              <a:rPr lang="en-US" dirty="0">
                <a:latin typeface="Comic Sans MS" pitchFamily="66" charset="0"/>
                <a:cs typeface="+mn-cs"/>
              </a:rPr>
              <a:t> is a management activity  which involves planning, policy-making &amp; conducting research &amp; development activities required for proper selection of materials &amp; sources of purchase to ensure proper delivery &amp; inspection for quality.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The sources of supply can get from,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Past experience, interviewing sales man, equipment catalogues, quotations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dirty="0">
              <a:latin typeface="Comic Sans MS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PURCHASE PROCEDURE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The recognition of a need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Specification of the required item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Selection of sources of supply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Enquires regarding the price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Placing the order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Following up the order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Checking the equipment &amp; invoices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Maintaining records &amp; files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763000" cy="701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PURCHASING METHODS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00B050"/>
              </a:solidFill>
              <a:latin typeface="Comic Sans MS" pitchFamily="66" charset="0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IN-FORMAL &amp; OPEN MARKET BUYING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Used by small establishments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Buyer &amp; supplier contact directly by telephone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Price quotations are obtained informally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Tx/>
              <a:buAutoNum type="arabicPeriod" startAt="2"/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FORMAL COMPETITIVE BID BUYING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Equipment to be purchased are written out &amp; quotations are invited from sellers ( Advertising in daily news papers)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</a:t>
            </a: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Sealed quotations opened in the presence of sellers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Then formally accepted which is most suitable one &amp; orders placed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All bids(tenders) should state date, method of delivery, terms of payment, Willingness to accept, discount &amp; date of closing bids.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Tx/>
              <a:buAutoNum type="arabicPeriod" startAt="3"/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  <a:cs typeface="+mn-cs"/>
              </a:rPr>
              <a:t>NEGOTIATED BUYING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 This method is flexible, &amp; make fast purchasing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 The buyers request sellers to submit bids in writing format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</a:t>
            </a:r>
            <a:r>
              <a:rPr lang="en-US" dirty="0">
                <a:solidFill>
                  <a:srgbClr val="00B0F0"/>
                </a:solidFill>
                <a:latin typeface="Comic Sans MS" pitchFamily="66" charset="0"/>
                <a:cs typeface="+mn-cs"/>
              </a:rPr>
              <a:t>Semi formal method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dirty="0">
                <a:latin typeface="Comic Sans MS" pitchFamily="66" charset="0"/>
                <a:cs typeface="+mn-cs"/>
              </a:rPr>
              <a:t> Less strict in their procedure for acceptance.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latin typeface="Comic Sans MS" pitchFamily="66" charset="0"/>
                <a:cs typeface="+mn-cs"/>
              </a:rPr>
              <a:t>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28600" y="228600"/>
            <a:ext cx="8915400" cy="641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4"/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AUCTION BUYING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Used for </a:t>
            </a: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spot purchasing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No. of bidders but no formal contract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No responsibility &amp; guarantee offered by the seller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Payment generally in cash, which is paid on the spot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Advantages of the buyer </a:t>
            </a:r>
            <a:r>
              <a:rPr lang="en-US">
                <a:latin typeface="Comic Sans MS" pitchFamily="66" charset="0"/>
              </a:rPr>
              <a:t>is 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Initial low price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Immediate delivery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Ability to inspect before purchasing </a:t>
            </a:r>
          </a:p>
          <a:p>
            <a:pPr marL="342900" indent="-342900">
              <a:spcAft>
                <a:spcPts val="600"/>
              </a:spcAft>
            </a:pPr>
            <a:r>
              <a:rPr lang="en-US" sz="2400" b="1">
                <a:solidFill>
                  <a:srgbClr val="00B050"/>
                </a:solidFill>
                <a:latin typeface="Comic Sans MS" pitchFamily="66" charset="0"/>
              </a:rPr>
              <a:t>5. BLANKET ORDER PURCHASING</a:t>
            </a:r>
            <a:r>
              <a:rPr lang="en-US" sz="2400" b="1">
                <a:latin typeface="Comic Sans MS" pitchFamily="66" charset="0"/>
              </a:rPr>
              <a:t> </a:t>
            </a:r>
            <a:endParaRPr lang="en-US" sz="2400" b="1">
              <a:solidFill>
                <a:srgbClr val="00B050"/>
              </a:solidFill>
              <a:latin typeface="Comic Sans MS" pitchFamily="66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 Good method for purchasing single item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Not too expensive ex: crockery, cutlery, knives, ladles..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Agreement with the supplier </a:t>
            </a:r>
            <a:r>
              <a:rPr lang="en-US">
                <a:latin typeface="Comic Sans MS" pitchFamily="66" charset="0"/>
              </a:rPr>
              <a:t>to provide items for a period of time at an agreed  price .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Advantages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Variety of items can be purchased from one supplier &amp; deliveries are on time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Less paper work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v"/>
            </a:pPr>
            <a:r>
              <a:rPr lang="en-US">
                <a:latin typeface="Comic Sans MS" pitchFamily="66" charset="0"/>
              </a:rPr>
              <a:t>Possible to buy at lower price , discounts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1556</Words>
  <Application>Microsoft Office PowerPoint</Application>
  <PresentationFormat>On-screen Show (4:3)</PresentationFormat>
  <Paragraphs>205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Subject Title : FOOD SERVICE MANAGEMENT-II Subject Code : 16SCCND9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25</cp:revision>
  <dcterms:created xsi:type="dcterms:W3CDTF">2006-08-16T00:00:00Z</dcterms:created>
  <dcterms:modified xsi:type="dcterms:W3CDTF">2020-05-19T07:14:27Z</dcterms:modified>
</cp:coreProperties>
</file>