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62" r:id="rId3"/>
    <p:sldId id="256" r:id="rId4"/>
    <p:sldId id="257" r:id="rId5"/>
    <p:sldId id="258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53F52-7A30-4F7F-9D6A-3D8F8C2C76CC}" type="datetimeFigureOut">
              <a:rPr lang="en-US"/>
              <a:pPr>
                <a:defRPr/>
              </a:pPr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68BAE-33ED-454B-8780-EC80D3719E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F3BA9-39E3-4F2D-A5BE-E489D53F3F40}" type="datetimeFigureOut">
              <a:rPr lang="en-US"/>
              <a:pPr>
                <a:defRPr/>
              </a:pPr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5417B-5B1E-4DBD-94AC-6EEBDA4FFD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91504-604E-4E3B-8A26-08238363A2A7}" type="datetimeFigureOut">
              <a:rPr lang="en-US"/>
              <a:pPr>
                <a:defRPr/>
              </a:pPr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5635C-F747-4A6D-A005-E2D0418B8A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16112-B080-45B8-B401-4C58AB08335C}" type="datetimeFigureOut">
              <a:rPr lang="en-US"/>
              <a:pPr>
                <a:defRPr/>
              </a:pPr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5DF25-538D-4A76-BB56-DDCC946DF8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F2A0F-83F0-4284-979E-2DB51F4E2403}" type="datetimeFigureOut">
              <a:rPr lang="en-US"/>
              <a:pPr>
                <a:defRPr/>
              </a:pPr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4183C-7BE7-4BA2-B585-0E81D7270F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2F7B3-90CA-4DB0-B14E-F2DA48A2D6A8}" type="datetimeFigureOut">
              <a:rPr lang="en-US"/>
              <a:pPr>
                <a:defRPr/>
              </a:pPr>
              <a:t>5/19/2020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89951-3CC2-4002-9777-E7A11A8AD7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FCBFE-67D5-422A-969D-5F9632E8BA53}" type="datetimeFigureOut">
              <a:rPr lang="en-US"/>
              <a:pPr>
                <a:defRPr/>
              </a:pPr>
              <a:t>5/19/2020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14693-7D75-43EE-AB2C-12584688BC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1D863-312B-4401-B5C7-9DB644CB310B}" type="datetimeFigureOut">
              <a:rPr lang="en-US"/>
              <a:pPr>
                <a:defRPr/>
              </a:pPr>
              <a:t>5/19/2020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524DB-1C63-41CD-8E57-0D846749B5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38FE4-8F63-4666-ADDB-A0394022FABA}" type="datetimeFigureOut">
              <a:rPr lang="en-US"/>
              <a:pPr>
                <a:defRPr/>
              </a:pPr>
              <a:t>5/19/2020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6320D-67E7-48A0-A039-1C1F7DF270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587F0-6416-4F7D-834B-4FE16CF103FB}" type="datetimeFigureOut">
              <a:rPr lang="en-US"/>
              <a:pPr>
                <a:defRPr/>
              </a:pPr>
              <a:t>5/19/2020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3C035-C999-4909-AC23-34E9D45706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AB3C6-346E-4AB4-BF21-1515CA6D0954}" type="datetimeFigureOut">
              <a:rPr lang="en-US"/>
              <a:pPr>
                <a:defRPr/>
              </a:pPr>
              <a:t>5/19/2020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31C9D-9E58-4213-A8B4-86E03688A7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5F825D6-B2AB-44EE-BBB4-090767DCD3FA}" type="datetimeFigureOut">
              <a:rPr lang="en-US"/>
              <a:pPr>
                <a:defRPr/>
              </a:pPr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CF9B93-F267-424A-BE15-C4C315A2BC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8534400" cy="6172199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3200" dirty="0" smtClean="0">
                <a:latin typeface="Comic Sans MS" pitchFamily="66" charset="0"/>
              </a:rPr>
              <a:t/>
            </a:r>
            <a:br>
              <a:rPr lang="en-US" sz="3200" dirty="0" smtClean="0">
                <a:latin typeface="Comic Sans MS" pitchFamily="66" charset="0"/>
              </a:rPr>
            </a:br>
            <a:r>
              <a:rPr lang="en-US" sz="3200" dirty="0" smtClean="0">
                <a:latin typeface="Comic Sans MS" pitchFamily="66" charset="0"/>
              </a:rPr>
              <a:t>Subject Title :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FOOD SERVICE MANAGEMENT-II</a:t>
            </a:r>
            <a:r>
              <a:rPr lang="en-US" sz="3200" dirty="0" smtClean="0">
                <a:latin typeface="Comic Sans MS" pitchFamily="66" charset="0"/>
              </a:rPr>
              <a:t/>
            </a:r>
            <a:br>
              <a:rPr lang="en-US" sz="3200" dirty="0" smtClean="0">
                <a:latin typeface="Comic Sans MS" pitchFamily="66" charset="0"/>
              </a:rPr>
            </a:br>
            <a:r>
              <a:rPr lang="en-US" sz="3200" dirty="0" smtClean="0">
                <a:latin typeface="Comic Sans MS" pitchFamily="66" charset="0"/>
              </a:rPr>
              <a:t>Subject Code :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16SCCND9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152400" y="152400"/>
            <a:ext cx="8991600" cy="506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300" b="1">
                <a:solidFill>
                  <a:srgbClr val="00B050"/>
                </a:solidFill>
                <a:latin typeface="Comic Sans MS" pitchFamily="66" charset="0"/>
              </a:rPr>
              <a:t>6. CONSIGNMENT BUYING 0R STOCKLESS PURCHASING</a:t>
            </a:r>
          </a:p>
          <a:p>
            <a:endParaRPr lang="en-US" sz="2300" b="1">
              <a:solidFill>
                <a:srgbClr val="00B050"/>
              </a:solidFill>
              <a:latin typeface="Comic Sans MS" pitchFamily="66" charset="0"/>
            </a:endParaRP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  The supplier who are </a:t>
            </a:r>
            <a:r>
              <a:rPr lang="en-US">
                <a:solidFill>
                  <a:srgbClr val="00B0F0"/>
                </a:solidFill>
                <a:latin typeface="Comic Sans MS" pitchFamily="66" charset="0"/>
              </a:rPr>
              <a:t>nearest the location </a:t>
            </a:r>
            <a:r>
              <a:rPr lang="en-US">
                <a:latin typeface="Comic Sans MS" pitchFamily="66" charset="0"/>
              </a:rPr>
              <a:t>(seller)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 Requiring items frequently at irregular intervals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solidFill>
                  <a:srgbClr val="00B0F0"/>
                </a:solidFill>
                <a:latin typeface="Comic Sans MS" pitchFamily="66" charset="0"/>
              </a:rPr>
              <a:t>Advantages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 No capital investment on stock is minimized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Paper work, time, effort reduced.</a:t>
            </a:r>
          </a:p>
          <a:p>
            <a:pPr>
              <a:spcAft>
                <a:spcPts val="600"/>
              </a:spcAft>
            </a:pPr>
            <a:endParaRPr lang="en-US">
              <a:latin typeface="Comic Sans MS" pitchFamily="66" charset="0"/>
            </a:endParaRPr>
          </a:p>
          <a:p>
            <a:pPr>
              <a:spcAft>
                <a:spcPts val="600"/>
              </a:spcAft>
            </a:pPr>
            <a:r>
              <a:rPr lang="en-US" sz="2400" b="1">
                <a:solidFill>
                  <a:srgbClr val="00B050"/>
                </a:solidFill>
                <a:latin typeface="Comic Sans MS" pitchFamily="66" charset="0"/>
              </a:rPr>
              <a:t>PAYMENT FOR EQUIPMENT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 Installment payment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Advance payment (full payment on delivery)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 Payment settled mutually between buyer and seller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 25 % payment when ordering the item.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152400" y="152400"/>
            <a:ext cx="8839200" cy="644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B050"/>
                </a:solidFill>
                <a:latin typeface="Comic Sans MS" pitchFamily="66" charset="0"/>
              </a:rPr>
              <a:t>CARE &amp; MAINTENANCE OF THE EQUIPMENT</a:t>
            </a:r>
          </a:p>
          <a:p>
            <a:pPr algn="ctr"/>
            <a:endParaRPr lang="en-US" sz="2800" b="1">
              <a:solidFill>
                <a:srgbClr val="00B050"/>
              </a:solidFill>
              <a:latin typeface="Comic Sans MS" pitchFamily="66" charset="0"/>
            </a:endParaRP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All equipments requires care in handling, use &amp; storage to extend its life to maximum.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 Small pieces like cutlery, crockery… need less care than others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 Knives, choppers blade should be prevent from rusting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 Whisks &amp; beaters should wash immediately after use.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 Wash all removable parts with suitable detergent &amp; hot water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 After washing wipe equipment &amp; dry before replacing.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 Repairs must be attended without delay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 Oiling &amp; servicing of equipment frequently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 Periodic checking for running of the equipment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 Assign the care of each machine to one responsible persons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 Maintaining equipment in continuous working order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 Maintaining records also helps to detect inefficiencies in operation.</a:t>
            </a:r>
          </a:p>
          <a:p>
            <a:pPr>
              <a:spcAft>
                <a:spcPts val="600"/>
              </a:spcAft>
            </a:pPr>
            <a:endParaRPr lang="en-US">
              <a:latin typeface="Comic Sans MS" pitchFamily="66" charset="0"/>
            </a:endParaRPr>
          </a:p>
          <a:p>
            <a:pPr algn="ctr">
              <a:spcAft>
                <a:spcPts val="600"/>
              </a:spcAft>
            </a:pPr>
            <a:r>
              <a:rPr lang="en-US" sz="2000">
                <a:latin typeface="Comic Sans MS" pitchFamily="66" charset="0"/>
              </a:rPr>
              <a:t>Thus if equipments cared for systematically it prolongs the life of the equipment.</a:t>
            </a:r>
            <a:endParaRPr lang="en-US" sz="2800" b="1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228600" y="76200"/>
            <a:ext cx="8610600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B050"/>
                </a:solidFill>
                <a:latin typeface="Comic Sans MS" pitchFamily="66" charset="0"/>
              </a:rPr>
              <a:t>BASE MATERIALS USED IN EQUIPMENT</a:t>
            </a:r>
          </a:p>
          <a:p>
            <a:pPr>
              <a:spcAft>
                <a:spcPts val="600"/>
              </a:spcAft>
            </a:pPr>
            <a:r>
              <a:rPr lang="en-US" sz="2400" b="1">
                <a:solidFill>
                  <a:srgbClr val="00B050"/>
                </a:solidFill>
                <a:latin typeface="Comic Sans MS" pitchFamily="66" charset="0"/>
              </a:rPr>
              <a:t>COPPER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 b="1">
                <a:latin typeface="Comic Sans MS" pitchFamily="66" charset="0"/>
              </a:rPr>
              <a:t> </a:t>
            </a:r>
            <a:r>
              <a:rPr lang="en-US">
                <a:latin typeface="Comic Sans MS" pitchFamily="66" charset="0"/>
              </a:rPr>
              <a:t>Used in manufacture of cooking utensils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 Excellent heat conductivity properties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 Now a days the copper bottom used in stainless steel vessels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 Which is light in weight &amp; cheaper to buy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 However, metal is expensive &amp; requires frequent polishing for maintenance.</a:t>
            </a:r>
          </a:p>
          <a:p>
            <a:pPr>
              <a:spcAft>
                <a:spcPts val="600"/>
              </a:spcAft>
            </a:pPr>
            <a:r>
              <a:rPr lang="en-US" sz="2400" b="1">
                <a:solidFill>
                  <a:srgbClr val="00B050"/>
                </a:solidFill>
                <a:latin typeface="Comic Sans MS" pitchFamily="66" charset="0"/>
              </a:rPr>
              <a:t>ALUMINIUM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 More easily manufacture than copper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 Used in storage bins, trays, cooking equipment &amp; utensils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 Light in weight with high thermal, Electrical conductivity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 Durable, hard &amp; non-corrosive</a:t>
            </a:r>
          </a:p>
          <a:p>
            <a:pPr>
              <a:spcAft>
                <a:spcPts val="600"/>
              </a:spcAft>
            </a:pPr>
            <a:r>
              <a:rPr lang="en-US">
                <a:latin typeface="Comic Sans MS" pitchFamily="66" charset="0"/>
              </a:rPr>
              <a:t>Dis advantage: Easily get discoloured</a:t>
            </a:r>
          </a:p>
          <a:p>
            <a:pPr>
              <a:spcAft>
                <a:spcPts val="600"/>
              </a:spcAft>
            </a:pPr>
            <a:r>
              <a:rPr lang="en-US" sz="2400" b="1">
                <a:solidFill>
                  <a:srgbClr val="00B050"/>
                </a:solidFill>
                <a:latin typeface="Comic Sans MS" pitchFamily="66" charset="0"/>
              </a:rPr>
              <a:t>ANODISED ALUMINIUM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 Manufactured to harden the surface of the equipment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 Resistance to oxidation, discolouration &amp; scratching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 Used in mobile equipment, used as base in non-stick equipment, baking trays</a:t>
            </a:r>
          </a:p>
          <a:p>
            <a:pPr>
              <a:spcAft>
                <a:spcPts val="600"/>
              </a:spcAft>
            </a:pPr>
            <a:r>
              <a:rPr lang="en-US">
                <a:latin typeface="Comic Sans MS" pitchFamily="66" charset="0"/>
              </a:rPr>
              <a:t>Advantage: Easy cleaning.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228600" y="228600"/>
            <a:ext cx="868680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>
                <a:solidFill>
                  <a:srgbClr val="00B050"/>
                </a:solidFill>
                <a:latin typeface="Comic Sans MS" pitchFamily="66" charset="0"/>
              </a:rPr>
              <a:t>POLYETHYLENE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 sz="2400" b="1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b="1">
                <a:latin typeface="Comic Sans MS" pitchFamily="66" charset="0"/>
              </a:rPr>
              <a:t>Drums &amp; barrels made of high molecular weight,high density polyethylene (HM-HDPE) are available for storage.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 b="1">
                <a:latin typeface="Comic Sans MS" pitchFamily="66" charset="0"/>
              </a:rPr>
              <a:t>Used for store oils, liquids &amp; dry storage food.</a:t>
            </a:r>
          </a:p>
          <a:p>
            <a:pPr>
              <a:spcAft>
                <a:spcPts val="600"/>
              </a:spcAft>
            </a:pPr>
            <a:endParaRPr lang="en-US" b="1">
              <a:latin typeface="Comic Sans MS" pitchFamily="66" charset="0"/>
            </a:endParaRPr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304800" y="1981200"/>
            <a:ext cx="8610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00B050"/>
                </a:solidFill>
                <a:latin typeface="Comic Sans MS" pitchFamily="66" charset="0"/>
              </a:rPr>
              <a:t>ADVANTAGES;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en-US">
                <a:latin typeface="Comic Sans MS" pitchFamily="66" charset="0"/>
              </a:rPr>
              <a:t>Light &amp;easy to handle.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en-US">
                <a:latin typeface="Comic Sans MS" pitchFamily="66" charset="0"/>
              </a:rPr>
              <a:t>Less expensive than steel drums.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en-US">
                <a:latin typeface="Comic Sans MS" pitchFamily="66" charset="0"/>
              </a:rPr>
              <a:t>Longer life .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en-US">
                <a:latin typeface="Comic Sans MS" pitchFamily="66" charset="0"/>
              </a:rPr>
              <a:t>Leak proof.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en-US">
                <a:latin typeface="Comic Sans MS" pitchFamily="66" charset="0"/>
              </a:rPr>
              <a:t>Non-corrosive &amp; rust proof.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en-US">
                <a:latin typeface="Comic Sans MS" pitchFamily="66" charset="0"/>
              </a:rPr>
              <a:t>Hold up to 110 degree celcius.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en-US">
                <a:latin typeface="Comic Sans MS" pitchFamily="66" charset="0"/>
              </a:rPr>
              <a:t>Reusable &amp; resaleable.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en-US">
                <a:latin typeface="Comic Sans MS" pitchFamily="66" charset="0"/>
              </a:rPr>
              <a:t>Hygienic &amp; washable.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533400"/>
            <a:ext cx="184731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304800" y="381000"/>
            <a:ext cx="845502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>
                <a:solidFill>
                  <a:srgbClr val="00B050"/>
                </a:solidFill>
                <a:latin typeface="Comic Sans MS" pitchFamily="66" charset="0"/>
              </a:rPr>
              <a:t>GALVANIZED STEEL&amp;IRON.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n-US">
                <a:latin typeface="Comic Sans MS" pitchFamily="66" charset="0"/>
              </a:rPr>
              <a:t>Used in kadai, griddles, frying pans &amp; cooking ranges.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n-US">
                <a:latin typeface="Comic Sans MS" pitchFamily="66" charset="0"/>
              </a:rPr>
              <a:t>Coated with zinc on base of the metal which makes resistant to corrosion.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n-US">
                <a:latin typeface="Comic Sans MS" pitchFamily="66" charset="0"/>
              </a:rPr>
              <a:t>Original cost is low but replacement &amp;repair cost are high.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n-US">
                <a:latin typeface="Comic Sans MS" pitchFamily="66" charset="0"/>
              </a:rPr>
              <a:t>It has short life.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n-US">
                <a:latin typeface="Comic Sans MS" pitchFamily="66" charset="0"/>
              </a:rPr>
              <a:t>Unattractive. 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304800" y="2895600"/>
            <a:ext cx="8610600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>
                <a:solidFill>
                  <a:srgbClr val="00B050"/>
                </a:solidFill>
                <a:latin typeface="Comic Sans MS" pitchFamily="66" charset="0"/>
              </a:rPr>
              <a:t>NON-CORROSIVE MATERIALS.</a:t>
            </a: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en-US">
                <a:latin typeface="Comic Sans MS" pitchFamily="66" charset="0"/>
              </a:rPr>
              <a:t>Alloys of nickel, copper, stainless steel.</a:t>
            </a: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en-US">
                <a:latin typeface="Comic Sans MS" pitchFamily="66" charset="0"/>
              </a:rPr>
              <a:t>Another metal is known as “monal metal” </a:t>
            </a: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en-US">
                <a:latin typeface="Comic Sans MS" pitchFamily="66" charset="0"/>
              </a:rPr>
              <a:t> It is natural alloy containing nickel &amp;copper 2:1 with small amounts of iron.</a:t>
            </a: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en-US">
                <a:latin typeface="Comic Sans MS" pitchFamily="66" charset="0"/>
              </a:rPr>
              <a:t>Heavy duty kitchen equipment, cooking utensils &amp; table ware are manufactured </a:t>
            </a:r>
          </a:p>
          <a:p>
            <a:pPr>
              <a:spcAft>
                <a:spcPts val="600"/>
              </a:spcAft>
            </a:pPr>
            <a:r>
              <a:rPr lang="en-US">
                <a:latin typeface="Comic Sans MS" pitchFamily="66" charset="0"/>
              </a:rPr>
              <a:t>by iron, nickel, chromium.</a:t>
            </a: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en-US">
                <a:latin typeface="Comic Sans MS" pitchFamily="66" charset="0"/>
              </a:rPr>
              <a:t> The usage has increased in institutional kitchens ,</a:t>
            </a: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en-US">
                <a:latin typeface="Comic Sans MS" pitchFamily="66" charset="0"/>
              </a:rPr>
              <a:t>  B.coz. easy fabrication, non-corrosion ,reasonable price. Attractive ,       </a:t>
            </a:r>
          </a:p>
          <a:p>
            <a:pPr>
              <a:spcAft>
                <a:spcPts val="600"/>
              </a:spcAft>
            </a:pPr>
            <a:r>
              <a:rPr lang="en-US">
                <a:latin typeface="Comic Sans MS" pitchFamily="66" charset="0"/>
              </a:rPr>
              <a:t>    easy to clean ,resistant to strains.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228600" y="533400"/>
            <a:ext cx="889635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>
                <a:solidFill>
                  <a:srgbClr val="00B050"/>
                </a:solidFill>
                <a:latin typeface="Comic Sans MS" pitchFamily="66" charset="0"/>
              </a:rPr>
              <a:t>CHORME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 sz="2000">
                <a:latin typeface="Comic Sans MS" pitchFamily="66" charset="0"/>
              </a:rPr>
              <a:t>Nickel stainless steel alloy called 18-8 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 sz="2000">
                <a:latin typeface="Comic Sans MS" pitchFamily="66" charset="0"/>
              </a:rPr>
              <a:t>18% chromium.8%.nickel with no copper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 sz="2000">
                <a:latin typeface="Comic Sans MS" pitchFamily="66" charset="0"/>
              </a:rPr>
              <a:t>Easy to clean &amp;maintain.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 sz="2000">
                <a:latin typeface="Comic Sans MS" pitchFamily="66" charset="0"/>
              </a:rPr>
              <a:t>Used in f.s.e for rougher handling.</a:t>
            </a:r>
          </a:p>
          <a:p>
            <a:pPr>
              <a:spcAft>
                <a:spcPts val="600"/>
              </a:spcAft>
              <a:buFont typeface="Courier New" pitchFamily="49" charset="0"/>
              <a:buChar char="o"/>
            </a:pPr>
            <a:endParaRPr lang="en-US" sz="2000">
              <a:latin typeface="Comic Sans MS" pitchFamily="66" charset="0"/>
            </a:endParaRP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381000" y="2971800"/>
            <a:ext cx="76962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>
                <a:solidFill>
                  <a:srgbClr val="00B050"/>
                </a:solidFill>
                <a:latin typeface="Comic Sans MS" pitchFamily="66" charset="0"/>
              </a:rPr>
              <a:t>SILVER PLATE.</a:t>
            </a:r>
          </a:p>
          <a:p>
            <a:pPr>
              <a:spcAft>
                <a:spcPts val="600"/>
              </a:spcAft>
              <a:buFont typeface="Wingdings" pitchFamily="2" charset="2"/>
              <a:buChar char="q"/>
            </a:pPr>
            <a:r>
              <a:rPr lang="en-US" sz="2000">
                <a:latin typeface="Comic Sans MS" pitchFamily="66" charset="0"/>
              </a:rPr>
              <a:t>Silver plate equipment or (EPNS)Electro Plated Nickel Silver</a:t>
            </a:r>
          </a:p>
          <a:p>
            <a:pPr>
              <a:spcAft>
                <a:spcPts val="600"/>
              </a:spcAft>
              <a:buFont typeface="Wingdings" pitchFamily="2" charset="2"/>
              <a:buChar char="q"/>
            </a:pPr>
            <a:r>
              <a:rPr lang="en-US" sz="2000">
                <a:latin typeface="Comic Sans MS" pitchFamily="66" charset="0"/>
              </a:rPr>
              <a:t>Used for service.</a:t>
            </a:r>
          </a:p>
          <a:p>
            <a:pPr>
              <a:spcAft>
                <a:spcPts val="600"/>
              </a:spcAft>
              <a:buFont typeface="Wingdings" pitchFamily="2" charset="2"/>
              <a:buChar char="q"/>
            </a:pPr>
            <a:r>
              <a:rPr lang="en-US" sz="2000">
                <a:latin typeface="Comic Sans MS" pitchFamily="66" charset="0"/>
              </a:rPr>
              <a:t>Difficult to maintain &amp; requires frequent polishing </a:t>
            </a:r>
          </a:p>
          <a:p>
            <a:pPr>
              <a:spcAft>
                <a:spcPts val="600"/>
              </a:spcAft>
              <a:buFont typeface="Wingdings" pitchFamily="2" charset="2"/>
              <a:buChar char="q"/>
            </a:pPr>
            <a:r>
              <a:rPr lang="en-US" sz="2000">
                <a:latin typeface="Comic Sans MS" pitchFamily="66" charset="0"/>
              </a:rPr>
              <a:t>It’s not economical hence can not use in small &amp; medium est.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533400" y="533400"/>
            <a:ext cx="8382000" cy="186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>
                <a:solidFill>
                  <a:srgbClr val="00B050"/>
                </a:solidFill>
                <a:latin typeface="Comic Sans MS" pitchFamily="66" charset="0"/>
              </a:rPr>
              <a:t>GLASS OR CERAMIC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>
                <a:latin typeface="Comic Sans MS" pitchFamily="66" charset="0"/>
              </a:rPr>
              <a:t>Suitable  for service equipment ,(tea, coffee pots, in oven)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>
                <a:latin typeface="Comic Sans MS" pitchFamily="66" charset="0"/>
              </a:rPr>
              <a:t>Glass materials resistant to corrosion.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000">
                <a:latin typeface="Comic Sans MS" pitchFamily="66" charset="0"/>
              </a:rPr>
              <a:t>Heat resistant  glass (borosil, pyrex,) which directley heat &amp; served with same equipment.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2971800"/>
            <a:ext cx="8372475" cy="19383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b="1" dirty="0">
                <a:solidFill>
                  <a:srgbClr val="00B050"/>
                </a:solidFill>
                <a:latin typeface="Comic Sans MS" pitchFamily="66" charset="0"/>
                <a:cs typeface="+mn-cs"/>
              </a:rPr>
              <a:t>MUD POTS:</a:t>
            </a:r>
          </a:p>
          <a:p>
            <a:pPr marL="457200" indent="-457200" fontAlgn="auto"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sz="2000" dirty="0">
                <a:latin typeface="Comic Sans MS" pitchFamily="66" charset="0"/>
                <a:cs typeface="+mn-cs"/>
              </a:rPr>
              <a:t>Used traditionally (curds &amp;other beverages)</a:t>
            </a:r>
          </a:p>
          <a:p>
            <a:pPr marL="457200" indent="-457200" fontAlgn="auto"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sz="2000" dirty="0">
                <a:latin typeface="Comic Sans MS" pitchFamily="66" charset="0"/>
                <a:cs typeface="+mn-cs"/>
              </a:rPr>
              <a:t>Can see in read side stall</a:t>
            </a:r>
          </a:p>
          <a:p>
            <a:pPr marL="457200" indent="-457200" fontAlgn="auto"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sz="2000" dirty="0">
                <a:latin typeface="Comic Sans MS" pitchFamily="66" charset="0"/>
                <a:cs typeface="+mn-cs"/>
              </a:rPr>
              <a:t>This provides eco friendly alternatives for glass, </a:t>
            </a:r>
            <a:r>
              <a:rPr lang="en-US" sz="2000" dirty="0" err="1">
                <a:latin typeface="Comic Sans MS" pitchFamily="66" charset="0"/>
                <a:cs typeface="+mn-cs"/>
              </a:rPr>
              <a:t>cermiec</a:t>
            </a:r>
            <a:r>
              <a:rPr lang="en-US" sz="2000" dirty="0">
                <a:latin typeface="Comic Sans MS" pitchFamily="66" charset="0"/>
                <a:cs typeface="+mn-cs"/>
              </a:rPr>
              <a:t>, steel..</a:t>
            </a:r>
          </a:p>
          <a:p>
            <a:pPr marL="457200" indent="-457200" fontAlgn="auto"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endParaRPr lang="en-US" sz="2000" dirty="0">
              <a:latin typeface="Comic Sans MS" pitchFamily="66" charset="0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830050"/>
            <a:ext cx="7772400" cy="280076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oper Black" pitchFamily="18" charset="0"/>
                <a:cs typeface="+mn-cs"/>
              </a:rPr>
              <a:t>UNIT - IV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oper Black" pitchFamily="18" charset="0"/>
                <a:cs typeface="+mn-cs"/>
              </a:rPr>
              <a:t>EQUIPMENT</a:t>
            </a:r>
            <a:endParaRPr lang="en-US" sz="8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oper Black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457200" y="228600"/>
            <a:ext cx="8077200" cy="581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rgbClr val="92D050"/>
                </a:solidFill>
                <a:latin typeface="Comic Sans MS" pitchFamily="66" charset="0"/>
              </a:rPr>
              <a:t>SELECTION OF EQUIPMENT</a:t>
            </a:r>
          </a:p>
          <a:p>
            <a:pPr algn="ctr"/>
            <a:endParaRPr lang="en-US" sz="3600" b="1">
              <a:solidFill>
                <a:srgbClr val="92D050"/>
              </a:solidFill>
              <a:latin typeface="Comic Sans MS" pitchFamily="66" charset="0"/>
            </a:endParaRPr>
          </a:p>
          <a:p>
            <a:r>
              <a:rPr lang="en-US" sz="2400">
                <a:latin typeface="Calibri" pitchFamily="34" charset="0"/>
              </a:rPr>
              <a:t>1.Size &amp;type of est.</a:t>
            </a:r>
          </a:p>
          <a:p>
            <a:r>
              <a:rPr lang="en-US" sz="2400">
                <a:latin typeface="Calibri" pitchFamily="34" charset="0"/>
              </a:rPr>
              <a:t>2.Menu</a:t>
            </a:r>
          </a:p>
          <a:p>
            <a:r>
              <a:rPr lang="en-US" sz="2400">
                <a:latin typeface="Calibri" pitchFamily="34" charset="0"/>
              </a:rPr>
              <a:t>3.Usuage</a:t>
            </a:r>
          </a:p>
          <a:p>
            <a:r>
              <a:rPr lang="en-US" sz="2400">
                <a:latin typeface="Calibri" pitchFamily="34" charset="0"/>
              </a:rPr>
              <a:t>4.Utility in terms of design &amp; frequency of use.</a:t>
            </a:r>
          </a:p>
          <a:p>
            <a:r>
              <a:rPr lang="en-US" sz="2400">
                <a:latin typeface="Calibri" pitchFamily="34" charset="0"/>
              </a:rPr>
              <a:t>5.Price.</a:t>
            </a:r>
          </a:p>
          <a:p>
            <a:r>
              <a:rPr lang="en-US" sz="2400">
                <a:latin typeface="Calibri" pitchFamily="34" charset="0"/>
              </a:rPr>
              <a:t>6.Ease of installation ,maintenance &amp; operation .</a:t>
            </a:r>
          </a:p>
          <a:p>
            <a:r>
              <a:rPr lang="en-US" sz="2400">
                <a:latin typeface="Calibri" pitchFamily="34" charset="0"/>
              </a:rPr>
              <a:t>7.Safety.</a:t>
            </a:r>
          </a:p>
          <a:p>
            <a:r>
              <a:rPr lang="en-US" sz="2400">
                <a:latin typeface="Calibri" pitchFamily="34" charset="0"/>
              </a:rPr>
              <a:t>8.Economy.</a:t>
            </a:r>
          </a:p>
          <a:p>
            <a:r>
              <a:rPr lang="en-US" sz="2400">
                <a:latin typeface="Calibri" pitchFamily="34" charset="0"/>
              </a:rPr>
              <a:t>9.Ease of cleaning.</a:t>
            </a:r>
          </a:p>
          <a:p>
            <a:r>
              <a:rPr lang="en-US" sz="2400">
                <a:latin typeface="Calibri" pitchFamily="34" charset="0"/>
              </a:rPr>
              <a:t>10.Attractiveness.</a:t>
            </a:r>
          </a:p>
          <a:p>
            <a:r>
              <a:rPr lang="en-US" sz="2400">
                <a:latin typeface="Calibri" pitchFamily="34" charset="0"/>
              </a:rPr>
              <a:t>11. Source of supply.</a:t>
            </a: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0" y="152400"/>
            <a:ext cx="8991600" cy="643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92D050"/>
                </a:solidFill>
                <a:latin typeface="Comic Sans MS" pitchFamily="66" charset="0"/>
              </a:rPr>
              <a:t>SIZE &amp;TYPE OF EST.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alibri" pitchFamily="34" charset="0"/>
              </a:rPr>
              <a:t>  </a:t>
            </a:r>
            <a:r>
              <a:rPr lang="en-US">
                <a:latin typeface="Comic Sans MS" pitchFamily="66" charset="0"/>
              </a:rPr>
              <a:t>Plan for 5 to 10 year,  Space measurement 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  </a:t>
            </a:r>
            <a:r>
              <a:rPr lang="en-US">
                <a:solidFill>
                  <a:srgbClr val="00B0F0"/>
                </a:solidFill>
                <a:latin typeface="Comic Sans MS" pitchFamily="66" charset="0"/>
              </a:rPr>
              <a:t>Too large</a:t>
            </a:r>
            <a:r>
              <a:rPr lang="en-US">
                <a:latin typeface="Comic Sans MS" pitchFamily="66" charset="0"/>
              </a:rPr>
              <a:t>-inefficient utilization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  </a:t>
            </a:r>
            <a:r>
              <a:rPr lang="en-US">
                <a:solidFill>
                  <a:srgbClr val="00B0F0"/>
                </a:solidFill>
                <a:latin typeface="Comic Sans MS" pitchFamily="66" charset="0"/>
              </a:rPr>
              <a:t>Too small</a:t>
            </a:r>
            <a:r>
              <a:rPr lang="en-US">
                <a:latin typeface="Comic Sans MS" pitchFamily="66" charset="0"/>
              </a:rPr>
              <a:t>-will not be able to meet the demands of the customer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  In small size est.-</a:t>
            </a:r>
            <a:r>
              <a:rPr lang="en-US">
                <a:solidFill>
                  <a:srgbClr val="00B0F0"/>
                </a:solidFill>
                <a:latin typeface="Comic Sans MS" pitchFamily="66" charset="0"/>
              </a:rPr>
              <a:t>mobile &amp;flat packed &amp;stored  </a:t>
            </a:r>
            <a:r>
              <a:rPr lang="en-US">
                <a:latin typeface="Comic Sans MS" pitchFamily="66" charset="0"/>
              </a:rPr>
              <a:t>when not in use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  The equipment which is designed so that parts of one can be used inter changeably  with another  This referred as  “</a:t>
            </a:r>
            <a:r>
              <a:rPr lang="en-US">
                <a:solidFill>
                  <a:srgbClr val="92D050"/>
                </a:solidFill>
                <a:latin typeface="Comic Sans MS" pitchFamily="66" charset="0"/>
              </a:rPr>
              <a:t>MODULAR EQUIPMENT</a:t>
            </a:r>
            <a:r>
              <a:rPr lang="en-US">
                <a:latin typeface="Comic Sans MS" pitchFamily="66" charset="0"/>
              </a:rPr>
              <a:t>”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   Small &amp; medium size- </a:t>
            </a:r>
            <a:r>
              <a:rPr lang="en-US">
                <a:solidFill>
                  <a:srgbClr val="00B0F0"/>
                </a:solidFill>
                <a:latin typeface="Comic Sans MS" pitchFamily="66" charset="0"/>
              </a:rPr>
              <a:t>multifunction equipment </a:t>
            </a:r>
            <a:endParaRPr lang="en-US">
              <a:latin typeface="Comic Sans MS" pitchFamily="66" charset="0"/>
            </a:endParaRP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   EX; griddles which used for making dosa.</a:t>
            </a:r>
          </a:p>
          <a:p>
            <a:r>
              <a:rPr lang="en-US" sz="2400" b="1">
                <a:solidFill>
                  <a:srgbClr val="92D050"/>
                </a:solidFill>
                <a:latin typeface="Comic Sans MS" pitchFamily="66" charset="0"/>
              </a:rPr>
              <a:t>MENU.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alibri" pitchFamily="34" charset="0"/>
              </a:rPr>
              <a:t>   </a:t>
            </a:r>
            <a:r>
              <a:rPr lang="en-US">
                <a:latin typeface="Comic Sans MS" pitchFamily="66" charset="0"/>
              </a:rPr>
              <a:t>No.of </a:t>
            </a:r>
            <a:r>
              <a:rPr lang="en-US">
                <a:solidFill>
                  <a:srgbClr val="00B0F0"/>
                </a:solidFill>
                <a:latin typeface="Comic Sans MS" pitchFamily="66" charset="0"/>
              </a:rPr>
              <a:t>hot foods , portions, peak times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   </a:t>
            </a:r>
            <a:r>
              <a:rPr lang="en-US">
                <a:solidFill>
                  <a:srgbClr val="00B0F0"/>
                </a:solidFill>
                <a:latin typeface="Comic Sans MS" pitchFamily="66" charset="0"/>
              </a:rPr>
              <a:t>method of cooking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   If the institute is bakery then no need for fryer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   If ready mixed idly &amp; dosa purchased then no need for wet grinder.</a:t>
            </a:r>
            <a:r>
              <a:rPr lang="en-US">
                <a:latin typeface="Calibri" pitchFamily="34" charset="0"/>
              </a:rPr>
              <a:t>  </a:t>
            </a:r>
          </a:p>
          <a:p>
            <a:pPr>
              <a:spcAft>
                <a:spcPts val="600"/>
              </a:spcAft>
            </a:pPr>
            <a:r>
              <a:rPr lang="en-US" sz="2400" b="1">
                <a:solidFill>
                  <a:srgbClr val="00B050"/>
                </a:solidFill>
                <a:latin typeface="Comic Sans MS" pitchFamily="66" charset="0"/>
              </a:rPr>
              <a:t>ATTRACTIVENESS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  Attract to workers &amp; </a:t>
            </a:r>
            <a:r>
              <a:rPr lang="en-US">
                <a:solidFill>
                  <a:srgbClr val="00B0F0"/>
                </a:solidFill>
                <a:latin typeface="Comic Sans MS" pitchFamily="66" charset="0"/>
              </a:rPr>
              <a:t>create a desire </a:t>
            </a:r>
            <a:r>
              <a:rPr lang="en-US">
                <a:latin typeface="Comic Sans MS" pitchFamily="66" charset="0"/>
              </a:rPr>
              <a:t>for using.</a:t>
            </a:r>
          </a:p>
          <a:p>
            <a:r>
              <a:rPr lang="en-US" sz="2400" b="1">
                <a:solidFill>
                  <a:srgbClr val="00B050"/>
                </a:solidFill>
                <a:latin typeface="Comic Sans MS" pitchFamily="66" charset="0"/>
              </a:rPr>
              <a:t>SOURCE OF SUPPLY</a:t>
            </a:r>
          </a:p>
          <a:p>
            <a:pPr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 Must be checked for </a:t>
            </a:r>
            <a:r>
              <a:rPr lang="en-US">
                <a:solidFill>
                  <a:srgbClr val="00B0F0"/>
                </a:solidFill>
                <a:latin typeface="Comic Sans MS" pitchFamily="66" charset="0"/>
              </a:rPr>
              <a:t>guarantee, safety, seals &amp; labels</a:t>
            </a:r>
            <a:r>
              <a:rPr lang="en-US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2"/>
          <p:cNvSpPr txBox="1">
            <a:spLocks noChangeArrowheads="1"/>
          </p:cNvSpPr>
          <p:nvPr/>
        </p:nvSpPr>
        <p:spPr bwMode="auto">
          <a:xfrm>
            <a:off x="152400" y="152400"/>
            <a:ext cx="8991600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>
                <a:solidFill>
                  <a:srgbClr val="00B050"/>
                </a:solidFill>
                <a:latin typeface="Comic Sans MS" pitchFamily="66" charset="0"/>
              </a:rPr>
              <a:t>USUAGE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 Should </a:t>
            </a:r>
            <a:r>
              <a:rPr lang="en-US">
                <a:solidFill>
                  <a:srgbClr val="00B0F0"/>
                </a:solidFill>
                <a:latin typeface="Comic Sans MS" pitchFamily="66" charset="0"/>
              </a:rPr>
              <a:t>fulfill specific purpose </a:t>
            </a:r>
            <a:r>
              <a:rPr lang="en-US">
                <a:latin typeface="Comic Sans MS" pitchFamily="66" charset="0"/>
              </a:rPr>
              <a:t>,in terms of production, profitibility &amp;   convenience</a:t>
            </a:r>
          </a:p>
          <a:p>
            <a:r>
              <a:rPr lang="en-US">
                <a:latin typeface="Comic Sans MS" pitchFamily="66" charset="0"/>
              </a:rPr>
              <a:t> </a:t>
            </a:r>
            <a:r>
              <a:rPr lang="en-US" sz="2400" b="1">
                <a:solidFill>
                  <a:srgbClr val="00B050"/>
                </a:solidFill>
                <a:latin typeface="Comic Sans MS" pitchFamily="66" charset="0"/>
              </a:rPr>
              <a:t>UTILITY OF DESIGN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 Maintaining the temperature to keep food safe.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 Should have </a:t>
            </a:r>
            <a:r>
              <a:rPr lang="en-US">
                <a:solidFill>
                  <a:srgbClr val="00B0F0"/>
                </a:solidFill>
                <a:latin typeface="Comic Sans MS" pitchFamily="66" charset="0"/>
              </a:rPr>
              <a:t>temperature indicators &amp; warning lights</a:t>
            </a:r>
            <a:r>
              <a:rPr lang="en-US">
                <a:latin typeface="Comic Sans MS" pitchFamily="66" charset="0"/>
              </a:rPr>
              <a:t>.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 Frequency of use, </a:t>
            </a:r>
            <a:r>
              <a:rPr lang="en-US">
                <a:solidFill>
                  <a:srgbClr val="00B0F0"/>
                </a:solidFill>
                <a:latin typeface="Comic Sans MS" pitchFamily="66" charset="0"/>
              </a:rPr>
              <a:t>mobility of equipment</a:t>
            </a:r>
            <a:r>
              <a:rPr lang="en-US">
                <a:latin typeface="Comic Sans MS" pitchFamily="66" charset="0"/>
              </a:rPr>
              <a:t>, ease of cleaning.</a:t>
            </a:r>
          </a:p>
          <a:p>
            <a:pPr>
              <a:spcAft>
                <a:spcPts val="600"/>
              </a:spcAft>
            </a:pPr>
            <a:r>
              <a:rPr lang="en-US" sz="2400" b="1">
                <a:solidFill>
                  <a:srgbClr val="00B050"/>
                </a:solidFill>
                <a:latin typeface="Comic Sans MS" pitchFamily="66" charset="0"/>
              </a:rPr>
              <a:t>PRICE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  Always determines &amp; buying choice.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  The </a:t>
            </a:r>
            <a:r>
              <a:rPr lang="en-US">
                <a:solidFill>
                  <a:srgbClr val="00B0F0"/>
                </a:solidFill>
                <a:latin typeface="Comic Sans MS" pitchFamily="66" charset="0"/>
              </a:rPr>
              <a:t>investment cost</a:t>
            </a:r>
            <a:r>
              <a:rPr lang="en-US">
                <a:latin typeface="Comic Sans MS" pitchFamily="66" charset="0"/>
              </a:rPr>
              <a:t> of an equipment should be careful in terms of </a:t>
            </a:r>
            <a:r>
              <a:rPr lang="en-US">
                <a:solidFill>
                  <a:srgbClr val="00B0F0"/>
                </a:solidFill>
                <a:latin typeface="Comic Sans MS" pitchFamily="66" charset="0"/>
              </a:rPr>
              <a:t>quantity &amp; quality of the product</a:t>
            </a:r>
            <a:r>
              <a:rPr lang="en-US">
                <a:latin typeface="Comic Sans MS" pitchFamily="66" charset="0"/>
              </a:rPr>
              <a:t>, saving labour &amp; time, maintenance charge of equipment.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  The investment rate should be </a:t>
            </a:r>
            <a:r>
              <a:rPr lang="en-US">
                <a:solidFill>
                  <a:srgbClr val="00B0F0"/>
                </a:solidFill>
                <a:latin typeface="Comic Sans MS" pitchFamily="66" charset="0"/>
              </a:rPr>
              <a:t>get returned </a:t>
            </a:r>
            <a:r>
              <a:rPr lang="en-US">
                <a:latin typeface="Comic Sans MS" pitchFamily="66" charset="0"/>
              </a:rPr>
              <a:t>.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  Selecting of equipment is based on </a:t>
            </a:r>
            <a:r>
              <a:rPr lang="en-US">
                <a:solidFill>
                  <a:srgbClr val="00B0F0"/>
                </a:solidFill>
                <a:latin typeface="Comic Sans MS" pitchFamily="66" charset="0"/>
              </a:rPr>
              <a:t>available funds </a:t>
            </a:r>
            <a:r>
              <a:rPr lang="en-US">
                <a:latin typeface="Comic Sans MS" pitchFamily="66" charset="0"/>
              </a:rPr>
              <a:t>to the buyer.</a:t>
            </a:r>
          </a:p>
          <a:p>
            <a:r>
              <a:rPr lang="en-US" sz="2400" b="1">
                <a:solidFill>
                  <a:srgbClr val="00B050"/>
                </a:solidFill>
                <a:latin typeface="Comic Sans MS" pitchFamily="66" charset="0"/>
              </a:rPr>
              <a:t>EASE OF CLEANING</a:t>
            </a:r>
          </a:p>
          <a:p>
            <a:pPr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 Selected equipment should be </a:t>
            </a:r>
            <a:r>
              <a:rPr lang="en-US">
                <a:solidFill>
                  <a:srgbClr val="00B0F0"/>
                </a:solidFill>
                <a:latin typeface="Comic Sans MS" pitchFamily="66" charset="0"/>
              </a:rPr>
              <a:t>Non-corrosive, non-toxic, non-absorbent, stable to heat &amp; moisture</a:t>
            </a:r>
          </a:p>
          <a:p>
            <a:pPr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 Should have smooth surfaces &amp; not requiring any special detergent for cleaning.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228600" y="0"/>
            <a:ext cx="8915400" cy="215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B050"/>
                </a:solidFill>
                <a:latin typeface="Comic Sans MS" pitchFamily="66" charset="0"/>
              </a:rPr>
              <a:t>EASE OF INSTALLATION, MAINTAINCE &amp; OPRATION.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  Construction of equipment should be </a:t>
            </a:r>
            <a:r>
              <a:rPr lang="en-US">
                <a:solidFill>
                  <a:srgbClr val="00B0F0"/>
                </a:solidFill>
                <a:latin typeface="Comic Sans MS" pitchFamily="66" charset="0"/>
              </a:rPr>
              <a:t>simple.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  </a:t>
            </a:r>
            <a:r>
              <a:rPr lang="en-US">
                <a:solidFill>
                  <a:srgbClr val="00B0F0"/>
                </a:solidFill>
                <a:latin typeface="Comic Sans MS" pitchFamily="66" charset="0"/>
              </a:rPr>
              <a:t>Easy to access </a:t>
            </a:r>
            <a:r>
              <a:rPr lang="en-US">
                <a:latin typeface="Comic Sans MS" pitchFamily="66" charset="0"/>
              </a:rPr>
              <a:t>with skills of catering staff (</a:t>
            </a:r>
            <a:r>
              <a:rPr lang="en-US">
                <a:solidFill>
                  <a:srgbClr val="00B0F0"/>
                </a:solidFill>
                <a:latin typeface="Comic Sans MS" pitchFamily="66" charset="0"/>
              </a:rPr>
              <a:t>easy to learn</a:t>
            </a:r>
            <a:r>
              <a:rPr lang="en-US">
                <a:latin typeface="Comic Sans MS" pitchFamily="66" charset="0"/>
              </a:rPr>
              <a:t>)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  Should be hygienic &amp; safety.</a:t>
            </a:r>
          </a:p>
          <a:p>
            <a:pPr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   If the operating procedure is long … write the steps to follow in simple</a:t>
            </a:r>
          </a:p>
          <a:p>
            <a:pPr>
              <a:spcAft>
                <a:spcPts val="600"/>
              </a:spcAft>
            </a:pPr>
            <a:r>
              <a:rPr lang="en-US">
                <a:latin typeface="Comic Sans MS" pitchFamily="66" charset="0"/>
              </a:rPr>
              <a:t>      terms &amp; pasted on door.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314575"/>
            <a:ext cx="9296400" cy="1724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B050"/>
                </a:solidFill>
                <a:latin typeface="Comic Sans MS" pitchFamily="66" charset="0"/>
                <a:cs typeface="+mn-cs"/>
              </a:rPr>
              <a:t>SAFETY</a:t>
            </a: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en-US" dirty="0">
                <a:latin typeface="Comic Sans MS" pitchFamily="66" charset="0"/>
                <a:cs typeface="+mn-cs"/>
              </a:rPr>
              <a:t>Catering equipment deals with heavy equipment, sharp tools, glass, cutlery, electricity, gas, hot, &amp;cold water.</a:t>
            </a: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en-US" dirty="0">
                <a:latin typeface="Comic Sans MS" pitchFamily="66" charset="0"/>
                <a:cs typeface="+mn-cs"/>
              </a:rPr>
              <a:t>so, the equipment should be </a:t>
            </a:r>
            <a:r>
              <a:rPr lang="en-US" dirty="0">
                <a:solidFill>
                  <a:srgbClr val="00B0F0"/>
                </a:solidFill>
                <a:latin typeface="Comic Sans MS" pitchFamily="66" charset="0"/>
                <a:cs typeface="+mn-cs"/>
              </a:rPr>
              <a:t>guaranteed for safety </a:t>
            </a:r>
            <a:r>
              <a:rPr lang="en-US" dirty="0">
                <a:latin typeface="Comic Sans MS" pitchFamily="66" charset="0"/>
                <a:cs typeface="+mn-cs"/>
              </a:rPr>
              <a:t>while in operation &amp; not in use.</a:t>
            </a: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en-US" dirty="0">
                <a:latin typeface="Comic Sans MS" pitchFamily="66" charset="0"/>
                <a:cs typeface="+mn-cs"/>
              </a:rPr>
              <a:t>Free from dirt, dust.</a:t>
            </a:r>
            <a:endParaRPr lang="en-US" dirty="0">
              <a:latin typeface="+mn-lt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4246563"/>
            <a:ext cx="8839200" cy="215423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B050"/>
                </a:solidFill>
                <a:latin typeface="Comic Sans MS" pitchFamily="66" charset="0"/>
                <a:cs typeface="+mn-cs"/>
              </a:rPr>
              <a:t>ECONOMY</a:t>
            </a: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en-US" dirty="0">
                <a:solidFill>
                  <a:srgbClr val="00B0F0"/>
                </a:solidFill>
                <a:latin typeface="Comic Sans MS" pitchFamily="66" charset="0"/>
                <a:cs typeface="+mn-cs"/>
              </a:rPr>
              <a:t>Amount of fuel</a:t>
            </a:r>
            <a:r>
              <a:rPr lang="en-US" dirty="0">
                <a:latin typeface="Comic Sans MS" pitchFamily="66" charset="0"/>
                <a:cs typeface="+mn-cs"/>
              </a:rPr>
              <a:t> electricity, gas, coal.</a:t>
            </a: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en-US" dirty="0">
                <a:latin typeface="Comic Sans MS" pitchFamily="66" charset="0"/>
                <a:cs typeface="+mn-cs"/>
              </a:rPr>
              <a:t> In some areas, electricity may be better.</a:t>
            </a: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en-US" dirty="0">
                <a:latin typeface="Comic Sans MS" pitchFamily="66" charset="0"/>
                <a:cs typeface="+mn-cs"/>
              </a:rPr>
              <a:t> In some, pressure cooking. In some, micro ware oven.</a:t>
            </a: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en-US" dirty="0">
                <a:latin typeface="Comic Sans MS" pitchFamily="66" charset="0"/>
                <a:cs typeface="+mn-cs"/>
              </a:rPr>
              <a:t> </a:t>
            </a:r>
            <a:r>
              <a:rPr lang="en-US" dirty="0">
                <a:solidFill>
                  <a:srgbClr val="00B0F0"/>
                </a:solidFill>
                <a:latin typeface="Comic Sans MS" pitchFamily="66" charset="0"/>
                <a:cs typeface="+mn-cs"/>
              </a:rPr>
              <a:t>Higher initial cost &amp; lower maintenance cost  wiser to select</a:t>
            </a:r>
            <a:r>
              <a:rPr lang="en-US" dirty="0">
                <a:latin typeface="Comic Sans MS" pitchFamily="66" charset="0"/>
                <a:cs typeface="+mn-cs"/>
              </a:rPr>
              <a:t>.</a:t>
            </a: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en-US" dirty="0">
                <a:latin typeface="Comic Sans MS" pitchFamily="66" charset="0"/>
                <a:cs typeface="+mn-cs"/>
              </a:rPr>
              <a:t> The availability of space parts.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609600" y="32004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52400"/>
            <a:ext cx="8915400" cy="66325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B050"/>
                </a:solidFill>
                <a:latin typeface="Comic Sans MS" pitchFamily="66" charset="0"/>
                <a:cs typeface="+mn-cs"/>
              </a:rPr>
              <a:t>PURCHASING EQUIPMENT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00B050"/>
              </a:solidFill>
              <a:latin typeface="Comic Sans MS" pitchFamily="66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en-US" dirty="0">
                <a:latin typeface="Comic Sans MS" pitchFamily="66" charset="0"/>
                <a:cs typeface="+mn-cs"/>
              </a:rPr>
              <a:t> </a:t>
            </a:r>
            <a:r>
              <a:rPr lang="en-US" dirty="0">
                <a:solidFill>
                  <a:srgbClr val="00B0F0"/>
                </a:solidFill>
                <a:latin typeface="Comic Sans MS" pitchFamily="66" charset="0"/>
                <a:cs typeface="+mn-cs"/>
              </a:rPr>
              <a:t>Act of buying at price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en-US" dirty="0">
                <a:latin typeface="Comic Sans MS" pitchFamily="66" charset="0"/>
                <a:cs typeface="+mn-cs"/>
              </a:rPr>
              <a:t> </a:t>
            </a:r>
            <a:r>
              <a:rPr lang="en-US" dirty="0">
                <a:solidFill>
                  <a:srgbClr val="00B0F0"/>
                </a:solidFill>
                <a:latin typeface="Comic Sans MS" pitchFamily="66" charset="0"/>
                <a:cs typeface="+mn-cs"/>
              </a:rPr>
              <a:t>PURCHASING</a:t>
            </a:r>
            <a:r>
              <a:rPr lang="en-US" dirty="0">
                <a:latin typeface="Comic Sans MS" pitchFamily="66" charset="0"/>
                <a:cs typeface="+mn-cs"/>
              </a:rPr>
              <a:t> is a management activity  which involves planning, policy-making &amp; conducting research &amp; development activities required for proper selection of materials &amp; sources of purchase to ensure proper delivery &amp; inspection for quality.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en-US" dirty="0">
                <a:latin typeface="Comic Sans MS" pitchFamily="66" charset="0"/>
                <a:cs typeface="+mn-cs"/>
              </a:rPr>
              <a:t> The sources of supply can get from,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en-US" dirty="0">
                <a:solidFill>
                  <a:srgbClr val="00B0F0"/>
                </a:solidFill>
                <a:latin typeface="Comic Sans MS" pitchFamily="66" charset="0"/>
                <a:cs typeface="+mn-cs"/>
              </a:rPr>
              <a:t>Past experience, interviewing sales man, equipment catalogues, quotations </a:t>
            </a: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endParaRPr lang="en-US" dirty="0">
              <a:latin typeface="Comic Sans MS" pitchFamily="66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b="1" dirty="0">
                <a:solidFill>
                  <a:srgbClr val="00B050"/>
                </a:solidFill>
                <a:latin typeface="Comic Sans MS" pitchFamily="66" charset="0"/>
                <a:cs typeface="+mn-cs"/>
              </a:rPr>
              <a:t>PURCHASE PROCEDURE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  <a:defRPr/>
            </a:pPr>
            <a:r>
              <a:rPr lang="en-US" dirty="0">
                <a:latin typeface="Comic Sans MS" pitchFamily="66" charset="0"/>
                <a:cs typeface="+mn-cs"/>
              </a:rPr>
              <a:t> The recognition of a need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  <a:defRPr/>
            </a:pPr>
            <a:r>
              <a:rPr lang="en-US" dirty="0">
                <a:latin typeface="Comic Sans MS" pitchFamily="66" charset="0"/>
                <a:cs typeface="+mn-cs"/>
              </a:rPr>
              <a:t>Specification of the required item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  <a:defRPr/>
            </a:pPr>
            <a:r>
              <a:rPr lang="en-US" dirty="0">
                <a:latin typeface="Comic Sans MS" pitchFamily="66" charset="0"/>
                <a:cs typeface="+mn-cs"/>
              </a:rPr>
              <a:t> Selection of sources of supply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  <a:defRPr/>
            </a:pPr>
            <a:r>
              <a:rPr lang="en-US" dirty="0">
                <a:latin typeface="Comic Sans MS" pitchFamily="66" charset="0"/>
                <a:cs typeface="+mn-cs"/>
              </a:rPr>
              <a:t> Enquires regarding the price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  <a:defRPr/>
            </a:pPr>
            <a:r>
              <a:rPr lang="en-US" dirty="0">
                <a:latin typeface="Comic Sans MS" pitchFamily="66" charset="0"/>
                <a:cs typeface="+mn-cs"/>
              </a:rPr>
              <a:t> Placing the order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  <a:defRPr/>
            </a:pPr>
            <a:r>
              <a:rPr lang="en-US" dirty="0">
                <a:latin typeface="Comic Sans MS" pitchFamily="66" charset="0"/>
                <a:cs typeface="+mn-cs"/>
              </a:rPr>
              <a:t> Following up the order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  <a:defRPr/>
            </a:pPr>
            <a:r>
              <a:rPr lang="en-US" dirty="0">
                <a:latin typeface="Comic Sans MS" pitchFamily="66" charset="0"/>
                <a:cs typeface="+mn-cs"/>
              </a:rPr>
              <a:t>Checking the equipment &amp; invoices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  <a:defRPr/>
            </a:pPr>
            <a:r>
              <a:rPr lang="en-US" dirty="0">
                <a:latin typeface="Comic Sans MS" pitchFamily="66" charset="0"/>
                <a:cs typeface="+mn-cs"/>
              </a:rPr>
              <a:t> Maintaining records &amp; files</a:t>
            </a: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763000" cy="701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B050"/>
                </a:solidFill>
                <a:latin typeface="Comic Sans MS" pitchFamily="66" charset="0"/>
                <a:cs typeface="+mn-cs"/>
              </a:rPr>
              <a:t>PURCHASING METHODS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rgbClr val="00B050"/>
              </a:solidFill>
              <a:latin typeface="Comic Sans MS" pitchFamily="66" charset="0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sz="2400" b="1" dirty="0">
                <a:solidFill>
                  <a:srgbClr val="00B050"/>
                </a:solidFill>
                <a:latin typeface="Comic Sans MS" pitchFamily="66" charset="0"/>
                <a:cs typeface="+mn-cs"/>
              </a:rPr>
              <a:t>IN-FORMAL &amp; OPEN MARKET BUYING</a:t>
            </a: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en-US" dirty="0">
                <a:latin typeface="Comic Sans MS" pitchFamily="66" charset="0"/>
                <a:cs typeface="+mn-cs"/>
              </a:rPr>
              <a:t>Used by small establishments</a:t>
            </a: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en-US" dirty="0">
                <a:latin typeface="Comic Sans MS" pitchFamily="66" charset="0"/>
                <a:cs typeface="+mn-cs"/>
              </a:rPr>
              <a:t>Buyer &amp; supplier contact directly by telephone</a:t>
            </a: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en-US" dirty="0">
                <a:solidFill>
                  <a:srgbClr val="00B0F0"/>
                </a:solidFill>
                <a:latin typeface="Comic Sans MS" pitchFamily="66" charset="0"/>
                <a:cs typeface="+mn-cs"/>
              </a:rPr>
              <a:t>Price quotations are obtained informally</a:t>
            </a: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buFontTx/>
              <a:buAutoNum type="arabicPeriod" startAt="2"/>
              <a:defRPr/>
            </a:pPr>
            <a:r>
              <a:rPr lang="en-US" sz="2400" b="1" dirty="0">
                <a:solidFill>
                  <a:srgbClr val="00B050"/>
                </a:solidFill>
                <a:latin typeface="Comic Sans MS" pitchFamily="66" charset="0"/>
                <a:cs typeface="+mn-cs"/>
              </a:rPr>
              <a:t>FORMAL COMPETITIVE BID BUYING</a:t>
            </a: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en-US" dirty="0">
                <a:latin typeface="Comic Sans MS" pitchFamily="66" charset="0"/>
                <a:cs typeface="+mn-cs"/>
              </a:rPr>
              <a:t> Equipment to be purchased are written out &amp; quotations are invited from sellers ( Advertising in daily news papers)</a:t>
            </a: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en-US" dirty="0">
                <a:latin typeface="Comic Sans MS" pitchFamily="66" charset="0"/>
                <a:cs typeface="+mn-cs"/>
              </a:rPr>
              <a:t> </a:t>
            </a:r>
            <a:r>
              <a:rPr lang="en-US" dirty="0">
                <a:solidFill>
                  <a:srgbClr val="00B0F0"/>
                </a:solidFill>
                <a:latin typeface="Comic Sans MS" pitchFamily="66" charset="0"/>
                <a:cs typeface="+mn-cs"/>
              </a:rPr>
              <a:t>Sealed quotations opened in the presence of sellers</a:t>
            </a: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en-US" dirty="0">
                <a:latin typeface="Comic Sans MS" pitchFamily="66" charset="0"/>
                <a:cs typeface="+mn-cs"/>
              </a:rPr>
              <a:t> Then formally accepted which is most suitable one &amp; orders placed</a:t>
            </a: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en-US" dirty="0">
                <a:latin typeface="Comic Sans MS" pitchFamily="66" charset="0"/>
                <a:cs typeface="+mn-cs"/>
              </a:rPr>
              <a:t> All bids(tenders) should state date, method of delivery, terms of payment, Willingness to accept, discount &amp; date of closing bids.</a:t>
            </a: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buFontTx/>
              <a:buAutoNum type="arabicPeriod" startAt="3"/>
              <a:defRPr/>
            </a:pPr>
            <a:r>
              <a:rPr lang="en-US" sz="2400" b="1" dirty="0">
                <a:solidFill>
                  <a:srgbClr val="00B050"/>
                </a:solidFill>
                <a:latin typeface="Comic Sans MS" pitchFamily="66" charset="0"/>
                <a:cs typeface="+mn-cs"/>
              </a:rPr>
              <a:t>NEGOTIATED BUYING</a:t>
            </a: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en-US" dirty="0">
                <a:latin typeface="Comic Sans MS" pitchFamily="66" charset="0"/>
                <a:cs typeface="+mn-cs"/>
              </a:rPr>
              <a:t>  This method is flexible, &amp; make fast purchasing</a:t>
            </a: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en-US" dirty="0">
                <a:latin typeface="Comic Sans MS" pitchFamily="66" charset="0"/>
                <a:cs typeface="+mn-cs"/>
              </a:rPr>
              <a:t>  The buyers request sellers to submit bids in writing format</a:t>
            </a: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en-US" dirty="0">
                <a:latin typeface="Comic Sans MS" pitchFamily="66" charset="0"/>
                <a:cs typeface="+mn-cs"/>
              </a:rPr>
              <a:t> </a:t>
            </a:r>
            <a:r>
              <a:rPr lang="en-US" dirty="0">
                <a:solidFill>
                  <a:srgbClr val="00B0F0"/>
                </a:solidFill>
                <a:latin typeface="Comic Sans MS" pitchFamily="66" charset="0"/>
                <a:cs typeface="+mn-cs"/>
              </a:rPr>
              <a:t>Semi formal method</a:t>
            </a: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en-US" dirty="0">
                <a:latin typeface="Comic Sans MS" pitchFamily="66" charset="0"/>
                <a:cs typeface="+mn-cs"/>
              </a:rPr>
              <a:t> Less strict in their procedure for acceptance.</a:t>
            </a:r>
          </a:p>
          <a:p>
            <a:pPr marL="342900" indent="-3429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>
                <a:latin typeface="Comic Sans MS" pitchFamily="66" charset="0"/>
                <a:cs typeface="+mn-cs"/>
              </a:rPr>
              <a:t>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228600" y="228600"/>
            <a:ext cx="8915400" cy="641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 startAt="4"/>
            </a:pPr>
            <a:r>
              <a:rPr lang="en-US" sz="2400" b="1">
                <a:solidFill>
                  <a:srgbClr val="00B050"/>
                </a:solidFill>
                <a:latin typeface="Comic Sans MS" pitchFamily="66" charset="0"/>
              </a:rPr>
              <a:t>AUCTION BUYING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Used for </a:t>
            </a:r>
            <a:r>
              <a:rPr lang="en-US">
                <a:solidFill>
                  <a:srgbClr val="00B0F0"/>
                </a:solidFill>
                <a:latin typeface="Comic Sans MS" pitchFamily="66" charset="0"/>
              </a:rPr>
              <a:t>spot purchasing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No. of bidders but no formal contract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No responsibility &amp; guarantee offered by the seller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Payment generally in cash, which is paid on the spot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solidFill>
                  <a:srgbClr val="00B0F0"/>
                </a:solidFill>
                <a:latin typeface="Comic Sans MS" pitchFamily="66" charset="0"/>
              </a:rPr>
              <a:t>Advantages of the buyer </a:t>
            </a:r>
            <a:r>
              <a:rPr lang="en-US">
                <a:latin typeface="Comic Sans MS" pitchFamily="66" charset="0"/>
              </a:rPr>
              <a:t>is 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Initial low price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Immediate delivery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Ability to inspect before purchasing </a:t>
            </a:r>
          </a:p>
          <a:p>
            <a:pPr marL="342900" indent="-342900">
              <a:spcAft>
                <a:spcPts val="600"/>
              </a:spcAft>
            </a:pPr>
            <a:r>
              <a:rPr lang="en-US" sz="2400" b="1">
                <a:solidFill>
                  <a:srgbClr val="00B050"/>
                </a:solidFill>
                <a:latin typeface="Comic Sans MS" pitchFamily="66" charset="0"/>
              </a:rPr>
              <a:t>5. BLANKET ORDER PURCHASING</a:t>
            </a:r>
            <a:r>
              <a:rPr lang="en-US" sz="2400" b="1">
                <a:latin typeface="Comic Sans MS" pitchFamily="66" charset="0"/>
              </a:rPr>
              <a:t> </a:t>
            </a:r>
            <a:endParaRPr lang="en-US" sz="2400" b="1">
              <a:solidFill>
                <a:srgbClr val="00B050"/>
              </a:solidFill>
              <a:latin typeface="Comic Sans MS" pitchFamily="66" charset="0"/>
            </a:endParaRP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 Good method for purchasing single item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Not too expensive ex: crockery, cutlery, knives, ladles..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solidFill>
                  <a:srgbClr val="00B0F0"/>
                </a:solidFill>
                <a:latin typeface="Comic Sans MS" pitchFamily="66" charset="0"/>
              </a:rPr>
              <a:t>Agreement with the supplier </a:t>
            </a:r>
            <a:r>
              <a:rPr lang="en-US">
                <a:latin typeface="Comic Sans MS" pitchFamily="66" charset="0"/>
              </a:rPr>
              <a:t>to provide items for a period of time at an agreed  price .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solidFill>
                  <a:srgbClr val="00B0F0"/>
                </a:solidFill>
                <a:latin typeface="Comic Sans MS" pitchFamily="66" charset="0"/>
              </a:rPr>
              <a:t>Advantages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Variety of items can be purchased from one supplier &amp; deliveries are on time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Less paper work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Possible to buy at lower price , discounts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1556</Words>
  <Application>Microsoft Office PowerPoint</Application>
  <PresentationFormat>On-screen Show (4:3)</PresentationFormat>
  <Paragraphs>205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 Subject Title : FOOD SERVICE MANAGEMENT-II Subject Code : 16SCCND9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25</cp:revision>
  <dcterms:created xsi:type="dcterms:W3CDTF">2006-08-16T00:00:00Z</dcterms:created>
  <dcterms:modified xsi:type="dcterms:W3CDTF">2020-05-19T07:14:27Z</dcterms:modified>
</cp:coreProperties>
</file>