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304" r:id="rId2"/>
    <p:sldId id="256" r:id="rId3"/>
    <p:sldId id="257"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81" r:id="rId18"/>
    <p:sldId id="272" r:id="rId19"/>
    <p:sldId id="274" r:id="rId20"/>
    <p:sldId id="275" r:id="rId21"/>
    <p:sldId id="276" r:id="rId22"/>
    <p:sldId id="277" r:id="rId23"/>
    <p:sldId id="278" r:id="rId24"/>
    <p:sldId id="279" r:id="rId25"/>
    <p:sldId id="280" r:id="rId26"/>
    <p:sldId id="282" r:id="rId27"/>
    <p:sldId id="283" r:id="rId28"/>
    <p:sldId id="284" r:id="rId29"/>
    <p:sldId id="285" r:id="rId30"/>
    <p:sldId id="286" r:id="rId31"/>
    <p:sldId id="287" r:id="rId32"/>
    <p:sldId id="288" r:id="rId33"/>
    <p:sldId id="289" r:id="rId34"/>
    <p:sldId id="290" r:id="rId35"/>
    <p:sldId id="291" r:id="rId36"/>
    <p:sldId id="292" r:id="rId37"/>
    <p:sldId id="293" r:id="rId38"/>
    <p:sldId id="294" r:id="rId39"/>
    <p:sldId id="295" r:id="rId40"/>
    <p:sldId id="296" r:id="rId41"/>
    <p:sldId id="297" r:id="rId42"/>
    <p:sldId id="298" r:id="rId43"/>
    <p:sldId id="299" r:id="rId44"/>
    <p:sldId id="300" r:id="rId45"/>
    <p:sldId id="301" r:id="rId46"/>
    <p:sldId id="302" r:id="rId47"/>
    <p:sldId id="303" r:id="rId4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6" d="100"/>
          <a:sy n="76" d="100"/>
        </p:scale>
        <p:origin x="-1206"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5/19/2020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5/19/2020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5/19/2020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5/19/2020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5/19/2020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5/19/2020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5/19/2020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5/19/2020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304800"/>
            <a:ext cx="8534400" cy="6172199"/>
          </a:xfrm>
        </p:spPr>
        <p:txBody>
          <a:bodyPr>
            <a:noAutofit/>
          </a:bodyPr>
          <a:lstStyle/>
          <a:p>
            <a:pPr algn="l">
              <a:lnSpc>
                <a:spcPct val="150000"/>
              </a:lnSpc>
            </a:pPr>
            <a:r>
              <a:rPr lang="en-US" sz="3200" smtClean="0">
                <a:latin typeface="Comic Sans MS" pitchFamily="66" charset="0"/>
              </a:rPr>
              <a:t>Subject </a:t>
            </a:r>
            <a:r>
              <a:rPr lang="en-US" sz="3200" dirty="0" smtClean="0">
                <a:latin typeface="Comic Sans MS" pitchFamily="66" charset="0"/>
              </a:rPr>
              <a:t>Title : </a:t>
            </a:r>
            <a:r>
              <a:rPr lang="en-US" sz="2400" b="1" dirty="0" smtClean="0">
                <a:solidFill>
                  <a:schemeClr val="accent5">
                    <a:lumMod val="75000"/>
                  </a:schemeClr>
                </a:solidFill>
                <a:latin typeface="Comic Sans MS" pitchFamily="66" charset="0"/>
              </a:rPr>
              <a:t>FOOD SERVICE MANAGEMENT-II</a:t>
            </a:r>
            <a:r>
              <a:rPr lang="en-US" sz="3200" dirty="0" smtClean="0">
                <a:latin typeface="Comic Sans MS" pitchFamily="66" charset="0"/>
              </a:rPr>
              <a:t/>
            </a:r>
            <a:br>
              <a:rPr lang="en-US" sz="3200" dirty="0" smtClean="0">
                <a:latin typeface="Comic Sans MS" pitchFamily="66" charset="0"/>
              </a:rPr>
            </a:br>
            <a:r>
              <a:rPr lang="en-US" sz="3200" dirty="0" smtClean="0">
                <a:latin typeface="Comic Sans MS" pitchFamily="66" charset="0"/>
              </a:rPr>
              <a:t>Subject Code : </a:t>
            </a:r>
            <a:r>
              <a:rPr lang="en-US" sz="3200" dirty="0" smtClean="0">
                <a:solidFill>
                  <a:schemeClr val="accent5">
                    <a:lumMod val="75000"/>
                  </a:schemeClr>
                </a:solidFill>
                <a:latin typeface="Comic Sans MS" pitchFamily="66" charset="0"/>
              </a:rPr>
              <a:t>16SCCND9</a:t>
            </a:r>
            <a:endParaRPr lang="en-US" sz="3200" dirty="0">
              <a:solidFill>
                <a:schemeClr val="accent5">
                  <a:lumMod val="75000"/>
                </a:schemeClr>
              </a:solidFill>
              <a:latin typeface="Comic Sans MS" pitchFamily="66"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228600"/>
            <a:ext cx="8686800" cy="5324535"/>
          </a:xfrm>
          <a:prstGeom prst="rect">
            <a:avLst/>
          </a:prstGeom>
        </p:spPr>
        <p:txBody>
          <a:bodyPr wrap="square">
            <a:spAutoFit/>
          </a:bodyPr>
          <a:lstStyle/>
          <a:p>
            <a:pPr>
              <a:buFont typeface="Wingdings" pitchFamily="2" charset="2"/>
              <a:buChar char="Ø"/>
            </a:pPr>
            <a:r>
              <a:rPr lang="en-US" sz="2000" dirty="0" smtClean="0">
                <a:latin typeface="Comic Sans MS" pitchFamily="66" charset="0"/>
              </a:rPr>
              <a:t>   Kitchens may take different shapes according to how much space is available in a building for the production and service of food.</a:t>
            </a:r>
          </a:p>
          <a:p>
            <a:pPr>
              <a:buFont typeface="Wingdings" pitchFamily="2" charset="2"/>
              <a:buChar char="Ø"/>
            </a:pPr>
            <a:r>
              <a:rPr lang="en-US" sz="2000" dirty="0" smtClean="0">
                <a:latin typeface="Comic Sans MS" pitchFamily="66" charset="0"/>
              </a:rPr>
              <a:t>   Kitchens vary from </a:t>
            </a:r>
            <a:r>
              <a:rPr lang="en-US" sz="2000" b="1" dirty="0" smtClean="0">
                <a:solidFill>
                  <a:srgbClr val="0070C0"/>
                </a:solidFill>
                <a:latin typeface="Comic Sans MS" pitchFamily="66" charset="0"/>
              </a:rPr>
              <a:t>square, rectangular, U-shaped, L-shaped, parallel to a single or straight line </a:t>
            </a:r>
            <a:r>
              <a:rPr lang="en-US" sz="2000" dirty="0" smtClean="0">
                <a:latin typeface="Comic Sans MS" pitchFamily="66" charset="0"/>
              </a:rPr>
              <a:t>with dimensions varying according to the need of particular catering establishments.</a:t>
            </a:r>
          </a:p>
          <a:p>
            <a:r>
              <a:rPr lang="en-US" sz="2000" b="1" dirty="0" smtClean="0">
                <a:solidFill>
                  <a:srgbClr val="FF0000"/>
                </a:solidFill>
                <a:latin typeface="Comic Sans MS" pitchFamily="66" charset="0"/>
              </a:rPr>
              <a:t>Square Kitchen</a:t>
            </a:r>
          </a:p>
          <a:p>
            <a:r>
              <a:rPr lang="en-US" sz="2000" dirty="0" smtClean="0">
                <a:latin typeface="Comic Sans MS" pitchFamily="66" charset="0"/>
              </a:rPr>
              <a:t>The square kitchen is not so common as the distance</a:t>
            </a:r>
          </a:p>
          <a:p>
            <a:r>
              <a:rPr lang="en-US" sz="2000" dirty="0" smtClean="0">
                <a:latin typeface="Comic Sans MS" pitchFamily="66" charset="0"/>
              </a:rPr>
              <a:t>from one wall to another is more and </a:t>
            </a:r>
            <a:r>
              <a:rPr lang="en-US" sz="2000" b="1" dirty="0" smtClean="0">
                <a:solidFill>
                  <a:srgbClr val="0070C0"/>
                </a:solidFill>
                <a:latin typeface="Comic Sans MS" pitchFamily="66" charset="0"/>
              </a:rPr>
              <a:t>requires much</a:t>
            </a:r>
          </a:p>
          <a:p>
            <a:r>
              <a:rPr lang="en-US" sz="2000" b="1" dirty="0" smtClean="0">
                <a:solidFill>
                  <a:srgbClr val="0070C0"/>
                </a:solidFill>
                <a:latin typeface="Comic Sans MS" pitchFamily="66" charset="0"/>
              </a:rPr>
              <a:t>walking at work</a:t>
            </a:r>
            <a:r>
              <a:rPr lang="en-US" sz="2000" dirty="0" smtClean="0">
                <a:latin typeface="Comic Sans MS" pitchFamily="66" charset="0"/>
              </a:rPr>
              <a:t>. It is also </a:t>
            </a:r>
            <a:r>
              <a:rPr lang="en-US" sz="2000" b="1" dirty="0" smtClean="0">
                <a:solidFill>
                  <a:srgbClr val="0070C0"/>
                </a:solidFill>
                <a:latin typeface="Comic Sans MS" pitchFamily="66" charset="0"/>
              </a:rPr>
              <a:t>difficult to use the centre</a:t>
            </a:r>
          </a:p>
          <a:p>
            <a:r>
              <a:rPr lang="en-US" sz="2000" b="1" dirty="0" smtClean="0">
                <a:solidFill>
                  <a:srgbClr val="0070C0"/>
                </a:solidFill>
                <a:latin typeface="Comic Sans MS" pitchFamily="66" charset="0"/>
              </a:rPr>
              <a:t>space effectively </a:t>
            </a:r>
            <a:r>
              <a:rPr lang="en-US" sz="2000" dirty="0" smtClean="0">
                <a:latin typeface="Comic Sans MS" pitchFamily="66" charset="0"/>
              </a:rPr>
              <a:t>except for an aisle or for odd jobs</a:t>
            </a:r>
          </a:p>
          <a:p>
            <a:r>
              <a:rPr lang="en-US" sz="2000" dirty="0" smtClean="0">
                <a:latin typeface="Comic Sans MS" pitchFamily="66" charset="0"/>
              </a:rPr>
              <a:t>that may even come in the way of the main cooking</a:t>
            </a:r>
          </a:p>
          <a:p>
            <a:r>
              <a:rPr lang="en-US" sz="2000" dirty="0" smtClean="0">
                <a:latin typeface="Comic Sans MS" pitchFamily="66" charset="0"/>
              </a:rPr>
              <a:t>and preparation activity. </a:t>
            </a:r>
            <a:r>
              <a:rPr lang="en-US" sz="2000" b="1" dirty="0" smtClean="0">
                <a:solidFill>
                  <a:srgbClr val="0070C0"/>
                </a:solidFill>
                <a:latin typeface="Comic Sans MS" pitchFamily="66" charset="0"/>
              </a:rPr>
              <a:t>All plumbing, electricity</a:t>
            </a:r>
          </a:p>
          <a:p>
            <a:r>
              <a:rPr lang="en-US" sz="2000" b="1" dirty="0" smtClean="0">
                <a:solidFill>
                  <a:srgbClr val="0070C0"/>
                </a:solidFill>
                <a:latin typeface="Comic Sans MS" pitchFamily="66" charset="0"/>
              </a:rPr>
              <a:t>and gas connections are best brought to wall ends</a:t>
            </a:r>
          </a:p>
          <a:p>
            <a:r>
              <a:rPr lang="en-US" sz="2000" dirty="0" smtClean="0">
                <a:latin typeface="Comic Sans MS" pitchFamily="66" charset="0"/>
              </a:rPr>
              <a:t>rather than having pipes and drains under floors in</a:t>
            </a:r>
          </a:p>
          <a:p>
            <a:r>
              <a:rPr lang="en-US" sz="2000" dirty="0" smtClean="0">
                <a:latin typeface="Comic Sans MS" pitchFamily="66" charset="0"/>
              </a:rPr>
              <a:t>the centre of the kitchen. If this is done any leaks that may occur will flood the centre of the kitchen making it unhygienic and unsafe, as well as difficult to work in.</a:t>
            </a:r>
            <a:endParaRPr lang="en-US" sz="2000" dirty="0">
              <a:latin typeface="Comic Sans MS" pitchFamily="66"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228600"/>
            <a:ext cx="6629400" cy="5909310"/>
          </a:xfrm>
          <a:prstGeom prst="rect">
            <a:avLst/>
          </a:prstGeom>
        </p:spPr>
        <p:txBody>
          <a:bodyPr wrap="square">
            <a:spAutoFit/>
          </a:bodyPr>
          <a:lstStyle/>
          <a:p>
            <a:r>
              <a:rPr lang="en-US" b="1" dirty="0" smtClean="0">
                <a:solidFill>
                  <a:srgbClr val="FF0000"/>
                </a:solidFill>
                <a:latin typeface="Comic Sans MS" pitchFamily="66" charset="0"/>
              </a:rPr>
              <a:t>Rectangular Kitchen</a:t>
            </a:r>
          </a:p>
          <a:p>
            <a:r>
              <a:rPr lang="en-US" dirty="0" smtClean="0">
                <a:latin typeface="Comic Sans MS" pitchFamily="66" charset="0"/>
              </a:rPr>
              <a:t>Rectangular kitchens are a </a:t>
            </a:r>
            <a:r>
              <a:rPr lang="en-US" b="1" dirty="0" smtClean="0">
                <a:solidFill>
                  <a:srgbClr val="0070C0"/>
                </a:solidFill>
                <a:latin typeface="Comic Sans MS" pitchFamily="66" charset="0"/>
              </a:rPr>
              <a:t>very common</a:t>
            </a:r>
          </a:p>
          <a:p>
            <a:r>
              <a:rPr lang="en-US" b="1" dirty="0" smtClean="0">
                <a:solidFill>
                  <a:srgbClr val="0070C0"/>
                </a:solidFill>
                <a:latin typeface="Comic Sans MS" pitchFamily="66" charset="0"/>
              </a:rPr>
              <a:t>shape in catering establishments</a:t>
            </a:r>
            <a:r>
              <a:rPr lang="en-US" dirty="0" smtClean="0">
                <a:latin typeface="Comic Sans MS" pitchFamily="66" charset="0"/>
              </a:rPr>
              <a:t>, and</a:t>
            </a:r>
          </a:p>
          <a:p>
            <a:r>
              <a:rPr lang="en-US" dirty="0" smtClean="0">
                <a:latin typeface="Comic Sans MS" pitchFamily="66" charset="0"/>
              </a:rPr>
              <a:t>generally used </a:t>
            </a:r>
            <a:r>
              <a:rPr lang="en-US" b="1" dirty="0" smtClean="0">
                <a:solidFill>
                  <a:srgbClr val="0070C0"/>
                </a:solidFill>
                <a:latin typeface="Comic Sans MS" pitchFamily="66" charset="0"/>
              </a:rPr>
              <a:t>where a lot of activity is</a:t>
            </a:r>
          </a:p>
          <a:p>
            <a:r>
              <a:rPr lang="en-US" b="1" dirty="0" smtClean="0">
                <a:solidFill>
                  <a:srgbClr val="0070C0"/>
                </a:solidFill>
                <a:latin typeface="Comic Sans MS" pitchFamily="66" charset="0"/>
              </a:rPr>
              <a:t>undertaken </a:t>
            </a:r>
            <a:r>
              <a:rPr lang="en-US" dirty="0" smtClean="0">
                <a:latin typeface="Comic Sans MS" pitchFamily="66" charset="0"/>
              </a:rPr>
              <a:t>for most of the day. In large</a:t>
            </a:r>
          </a:p>
          <a:p>
            <a:r>
              <a:rPr lang="en-US" dirty="0" smtClean="0">
                <a:latin typeface="Comic Sans MS" pitchFamily="66" charset="0"/>
              </a:rPr>
              <a:t>establishments, where many different types</a:t>
            </a:r>
          </a:p>
          <a:p>
            <a:r>
              <a:rPr lang="en-US" dirty="0" smtClean="0">
                <a:latin typeface="Comic Sans MS" pitchFamily="66" charset="0"/>
              </a:rPr>
              <a:t>of menus are served, and more space is required, rectangular kitchens prove useful. Ample examples can be seen in </a:t>
            </a:r>
            <a:r>
              <a:rPr lang="en-US" b="1" dirty="0" smtClean="0">
                <a:solidFill>
                  <a:srgbClr val="0070C0"/>
                </a:solidFill>
                <a:latin typeface="Comic Sans MS" pitchFamily="66" charset="0"/>
              </a:rPr>
              <a:t>hospitals, large restaurants and central</a:t>
            </a:r>
          </a:p>
          <a:p>
            <a:r>
              <a:rPr lang="en-US" b="1" dirty="0" smtClean="0">
                <a:solidFill>
                  <a:srgbClr val="0070C0"/>
                </a:solidFill>
                <a:latin typeface="Comic Sans MS" pitchFamily="66" charset="0"/>
              </a:rPr>
              <a:t>kitchens.</a:t>
            </a:r>
          </a:p>
          <a:p>
            <a:r>
              <a:rPr lang="en-US" b="1" dirty="0" smtClean="0">
                <a:solidFill>
                  <a:srgbClr val="FF0000"/>
                </a:solidFill>
                <a:latin typeface="Comic Sans MS" pitchFamily="66" charset="0"/>
              </a:rPr>
              <a:t>U-Shaped Kitchen</a:t>
            </a:r>
          </a:p>
          <a:p>
            <a:r>
              <a:rPr lang="en-US" dirty="0" smtClean="0">
                <a:latin typeface="Comic Sans MS" pitchFamily="66" charset="0"/>
              </a:rPr>
              <a:t>U-shaped kitchens are the most efficient type, being</a:t>
            </a:r>
          </a:p>
          <a:p>
            <a:r>
              <a:rPr lang="en-US" b="1" dirty="0" smtClean="0">
                <a:solidFill>
                  <a:srgbClr val="0070C0"/>
                </a:solidFill>
                <a:latin typeface="Comic Sans MS" pitchFamily="66" charset="0"/>
              </a:rPr>
              <a:t>compact and step-saving</a:t>
            </a:r>
            <a:r>
              <a:rPr lang="en-US" dirty="0" smtClean="0">
                <a:solidFill>
                  <a:srgbClr val="0070C0"/>
                </a:solidFill>
                <a:latin typeface="Comic Sans MS" pitchFamily="66" charset="0"/>
              </a:rPr>
              <a:t>.</a:t>
            </a:r>
            <a:r>
              <a:rPr lang="en-US" dirty="0" smtClean="0">
                <a:latin typeface="Comic Sans MS" pitchFamily="66" charset="0"/>
              </a:rPr>
              <a:t> Doors are located at the end</a:t>
            </a:r>
          </a:p>
          <a:p>
            <a:r>
              <a:rPr lang="en-US" dirty="0" smtClean="0">
                <a:latin typeface="Comic Sans MS" pitchFamily="66" charset="0"/>
              </a:rPr>
              <a:t>of the ‘U’ and the dining area around the three sides of</a:t>
            </a:r>
          </a:p>
          <a:p>
            <a:r>
              <a:rPr lang="en-US" dirty="0" smtClean="0">
                <a:latin typeface="Comic Sans MS" pitchFamily="66" charset="0"/>
              </a:rPr>
              <a:t>the room. The sink unit is placed in the end-wall, or</a:t>
            </a:r>
          </a:p>
          <a:p>
            <a:r>
              <a:rPr lang="en-US" dirty="0" smtClean="0">
                <a:latin typeface="Comic Sans MS" pitchFamily="66" charset="0"/>
              </a:rPr>
              <a:t>inside the ‘U’, with a window over it. There </a:t>
            </a:r>
            <a:r>
              <a:rPr lang="en-US" b="1" dirty="0" smtClean="0">
                <a:solidFill>
                  <a:srgbClr val="0070C0"/>
                </a:solidFill>
                <a:latin typeface="Comic Sans MS" pitchFamily="66" charset="0"/>
              </a:rPr>
              <a:t>is no chance</a:t>
            </a:r>
          </a:p>
          <a:p>
            <a:r>
              <a:rPr lang="en-US" b="1" dirty="0" smtClean="0">
                <a:solidFill>
                  <a:srgbClr val="0070C0"/>
                </a:solidFill>
                <a:latin typeface="Comic Sans MS" pitchFamily="66" charset="0"/>
              </a:rPr>
              <a:t>of </a:t>
            </a:r>
            <a:r>
              <a:rPr lang="en-US" b="1" dirty="0" err="1" smtClean="0">
                <a:solidFill>
                  <a:srgbClr val="0070C0"/>
                </a:solidFill>
                <a:latin typeface="Comic Sans MS" pitchFamily="66" charset="0"/>
              </a:rPr>
              <a:t>criss</a:t>
            </a:r>
            <a:r>
              <a:rPr lang="en-US" b="1" dirty="0" smtClean="0">
                <a:solidFill>
                  <a:srgbClr val="0070C0"/>
                </a:solidFill>
                <a:latin typeface="Comic Sans MS" pitchFamily="66" charset="0"/>
              </a:rPr>
              <a:t>-crossing</a:t>
            </a:r>
            <a:r>
              <a:rPr lang="en-US" b="1" dirty="0" smtClean="0">
                <a:solidFill>
                  <a:srgbClr val="FF0000"/>
                </a:solidFill>
                <a:latin typeface="Comic Sans MS" pitchFamily="66" charset="0"/>
              </a:rPr>
              <a:t> </a:t>
            </a:r>
            <a:r>
              <a:rPr lang="en-US" dirty="0" smtClean="0">
                <a:latin typeface="Comic Sans MS" pitchFamily="66" charset="0"/>
              </a:rPr>
              <a:t>in such a plan and </a:t>
            </a:r>
            <a:r>
              <a:rPr lang="en-US" i="1" dirty="0" smtClean="0">
                <a:latin typeface="Comic Sans MS" pitchFamily="66" charset="0"/>
              </a:rPr>
              <a:t>work flows easily</a:t>
            </a:r>
          </a:p>
          <a:p>
            <a:r>
              <a:rPr lang="en-US" dirty="0" smtClean="0">
                <a:latin typeface="Comic Sans MS" pitchFamily="66" charset="0"/>
              </a:rPr>
              <a:t>from one centre to the next. </a:t>
            </a:r>
            <a:r>
              <a:rPr lang="en-US" b="1" dirty="0" smtClean="0">
                <a:latin typeface="Comic Sans MS" pitchFamily="66" charset="0"/>
              </a:rPr>
              <a:t>Counters can be fixed </a:t>
            </a:r>
            <a:r>
              <a:rPr lang="en-US" dirty="0" smtClean="0">
                <a:latin typeface="Comic Sans MS" pitchFamily="66" charset="0"/>
              </a:rPr>
              <a:t>to</a:t>
            </a:r>
          </a:p>
          <a:p>
            <a:r>
              <a:rPr lang="en-US" dirty="0" smtClean="0">
                <a:latin typeface="Comic Sans MS" pitchFamily="66" charset="0"/>
              </a:rPr>
              <a:t>come down on either side and </a:t>
            </a:r>
            <a:r>
              <a:rPr lang="en-US" b="1" dirty="0" smtClean="0">
                <a:solidFill>
                  <a:srgbClr val="0070C0"/>
                </a:solidFill>
                <a:latin typeface="Comic Sans MS" pitchFamily="66" charset="0"/>
              </a:rPr>
              <a:t>provide additional service</a:t>
            </a:r>
          </a:p>
          <a:p>
            <a:r>
              <a:rPr lang="en-US" b="1" dirty="0" smtClean="0">
                <a:solidFill>
                  <a:srgbClr val="0070C0"/>
                </a:solidFill>
                <a:latin typeface="Comic Sans MS" pitchFamily="66" charset="0"/>
              </a:rPr>
              <a:t>space during peak hours</a:t>
            </a:r>
            <a:r>
              <a:rPr lang="en-US" dirty="0" smtClean="0">
                <a:latin typeface="Comic Sans MS" pitchFamily="66" charset="0"/>
              </a:rPr>
              <a:t>, and can be folded back against</a:t>
            </a:r>
          </a:p>
          <a:p>
            <a:r>
              <a:rPr lang="en-US" dirty="0" smtClean="0">
                <a:latin typeface="Comic Sans MS" pitchFamily="66" charset="0"/>
              </a:rPr>
              <a:t>the walls after service hours.</a:t>
            </a:r>
            <a:endParaRPr lang="en-US" dirty="0">
              <a:latin typeface="Comic Sans MS" pitchFamily="66"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152401"/>
            <a:ext cx="6553200" cy="6463308"/>
          </a:xfrm>
          <a:prstGeom prst="rect">
            <a:avLst/>
          </a:prstGeom>
        </p:spPr>
        <p:txBody>
          <a:bodyPr wrap="square">
            <a:spAutoFit/>
          </a:bodyPr>
          <a:lstStyle/>
          <a:p>
            <a:r>
              <a:rPr lang="en-US" b="1" dirty="0" smtClean="0">
                <a:solidFill>
                  <a:srgbClr val="FF0000"/>
                </a:solidFill>
                <a:latin typeface="Comic Sans MS" pitchFamily="66" charset="0"/>
              </a:rPr>
              <a:t>L-Shaped Kitchen</a:t>
            </a:r>
          </a:p>
          <a:p>
            <a:r>
              <a:rPr lang="en-US" dirty="0" smtClean="0">
                <a:latin typeface="Comic Sans MS" pitchFamily="66" charset="0"/>
              </a:rPr>
              <a:t>L-shaped kitchens make use of </a:t>
            </a:r>
            <a:r>
              <a:rPr lang="en-US" b="1" dirty="0" smtClean="0">
                <a:solidFill>
                  <a:srgbClr val="0070C0"/>
                </a:solidFill>
                <a:latin typeface="Comic Sans MS" pitchFamily="66" charset="0"/>
              </a:rPr>
              <a:t>two walls adjoining</a:t>
            </a:r>
          </a:p>
          <a:p>
            <a:r>
              <a:rPr lang="en-US" b="1" dirty="0" smtClean="0">
                <a:solidFill>
                  <a:srgbClr val="0070C0"/>
                </a:solidFill>
                <a:latin typeface="Comic Sans MS" pitchFamily="66" charset="0"/>
              </a:rPr>
              <a:t>at right angles. </a:t>
            </a:r>
            <a:r>
              <a:rPr lang="en-US" dirty="0" smtClean="0">
                <a:latin typeface="Comic Sans MS" pitchFamily="66" charset="0"/>
              </a:rPr>
              <a:t>It is an efficient design where floor</a:t>
            </a:r>
          </a:p>
          <a:p>
            <a:r>
              <a:rPr lang="en-US" dirty="0" smtClean="0">
                <a:latin typeface="Comic Sans MS" pitchFamily="66" charset="0"/>
              </a:rPr>
              <a:t>space is limited. Extra space can be created by use</a:t>
            </a:r>
          </a:p>
          <a:p>
            <a:r>
              <a:rPr lang="en-US" dirty="0" smtClean="0">
                <a:latin typeface="Comic Sans MS" pitchFamily="66" charset="0"/>
              </a:rPr>
              <a:t>of revolving </a:t>
            </a:r>
            <a:r>
              <a:rPr lang="en-US" b="1" dirty="0" smtClean="0">
                <a:solidFill>
                  <a:srgbClr val="0070C0"/>
                </a:solidFill>
                <a:latin typeface="Comic Sans MS" pitchFamily="66" charset="0"/>
              </a:rPr>
              <a:t>shelves installed in a cabinet </a:t>
            </a:r>
            <a:r>
              <a:rPr lang="en-US" dirty="0" smtClean="0">
                <a:latin typeface="Comic Sans MS" pitchFamily="66" charset="0"/>
              </a:rPr>
              <a:t>at the</a:t>
            </a:r>
          </a:p>
          <a:p>
            <a:r>
              <a:rPr lang="en-US" dirty="0" smtClean="0">
                <a:latin typeface="Comic Sans MS" pitchFamily="66" charset="0"/>
              </a:rPr>
              <a:t>base of cooking and sink units. It is a </a:t>
            </a:r>
            <a:r>
              <a:rPr lang="en-US" b="1" dirty="0" smtClean="0">
                <a:solidFill>
                  <a:srgbClr val="0070C0"/>
                </a:solidFill>
                <a:latin typeface="Comic Sans MS" pitchFamily="66" charset="0"/>
              </a:rPr>
              <a:t>very useful</a:t>
            </a:r>
          </a:p>
          <a:p>
            <a:r>
              <a:rPr lang="en-US" b="1" dirty="0" smtClean="0">
                <a:solidFill>
                  <a:srgbClr val="0070C0"/>
                </a:solidFill>
                <a:latin typeface="Comic Sans MS" pitchFamily="66" charset="0"/>
              </a:rPr>
              <a:t>shape for small canteens, kiosks, tea and coffee</a:t>
            </a:r>
          </a:p>
          <a:p>
            <a:r>
              <a:rPr lang="en-US" b="1" dirty="0" smtClean="0">
                <a:solidFill>
                  <a:srgbClr val="0070C0"/>
                </a:solidFill>
                <a:latin typeface="Comic Sans MS" pitchFamily="66" charset="0"/>
              </a:rPr>
              <a:t>shops.</a:t>
            </a:r>
          </a:p>
          <a:p>
            <a:r>
              <a:rPr lang="en-US" b="1" dirty="0" smtClean="0">
                <a:solidFill>
                  <a:srgbClr val="FF0000"/>
                </a:solidFill>
                <a:latin typeface="Comic Sans MS" pitchFamily="66" charset="0"/>
              </a:rPr>
              <a:t>Parallel Kitchen</a:t>
            </a:r>
          </a:p>
          <a:p>
            <a:r>
              <a:rPr lang="en-US" dirty="0" smtClean="0">
                <a:latin typeface="Comic Sans MS" pitchFamily="66" charset="0"/>
              </a:rPr>
              <a:t>In parallel kitchens </a:t>
            </a:r>
            <a:r>
              <a:rPr lang="en-US" b="1" dirty="0" smtClean="0">
                <a:solidFill>
                  <a:srgbClr val="0070C0"/>
                </a:solidFill>
                <a:latin typeface="Comic Sans MS" pitchFamily="66" charset="0"/>
              </a:rPr>
              <a:t>the sides of passages may</a:t>
            </a:r>
          </a:p>
          <a:p>
            <a:r>
              <a:rPr lang="en-US" b="1" dirty="0" smtClean="0">
                <a:solidFill>
                  <a:srgbClr val="0070C0"/>
                </a:solidFill>
                <a:latin typeface="Comic Sans MS" pitchFamily="66" charset="0"/>
              </a:rPr>
              <a:t>be </a:t>
            </a:r>
            <a:r>
              <a:rPr lang="en-US" b="1" dirty="0" err="1" smtClean="0">
                <a:solidFill>
                  <a:srgbClr val="0070C0"/>
                </a:solidFill>
                <a:latin typeface="Comic Sans MS" pitchFamily="66" charset="0"/>
              </a:rPr>
              <a:t>utilised</a:t>
            </a:r>
            <a:r>
              <a:rPr lang="en-US" dirty="0" smtClean="0">
                <a:latin typeface="Comic Sans MS" pitchFamily="66" charset="0"/>
              </a:rPr>
              <a:t> while the centre space acts as an</a:t>
            </a:r>
          </a:p>
          <a:p>
            <a:r>
              <a:rPr lang="en-US" dirty="0" smtClean="0">
                <a:latin typeface="Comic Sans MS" pitchFamily="66" charset="0"/>
              </a:rPr>
              <a:t>aisle. The passage may be slightly screened</a:t>
            </a:r>
          </a:p>
          <a:p>
            <a:r>
              <a:rPr lang="en-US" dirty="0" smtClean="0">
                <a:latin typeface="Comic Sans MS" pitchFamily="66" charset="0"/>
              </a:rPr>
              <a:t>off on one side for service during peak hours.</a:t>
            </a:r>
          </a:p>
          <a:p>
            <a:r>
              <a:rPr lang="en-US" dirty="0" smtClean="0">
                <a:latin typeface="Comic Sans MS" pitchFamily="66" charset="0"/>
              </a:rPr>
              <a:t>This sort of plan is best </a:t>
            </a:r>
            <a:r>
              <a:rPr lang="en-US" b="1" dirty="0" smtClean="0">
                <a:solidFill>
                  <a:srgbClr val="0070C0"/>
                </a:solidFill>
                <a:latin typeface="Comic Sans MS" pitchFamily="66" charset="0"/>
              </a:rPr>
              <a:t>suited to cafeterias of</a:t>
            </a:r>
          </a:p>
          <a:p>
            <a:r>
              <a:rPr lang="en-US" b="1" dirty="0" smtClean="0">
                <a:solidFill>
                  <a:srgbClr val="0070C0"/>
                </a:solidFill>
                <a:latin typeface="Comic Sans MS" pitchFamily="66" charset="0"/>
              </a:rPr>
              <a:t>the self service type.</a:t>
            </a:r>
          </a:p>
          <a:p>
            <a:r>
              <a:rPr lang="en-US" dirty="0" smtClean="0">
                <a:latin typeface="Comic Sans MS" pitchFamily="66" charset="0"/>
              </a:rPr>
              <a:t>This shape is suitable for </a:t>
            </a:r>
            <a:r>
              <a:rPr lang="en-US" b="1" dirty="0" smtClean="0">
                <a:solidFill>
                  <a:srgbClr val="0070C0"/>
                </a:solidFill>
                <a:latin typeface="Comic Sans MS" pitchFamily="66" charset="0"/>
              </a:rPr>
              <a:t>midday meals</a:t>
            </a:r>
          </a:p>
          <a:p>
            <a:r>
              <a:rPr lang="en-US" b="1" dirty="0" smtClean="0">
                <a:solidFill>
                  <a:srgbClr val="0070C0"/>
                </a:solidFill>
                <a:latin typeface="Comic Sans MS" pitchFamily="66" charset="0"/>
              </a:rPr>
              <a:t>in schools </a:t>
            </a:r>
            <a:r>
              <a:rPr lang="en-US" dirty="0" smtClean="0">
                <a:latin typeface="Comic Sans MS" pitchFamily="66" charset="0"/>
              </a:rPr>
              <a:t>where dining facilities are not</a:t>
            </a:r>
          </a:p>
          <a:p>
            <a:r>
              <a:rPr lang="en-US" dirty="0" smtClean="0">
                <a:latin typeface="Comic Sans MS" pitchFamily="66" charset="0"/>
              </a:rPr>
              <a:t>possible. The central passages with walls at</a:t>
            </a:r>
          </a:p>
          <a:p>
            <a:r>
              <a:rPr lang="en-US" dirty="0" smtClean="0">
                <a:latin typeface="Comic Sans MS" pitchFamily="66" charset="0"/>
              </a:rPr>
              <a:t>least </a:t>
            </a:r>
            <a:r>
              <a:rPr lang="en-US" b="1" dirty="0" smtClean="0">
                <a:solidFill>
                  <a:srgbClr val="0070C0"/>
                </a:solidFill>
                <a:latin typeface="Comic Sans MS" pitchFamily="66" charset="0"/>
              </a:rPr>
              <a:t>1.2 to 1.5 </a:t>
            </a:r>
            <a:r>
              <a:rPr lang="en-US" b="1" dirty="0" err="1" smtClean="0">
                <a:solidFill>
                  <a:srgbClr val="0070C0"/>
                </a:solidFill>
                <a:latin typeface="Comic Sans MS" pitchFamily="66" charset="0"/>
              </a:rPr>
              <a:t>metres</a:t>
            </a:r>
            <a:r>
              <a:rPr lang="en-US" b="1" dirty="0" smtClean="0">
                <a:solidFill>
                  <a:srgbClr val="0070C0"/>
                </a:solidFill>
                <a:latin typeface="Comic Sans MS" pitchFamily="66" charset="0"/>
              </a:rPr>
              <a:t> </a:t>
            </a:r>
            <a:r>
              <a:rPr lang="en-US" dirty="0" smtClean="0">
                <a:latin typeface="Comic Sans MS" pitchFamily="66" charset="0"/>
              </a:rPr>
              <a:t>apart can be used for</a:t>
            </a:r>
          </a:p>
          <a:p>
            <a:r>
              <a:rPr lang="en-US" dirty="0" smtClean="0">
                <a:latin typeface="Comic Sans MS" pitchFamily="66" charset="0"/>
              </a:rPr>
              <a:t>children to squat on mattresses and eat the</a:t>
            </a:r>
          </a:p>
          <a:p>
            <a:r>
              <a:rPr lang="en-US" dirty="0" smtClean="0">
                <a:latin typeface="Comic Sans MS" pitchFamily="66" charset="0"/>
              </a:rPr>
              <a:t>plated food served. More often children like</a:t>
            </a:r>
          </a:p>
          <a:p>
            <a:r>
              <a:rPr lang="en-US" dirty="0" smtClean="0">
                <a:latin typeface="Comic Sans MS" pitchFamily="66" charset="0"/>
              </a:rPr>
              <a:t>to eat standing or playing and so carry the</a:t>
            </a:r>
          </a:p>
          <a:p>
            <a:r>
              <a:rPr lang="en-US" dirty="0" smtClean="0">
                <a:latin typeface="Comic Sans MS" pitchFamily="66" charset="0"/>
              </a:rPr>
              <a:t>food away from the area of service.</a:t>
            </a:r>
            <a:endParaRPr lang="en-US" dirty="0">
              <a:latin typeface="Comic Sans MS" pitchFamily="66"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 y="228601"/>
            <a:ext cx="6705600" cy="3416320"/>
          </a:xfrm>
          <a:prstGeom prst="rect">
            <a:avLst/>
          </a:prstGeom>
        </p:spPr>
        <p:txBody>
          <a:bodyPr wrap="square">
            <a:spAutoFit/>
          </a:bodyPr>
          <a:lstStyle/>
          <a:p>
            <a:r>
              <a:rPr lang="en-US" b="1" dirty="0" smtClean="0">
                <a:solidFill>
                  <a:srgbClr val="FF0000"/>
                </a:solidFill>
                <a:latin typeface="Comic Sans MS" pitchFamily="66" charset="0"/>
              </a:rPr>
              <a:t>Straight-line Kitchen</a:t>
            </a:r>
          </a:p>
          <a:p>
            <a:r>
              <a:rPr lang="en-US" dirty="0" smtClean="0">
                <a:latin typeface="Comic Sans MS" pitchFamily="66" charset="0"/>
              </a:rPr>
              <a:t>This is </a:t>
            </a:r>
            <a:r>
              <a:rPr lang="en-US" b="1" dirty="0" smtClean="0">
                <a:solidFill>
                  <a:srgbClr val="0070C0"/>
                </a:solidFill>
                <a:latin typeface="Comic Sans MS" pitchFamily="66" charset="0"/>
              </a:rPr>
              <a:t>sometimes referred to as an I-shaped kitchen</a:t>
            </a:r>
            <a:r>
              <a:rPr lang="en-US" dirty="0" smtClean="0">
                <a:latin typeface="Comic Sans MS" pitchFamily="66" charset="0"/>
              </a:rPr>
              <a:t>. It is a useful arrangement </a:t>
            </a:r>
            <a:r>
              <a:rPr lang="en-US" b="1" dirty="0" smtClean="0">
                <a:solidFill>
                  <a:srgbClr val="0070C0"/>
                </a:solidFill>
                <a:latin typeface="Comic Sans MS" pitchFamily="66" charset="0"/>
              </a:rPr>
              <a:t>for kiosks, tea shops, the straight line kitchen or mobile vending units. </a:t>
            </a:r>
            <a:r>
              <a:rPr lang="en-US" dirty="0" smtClean="0">
                <a:latin typeface="Comic Sans MS" pitchFamily="66" charset="0"/>
              </a:rPr>
              <a:t>The extra storage is created on walls or under sinks through cabinets. For service, there is provision for a platform or extended</a:t>
            </a:r>
          </a:p>
          <a:p>
            <a:r>
              <a:rPr lang="en-US" dirty="0" smtClean="0">
                <a:latin typeface="Comic Sans MS" pitchFamily="66" charset="0"/>
              </a:rPr>
              <a:t>counter outside a window. Window spaces</a:t>
            </a:r>
          </a:p>
          <a:p>
            <a:r>
              <a:rPr lang="en-US" dirty="0" smtClean="0">
                <a:latin typeface="Comic Sans MS" pitchFamily="66" charset="0"/>
              </a:rPr>
              <a:t>can be shelved and covered with </a:t>
            </a:r>
            <a:r>
              <a:rPr lang="en-US" dirty="0" err="1" smtClean="0">
                <a:latin typeface="Comic Sans MS" pitchFamily="66" charset="0"/>
              </a:rPr>
              <a:t>wiremesh</a:t>
            </a:r>
            <a:endParaRPr lang="en-US" dirty="0" smtClean="0">
              <a:latin typeface="Comic Sans MS" pitchFamily="66" charset="0"/>
            </a:endParaRPr>
          </a:p>
          <a:p>
            <a:r>
              <a:rPr lang="en-US" dirty="0" smtClean="0">
                <a:latin typeface="Comic Sans MS" pitchFamily="66" charset="0"/>
              </a:rPr>
              <a:t>shutters to increase display space and protect</a:t>
            </a:r>
          </a:p>
          <a:p>
            <a:r>
              <a:rPr lang="en-US" dirty="0" smtClean="0">
                <a:latin typeface="Comic Sans MS" pitchFamily="66" charset="0"/>
              </a:rPr>
              <a:t>from flies, while at the same time providing</a:t>
            </a:r>
          </a:p>
          <a:p>
            <a:r>
              <a:rPr lang="en-US" dirty="0" smtClean="0">
                <a:latin typeface="Comic Sans MS" pitchFamily="66" charset="0"/>
              </a:rPr>
              <a:t>enough ventilation in small spaces.</a:t>
            </a:r>
          </a:p>
          <a:p>
            <a:endParaRPr lang="en-US" dirty="0">
              <a:latin typeface="Comic Sans MS" pitchFamily="66"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58847"/>
            <a:ext cx="6629400" cy="4524315"/>
          </a:xfrm>
          <a:prstGeom prst="rect">
            <a:avLst/>
          </a:prstGeom>
        </p:spPr>
        <p:txBody>
          <a:bodyPr wrap="square">
            <a:spAutoFit/>
          </a:bodyPr>
          <a:lstStyle/>
          <a:p>
            <a:r>
              <a:rPr lang="en-US" b="1" dirty="0" smtClean="0">
                <a:latin typeface="Comic Sans MS" pitchFamily="66" charset="0"/>
              </a:rPr>
              <a:t>Combination of shapes</a:t>
            </a:r>
          </a:p>
          <a:p>
            <a:r>
              <a:rPr lang="en-US" dirty="0" smtClean="0">
                <a:latin typeface="Comic Sans MS" pitchFamily="66" charset="0"/>
              </a:rPr>
              <a:t>Any of the shapes discussed above can be combined</a:t>
            </a:r>
          </a:p>
          <a:p>
            <a:r>
              <a:rPr lang="en-US" dirty="0" smtClean="0">
                <a:latin typeface="Comic Sans MS" pitchFamily="66" charset="0"/>
              </a:rPr>
              <a:t>To plan out a kitchen, depending on the space</a:t>
            </a:r>
          </a:p>
          <a:p>
            <a:r>
              <a:rPr lang="en-US" dirty="0" smtClean="0">
                <a:latin typeface="Comic Sans MS" pitchFamily="66" charset="0"/>
              </a:rPr>
              <a:t>Available in a building. Sometimes very different</a:t>
            </a:r>
          </a:p>
          <a:p>
            <a:r>
              <a:rPr lang="en-US" dirty="0" smtClean="0">
                <a:latin typeface="Comic Sans MS" pitchFamily="66" charset="0"/>
              </a:rPr>
              <a:t>Shapes can emerge during the process of renovation</a:t>
            </a:r>
          </a:p>
          <a:p>
            <a:r>
              <a:rPr lang="en-US" dirty="0" smtClean="0">
                <a:latin typeface="Comic Sans MS" pitchFamily="66" charset="0"/>
              </a:rPr>
              <a:t>Or expansion of catering facilities.</a:t>
            </a:r>
          </a:p>
          <a:p>
            <a:r>
              <a:rPr lang="en-US" dirty="0" smtClean="0">
                <a:latin typeface="Comic Sans MS" pitchFamily="66" charset="0"/>
              </a:rPr>
              <a:t>In buildings where catering is not the main</a:t>
            </a:r>
          </a:p>
          <a:p>
            <a:r>
              <a:rPr lang="en-US" dirty="0" smtClean="0">
                <a:latin typeface="Comic Sans MS" pitchFamily="66" charset="0"/>
              </a:rPr>
              <a:t>Activity but forms an area that complements the</a:t>
            </a:r>
          </a:p>
          <a:p>
            <a:r>
              <a:rPr lang="en-US" dirty="0" smtClean="0">
                <a:latin typeface="Comic Sans MS" pitchFamily="66" charset="0"/>
              </a:rPr>
              <a:t>Main services such as </a:t>
            </a:r>
            <a:r>
              <a:rPr lang="en-US" dirty="0" err="1" smtClean="0">
                <a:latin typeface="Comic Sans MS" pitchFamily="66" charset="0"/>
              </a:rPr>
              <a:t>accomodation</a:t>
            </a:r>
            <a:r>
              <a:rPr lang="en-US" dirty="0" smtClean="0">
                <a:latin typeface="Comic Sans MS" pitchFamily="66" charset="0"/>
              </a:rPr>
              <a:t>, conferencing</a:t>
            </a:r>
          </a:p>
          <a:p>
            <a:r>
              <a:rPr lang="en-US" dirty="0" smtClean="0">
                <a:latin typeface="Comic Sans MS" pitchFamily="66" charset="0"/>
              </a:rPr>
              <a:t>Etc. In hotels, or medical services in hospitals, the</a:t>
            </a:r>
          </a:p>
          <a:p>
            <a:r>
              <a:rPr lang="en-US" dirty="0" smtClean="0">
                <a:latin typeface="Comic Sans MS" pitchFamily="66" charset="0"/>
              </a:rPr>
              <a:t>Space allotted to kitchens is usually what can be spared after the main services are planned. This can lead to unplanned space allocation, ending up with</a:t>
            </a:r>
          </a:p>
          <a:p>
            <a:r>
              <a:rPr lang="en-US" dirty="0" smtClean="0">
                <a:latin typeface="Comic Sans MS" pitchFamily="66" charset="0"/>
              </a:rPr>
              <a:t>Shapes and sizes in which </a:t>
            </a:r>
            <a:r>
              <a:rPr lang="en-US" b="1" dirty="0" smtClean="0">
                <a:solidFill>
                  <a:srgbClr val="0070C0"/>
                </a:solidFill>
                <a:latin typeface="Comic Sans MS" pitchFamily="66" charset="0"/>
              </a:rPr>
              <a:t>a lot of creativity and innovation is required </a:t>
            </a:r>
            <a:r>
              <a:rPr lang="en-US" dirty="0" smtClean="0">
                <a:latin typeface="Comic Sans MS" pitchFamily="66" charset="0"/>
              </a:rPr>
              <a:t>to make it effectively operational and pleasant to work in.</a:t>
            </a:r>
            <a:endParaRPr lang="en-US" dirty="0">
              <a:latin typeface="Comic Sans MS" pitchFamily="66"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228600"/>
            <a:ext cx="8534400" cy="3693319"/>
          </a:xfrm>
          <a:prstGeom prst="rect">
            <a:avLst/>
          </a:prstGeom>
        </p:spPr>
        <p:txBody>
          <a:bodyPr wrap="square">
            <a:spAutoFit/>
          </a:bodyPr>
          <a:lstStyle/>
          <a:p>
            <a:r>
              <a:rPr lang="en-US" b="1" dirty="0" smtClean="0">
                <a:latin typeface="Comic Sans MS" pitchFamily="66" charset="0"/>
              </a:rPr>
              <a:t>DEVELOPING KITCHEN PLANS</a:t>
            </a:r>
          </a:p>
          <a:p>
            <a:r>
              <a:rPr lang="en-US" dirty="0" smtClean="0">
                <a:latin typeface="Comic Sans MS" pitchFamily="66" charset="0"/>
              </a:rPr>
              <a:t>Before and kitchen plan can be developed, it is important to follow four main</a:t>
            </a:r>
          </a:p>
          <a:p>
            <a:r>
              <a:rPr lang="en-US" dirty="0" smtClean="0">
                <a:latin typeface="Comic Sans MS" pitchFamily="66" charset="0"/>
              </a:rPr>
              <a:t>steps:</a:t>
            </a:r>
          </a:p>
          <a:p>
            <a:pPr>
              <a:buFont typeface="Wingdings" pitchFamily="2" charset="2"/>
              <a:buChar char="Ø"/>
            </a:pPr>
            <a:r>
              <a:rPr lang="en-US" dirty="0" smtClean="0">
                <a:latin typeface="Comic Sans MS" pitchFamily="66" charset="0"/>
              </a:rPr>
              <a:t>  Formulate list of activities to be performed.</a:t>
            </a:r>
          </a:p>
          <a:p>
            <a:pPr>
              <a:buFont typeface="Wingdings" pitchFamily="2" charset="2"/>
              <a:buChar char="Ø"/>
            </a:pPr>
            <a:r>
              <a:rPr lang="en-US" dirty="0" smtClean="0">
                <a:latin typeface="Comic Sans MS" pitchFamily="66" charset="0"/>
              </a:rPr>
              <a:t>  Break activities into jobs or tasks.</a:t>
            </a:r>
          </a:p>
          <a:p>
            <a:pPr>
              <a:buFont typeface="Wingdings" pitchFamily="2" charset="2"/>
              <a:buChar char="Ø"/>
            </a:pPr>
            <a:r>
              <a:rPr lang="en-US" dirty="0" smtClean="0">
                <a:latin typeface="Comic Sans MS" pitchFamily="66" charset="0"/>
              </a:rPr>
              <a:t>  Work out the simplest ways of performing the tasks.</a:t>
            </a:r>
          </a:p>
          <a:p>
            <a:pPr>
              <a:buFont typeface="Wingdings" pitchFamily="2" charset="2"/>
              <a:buChar char="Ø"/>
            </a:pPr>
            <a:r>
              <a:rPr lang="en-US" dirty="0" smtClean="0">
                <a:latin typeface="Comic Sans MS" pitchFamily="66" charset="0"/>
              </a:rPr>
              <a:t>  Arrange tasks into sequences for smooth operation.</a:t>
            </a:r>
          </a:p>
          <a:p>
            <a:r>
              <a:rPr lang="en-US" i="1" dirty="0" smtClean="0">
                <a:latin typeface="Comic Sans MS" pitchFamily="66" charset="0"/>
              </a:rPr>
              <a:t>Step 1: Formulate a list of activities that are to be performed in the kitchen. In </a:t>
            </a:r>
            <a:r>
              <a:rPr lang="en-US" dirty="0" smtClean="0">
                <a:latin typeface="Comic Sans MS" pitchFamily="66" charset="0"/>
              </a:rPr>
              <a:t>the process of scheduling, the activities are </a:t>
            </a:r>
            <a:r>
              <a:rPr lang="en-US" dirty="0" err="1" smtClean="0">
                <a:latin typeface="Comic Sans MS" pitchFamily="66" charset="0"/>
              </a:rPr>
              <a:t>organised</a:t>
            </a:r>
            <a:r>
              <a:rPr lang="en-US" dirty="0" smtClean="0">
                <a:latin typeface="Comic Sans MS" pitchFamily="66" charset="0"/>
              </a:rPr>
              <a:t> into a </a:t>
            </a:r>
            <a:r>
              <a:rPr lang="en-US" i="1" dirty="0" smtClean="0">
                <a:latin typeface="Comic Sans MS" pitchFamily="66" charset="0"/>
              </a:rPr>
              <a:t>production cycle </a:t>
            </a:r>
            <a:r>
              <a:rPr lang="en-US" dirty="0" smtClean="0">
                <a:latin typeface="Comic Sans MS" pitchFamily="66" charset="0"/>
              </a:rPr>
              <a:t>which shows the sequence in which the listed activities are to be performed, and their interrelationships.</a:t>
            </a:r>
          </a:p>
          <a:p>
            <a:endParaRPr lang="en-US" dirty="0" smtClean="0">
              <a:latin typeface="Comic Sans MS" pitchFamily="66" charset="0"/>
            </a:endParaRPr>
          </a:p>
          <a:p>
            <a:endParaRPr lang="en-US" dirty="0">
              <a:latin typeface="Comic Sans MS" pitchFamily="66"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Image result for Food Production and Service cycle"/>
          <p:cNvPicPr>
            <a:picLocks noChangeAspect="1" noChangeArrowheads="1"/>
          </p:cNvPicPr>
          <p:nvPr/>
        </p:nvPicPr>
        <p:blipFill>
          <a:blip r:embed="rId2" cstate="print"/>
          <a:srcRect/>
          <a:stretch>
            <a:fillRect/>
          </a:stretch>
        </p:blipFill>
        <p:spPr bwMode="auto">
          <a:xfrm>
            <a:off x="990600" y="304800"/>
            <a:ext cx="6324600" cy="5410200"/>
          </a:xfrm>
          <a:prstGeom prst="rect">
            <a:avLst/>
          </a:prstGeom>
          <a:noFill/>
        </p:spPr>
      </p:pic>
      <p:sp>
        <p:nvSpPr>
          <p:cNvPr id="3" name="TextBox 2"/>
          <p:cNvSpPr txBox="1"/>
          <p:nvPr/>
        </p:nvSpPr>
        <p:spPr>
          <a:xfrm>
            <a:off x="2667000" y="6248400"/>
            <a:ext cx="3415037" cy="369332"/>
          </a:xfrm>
          <a:prstGeom prst="rect">
            <a:avLst/>
          </a:prstGeom>
          <a:noFill/>
        </p:spPr>
        <p:txBody>
          <a:bodyPr wrap="none" rtlCol="0">
            <a:spAutoFit/>
          </a:bodyPr>
          <a:lstStyle/>
          <a:p>
            <a:r>
              <a:rPr lang="en-US" dirty="0" smtClean="0"/>
              <a:t>Food Production and Service Cycle</a:t>
            </a: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304800" y="685800"/>
          <a:ext cx="8534400" cy="5152813"/>
        </p:xfrm>
        <a:graphic>
          <a:graphicData uri="http://schemas.openxmlformats.org/drawingml/2006/table">
            <a:tbl>
              <a:tblPr firstRow="1" bandRow="1">
                <a:tableStyleId>{5C22544A-7EE6-4342-B048-85BDC9FD1C3A}</a:tableStyleId>
              </a:tblPr>
              <a:tblGrid>
                <a:gridCol w="1495719"/>
                <a:gridCol w="1847654"/>
                <a:gridCol w="5191027"/>
              </a:tblGrid>
              <a:tr h="702733">
                <a:tc>
                  <a:txBody>
                    <a:bodyPr/>
                    <a:lstStyle/>
                    <a:p>
                      <a:pPr algn="ctr"/>
                      <a:r>
                        <a:rPr lang="en-US" dirty="0" smtClean="0">
                          <a:latin typeface="Comic Sans MS" pitchFamily="66" charset="0"/>
                        </a:rPr>
                        <a:t>ACTIVITY</a:t>
                      </a:r>
                      <a:endParaRPr lang="en-US" dirty="0">
                        <a:latin typeface="Comic Sans MS" pitchFamily="66" charset="0"/>
                      </a:endParaRPr>
                    </a:p>
                  </a:txBody>
                  <a:tcPr/>
                </a:tc>
                <a:tc>
                  <a:txBody>
                    <a:bodyPr/>
                    <a:lstStyle/>
                    <a:p>
                      <a:pPr algn="ctr"/>
                      <a:r>
                        <a:rPr lang="en-US" dirty="0" smtClean="0">
                          <a:latin typeface="Comic Sans MS" pitchFamily="66" charset="0"/>
                        </a:rPr>
                        <a:t>AREA OF ACTIVITY</a:t>
                      </a:r>
                      <a:endParaRPr lang="en-US" dirty="0">
                        <a:latin typeface="Comic Sans MS" pitchFamily="66" charset="0"/>
                      </a:endParaRPr>
                    </a:p>
                  </a:txBody>
                  <a:tcPr/>
                </a:tc>
                <a:tc>
                  <a:txBody>
                    <a:bodyPr/>
                    <a:lstStyle/>
                    <a:p>
                      <a:pPr algn="ctr"/>
                      <a:r>
                        <a:rPr lang="en-US" dirty="0" smtClean="0">
                          <a:latin typeface="Comic Sans MS" pitchFamily="66" charset="0"/>
                        </a:rPr>
                        <a:t>TASKS</a:t>
                      </a:r>
                      <a:endParaRPr lang="en-US" dirty="0">
                        <a:latin typeface="Comic Sans MS" pitchFamily="66" charset="0"/>
                      </a:endParaRPr>
                    </a:p>
                  </a:txBody>
                  <a:tcPr/>
                </a:tc>
              </a:tr>
              <a:tr h="702733">
                <a:tc>
                  <a:txBody>
                    <a:bodyPr/>
                    <a:lstStyle/>
                    <a:p>
                      <a:r>
                        <a:rPr lang="en-US" sz="1800" kern="1200" baseline="0" dirty="0" smtClean="0">
                          <a:solidFill>
                            <a:schemeClr val="dk1"/>
                          </a:solidFill>
                          <a:latin typeface="Comic Sans MS" pitchFamily="66" charset="0"/>
                          <a:ea typeface="+mn-ea"/>
                          <a:cs typeface="+mn-cs"/>
                        </a:rPr>
                        <a:t>Storage</a:t>
                      </a:r>
                      <a:endParaRPr lang="en-US" dirty="0">
                        <a:latin typeface="Comic Sans MS" pitchFamily="66" charset="0"/>
                      </a:endParaRPr>
                    </a:p>
                  </a:txBody>
                  <a:tcPr/>
                </a:tc>
                <a:tc>
                  <a:txBody>
                    <a:bodyPr/>
                    <a:lstStyle/>
                    <a:p>
                      <a:r>
                        <a:rPr lang="en-US" dirty="0" smtClean="0">
                          <a:latin typeface="Comic Sans MS" pitchFamily="66" charset="0"/>
                        </a:rPr>
                        <a:t>Stores</a:t>
                      </a:r>
                      <a:endParaRPr lang="en-US" dirty="0">
                        <a:latin typeface="Comic Sans MS" pitchFamily="66" charset="0"/>
                      </a:endParaRPr>
                    </a:p>
                  </a:txBody>
                  <a:tcPr/>
                </a:tc>
                <a:tc>
                  <a:txBody>
                    <a:bodyPr/>
                    <a:lstStyle/>
                    <a:p>
                      <a:r>
                        <a:rPr lang="en-US" sz="1800" kern="1200" baseline="0" dirty="0" smtClean="0">
                          <a:solidFill>
                            <a:schemeClr val="dk1"/>
                          </a:solidFill>
                          <a:latin typeface="Comic Sans MS" pitchFamily="66" charset="0"/>
                          <a:ea typeface="+mn-ea"/>
                          <a:cs typeface="+mn-cs"/>
                        </a:rPr>
                        <a:t>Get flour, butter, sugar, eggs, cherries, etc.</a:t>
                      </a:r>
                    </a:p>
                    <a:p>
                      <a:r>
                        <a:rPr lang="en-US" sz="1800" kern="1200" baseline="0" dirty="0" smtClean="0">
                          <a:solidFill>
                            <a:schemeClr val="dk1"/>
                          </a:solidFill>
                          <a:latin typeface="Comic Sans MS" pitchFamily="66" charset="0"/>
                          <a:ea typeface="+mn-ea"/>
                          <a:cs typeface="+mn-cs"/>
                        </a:rPr>
                        <a:t>Collect all equipment required.</a:t>
                      </a:r>
                      <a:endParaRPr lang="en-US" dirty="0">
                        <a:latin typeface="Comic Sans MS" pitchFamily="66" charset="0"/>
                      </a:endParaRPr>
                    </a:p>
                  </a:txBody>
                  <a:tcPr/>
                </a:tc>
              </a:tr>
              <a:tr h="1566333">
                <a:tc>
                  <a:txBody>
                    <a:bodyPr/>
                    <a:lstStyle/>
                    <a:p>
                      <a:r>
                        <a:rPr lang="en-US" sz="1800" kern="1200" baseline="0" dirty="0" smtClean="0">
                          <a:solidFill>
                            <a:schemeClr val="dk1"/>
                          </a:solidFill>
                          <a:latin typeface="Comic Sans MS" pitchFamily="66" charset="0"/>
                          <a:ea typeface="+mn-ea"/>
                          <a:cs typeface="+mn-cs"/>
                        </a:rPr>
                        <a:t>Preparation</a:t>
                      </a:r>
                      <a:endParaRPr lang="en-US" dirty="0">
                        <a:latin typeface="Comic Sans MS" pitchFamily="66" charset="0"/>
                      </a:endParaRPr>
                    </a:p>
                  </a:txBody>
                  <a:tcPr/>
                </a:tc>
                <a:tc>
                  <a:txBody>
                    <a:bodyPr/>
                    <a:lstStyle/>
                    <a:p>
                      <a:r>
                        <a:rPr lang="en-US" dirty="0" smtClean="0">
                          <a:latin typeface="Comic Sans MS" pitchFamily="66" charset="0"/>
                        </a:rPr>
                        <a:t>Kitchen</a:t>
                      </a:r>
                      <a:endParaRPr lang="en-US" dirty="0">
                        <a:latin typeface="Comic Sans MS" pitchFamily="66" charset="0"/>
                      </a:endParaRPr>
                    </a:p>
                  </a:txBody>
                  <a:tcPr/>
                </a:tc>
                <a:tc>
                  <a:txBody>
                    <a:bodyPr/>
                    <a:lstStyle/>
                    <a:p>
                      <a:r>
                        <a:rPr lang="en-US" sz="1800" kern="1200" baseline="0" dirty="0" smtClean="0">
                          <a:solidFill>
                            <a:schemeClr val="dk1"/>
                          </a:solidFill>
                          <a:latin typeface="Comic Sans MS" pitchFamily="66" charset="0"/>
                          <a:ea typeface="+mn-ea"/>
                          <a:cs typeface="+mn-cs"/>
                        </a:rPr>
                        <a:t>Sift powdered ingredients together. Cream sugar and butter. Beat eggs and gradually add to the creamed mixture. Pipe or spoon mixture into cases or in cookie trays, placing a piece of cherry in the centre.</a:t>
                      </a:r>
                      <a:endParaRPr lang="en-US" dirty="0">
                        <a:latin typeface="Comic Sans MS" pitchFamily="66" charset="0"/>
                      </a:endParaRPr>
                    </a:p>
                  </a:txBody>
                  <a:tcPr/>
                </a:tc>
              </a:tr>
              <a:tr h="838201">
                <a:tc>
                  <a:txBody>
                    <a:bodyPr/>
                    <a:lstStyle/>
                    <a:p>
                      <a:r>
                        <a:rPr lang="en-US" dirty="0" smtClean="0">
                          <a:latin typeface="Comic Sans MS" pitchFamily="66" charset="0"/>
                        </a:rPr>
                        <a:t>Cooking</a:t>
                      </a:r>
                      <a:endParaRPr lang="en-US" dirty="0">
                        <a:latin typeface="Comic Sans MS" pitchFamily="66" charset="0"/>
                      </a:endParaRPr>
                    </a:p>
                  </a:txBody>
                  <a:tcPr/>
                </a:tc>
                <a:tc>
                  <a:txBody>
                    <a:bodyPr/>
                    <a:lstStyle/>
                    <a:p>
                      <a:r>
                        <a:rPr lang="en-US" dirty="0" smtClean="0">
                          <a:latin typeface="Comic Sans MS" pitchFamily="66" charset="0"/>
                        </a:rPr>
                        <a:t>Kitchen</a:t>
                      </a:r>
                      <a:endParaRPr lang="en-US" dirty="0">
                        <a:latin typeface="Comic Sans MS" pitchFamily="66" charset="0"/>
                      </a:endParaRPr>
                    </a:p>
                  </a:txBody>
                  <a:tcPr/>
                </a:tc>
                <a:tc>
                  <a:txBody>
                    <a:bodyPr/>
                    <a:lstStyle/>
                    <a:p>
                      <a:r>
                        <a:rPr lang="en-US" sz="1800" kern="1200" baseline="0" dirty="0" smtClean="0">
                          <a:solidFill>
                            <a:schemeClr val="dk1"/>
                          </a:solidFill>
                          <a:latin typeface="Comic Sans MS" pitchFamily="66" charset="0"/>
                          <a:ea typeface="+mn-ea"/>
                          <a:cs typeface="+mn-cs"/>
                        </a:rPr>
                        <a:t>Bake in preheated oven for 10–20 minutes. Take out of oven and let cool on wire rack.</a:t>
                      </a:r>
                      <a:endParaRPr lang="en-US" dirty="0">
                        <a:latin typeface="Comic Sans MS" pitchFamily="66" charset="0"/>
                      </a:endParaRPr>
                    </a:p>
                  </a:txBody>
                  <a:tcPr/>
                </a:tc>
              </a:tr>
              <a:tr h="520096">
                <a:tc>
                  <a:txBody>
                    <a:bodyPr/>
                    <a:lstStyle/>
                    <a:p>
                      <a:r>
                        <a:rPr lang="en-US" dirty="0" smtClean="0">
                          <a:latin typeface="Comic Sans MS" pitchFamily="66" charset="0"/>
                        </a:rPr>
                        <a:t>Serving</a:t>
                      </a:r>
                      <a:endParaRPr lang="en-US" dirty="0">
                        <a:latin typeface="Comic Sans MS" pitchFamily="66" charset="0"/>
                      </a:endParaRPr>
                    </a:p>
                  </a:txBody>
                  <a:tcPr/>
                </a:tc>
                <a:tc>
                  <a:txBody>
                    <a:bodyPr/>
                    <a:lstStyle/>
                    <a:p>
                      <a:r>
                        <a:rPr lang="en-US" sz="1800" kern="1200" baseline="0" dirty="0" smtClean="0">
                          <a:solidFill>
                            <a:schemeClr val="dk1"/>
                          </a:solidFill>
                          <a:latin typeface="Comic Sans MS" pitchFamily="66" charset="0"/>
                          <a:ea typeface="+mn-ea"/>
                          <a:cs typeface="+mn-cs"/>
                        </a:rPr>
                        <a:t>Canteen counter</a:t>
                      </a:r>
                      <a:endParaRPr lang="en-US" dirty="0">
                        <a:latin typeface="Comic Sans MS" pitchFamily="66" charset="0"/>
                      </a:endParaRPr>
                    </a:p>
                  </a:txBody>
                  <a:tcPr/>
                </a:tc>
                <a:tc>
                  <a:txBody>
                    <a:bodyPr/>
                    <a:lstStyle/>
                    <a:p>
                      <a:r>
                        <a:rPr lang="en-US" sz="1800" kern="1200" baseline="0" dirty="0" smtClean="0">
                          <a:solidFill>
                            <a:schemeClr val="dk1"/>
                          </a:solidFill>
                          <a:latin typeface="Comic Sans MS" pitchFamily="66" charset="0"/>
                          <a:ea typeface="+mn-ea"/>
                          <a:cs typeface="+mn-cs"/>
                        </a:rPr>
                        <a:t>Arrange on tray with cake cover and display for sale.</a:t>
                      </a:r>
                      <a:endParaRPr lang="en-US" dirty="0">
                        <a:latin typeface="Comic Sans MS" pitchFamily="66" charset="0"/>
                      </a:endParaRPr>
                    </a:p>
                  </a:txBody>
                  <a:tcPr/>
                </a:tc>
              </a:tr>
              <a:tr h="702733">
                <a:tc>
                  <a:txBody>
                    <a:bodyPr/>
                    <a:lstStyle/>
                    <a:p>
                      <a:r>
                        <a:rPr lang="en-US" sz="1800" kern="1200" baseline="0" dirty="0" smtClean="0">
                          <a:solidFill>
                            <a:schemeClr val="dk1"/>
                          </a:solidFill>
                          <a:latin typeface="Comic Sans MS" pitchFamily="66" charset="0"/>
                          <a:ea typeface="+mn-ea"/>
                          <a:cs typeface="+mn-cs"/>
                        </a:rPr>
                        <a:t>Washing up</a:t>
                      </a:r>
                      <a:endParaRPr lang="en-US" dirty="0">
                        <a:latin typeface="Comic Sans MS" pitchFamily="66" charset="0"/>
                      </a:endParaRPr>
                    </a:p>
                  </a:txBody>
                  <a:tcPr/>
                </a:tc>
                <a:tc>
                  <a:txBody>
                    <a:bodyPr/>
                    <a:lstStyle/>
                    <a:p>
                      <a:r>
                        <a:rPr lang="en-US" sz="1800" kern="1200" baseline="0" dirty="0" smtClean="0">
                          <a:solidFill>
                            <a:schemeClr val="dk1"/>
                          </a:solidFill>
                          <a:latin typeface="Comic Sans MS" pitchFamily="66" charset="0"/>
                          <a:ea typeface="+mn-ea"/>
                          <a:cs typeface="+mn-cs"/>
                        </a:rPr>
                        <a:t>Washing centre</a:t>
                      </a:r>
                      <a:endParaRPr lang="en-US" dirty="0">
                        <a:latin typeface="Comic Sans MS" pitchFamily="66" charset="0"/>
                      </a:endParaRPr>
                    </a:p>
                  </a:txBody>
                  <a:tcPr/>
                </a:tc>
                <a:tc>
                  <a:txBody>
                    <a:bodyPr/>
                    <a:lstStyle/>
                    <a:p>
                      <a:r>
                        <a:rPr lang="en-US" sz="1800" kern="1200" baseline="0" dirty="0" smtClean="0">
                          <a:solidFill>
                            <a:schemeClr val="dk1"/>
                          </a:solidFill>
                          <a:latin typeface="Comic Sans MS" pitchFamily="66" charset="0"/>
                          <a:ea typeface="+mn-ea"/>
                          <a:cs typeface="+mn-cs"/>
                        </a:rPr>
                        <a:t>Collect mixing bowls, beaters, spoons and</a:t>
                      </a:r>
                    </a:p>
                    <a:p>
                      <a:r>
                        <a:rPr lang="en-US" sz="1800" kern="1200" baseline="0" dirty="0" smtClean="0">
                          <a:solidFill>
                            <a:schemeClr val="dk1"/>
                          </a:solidFill>
                          <a:latin typeface="Comic Sans MS" pitchFamily="66" charset="0"/>
                          <a:ea typeface="+mn-ea"/>
                          <a:cs typeface="+mn-cs"/>
                        </a:rPr>
                        <a:t>baking trays and wash up.</a:t>
                      </a:r>
                      <a:endParaRPr lang="en-US" dirty="0" smtClean="0">
                        <a:latin typeface="Comic Sans MS" pitchFamily="66" charset="0"/>
                      </a:endParaRPr>
                    </a:p>
                  </a:txBody>
                  <a:tcPr/>
                </a:tc>
              </a:tr>
            </a:tbl>
          </a:graphicData>
        </a:graphic>
      </p:graphicFrame>
      <p:sp>
        <p:nvSpPr>
          <p:cNvPr id="3" name="TextBox 2"/>
          <p:cNvSpPr txBox="1"/>
          <p:nvPr/>
        </p:nvSpPr>
        <p:spPr>
          <a:xfrm>
            <a:off x="2057400" y="6096000"/>
            <a:ext cx="5283519" cy="400110"/>
          </a:xfrm>
          <a:prstGeom prst="rect">
            <a:avLst/>
          </a:prstGeom>
          <a:noFill/>
        </p:spPr>
        <p:txBody>
          <a:bodyPr wrap="square" rtlCol="0">
            <a:spAutoFit/>
          </a:bodyPr>
          <a:lstStyle/>
          <a:p>
            <a:r>
              <a:rPr lang="en-US" sz="2000" b="1" i="1" dirty="0" smtClean="0"/>
              <a:t>Task breakdown for preparation of fairy cakes</a:t>
            </a:r>
            <a:endParaRPr lang="en-US" sz="2000" b="1"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7200" y="304800"/>
            <a:ext cx="8305800" cy="6186309"/>
          </a:xfrm>
          <a:prstGeom prst="rect">
            <a:avLst/>
          </a:prstGeom>
        </p:spPr>
        <p:txBody>
          <a:bodyPr wrap="square">
            <a:spAutoFit/>
          </a:bodyPr>
          <a:lstStyle/>
          <a:p>
            <a:r>
              <a:rPr lang="en-US" dirty="0" smtClean="0">
                <a:latin typeface="Comic Sans MS" pitchFamily="66" charset="0"/>
              </a:rPr>
              <a:t>Step 2: Each part if the production cycle is then broken up into jobs or tasks which need to be performed in a particular order to achieve the objectives of a food service establishment.</a:t>
            </a:r>
          </a:p>
          <a:p>
            <a:endParaRPr lang="en-US" dirty="0" smtClean="0">
              <a:latin typeface="Comic Sans MS" pitchFamily="66" charset="0"/>
            </a:endParaRPr>
          </a:p>
          <a:p>
            <a:endParaRPr lang="en-US" dirty="0" smtClean="0">
              <a:latin typeface="Comic Sans MS" pitchFamily="66" charset="0"/>
            </a:endParaRPr>
          </a:p>
          <a:p>
            <a:r>
              <a:rPr lang="en-US" i="1" dirty="0" smtClean="0">
                <a:latin typeface="Comic Sans MS" pitchFamily="66" charset="0"/>
              </a:rPr>
              <a:t>Step 3: Once the tasks have been defined, one has to think of the simplest </a:t>
            </a:r>
            <a:r>
              <a:rPr lang="en-US" dirty="0" smtClean="0">
                <a:latin typeface="Comic Sans MS" pitchFamily="66" charset="0"/>
              </a:rPr>
              <a:t>ways in which they can be performed.</a:t>
            </a:r>
          </a:p>
          <a:p>
            <a:endParaRPr lang="en-US" dirty="0" smtClean="0">
              <a:latin typeface="Comic Sans MS" pitchFamily="66" charset="0"/>
            </a:endParaRPr>
          </a:p>
          <a:p>
            <a:r>
              <a:rPr lang="en-US" i="1" dirty="0" smtClean="0">
                <a:latin typeface="Comic Sans MS" pitchFamily="66" charset="0"/>
              </a:rPr>
              <a:t>Step 4: The tasks are then arranged in a sequence so that one task can smoothly </a:t>
            </a:r>
            <a:r>
              <a:rPr lang="en-US" dirty="0" smtClean="0">
                <a:latin typeface="Comic Sans MS" pitchFamily="66" charset="0"/>
              </a:rPr>
              <a:t>follow another to establish what is termed as </a:t>
            </a:r>
            <a:r>
              <a:rPr lang="en-US" i="1" dirty="0" smtClean="0">
                <a:latin typeface="Comic Sans MS" pitchFamily="66" charset="0"/>
              </a:rPr>
              <a:t>work flow in any operation.</a:t>
            </a:r>
          </a:p>
          <a:p>
            <a:endParaRPr lang="en-US" i="1" dirty="0" smtClean="0">
              <a:latin typeface="Comic Sans MS" pitchFamily="66" charset="0"/>
            </a:endParaRPr>
          </a:p>
          <a:p>
            <a:r>
              <a:rPr lang="en-US" b="1" dirty="0" smtClean="0">
                <a:latin typeface="Comic Sans MS" pitchFamily="66" charset="0"/>
              </a:rPr>
              <a:t>WORK SIMPLIFICATION</a:t>
            </a:r>
          </a:p>
          <a:p>
            <a:r>
              <a:rPr lang="en-US" dirty="0" smtClean="0">
                <a:latin typeface="Comic Sans MS" pitchFamily="66" charset="0"/>
              </a:rPr>
              <a:t>Work can be simplified by viewing the kitchen and its activities from five different</a:t>
            </a:r>
          </a:p>
          <a:p>
            <a:r>
              <a:rPr lang="en-US" dirty="0" smtClean="0">
                <a:latin typeface="Comic Sans MS" pitchFamily="66" charset="0"/>
              </a:rPr>
              <a:t>aspects namely:</a:t>
            </a:r>
          </a:p>
          <a:p>
            <a:r>
              <a:rPr lang="en-US" dirty="0" smtClean="0">
                <a:latin typeface="Comic Sans MS" pitchFamily="66" charset="0"/>
              </a:rPr>
              <a:t>(a) Work area</a:t>
            </a:r>
          </a:p>
          <a:p>
            <a:r>
              <a:rPr lang="en-US" dirty="0" smtClean="0">
                <a:latin typeface="Comic Sans MS" pitchFamily="66" charset="0"/>
              </a:rPr>
              <a:t>(b) Worker’s area of reach</a:t>
            </a:r>
          </a:p>
          <a:p>
            <a:r>
              <a:rPr lang="en-US" dirty="0" smtClean="0">
                <a:latin typeface="Comic Sans MS" pitchFamily="66" charset="0"/>
              </a:rPr>
              <a:t>(c) Work space</a:t>
            </a:r>
          </a:p>
          <a:p>
            <a:r>
              <a:rPr lang="en-US" dirty="0" smtClean="0">
                <a:latin typeface="Comic Sans MS" pitchFamily="66" charset="0"/>
              </a:rPr>
              <a:t>(d) Equipment, materials and supplies, and</a:t>
            </a:r>
          </a:p>
          <a:p>
            <a:r>
              <a:rPr lang="en-US" dirty="0" smtClean="0">
                <a:latin typeface="Comic Sans MS" pitchFamily="66" charset="0"/>
              </a:rPr>
              <a:t>(e) Movements at work.</a:t>
            </a:r>
          </a:p>
          <a:p>
            <a:endParaRPr lang="en-US" dirty="0">
              <a:latin typeface="Comic Sans MS" pitchFamily="66"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228601"/>
            <a:ext cx="8686800" cy="5078313"/>
          </a:xfrm>
          <a:prstGeom prst="rect">
            <a:avLst/>
          </a:prstGeom>
        </p:spPr>
        <p:txBody>
          <a:bodyPr wrap="square">
            <a:spAutoFit/>
          </a:bodyPr>
          <a:lstStyle/>
          <a:p>
            <a:endParaRPr lang="en-US" dirty="0" smtClean="0">
              <a:latin typeface="Comic Sans MS" pitchFamily="66" charset="0"/>
            </a:endParaRPr>
          </a:p>
          <a:p>
            <a:r>
              <a:rPr lang="en-US" b="1" dirty="0" smtClean="0">
                <a:solidFill>
                  <a:srgbClr val="00B050"/>
                </a:solidFill>
                <a:latin typeface="Comic Sans MS" pitchFamily="66" charset="0"/>
              </a:rPr>
              <a:t>Work Area</a:t>
            </a:r>
          </a:p>
          <a:p>
            <a:pPr>
              <a:buFont typeface="Wingdings" pitchFamily="2" charset="2"/>
              <a:buChar char="Ø"/>
            </a:pPr>
            <a:r>
              <a:rPr lang="en-US" dirty="0" smtClean="0">
                <a:latin typeface="Comic Sans MS" pitchFamily="66" charset="0"/>
              </a:rPr>
              <a:t> This refers to the area of the work surface, its height from the floor, location of the equipment and materials to be used on the work surface.</a:t>
            </a:r>
          </a:p>
          <a:p>
            <a:pPr>
              <a:buFont typeface="Wingdings" pitchFamily="2" charset="2"/>
              <a:buChar char="Ø"/>
            </a:pPr>
            <a:r>
              <a:rPr lang="en-US" dirty="0" smtClean="0">
                <a:latin typeface="Comic Sans MS" pitchFamily="66" charset="0"/>
              </a:rPr>
              <a:t>  It is recommended that for a worker performing a task in the standing position, </a:t>
            </a:r>
            <a:r>
              <a:rPr lang="en-US" b="1" i="1" dirty="0" smtClean="0">
                <a:latin typeface="Comic Sans MS" pitchFamily="66" charset="0"/>
              </a:rPr>
              <a:t>the height of the work surface from the floor should be just below the waist-line</a:t>
            </a:r>
            <a:r>
              <a:rPr lang="en-US" b="1" dirty="0" smtClean="0">
                <a:latin typeface="Comic Sans MS" pitchFamily="66" charset="0"/>
              </a:rPr>
              <a:t>, </a:t>
            </a:r>
            <a:r>
              <a:rPr lang="en-US" dirty="0" smtClean="0">
                <a:latin typeface="Comic Sans MS" pitchFamily="66" charset="0"/>
              </a:rPr>
              <a:t>so that there is no need to bend at the waist or hip while performing the task. </a:t>
            </a:r>
          </a:p>
          <a:p>
            <a:pPr>
              <a:buFont typeface="Wingdings" pitchFamily="2" charset="2"/>
              <a:buChar char="Ø"/>
            </a:pPr>
            <a:r>
              <a:rPr lang="en-US" dirty="0" smtClean="0">
                <a:latin typeface="Comic Sans MS" pitchFamily="66" charset="0"/>
              </a:rPr>
              <a:t>  If the </a:t>
            </a:r>
            <a:r>
              <a:rPr lang="en-US" b="1" dirty="0" smtClean="0">
                <a:latin typeface="Comic Sans MS" pitchFamily="66" charset="0"/>
              </a:rPr>
              <a:t>surface is too low, backache and general discomfort will result</a:t>
            </a:r>
            <a:r>
              <a:rPr lang="en-US" dirty="0" smtClean="0">
                <a:latin typeface="Comic Sans MS" pitchFamily="66" charset="0"/>
              </a:rPr>
              <a:t>, and </a:t>
            </a:r>
            <a:r>
              <a:rPr lang="en-US" b="1" dirty="0" smtClean="0">
                <a:latin typeface="Comic Sans MS" pitchFamily="66" charset="0"/>
              </a:rPr>
              <a:t>if too high will cause undue muscular strain and fatigue.</a:t>
            </a:r>
          </a:p>
          <a:p>
            <a:pPr>
              <a:buFont typeface="Wingdings" pitchFamily="2" charset="2"/>
              <a:buChar char="Ø"/>
            </a:pPr>
            <a:r>
              <a:rPr lang="en-US" dirty="0" smtClean="0">
                <a:latin typeface="Comic Sans MS" pitchFamily="66" charset="0"/>
              </a:rPr>
              <a:t>  </a:t>
            </a:r>
            <a:r>
              <a:rPr lang="en-US" b="1" dirty="0" smtClean="0">
                <a:latin typeface="Comic Sans MS" pitchFamily="66" charset="0"/>
              </a:rPr>
              <a:t>A sink unit top should be higher than a food preparation surface </a:t>
            </a:r>
            <a:r>
              <a:rPr lang="en-US" dirty="0" smtClean="0">
                <a:latin typeface="Comic Sans MS" pitchFamily="66" charset="0"/>
              </a:rPr>
              <a:t>to take into account the need for reaching down to the base of the sink in the former. </a:t>
            </a:r>
          </a:p>
          <a:p>
            <a:pPr>
              <a:buFont typeface="Wingdings" pitchFamily="2" charset="2"/>
              <a:buChar char="Ø"/>
            </a:pPr>
            <a:r>
              <a:rPr lang="en-US" dirty="0" smtClean="0">
                <a:latin typeface="Comic Sans MS" pitchFamily="66" charset="0"/>
              </a:rPr>
              <a:t>   Likewise </a:t>
            </a:r>
            <a:r>
              <a:rPr lang="en-US" b="1" dirty="0" smtClean="0">
                <a:latin typeface="Comic Sans MS" pitchFamily="66" charset="0"/>
              </a:rPr>
              <a:t>gas stoves should be fixed at a lower level </a:t>
            </a:r>
            <a:r>
              <a:rPr lang="en-US" dirty="0" smtClean="0">
                <a:latin typeface="Comic Sans MS" pitchFamily="66" charset="0"/>
              </a:rPr>
              <a:t>than the work surface so that when a cooking pan is placed on it, the contents can be seen and stirred without standing on one’s toes. </a:t>
            </a:r>
          </a:p>
          <a:p>
            <a:pPr>
              <a:buFont typeface="Wingdings" pitchFamily="2" charset="2"/>
              <a:buChar char="Ø"/>
            </a:pPr>
            <a:r>
              <a:rPr lang="en-US" dirty="0" smtClean="0">
                <a:latin typeface="Comic Sans MS" pitchFamily="66" charset="0"/>
              </a:rPr>
              <a:t>  When working in a seated position unnecessary stretching or straining of the neck muscles should be avoided. </a:t>
            </a:r>
            <a:r>
              <a:rPr lang="en-US" b="1" dirty="0" smtClean="0">
                <a:latin typeface="Comic Sans MS" pitchFamily="66" charset="0"/>
              </a:rPr>
              <a:t>For comfort, feet should rest flat on the floor.</a:t>
            </a:r>
            <a:endParaRPr lang="en-US" b="1" dirty="0">
              <a:latin typeface="Comic Sans MS" pitchFamily="66"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990600"/>
            <a:ext cx="8229600" cy="2152650"/>
          </a:xfrm>
        </p:spPr>
        <p:txBody>
          <a:bodyPr>
            <a:normAutofit/>
          </a:bodyPr>
          <a:lstStyle/>
          <a:p>
            <a:r>
              <a:rPr lang="en-US" sz="5400" b="1" dirty="0" smtClean="0">
                <a:solidFill>
                  <a:srgbClr val="7030A0"/>
                </a:solidFill>
                <a:latin typeface="Comic Sans MS" pitchFamily="66" charset="0"/>
              </a:rPr>
              <a:t>FOOD PLANT LAYOUT</a:t>
            </a:r>
            <a:endParaRPr lang="en-US" sz="5400" b="1" dirty="0">
              <a:solidFill>
                <a:srgbClr val="7030A0"/>
              </a:solidFill>
              <a:latin typeface="Comic Sans MS" pitchFamily="66" charset="0"/>
            </a:endParaRPr>
          </a:p>
        </p:txBody>
      </p:sp>
      <p:sp>
        <p:nvSpPr>
          <p:cNvPr id="3" name="Subtitle 2"/>
          <p:cNvSpPr>
            <a:spLocks noGrp="1"/>
          </p:cNvSpPr>
          <p:nvPr>
            <p:ph type="subTitle" idx="1"/>
          </p:nvPr>
        </p:nvSpPr>
        <p:spPr/>
        <p:txBody>
          <a:bodyPr>
            <a:normAutofit/>
          </a:bodyPr>
          <a:lstStyle/>
          <a:p>
            <a:r>
              <a:rPr lang="en-US" sz="6600" b="1" dirty="0" smtClean="0">
                <a:solidFill>
                  <a:srgbClr val="00B0F0"/>
                </a:solidFill>
                <a:latin typeface="Comic Sans MS" pitchFamily="66" charset="0"/>
              </a:rPr>
              <a:t>UNIT - V</a:t>
            </a:r>
            <a:endParaRPr lang="en-US" sz="6600" b="1" dirty="0">
              <a:solidFill>
                <a:srgbClr val="00B0F0"/>
              </a:solidFill>
              <a:latin typeface="Comic Sans MS" pitchFamily="66"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990600" y="1295400"/>
          <a:ext cx="6705600" cy="2382520"/>
        </p:xfrm>
        <a:graphic>
          <a:graphicData uri="http://schemas.openxmlformats.org/drawingml/2006/table">
            <a:tbl>
              <a:tblPr firstRow="1" bandRow="1">
                <a:tableStyleId>{5C22544A-7EE6-4342-B048-85BDC9FD1C3A}</a:tableStyleId>
              </a:tblPr>
              <a:tblGrid>
                <a:gridCol w="4267200"/>
                <a:gridCol w="2438400"/>
              </a:tblGrid>
              <a:tr h="370840">
                <a:tc>
                  <a:txBody>
                    <a:bodyPr/>
                    <a:lstStyle/>
                    <a:p>
                      <a:r>
                        <a:rPr lang="en-US" sz="1800" b="1" i="1" kern="1200" baseline="0" dirty="0" smtClean="0">
                          <a:solidFill>
                            <a:schemeClr val="lt1"/>
                          </a:solidFill>
                          <a:latin typeface="Comic Sans MS" pitchFamily="66" charset="0"/>
                          <a:ea typeface="+mn-ea"/>
                          <a:cs typeface="+mn-cs"/>
                        </a:rPr>
                        <a:t>Description</a:t>
                      </a:r>
                      <a:endParaRPr lang="en-US" dirty="0">
                        <a:latin typeface="Comic Sans MS" pitchFamily="66" charset="0"/>
                      </a:endParaRPr>
                    </a:p>
                  </a:txBody>
                  <a:tcPr/>
                </a:tc>
                <a:tc>
                  <a:txBody>
                    <a:bodyPr/>
                    <a:lstStyle/>
                    <a:p>
                      <a:r>
                        <a:rPr lang="en-US" sz="1800" b="1" i="1" kern="1200" baseline="0" dirty="0" smtClean="0">
                          <a:solidFill>
                            <a:schemeClr val="lt1"/>
                          </a:solidFill>
                          <a:latin typeface="Comic Sans MS" pitchFamily="66" charset="0"/>
                          <a:ea typeface="+mn-ea"/>
                          <a:cs typeface="+mn-cs"/>
                        </a:rPr>
                        <a:t>Heights (in </a:t>
                      </a:r>
                      <a:r>
                        <a:rPr lang="en-US" sz="1800" b="1" i="1" kern="1200" baseline="0" dirty="0" err="1" smtClean="0">
                          <a:solidFill>
                            <a:schemeClr val="lt1"/>
                          </a:solidFill>
                          <a:latin typeface="Comic Sans MS" pitchFamily="66" charset="0"/>
                          <a:ea typeface="+mn-ea"/>
                          <a:cs typeface="+mn-cs"/>
                        </a:rPr>
                        <a:t>cms</a:t>
                      </a:r>
                      <a:r>
                        <a:rPr lang="en-US" sz="1800" b="1" i="1" kern="1200" baseline="0" dirty="0" smtClean="0">
                          <a:solidFill>
                            <a:schemeClr val="lt1"/>
                          </a:solidFill>
                          <a:latin typeface="Comic Sans MS" pitchFamily="66" charset="0"/>
                          <a:ea typeface="+mn-ea"/>
                          <a:cs typeface="+mn-cs"/>
                        </a:rPr>
                        <a:t>.)</a:t>
                      </a:r>
                      <a:endParaRPr lang="en-US" dirty="0">
                        <a:latin typeface="Comic Sans MS" pitchFamily="66" charset="0"/>
                      </a:endParaRPr>
                    </a:p>
                  </a:txBody>
                  <a:tcPr/>
                </a:tc>
              </a:tr>
              <a:tr h="370840">
                <a:tc>
                  <a:txBody>
                    <a:bodyPr/>
                    <a:lstStyle/>
                    <a:p>
                      <a:r>
                        <a:rPr lang="en-US" sz="1800" kern="1200" baseline="0" dirty="0" smtClean="0">
                          <a:solidFill>
                            <a:schemeClr val="dk1"/>
                          </a:solidFill>
                          <a:latin typeface="Comic Sans MS" pitchFamily="66" charset="0"/>
                          <a:ea typeface="+mn-ea"/>
                          <a:cs typeface="+mn-cs"/>
                        </a:rPr>
                        <a:t>Height for work surfaces</a:t>
                      </a:r>
                    </a:p>
                    <a:p>
                      <a:r>
                        <a:rPr lang="en-US" sz="1800" kern="1200" baseline="0" dirty="0" smtClean="0">
                          <a:solidFill>
                            <a:schemeClr val="dk1"/>
                          </a:solidFill>
                          <a:latin typeface="Comic Sans MS" pitchFamily="66" charset="0"/>
                          <a:ea typeface="+mn-ea"/>
                          <a:cs typeface="+mn-cs"/>
                        </a:rPr>
                        <a:t>Work surface</a:t>
                      </a:r>
                    </a:p>
                    <a:p>
                      <a:r>
                        <a:rPr lang="en-US" sz="1800" kern="1200" baseline="0" dirty="0" smtClean="0">
                          <a:solidFill>
                            <a:schemeClr val="dk1"/>
                          </a:solidFill>
                          <a:latin typeface="Comic Sans MS" pitchFamily="66" charset="0"/>
                          <a:ea typeface="+mn-ea"/>
                          <a:cs typeface="+mn-cs"/>
                        </a:rPr>
                        <a:t>Shelf under work</a:t>
                      </a:r>
                    </a:p>
                    <a:p>
                      <a:r>
                        <a:rPr lang="en-US" sz="1800" kern="1200" baseline="0" dirty="0" smtClean="0">
                          <a:solidFill>
                            <a:schemeClr val="dk1"/>
                          </a:solidFill>
                          <a:latin typeface="Comic Sans MS" pitchFamily="66" charset="0"/>
                          <a:ea typeface="+mn-ea"/>
                          <a:cs typeface="+mn-cs"/>
                        </a:rPr>
                        <a:t>Sink top</a:t>
                      </a:r>
                    </a:p>
                    <a:p>
                      <a:r>
                        <a:rPr lang="en-US" sz="1800" kern="1200" baseline="0" dirty="0" smtClean="0">
                          <a:solidFill>
                            <a:schemeClr val="dk1"/>
                          </a:solidFill>
                          <a:latin typeface="Comic Sans MS" pitchFamily="66" charset="0"/>
                          <a:ea typeface="+mn-ea"/>
                          <a:cs typeface="+mn-cs"/>
                        </a:rPr>
                        <a:t>Bottom of wall units above work top</a:t>
                      </a:r>
                    </a:p>
                    <a:p>
                      <a:r>
                        <a:rPr lang="en-US" sz="1800" kern="1200" baseline="0" dirty="0" smtClean="0">
                          <a:solidFill>
                            <a:schemeClr val="dk1"/>
                          </a:solidFill>
                          <a:latin typeface="Comic Sans MS" pitchFamily="66" charset="0"/>
                          <a:ea typeface="+mn-ea"/>
                          <a:cs typeface="+mn-cs"/>
                        </a:rPr>
                        <a:t>Highest shelf for general use</a:t>
                      </a:r>
                    </a:p>
                    <a:p>
                      <a:r>
                        <a:rPr lang="en-US" sz="1800" kern="1200" baseline="0" dirty="0" smtClean="0">
                          <a:solidFill>
                            <a:schemeClr val="dk1"/>
                          </a:solidFill>
                          <a:latin typeface="Comic Sans MS" pitchFamily="66" charset="0"/>
                          <a:ea typeface="+mn-ea"/>
                          <a:cs typeface="+mn-cs"/>
                        </a:rPr>
                        <a:t>Top of highest unit</a:t>
                      </a:r>
                      <a:endParaRPr lang="en-US" dirty="0">
                        <a:latin typeface="Comic Sans MS" pitchFamily="66" charset="0"/>
                      </a:endParaRPr>
                    </a:p>
                  </a:txBody>
                  <a:tcPr/>
                </a:tc>
                <a:tc>
                  <a:txBody>
                    <a:bodyPr/>
                    <a:lstStyle/>
                    <a:p>
                      <a:r>
                        <a:rPr lang="en-US" sz="1800" kern="1200" baseline="0" dirty="0" smtClean="0">
                          <a:solidFill>
                            <a:schemeClr val="dk1"/>
                          </a:solidFill>
                          <a:latin typeface="Comic Sans MS" pitchFamily="66" charset="0"/>
                          <a:ea typeface="+mn-ea"/>
                          <a:cs typeface="+mn-cs"/>
                        </a:rPr>
                        <a:t>90</a:t>
                      </a:r>
                    </a:p>
                    <a:p>
                      <a:r>
                        <a:rPr lang="en-US" sz="1800" kern="1200" baseline="0" dirty="0" smtClean="0">
                          <a:solidFill>
                            <a:schemeClr val="dk1"/>
                          </a:solidFill>
                          <a:latin typeface="Comic Sans MS" pitchFamily="66" charset="0"/>
                          <a:ea typeface="+mn-ea"/>
                          <a:cs typeface="+mn-cs"/>
                        </a:rPr>
                        <a:t>85–100</a:t>
                      </a:r>
                    </a:p>
                    <a:p>
                      <a:r>
                        <a:rPr lang="en-US" sz="1800" kern="1200" baseline="0" dirty="0" smtClean="0">
                          <a:solidFill>
                            <a:schemeClr val="dk1"/>
                          </a:solidFill>
                          <a:latin typeface="Comic Sans MS" pitchFamily="66" charset="0"/>
                          <a:ea typeface="+mn-ea"/>
                          <a:cs typeface="+mn-cs"/>
                        </a:rPr>
                        <a:t>surface 80–95</a:t>
                      </a:r>
                    </a:p>
                    <a:p>
                      <a:r>
                        <a:rPr lang="en-US" sz="1800" kern="1200" baseline="0" dirty="0" smtClean="0">
                          <a:solidFill>
                            <a:schemeClr val="dk1"/>
                          </a:solidFill>
                          <a:latin typeface="Comic Sans MS" pitchFamily="66" charset="0"/>
                          <a:ea typeface="+mn-ea"/>
                          <a:cs typeface="+mn-cs"/>
                        </a:rPr>
                        <a:t>90–100</a:t>
                      </a:r>
                    </a:p>
                    <a:p>
                      <a:r>
                        <a:rPr lang="en-US" sz="1800" kern="1200" baseline="0" dirty="0" smtClean="0">
                          <a:solidFill>
                            <a:schemeClr val="dk1"/>
                          </a:solidFill>
                          <a:latin typeface="Comic Sans MS" pitchFamily="66" charset="0"/>
                          <a:ea typeface="+mn-ea"/>
                          <a:cs typeface="+mn-cs"/>
                        </a:rPr>
                        <a:t>135</a:t>
                      </a:r>
                    </a:p>
                    <a:p>
                      <a:r>
                        <a:rPr lang="en-US" sz="1800" kern="1200" baseline="0" dirty="0" smtClean="0">
                          <a:solidFill>
                            <a:schemeClr val="dk1"/>
                          </a:solidFill>
                          <a:latin typeface="Comic Sans MS" pitchFamily="66" charset="0"/>
                          <a:ea typeface="+mn-ea"/>
                          <a:cs typeface="+mn-cs"/>
                        </a:rPr>
                        <a:t>180</a:t>
                      </a:r>
                    </a:p>
                    <a:p>
                      <a:r>
                        <a:rPr lang="en-US" sz="1800" kern="1200" baseline="0" dirty="0" smtClean="0">
                          <a:solidFill>
                            <a:schemeClr val="dk1"/>
                          </a:solidFill>
                          <a:latin typeface="Comic Sans MS" pitchFamily="66" charset="0"/>
                          <a:ea typeface="+mn-ea"/>
                          <a:cs typeface="+mn-cs"/>
                        </a:rPr>
                        <a:t>225</a:t>
                      </a:r>
                      <a:endParaRPr lang="en-US" dirty="0">
                        <a:latin typeface="Comic Sans MS" pitchFamily="66" charset="0"/>
                      </a:endParaRPr>
                    </a:p>
                  </a:txBody>
                  <a:tcPr/>
                </a:tc>
              </a:tr>
            </a:tbl>
          </a:graphicData>
        </a:graphic>
      </p:graphicFrame>
      <p:graphicFrame>
        <p:nvGraphicFramePr>
          <p:cNvPr id="3" name="Table 2"/>
          <p:cNvGraphicFramePr>
            <a:graphicFrameLocks noGrp="1"/>
          </p:cNvGraphicFramePr>
          <p:nvPr/>
        </p:nvGraphicFramePr>
        <p:xfrm>
          <a:off x="2133600" y="381000"/>
          <a:ext cx="5257800" cy="365760"/>
        </p:xfrm>
        <a:graphic>
          <a:graphicData uri="http://schemas.openxmlformats.org/drawingml/2006/table">
            <a:tbl>
              <a:tblPr/>
              <a:tblGrid>
                <a:gridCol w="5257800"/>
              </a:tblGrid>
              <a:tr h="225084">
                <a:tc>
                  <a:txBody>
                    <a:bodyPr/>
                    <a:lstStyle/>
                    <a:p>
                      <a:r>
                        <a:rPr lang="en-US" sz="1800" i="1" kern="1200" baseline="0" dirty="0" smtClean="0">
                          <a:solidFill>
                            <a:schemeClr val="tx1"/>
                          </a:solidFill>
                          <a:latin typeface="Comic Sans MS" pitchFamily="66" charset="0"/>
                          <a:ea typeface="+mn-ea"/>
                          <a:cs typeface="+mn-cs"/>
                        </a:rPr>
                        <a:t>Average recommended heights in work areas</a:t>
                      </a:r>
                      <a:endParaRPr lang="en-US" dirty="0">
                        <a:latin typeface="Comic Sans MS" pitchFamily="66" charset="0"/>
                      </a:endParaRPr>
                    </a:p>
                  </a:txBody>
                  <a:tcPr>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tcPr>
                </a:tc>
              </a:tr>
            </a:tbl>
          </a:graphicData>
        </a:graphic>
      </p:graphicFrame>
      <p:sp>
        <p:nvSpPr>
          <p:cNvPr id="4" name="TextBox 3"/>
          <p:cNvSpPr txBox="1"/>
          <p:nvPr/>
        </p:nvSpPr>
        <p:spPr>
          <a:xfrm>
            <a:off x="533401" y="4191000"/>
            <a:ext cx="7696200" cy="923330"/>
          </a:xfrm>
          <a:prstGeom prst="rect">
            <a:avLst/>
          </a:prstGeom>
          <a:noFill/>
        </p:spPr>
        <p:txBody>
          <a:bodyPr wrap="square" rtlCol="0">
            <a:spAutoFit/>
          </a:bodyPr>
          <a:lstStyle/>
          <a:p>
            <a:r>
              <a:rPr lang="en-US" dirty="0" smtClean="0">
                <a:latin typeface="Comic Sans MS" pitchFamily="66" charset="0"/>
              </a:rPr>
              <a:t>Well planned work areas not only provide physical comfort, but also contribute to a sense of psychological and social well-being within the work environment.</a:t>
            </a:r>
            <a:endParaRPr lang="en-US" dirty="0">
              <a:latin typeface="Comic Sans MS" pitchFamily="66" charset="0"/>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228600"/>
            <a:ext cx="8610600" cy="5355312"/>
          </a:xfrm>
          <a:prstGeom prst="rect">
            <a:avLst/>
          </a:prstGeom>
        </p:spPr>
        <p:txBody>
          <a:bodyPr wrap="square">
            <a:spAutoFit/>
          </a:bodyPr>
          <a:lstStyle/>
          <a:p>
            <a:r>
              <a:rPr lang="en-US" b="1" dirty="0" smtClean="0">
                <a:solidFill>
                  <a:srgbClr val="00B050"/>
                </a:solidFill>
                <a:latin typeface="Comic Sans MS" pitchFamily="66" charset="0"/>
              </a:rPr>
              <a:t>Worker’s Area of Reach</a:t>
            </a:r>
          </a:p>
          <a:p>
            <a:pPr>
              <a:buFont typeface="Wingdings" pitchFamily="2" charset="2"/>
              <a:buChar char="Ø"/>
            </a:pPr>
            <a:r>
              <a:rPr lang="en-US" dirty="0" smtClean="0">
                <a:latin typeface="Comic Sans MS" pitchFamily="66" charset="0"/>
              </a:rPr>
              <a:t>  The </a:t>
            </a:r>
            <a:r>
              <a:rPr lang="en-US" i="1" dirty="0" smtClean="0">
                <a:latin typeface="Comic Sans MS" pitchFamily="66" charset="0"/>
              </a:rPr>
              <a:t>area of reach signifies </a:t>
            </a:r>
            <a:r>
              <a:rPr lang="en-US" b="1" i="1" dirty="0" smtClean="0">
                <a:latin typeface="Comic Sans MS" pitchFamily="66" charset="0"/>
              </a:rPr>
              <a:t>the limits to which a person can stretch his or </a:t>
            </a:r>
            <a:r>
              <a:rPr lang="en-US" b="1" dirty="0" smtClean="0">
                <a:latin typeface="Comic Sans MS" pitchFamily="66" charset="0"/>
              </a:rPr>
              <a:t>her hands to grasp materials and equipment</a:t>
            </a:r>
            <a:r>
              <a:rPr lang="en-US" dirty="0" smtClean="0">
                <a:latin typeface="Comic Sans MS" pitchFamily="66" charset="0"/>
              </a:rPr>
              <a:t>, required for an activity.</a:t>
            </a:r>
          </a:p>
          <a:p>
            <a:pPr>
              <a:buFont typeface="Wingdings" pitchFamily="2" charset="2"/>
              <a:buChar char="Ø"/>
            </a:pPr>
            <a:r>
              <a:rPr lang="en-US" dirty="0" smtClean="0">
                <a:latin typeface="Comic Sans MS" pitchFamily="66" charset="0"/>
              </a:rPr>
              <a:t>   If the arms of a worker are fully extended outward to form a circle on the work surface, the area within the circle is termed as </a:t>
            </a:r>
            <a:r>
              <a:rPr lang="en-US" b="1" dirty="0" smtClean="0">
                <a:latin typeface="Comic Sans MS" pitchFamily="66" charset="0"/>
              </a:rPr>
              <a:t>the area of </a:t>
            </a:r>
            <a:r>
              <a:rPr lang="en-US" b="1" i="1" dirty="0" smtClean="0">
                <a:latin typeface="Comic Sans MS" pitchFamily="66" charset="0"/>
              </a:rPr>
              <a:t>normal reach</a:t>
            </a:r>
            <a:r>
              <a:rPr lang="en-US" i="1" dirty="0" smtClean="0">
                <a:latin typeface="Comic Sans MS" pitchFamily="66" charset="0"/>
              </a:rPr>
              <a:t>. </a:t>
            </a:r>
          </a:p>
          <a:p>
            <a:pPr>
              <a:buFont typeface="Wingdings" pitchFamily="2" charset="2"/>
              <a:buChar char="Ø"/>
            </a:pPr>
            <a:r>
              <a:rPr lang="en-US" i="1" dirty="0" smtClean="0">
                <a:latin typeface="Comic Sans MS" pitchFamily="66" charset="0"/>
              </a:rPr>
              <a:t>   A worker can reach any object in this area without stretching or moving</a:t>
            </a:r>
          </a:p>
          <a:p>
            <a:r>
              <a:rPr lang="en-US" dirty="0" smtClean="0">
                <a:latin typeface="Comic Sans MS" pitchFamily="66" charset="0"/>
              </a:rPr>
              <a:t>other parts of the body.</a:t>
            </a:r>
          </a:p>
          <a:p>
            <a:pPr>
              <a:buFont typeface="Wingdings" pitchFamily="2" charset="2"/>
              <a:buChar char="Ø"/>
            </a:pPr>
            <a:r>
              <a:rPr lang="en-US" dirty="0" smtClean="0">
                <a:latin typeface="Comic Sans MS" pitchFamily="66" charset="0"/>
              </a:rPr>
              <a:t>   It is the most comfortable area of work involving the least amount of energy.</a:t>
            </a:r>
          </a:p>
          <a:p>
            <a:pPr>
              <a:buFont typeface="Wingdings" pitchFamily="2" charset="2"/>
              <a:buChar char="Ø"/>
            </a:pPr>
            <a:r>
              <a:rPr lang="en-US" dirty="0" smtClean="0">
                <a:latin typeface="Comic Sans MS" pitchFamily="66" charset="0"/>
              </a:rPr>
              <a:t>   While performing any food preparation activities, items part-prepared should be kept within </a:t>
            </a:r>
            <a:r>
              <a:rPr lang="en-US" b="1" dirty="0" smtClean="0">
                <a:latin typeface="Comic Sans MS" pitchFamily="66" charset="0"/>
              </a:rPr>
              <a:t>the </a:t>
            </a:r>
            <a:r>
              <a:rPr lang="en-US" b="1" i="1" dirty="0" smtClean="0">
                <a:latin typeface="Comic Sans MS" pitchFamily="66" charset="0"/>
              </a:rPr>
              <a:t>normal reach area </a:t>
            </a:r>
            <a:r>
              <a:rPr lang="en-US" i="1" dirty="0" smtClean="0">
                <a:latin typeface="Comic Sans MS" pitchFamily="66" charset="0"/>
              </a:rPr>
              <a:t>as these will be required soon after </a:t>
            </a:r>
            <a:r>
              <a:rPr lang="en-US" dirty="0" smtClean="0">
                <a:latin typeface="Comic Sans MS" pitchFamily="66" charset="0"/>
              </a:rPr>
              <a:t>to finish the dish.    </a:t>
            </a:r>
          </a:p>
          <a:p>
            <a:pPr>
              <a:buFont typeface="Wingdings" pitchFamily="2" charset="2"/>
              <a:buChar char="Ø"/>
            </a:pPr>
            <a:r>
              <a:rPr lang="en-US" dirty="0" smtClean="0">
                <a:latin typeface="Comic Sans MS" pitchFamily="66" charset="0"/>
              </a:rPr>
              <a:t>   Items which have to be kept aside for 1–2 hours as in the case of soaking pulses and legumes, marinating meats, may be kept in the </a:t>
            </a:r>
            <a:r>
              <a:rPr lang="en-US" b="1" i="1" dirty="0" smtClean="0">
                <a:latin typeface="Comic Sans MS" pitchFamily="66" charset="0"/>
              </a:rPr>
              <a:t>effective reach area</a:t>
            </a:r>
            <a:r>
              <a:rPr lang="en-US" i="1" dirty="0" smtClean="0">
                <a:latin typeface="Comic Sans MS" pitchFamily="66" charset="0"/>
              </a:rPr>
              <a:t>.</a:t>
            </a:r>
          </a:p>
          <a:p>
            <a:pPr>
              <a:buFont typeface="Wingdings" pitchFamily="2" charset="2"/>
              <a:buChar char="Ø"/>
            </a:pPr>
            <a:r>
              <a:rPr lang="en-US" i="1" dirty="0" smtClean="0">
                <a:latin typeface="Comic Sans MS" pitchFamily="66" charset="0"/>
              </a:rPr>
              <a:t>   whereas, foods or mixtures required to be kept overnight or </a:t>
            </a:r>
            <a:r>
              <a:rPr lang="en-US" dirty="0" smtClean="0">
                <a:latin typeface="Comic Sans MS" pitchFamily="66" charset="0"/>
              </a:rPr>
              <a:t>longer as for fermentation, sprouting, etc. may be stored adequately in the </a:t>
            </a:r>
            <a:r>
              <a:rPr lang="en-US" b="1" i="1" dirty="0" smtClean="0">
                <a:latin typeface="Comic Sans MS" pitchFamily="66" charset="0"/>
              </a:rPr>
              <a:t>maximum reach area.</a:t>
            </a:r>
            <a:endParaRPr lang="en-US" b="1" dirty="0">
              <a:latin typeface="Comic Sans MS" pitchFamily="66" charset="0"/>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117693"/>
            <a:ext cx="8610600" cy="5909310"/>
          </a:xfrm>
          <a:prstGeom prst="rect">
            <a:avLst/>
          </a:prstGeom>
        </p:spPr>
        <p:txBody>
          <a:bodyPr wrap="square">
            <a:spAutoFit/>
          </a:bodyPr>
          <a:lstStyle/>
          <a:p>
            <a:r>
              <a:rPr lang="en-US" b="1" dirty="0" smtClean="0">
                <a:solidFill>
                  <a:srgbClr val="00B050"/>
                </a:solidFill>
                <a:latin typeface="Comic Sans MS" pitchFamily="66" charset="0"/>
              </a:rPr>
              <a:t>Movements and Work</a:t>
            </a:r>
          </a:p>
          <a:p>
            <a:pPr>
              <a:buFont typeface="Wingdings" pitchFamily="2" charset="2"/>
              <a:buChar char="Ø"/>
            </a:pPr>
            <a:r>
              <a:rPr lang="en-US" dirty="0" smtClean="0">
                <a:latin typeface="Comic Sans MS" pitchFamily="66" charset="0"/>
              </a:rPr>
              <a:t>  One needs to become conscious of how body movements are related to the amount of energy consumed. </a:t>
            </a:r>
          </a:p>
          <a:p>
            <a:pPr>
              <a:buFont typeface="Wingdings" pitchFamily="2" charset="2"/>
              <a:buChar char="Ø"/>
            </a:pPr>
            <a:r>
              <a:rPr lang="en-US" dirty="0" smtClean="0">
                <a:latin typeface="Comic Sans MS" pitchFamily="66" charset="0"/>
              </a:rPr>
              <a:t>   For this, it is necessary to understand that the body has been designed so that its weight is evenly distributed over the legs.</a:t>
            </a:r>
          </a:p>
          <a:p>
            <a:pPr>
              <a:buFont typeface="Wingdings" pitchFamily="2" charset="2"/>
              <a:buChar char="Ø"/>
            </a:pPr>
            <a:r>
              <a:rPr lang="en-US" dirty="0" smtClean="0">
                <a:latin typeface="Comic Sans MS" pitchFamily="66" charset="0"/>
              </a:rPr>
              <a:t>   When working in any position standing or seated, the centre of gravity of the body is disturbed.</a:t>
            </a:r>
          </a:p>
          <a:p>
            <a:pPr>
              <a:buFont typeface="Wingdings" pitchFamily="2" charset="2"/>
              <a:buChar char="Ø"/>
            </a:pPr>
            <a:r>
              <a:rPr lang="en-US" dirty="0" smtClean="0">
                <a:latin typeface="Comic Sans MS" pitchFamily="66" charset="0"/>
              </a:rPr>
              <a:t>   This causes unequal distribution of weight on the legs resulting in extra energy consumption to maintain the body position.</a:t>
            </a:r>
          </a:p>
          <a:p>
            <a:pPr>
              <a:buFont typeface="Wingdings" pitchFamily="2" charset="2"/>
              <a:buChar char="Ø"/>
            </a:pPr>
            <a:r>
              <a:rPr lang="en-US" dirty="0" smtClean="0">
                <a:latin typeface="Comic Sans MS" pitchFamily="66" charset="0"/>
              </a:rPr>
              <a:t>    If the balance is continuously disturbed in any activity, muscles get tired, and fatigue sets in. </a:t>
            </a:r>
          </a:p>
          <a:p>
            <a:pPr>
              <a:buFont typeface="Wingdings" pitchFamily="2" charset="2"/>
              <a:buChar char="Ø"/>
            </a:pPr>
            <a:r>
              <a:rPr lang="en-US" dirty="0" smtClean="0">
                <a:latin typeface="Comic Sans MS" pitchFamily="66" charset="0"/>
              </a:rPr>
              <a:t>    For all positions at work therefore, one must keep the body in physical balance, i.e. maintain correct posture to enhance comfort and conserve energy.</a:t>
            </a:r>
          </a:p>
          <a:p>
            <a:pPr>
              <a:buFont typeface="Wingdings" pitchFamily="2" charset="2"/>
              <a:buChar char="Ø"/>
            </a:pPr>
            <a:r>
              <a:rPr lang="en-US" dirty="0" smtClean="0">
                <a:latin typeface="Comic Sans MS" pitchFamily="66" charset="0"/>
              </a:rPr>
              <a:t>    This fact is </a:t>
            </a:r>
            <a:r>
              <a:rPr lang="en-US" dirty="0" err="1" smtClean="0">
                <a:latin typeface="Comic Sans MS" pitchFamily="66" charset="0"/>
              </a:rPr>
              <a:t>realised</a:t>
            </a:r>
            <a:r>
              <a:rPr lang="en-US" dirty="0" smtClean="0">
                <a:latin typeface="Comic Sans MS" pitchFamily="66" charset="0"/>
              </a:rPr>
              <a:t> when we observe that some jobs are tiring for some people and not for others, this is because some people waste their energy because of wrong postures and therefore less energy is available for the job, which consequently does not get completed as best as possible and in the shortest possible time. </a:t>
            </a:r>
          </a:p>
          <a:p>
            <a:pPr>
              <a:buFont typeface="Wingdings" pitchFamily="2" charset="2"/>
              <a:buChar char="Ø"/>
            </a:pPr>
            <a:r>
              <a:rPr lang="en-US" dirty="0" smtClean="0">
                <a:latin typeface="Comic Sans MS" pitchFamily="66" charset="0"/>
              </a:rPr>
              <a:t>     Developing the art of muscle coordination to perform work with a tireless rhythm may require a conscious effort, but it is worthwhile making it till it becomes a habit—the habit of </a:t>
            </a:r>
            <a:r>
              <a:rPr lang="en-US" i="1" dirty="0" smtClean="0">
                <a:latin typeface="Comic Sans MS" pitchFamily="66" charset="0"/>
              </a:rPr>
              <a:t>not getting tired at work.</a:t>
            </a:r>
            <a:endParaRPr lang="en-US" dirty="0">
              <a:latin typeface="Comic Sans MS" pitchFamily="66" charset="0"/>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152400"/>
            <a:ext cx="8686800" cy="6186309"/>
          </a:xfrm>
          <a:prstGeom prst="rect">
            <a:avLst/>
          </a:prstGeom>
        </p:spPr>
        <p:txBody>
          <a:bodyPr wrap="square">
            <a:spAutoFit/>
          </a:bodyPr>
          <a:lstStyle/>
          <a:p>
            <a:r>
              <a:rPr lang="en-US" b="1" dirty="0" smtClean="0">
                <a:solidFill>
                  <a:srgbClr val="00B050"/>
                </a:solidFill>
                <a:latin typeface="Comic Sans MS" pitchFamily="66" charset="0"/>
              </a:rPr>
              <a:t>Work Space</a:t>
            </a:r>
          </a:p>
          <a:p>
            <a:pPr>
              <a:buFont typeface="Wingdings" pitchFamily="2" charset="2"/>
              <a:buChar char="Ø"/>
            </a:pPr>
            <a:r>
              <a:rPr lang="en-US" dirty="0" smtClean="0">
                <a:latin typeface="Comic Sans MS" pitchFamily="66" charset="0"/>
              </a:rPr>
              <a:t>   The amount of space available for work is important for completing tasks</a:t>
            </a:r>
          </a:p>
          <a:p>
            <a:r>
              <a:rPr lang="en-US" dirty="0" smtClean="0">
                <a:latin typeface="Comic Sans MS" pitchFamily="66" charset="0"/>
              </a:rPr>
              <a:t>efficiently.</a:t>
            </a:r>
          </a:p>
          <a:p>
            <a:pPr>
              <a:buFont typeface="Wingdings" pitchFamily="2" charset="2"/>
              <a:buChar char="Ø"/>
            </a:pPr>
            <a:r>
              <a:rPr lang="en-US" dirty="0" smtClean="0">
                <a:latin typeface="Comic Sans MS" pitchFamily="66" charset="0"/>
              </a:rPr>
              <a:t>   The space </a:t>
            </a:r>
            <a:r>
              <a:rPr lang="en-US" b="1" dirty="0" smtClean="0">
                <a:latin typeface="Comic Sans MS" pitchFamily="66" charset="0"/>
              </a:rPr>
              <a:t>should be large enough to place all the materials and equipment required,</a:t>
            </a:r>
            <a:r>
              <a:rPr lang="en-US" dirty="0" smtClean="0">
                <a:latin typeface="Comic Sans MS" pitchFamily="66" charset="0"/>
              </a:rPr>
              <a:t> as well as allow for movement at work.</a:t>
            </a:r>
          </a:p>
          <a:p>
            <a:pPr>
              <a:buFont typeface="Wingdings" pitchFamily="2" charset="2"/>
              <a:buChar char="Ø"/>
            </a:pPr>
            <a:r>
              <a:rPr lang="en-US" dirty="0" smtClean="0">
                <a:latin typeface="Comic Sans MS" pitchFamily="66" charset="0"/>
              </a:rPr>
              <a:t>   In addition</a:t>
            </a:r>
            <a:r>
              <a:rPr lang="en-US" b="1" dirty="0" smtClean="0">
                <a:latin typeface="Comic Sans MS" pitchFamily="66" charset="0"/>
              </a:rPr>
              <a:t>, extra space in necessary for placing completed parts of the work </a:t>
            </a:r>
            <a:r>
              <a:rPr lang="en-US" dirty="0" smtClean="0">
                <a:latin typeface="Comic Sans MS" pitchFamily="66" charset="0"/>
              </a:rPr>
              <a:t>which need to be kept aside till required again. </a:t>
            </a:r>
          </a:p>
          <a:p>
            <a:pPr>
              <a:buFont typeface="Wingdings" pitchFamily="2" charset="2"/>
              <a:buChar char="Ø"/>
            </a:pPr>
            <a:r>
              <a:rPr lang="en-US" dirty="0" smtClean="0">
                <a:latin typeface="Comic Sans MS" pitchFamily="66" charset="0"/>
              </a:rPr>
              <a:t>   </a:t>
            </a:r>
            <a:r>
              <a:rPr lang="en-US" b="1" dirty="0" smtClean="0">
                <a:latin typeface="Comic Sans MS" pitchFamily="66" charset="0"/>
              </a:rPr>
              <a:t>Insufficient work space will involve extra movements</a:t>
            </a:r>
            <a:r>
              <a:rPr lang="en-US" dirty="0" smtClean="0">
                <a:latin typeface="Comic Sans MS" pitchFamily="66" charset="0"/>
              </a:rPr>
              <a:t> in trying to go elsewhere to put away the partly or fully completed work and come back to the next activity. </a:t>
            </a:r>
          </a:p>
          <a:p>
            <a:pPr>
              <a:buFont typeface="Wingdings" pitchFamily="2" charset="2"/>
              <a:buChar char="Ø"/>
            </a:pPr>
            <a:r>
              <a:rPr lang="en-US" dirty="0" smtClean="0">
                <a:latin typeface="Comic Sans MS" pitchFamily="66" charset="0"/>
              </a:rPr>
              <a:t>   The work space should also allow for the keeping aside of used and unused equipment, away form the food in process. </a:t>
            </a:r>
          </a:p>
          <a:p>
            <a:pPr>
              <a:buFont typeface="Wingdings" pitchFamily="2" charset="2"/>
              <a:buChar char="Ø"/>
            </a:pPr>
            <a:r>
              <a:rPr lang="en-US" dirty="0" smtClean="0">
                <a:latin typeface="Comic Sans MS" pitchFamily="66" charset="0"/>
              </a:rPr>
              <a:t>    This can be done </a:t>
            </a:r>
            <a:r>
              <a:rPr lang="en-US" b="1" dirty="0" smtClean="0">
                <a:latin typeface="Comic Sans MS" pitchFamily="66" charset="0"/>
              </a:rPr>
              <a:t>by using shelf space and areas under tables intelligently</a:t>
            </a:r>
            <a:r>
              <a:rPr lang="en-US" dirty="0" smtClean="0">
                <a:latin typeface="Comic Sans MS" pitchFamily="66" charset="0"/>
              </a:rPr>
              <a:t>.</a:t>
            </a:r>
          </a:p>
          <a:p>
            <a:endParaRPr lang="en-US" dirty="0" smtClean="0">
              <a:latin typeface="Comic Sans MS" pitchFamily="66" charset="0"/>
            </a:endParaRPr>
          </a:p>
          <a:p>
            <a:r>
              <a:rPr lang="en-US" b="1" dirty="0" smtClean="0">
                <a:solidFill>
                  <a:srgbClr val="00B050"/>
                </a:solidFill>
                <a:latin typeface="Comic Sans MS" pitchFamily="66" charset="0"/>
              </a:rPr>
              <a:t>Equipment, Materials and Supplies</a:t>
            </a:r>
          </a:p>
          <a:p>
            <a:pPr>
              <a:buFont typeface="Wingdings" pitchFamily="2" charset="2"/>
              <a:buChar char="Ø"/>
            </a:pPr>
            <a:r>
              <a:rPr lang="en-US" dirty="0" smtClean="0">
                <a:latin typeface="Comic Sans MS" pitchFamily="66" charset="0"/>
              </a:rPr>
              <a:t>   </a:t>
            </a:r>
            <a:r>
              <a:rPr lang="en-US" b="1" dirty="0" smtClean="0">
                <a:latin typeface="Comic Sans MS" pitchFamily="66" charset="0"/>
              </a:rPr>
              <a:t>Equipment, materials and supplies</a:t>
            </a:r>
            <a:r>
              <a:rPr lang="en-US" dirty="0" smtClean="0">
                <a:latin typeface="Comic Sans MS" pitchFamily="66" charset="0"/>
              </a:rPr>
              <a:t>, all have </a:t>
            </a:r>
            <a:r>
              <a:rPr lang="en-US" b="1" dirty="0" smtClean="0">
                <a:latin typeface="Comic Sans MS" pitchFamily="66" charset="0"/>
              </a:rPr>
              <a:t>to be considered </a:t>
            </a:r>
            <a:r>
              <a:rPr lang="en-US" dirty="0" smtClean="0">
                <a:latin typeface="Comic Sans MS" pitchFamily="66" charset="0"/>
              </a:rPr>
              <a:t>in relation to the </a:t>
            </a:r>
            <a:r>
              <a:rPr lang="en-US" b="1" dirty="0" smtClean="0">
                <a:latin typeface="Comic Sans MS" pitchFamily="66" charset="0"/>
              </a:rPr>
              <a:t>physical structure of the kitchen and the persons using them</a:t>
            </a:r>
            <a:r>
              <a:rPr lang="en-US" dirty="0" smtClean="0">
                <a:latin typeface="Comic Sans MS" pitchFamily="66" charset="0"/>
              </a:rPr>
              <a:t>. </a:t>
            </a:r>
          </a:p>
          <a:p>
            <a:pPr>
              <a:buFont typeface="Wingdings" pitchFamily="2" charset="2"/>
              <a:buChar char="Ø"/>
            </a:pPr>
            <a:r>
              <a:rPr lang="en-US" dirty="0" smtClean="0">
                <a:latin typeface="Comic Sans MS" pitchFamily="66" charset="0"/>
              </a:rPr>
              <a:t>   Their </a:t>
            </a:r>
            <a:r>
              <a:rPr lang="en-US" b="1" dirty="0" smtClean="0">
                <a:latin typeface="Comic Sans MS" pitchFamily="66" charset="0"/>
              </a:rPr>
              <a:t>placement, suitability, quality and quantity</a:t>
            </a:r>
            <a:r>
              <a:rPr lang="en-US" dirty="0" smtClean="0">
                <a:latin typeface="Comic Sans MS" pitchFamily="66" charset="0"/>
              </a:rPr>
              <a:t>, all determine how </a:t>
            </a:r>
            <a:r>
              <a:rPr lang="en-US" b="1" dirty="0" smtClean="0">
                <a:latin typeface="Comic Sans MS" pitchFamily="66" charset="0"/>
              </a:rPr>
              <a:t>simple any work </a:t>
            </a:r>
            <a:r>
              <a:rPr lang="en-US" dirty="0" smtClean="0">
                <a:latin typeface="Comic Sans MS" pitchFamily="66" charset="0"/>
              </a:rPr>
              <a:t>can be made. </a:t>
            </a:r>
          </a:p>
          <a:p>
            <a:pPr>
              <a:buFont typeface="Wingdings" pitchFamily="2" charset="2"/>
              <a:buChar char="Ø"/>
            </a:pPr>
            <a:r>
              <a:rPr lang="en-US" dirty="0" smtClean="0">
                <a:latin typeface="Comic Sans MS" pitchFamily="66" charset="0"/>
              </a:rPr>
              <a:t>   This awareness helps to establish plans that are </a:t>
            </a:r>
            <a:r>
              <a:rPr lang="en-US" b="1" dirty="0" smtClean="0">
                <a:latin typeface="Comic Sans MS" pitchFamily="66" charset="0"/>
              </a:rPr>
              <a:t>economical in terms of human effort, time and other valuable resources.</a:t>
            </a:r>
            <a:endParaRPr lang="en-US" b="1" dirty="0">
              <a:latin typeface="Comic Sans MS" pitchFamily="66" charset="0"/>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228600"/>
            <a:ext cx="8763000" cy="2585323"/>
          </a:xfrm>
          <a:prstGeom prst="rect">
            <a:avLst/>
          </a:prstGeom>
        </p:spPr>
        <p:txBody>
          <a:bodyPr wrap="square">
            <a:spAutoFit/>
          </a:bodyPr>
          <a:lstStyle/>
          <a:p>
            <a:pPr>
              <a:buFont typeface="Wingdings" pitchFamily="2" charset="2"/>
              <a:buChar char="Ø"/>
            </a:pPr>
            <a:r>
              <a:rPr lang="en-US" dirty="0" smtClean="0">
                <a:latin typeface="Comic Sans MS" pitchFamily="66" charset="0"/>
              </a:rPr>
              <a:t>   Any materials, supplies or equipment in </a:t>
            </a:r>
            <a:r>
              <a:rPr lang="en-US" b="1" dirty="0" smtClean="0">
                <a:latin typeface="Comic Sans MS" pitchFamily="66" charset="0"/>
              </a:rPr>
              <a:t>regular use should be placed within the maximum reach zone</a:t>
            </a:r>
            <a:r>
              <a:rPr lang="en-US" dirty="0" smtClean="0">
                <a:latin typeface="Comic Sans MS" pitchFamily="66" charset="0"/>
              </a:rPr>
              <a:t>, because activity is concentrated in the zone of normal reach. </a:t>
            </a:r>
          </a:p>
          <a:p>
            <a:pPr>
              <a:buFont typeface="Wingdings" pitchFamily="2" charset="2"/>
              <a:buChar char="Ø"/>
            </a:pPr>
            <a:r>
              <a:rPr lang="en-US" dirty="0" smtClean="0">
                <a:latin typeface="Comic Sans MS" pitchFamily="66" charset="0"/>
              </a:rPr>
              <a:t>   </a:t>
            </a:r>
            <a:r>
              <a:rPr lang="en-US" b="1" dirty="0" smtClean="0">
                <a:latin typeface="Comic Sans MS" pitchFamily="66" charset="0"/>
              </a:rPr>
              <a:t>Shelves may be located </a:t>
            </a:r>
            <a:r>
              <a:rPr lang="en-US" dirty="0" smtClean="0">
                <a:latin typeface="Comic Sans MS" pitchFamily="66" charset="0"/>
              </a:rPr>
              <a:t>within these zones </a:t>
            </a:r>
            <a:r>
              <a:rPr lang="en-US" b="1" dirty="0" smtClean="0">
                <a:latin typeface="Comic Sans MS" pitchFamily="66" charset="0"/>
              </a:rPr>
              <a:t>for items which are used</a:t>
            </a:r>
          </a:p>
          <a:p>
            <a:r>
              <a:rPr lang="en-US" b="1" dirty="0" smtClean="0">
                <a:latin typeface="Comic Sans MS" pitchFamily="66" charset="0"/>
              </a:rPr>
              <a:t>occasionally</a:t>
            </a:r>
            <a:r>
              <a:rPr lang="en-US" dirty="0" smtClean="0">
                <a:latin typeface="Comic Sans MS" pitchFamily="66" charset="0"/>
              </a:rPr>
              <a:t>. This helps to increase the space within the work area. </a:t>
            </a:r>
          </a:p>
          <a:p>
            <a:pPr>
              <a:buFont typeface="Wingdings" pitchFamily="2" charset="2"/>
              <a:buChar char="Ø"/>
            </a:pPr>
            <a:r>
              <a:rPr lang="en-US" dirty="0" smtClean="0">
                <a:latin typeface="Comic Sans MS" pitchFamily="66" charset="0"/>
              </a:rPr>
              <a:t>   </a:t>
            </a:r>
            <a:r>
              <a:rPr lang="en-US" b="1" dirty="0" smtClean="0">
                <a:latin typeface="Comic Sans MS" pitchFamily="66" charset="0"/>
              </a:rPr>
              <a:t>Heavier items are better kept on upper shelves</a:t>
            </a:r>
            <a:r>
              <a:rPr lang="en-US" dirty="0" smtClean="0">
                <a:latin typeface="Comic Sans MS" pitchFamily="66" charset="0"/>
              </a:rPr>
              <a:t>.</a:t>
            </a:r>
          </a:p>
          <a:p>
            <a:pPr>
              <a:buFont typeface="Wingdings" pitchFamily="2" charset="2"/>
              <a:buChar char="Ø"/>
            </a:pPr>
            <a:r>
              <a:rPr lang="en-US" dirty="0" smtClean="0">
                <a:latin typeface="Comic Sans MS" pitchFamily="66" charset="0"/>
              </a:rPr>
              <a:t>   As far a possible, equipment should be kept ready for use in the normal reach zone, along with other ingredients and supplies used frequently to complete any task efficiently.</a:t>
            </a:r>
            <a:endParaRPr lang="en-US" dirty="0">
              <a:latin typeface="Comic Sans MS" pitchFamily="66" charset="0"/>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 y="228600"/>
            <a:ext cx="8610600" cy="5909310"/>
          </a:xfrm>
          <a:prstGeom prst="rect">
            <a:avLst/>
          </a:prstGeom>
        </p:spPr>
        <p:txBody>
          <a:bodyPr wrap="square">
            <a:spAutoFit/>
          </a:bodyPr>
          <a:lstStyle/>
          <a:p>
            <a:r>
              <a:rPr lang="en-US" b="1" dirty="0" smtClean="0">
                <a:latin typeface="Comic Sans MS" pitchFamily="66" charset="0"/>
              </a:rPr>
              <a:t>DESIGNING KITCHENS</a:t>
            </a:r>
          </a:p>
          <a:p>
            <a:r>
              <a:rPr lang="en-US" b="1" dirty="0" smtClean="0">
                <a:latin typeface="Comic Sans MS" pitchFamily="66" charset="0"/>
              </a:rPr>
              <a:t>Physical Aspects</a:t>
            </a:r>
          </a:p>
          <a:p>
            <a:pPr>
              <a:buFont typeface="Wingdings" pitchFamily="2" charset="2"/>
              <a:buChar char="Ø"/>
            </a:pPr>
            <a:r>
              <a:rPr lang="en-US" dirty="0" smtClean="0">
                <a:latin typeface="Comic Sans MS" pitchFamily="66" charset="0"/>
              </a:rPr>
              <a:t>   These include location, structural details, the layout, storage spaces, services</a:t>
            </a:r>
          </a:p>
          <a:p>
            <a:r>
              <a:rPr lang="en-US" dirty="0" smtClean="0">
                <a:latin typeface="Comic Sans MS" pitchFamily="66" charset="0"/>
              </a:rPr>
              <a:t>available and required, access to sources of supply, staff and customers, and</a:t>
            </a:r>
          </a:p>
          <a:p>
            <a:r>
              <a:rPr lang="en-US" dirty="0" smtClean="0">
                <a:latin typeface="Comic Sans MS" pitchFamily="66" charset="0"/>
              </a:rPr>
              <a:t>other local requirements with respect to planning, environmental health, fire</a:t>
            </a:r>
          </a:p>
          <a:p>
            <a:r>
              <a:rPr lang="en-US" dirty="0" smtClean="0">
                <a:latin typeface="Comic Sans MS" pitchFamily="66" charset="0"/>
              </a:rPr>
              <a:t>and other safety concerns.</a:t>
            </a:r>
          </a:p>
          <a:p>
            <a:endParaRPr lang="en-US" dirty="0" smtClean="0">
              <a:latin typeface="Comic Sans MS" pitchFamily="66" charset="0"/>
            </a:endParaRPr>
          </a:p>
          <a:p>
            <a:r>
              <a:rPr lang="en-US" b="1" dirty="0" smtClean="0">
                <a:latin typeface="Comic Sans MS" pitchFamily="66" charset="0"/>
              </a:rPr>
              <a:t>Location</a:t>
            </a:r>
          </a:p>
          <a:p>
            <a:pPr>
              <a:buFont typeface="Wingdings" pitchFamily="2" charset="2"/>
              <a:buChar char="Ø"/>
            </a:pPr>
            <a:r>
              <a:rPr lang="en-US" dirty="0" smtClean="0">
                <a:latin typeface="Comic Sans MS" pitchFamily="66" charset="0"/>
              </a:rPr>
              <a:t>   As far as possible, the kitchen should be adjacent to the service area,</a:t>
            </a:r>
          </a:p>
          <a:p>
            <a:r>
              <a:rPr lang="en-US" dirty="0" smtClean="0">
                <a:latin typeface="Comic Sans MS" pitchFamily="66" charset="0"/>
              </a:rPr>
              <a:t>and preferably in one corner of a building, in a North-West or South-East</a:t>
            </a:r>
          </a:p>
          <a:p>
            <a:r>
              <a:rPr lang="en-US" dirty="0" smtClean="0">
                <a:latin typeface="Comic Sans MS" pitchFamily="66" charset="0"/>
              </a:rPr>
              <a:t>direction. </a:t>
            </a:r>
          </a:p>
          <a:p>
            <a:pPr>
              <a:buFont typeface="Wingdings" pitchFamily="2" charset="2"/>
              <a:buChar char="Ø"/>
            </a:pPr>
            <a:r>
              <a:rPr lang="en-US" dirty="0" smtClean="0">
                <a:latin typeface="Comic Sans MS" pitchFamily="66" charset="0"/>
              </a:rPr>
              <a:t>   This provides two side walls for windows and free access to air and natural light. </a:t>
            </a:r>
          </a:p>
          <a:p>
            <a:pPr>
              <a:buFont typeface="Wingdings" pitchFamily="2" charset="2"/>
              <a:buChar char="Ø"/>
            </a:pPr>
            <a:r>
              <a:rPr lang="en-US" dirty="0" smtClean="0">
                <a:latin typeface="Comic Sans MS" pitchFamily="66" charset="0"/>
              </a:rPr>
              <a:t>   A corner location also makes it accessible by road for purposes of receiving supplies and removal of kitchen wastes.</a:t>
            </a:r>
          </a:p>
          <a:p>
            <a:pPr>
              <a:buFont typeface="Wingdings" pitchFamily="2" charset="2"/>
              <a:buChar char="Ø"/>
            </a:pPr>
            <a:r>
              <a:rPr lang="en-US" dirty="0" smtClean="0">
                <a:latin typeface="Comic Sans MS" pitchFamily="66" charset="0"/>
              </a:rPr>
              <a:t>   The kitchen should be situated over ground to avoid flooding, drainage backflow</a:t>
            </a:r>
          </a:p>
          <a:p>
            <a:r>
              <a:rPr lang="en-US" dirty="0" smtClean="0">
                <a:latin typeface="Comic Sans MS" pitchFamily="66" charset="0"/>
              </a:rPr>
              <a:t>and unnecessary expenses on artificial lighting and ventilation.</a:t>
            </a:r>
          </a:p>
          <a:p>
            <a:pPr>
              <a:buFont typeface="Wingdings" pitchFamily="2" charset="2"/>
              <a:buChar char="Ø"/>
            </a:pPr>
            <a:r>
              <a:rPr lang="en-US" dirty="0" smtClean="0">
                <a:latin typeface="Comic Sans MS" pitchFamily="66" charset="0"/>
              </a:rPr>
              <a:t>   In basement areas, the humidity and heat of kitchens also make them prone to dampness and infestation.</a:t>
            </a:r>
            <a:endParaRPr lang="en-US" dirty="0">
              <a:latin typeface="Comic Sans MS" pitchFamily="66" charset="0"/>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152400"/>
            <a:ext cx="8763000" cy="4801314"/>
          </a:xfrm>
          <a:prstGeom prst="rect">
            <a:avLst/>
          </a:prstGeom>
        </p:spPr>
        <p:txBody>
          <a:bodyPr wrap="square">
            <a:spAutoFit/>
          </a:bodyPr>
          <a:lstStyle/>
          <a:p>
            <a:r>
              <a:rPr lang="en-US" b="1" dirty="0" smtClean="0"/>
              <a:t>Structural Features</a:t>
            </a:r>
          </a:p>
          <a:p>
            <a:r>
              <a:rPr lang="en-US" dirty="0" smtClean="0"/>
              <a:t>These include drainage, electricity, gas connections, and water supply systems.</a:t>
            </a:r>
          </a:p>
          <a:p>
            <a:r>
              <a:rPr lang="en-US" dirty="0" smtClean="0"/>
              <a:t>These are generally provided for before the equipment is installed, </a:t>
            </a:r>
            <a:r>
              <a:rPr lang="en-US" i="1" dirty="0" smtClean="0"/>
              <a:t>Other features include the design and finish of floors, </a:t>
            </a:r>
            <a:r>
              <a:rPr lang="en-US" dirty="0" smtClean="0"/>
              <a:t>walls, ceilings, and work surfaces, followed by lighting and ventilation. Last, but not the least, the structure must be safe, and provide hygienic and sanitary conditions for those who work in it.</a:t>
            </a:r>
          </a:p>
          <a:p>
            <a:r>
              <a:rPr lang="en-US" b="1" i="1" dirty="0" smtClean="0"/>
              <a:t>Drainage: </a:t>
            </a:r>
          </a:p>
          <a:p>
            <a:pPr>
              <a:buFont typeface="Wingdings" pitchFamily="2" charset="2"/>
              <a:buChar char="Ø"/>
            </a:pPr>
            <a:r>
              <a:rPr lang="en-US" b="1" i="1" dirty="0" smtClean="0"/>
              <a:t> </a:t>
            </a:r>
            <a:r>
              <a:rPr lang="en-US" i="1" dirty="0" smtClean="0"/>
              <a:t>The efficiency of the drainage system determines the hygiene and</a:t>
            </a:r>
          </a:p>
          <a:p>
            <a:r>
              <a:rPr lang="en-US" dirty="0" smtClean="0"/>
              <a:t>sanitation of the kitchen environment. </a:t>
            </a:r>
          </a:p>
          <a:p>
            <a:pPr>
              <a:buFont typeface="Wingdings" pitchFamily="2" charset="2"/>
              <a:buChar char="Ø"/>
            </a:pPr>
            <a:r>
              <a:rPr lang="en-US" dirty="0" smtClean="0"/>
              <a:t>  Poor drainage further leads to contamination of food  with dire consequences. </a:t>
            </a:r>
          </a:p>
          <a:p>
            <a:pPr>
              <a:buFont typeface="Wingdings" pitchFamily="2" charset="2"/>
              <a:buChar char="Ø"/>
            </a:pPr>
            <a:r>
              <a:rPr lang="en-US" dirty="0" smtClean="0"/>
              <a:t>  Problems can arise in drainage areas when fat gets collected in the drains and restricted the flow.</a:t>
            </a:r>
          </a:p>
          <a:p>
            <a:pPr>
              <a:buFont typeface="Wingdings" pitchFamily="2" charset="2"/>
              <a:buChar char="Ø"/>
            </a:pPr>
            <a:r>
              <a:rPr lang="en-US" dirty="0" smtClean="0"/>
              <a:t>   All kitchens should therefore be fitted with grease traps on all drainage inlets to prevent backflow or blockage.</a:t>
            </a:r>
          </a:p>
          <a:p>
            <a:pPr>
              <a:buFont typeface="Wingdings" pitchFamily="2" charset="2"/>
              <a:buChar char="Ø"/>
            </a:pPr>
            <a:r>
              <a:rPr lang="en-US" dirty="0" smtClean="0"/>
              <a:t>  Taking care of this aspect of drainage during the layout planning, can prevent unnecessary expenses. </a:t>
            </a:r>
          </a:p>
          <a:p>
            <a:pPr>
              <a:buFont typeface="Wingdings" pitchFamily="2" charset="2"/>
              <a:buChar char="Ø"/>
            </a:pPr>
            <a:r>
              <a:rPr lang="en-US" dirty="0" smtClean="0"/>
              <a:t>  Drains should be at least 10–15 cm in diameter.</a:t>
            </a:r>
            <a:endParaRPr 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5355312"/>
          </a:xfrm>
          <a:prstGeom prst="rect">
            <a:avLst/>
          </a:prstGeom>
        </p:spPr>
        <p:txBody>
          <a:bodyPr wrap="square">
            <a:spAutoFit/>
          </a:bodyPr>
          <a:lstStyle/>
          <a:p>
            <a:r>
              <a:rPr lang="en-US" b="1" i="1" dirty="0" smtClean="0"/>
              <a:t>Electricity and Gas connections:</a:t>
            </a:r>
          </a:p>
          <a:p>
            <a:pPr>
              <a:buFont typeface="Wingdings" pitchFamily="2" charset="2"/>
              <a:buChar char="Ø"/>
            </a:pPr>
            <a:r>
              <a:rPr lang="en-US" b="1" i="1" dirty="0" smtClean="0"/>
              <a:t>   </a:t>
            </a:r>
            <a:r>
              <a:rPr lang="en-US" i="1" dirty="0" smtClean="0"/>
              <a:t>Electricity and gas points to be provided in a </a:t>
            </a:r>
            <a:r>
              <a:rPr lang="en-US" dirty="0" smtClean="0"/>
              <a:t>kitchen must coincide with the plan of equipment in the kitchen and future plans for use. </a:t>
            </a:r>
          </a:p>
          <a:p>
            <a:pPr>
              <a:buFont typeface="Wingdings" pitchFamily="2" charset="2"/>
              <a:buChar char="Ø"/>
            </a:pPr>
            <a:r>
              <a:rPr lang="en-US" dirty="0" smtClean="0"/>
              <a:t>   Depending on the size of the catering unit the requirements may vary</a:t>
            </a:r>
          </a:p>
          <a:p>
            <a:r>
              <a:rPr lang="en-US" dirty="0" smtClean="0"/>
              <a:t>from one power point and two light points.</a:t>
            </a:r>
          </a:p>
          <a:p>
            <a:pPr>
              <a:buFont typeface="Wingdings" pitchFamily="2" charset="2"/>
              <a:buChar char="Ø"/>
            </a:pPr>
            <a:r>
              <a:rPr lang="en-US" dirty="0" smtClean="0"/>
              <a:t>   as in the case of a kiosk, to three power and four light points,</a:t>
            </a:r>
          </a:p>
          <a:p>
            <a:pPr>
              <a:buFont typeface="Wingdings" pitchFamily="2" charset="2"/>
              <a:buChar char="Ø"/>
            </a:pPr>
            <a:r>
              <a:rPr lang="en-US" dirty="0" smtClean="0"/>
              <a:t>   as in the case of a cafeteria kitchen, which may require to use a  refrigerator, a mixer, and a juicer, in addition to lighting the area of display for food and dining. </a:t>
            </a:r>
          </a:p>
          <a:p>
            <a:pPr>
              <a:buFont typeface="Wingdings" pitchFamily="2" charset="2"/>
              <a:buChar char="Ø"/>
            </a:pPr>
            <a:r>
              <a:rPr lang="en-US" dirty="0" smtClean="0"/>
              <a:t>   For larger kitchens, it is safer and more economical to have a pipeline gas supply which is metered as in the case of electricity, thus avoiding the inconvenience of gas cylinders getting empty in the middle of food preparation activity. </a:t>
            </a:r>
          </a:p>
          <a:p>
            <a:pPr>
              <a:buFont typeface="Wingdings" pitchFamily="2" charset="2"/>
              <a:buChar char="Ø"/>
            </a:pPr>
            <a:r>
              <a:rPr lang="en-US" dirty="0" smtClean="0"/>
              <a:t>   Gas cylinders may be used by very small establishments where the menu does not feature many cooked items.</a:t>
            </a:r>
          </a:p>
          <a:p>
            <a:pPr>
              <a:buFont typeface="Wingdings" pitchFamily="2" charset="2"/>
              <a:buChar char="Ø"/>
            </a:pPr>
            <a:r>
              <a:rPr lang="en-US" dirty="0" smtClean="0"/>
              <a:t>   All pipeline arrangements or wiring should preferably be concealed in the</a:t>
            </a:r>
          </a:p>
          <a:p>
            <a:r>
              <a:rPr lang="en-US" dirty="0" smtClean="0"/>
              <a:t>walls, flooring or ceilings. </a:t>
            </a:r>
          </a:p>
          <a:p>
            <a:pPr>
              <a:buFont typeface="Wingdings" pitchFamily="2" charset="2"/>
              <a:buChar char="Ø"/>
            </a:pPr>
            <a:r>
              <a:rPr lang="en-US" dirty="0" smtClean="0"/>
              <a:t>   Any unconcealed sections must be properly insulated and earthed, both for economy and safety. </a:t>
            </a:r>
          </a:p>
          <a:p>
            <a:pPr>
              <a:buFont typeface="Wingdings" pitchFamily="2" charset="2"/>
              <a:buChar char="Ø"/>
            </a:pPr>
            <a:r>
              <a:rPr lang="en-US" dirty="0" smtClean="0"/>
              <a:t>    It is wise to make provision for more than one type of fuel in any kitchen to cope with failures and shortages.</a:t>
            </a:r>
            <a:endParaRPr lang="en-US"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 y="152400"/>
            <a:ext cx="8763000" cy="6186309"/>
          </a:xfrm>
          <a:prstGeom prst="rect">
            <a:avLst/>
          </a:prstGeom>
        </p:spPr>
        <p:txBody>
          <a:bodyPr wrap="square">
            <a:spAutoFit/>
          </a:bodyPr>
          <a:lstStyle/>
          <a:p>
            <a:r>
              <a:rPr lang="en-US" b="1" i="1" dirty="0" smtClean="0"/>
              <a:t>Water Supply: </a:t>
            </a:r>
          </a:p>
          <a:p>
            <a:pPr>
              <a:buFont typeface="Wingdings" pitchFamily="2" charset="2"/>
              <a:buChar char="Ø"/>
            </a:pPr>
            <a:r>
              <a:rPr lang="en-US" i="1" dirty="0" smtClean="0"/>
              <a:t>   In large kitchens provision for both hot and cold running water </a:t>
            </a:r>
            <a:r>
              <a:rPr lang="en-US" dirty="0" smtClean="0"/>
              <a:t>is necessary and has to be made at the structural stage.</a:t>
            </a:r>
          </a:p>
          <a:p>
            <a:pPr>
              <a:buFont typeface="Wingdings" pitchFamily="2" charset="2"/>
              <a:buChar char="Ø"/>
            </a:pPr>
            <a:r>
              <a:rPr lang="en-US" dirty="0" smtClean="0"/>
              <a:t>   For smaller kitchens, arrangements for fitting a water heater above sink units may be sufficient.</a:t>
            </a:r>
          </a:p>
          <a:p>
            <a:pPr>
              <a:buFont typeface="Wingdings" pitchFamily="2" charset="2"/>
              <a:buChar char="Ø"/>
            </a:pPr>
            <a:r>
              <a:rPr lang="en-US" dirty="0" smtClean="0"/>
              <a:t>   whereas in kiosks and coffee shops provision for the installation of instant water</a:t>
            </a:r>
          </a:p>
          <a:p>
            <a:r>
              <a:rPr lang="en-US" dirty="0" smtClean="0"/>
              <a:t>heaters connected with the normal plumbing is quite effective.</a:t>
            </a:r>
          </a:p>
          <a:p>
            <a:pPr>
              <a:buFont typeface="Wingdings" pitchFamily="2" charset="2"/>
              <a:buChar char="Ø"/>
            </a:pPr>
            <a:r>
              <a:rPr lang="en-US" dirty="0" smtClean="0"/>
              <a:t>    All water supply into kitchens must be from purified sources</a:t>
            </a:r>
          </a:p>
          <a:p>
            <a:pPr>
              <a:buFont typeface="Wingdings" pitchFamily="2" charset="2"/>
              <a:buChar char="Ø"/>
            </a:pPr>
            <a:r>
              <a:rPr lang="en-US" dirty="0" smtClean="0"/>
              <a:t>    Overhead water pipes should be avoided as they collect dirt and cause water of condensation to drop on the work areas.</a:t>
            </a:r>
          </a:p>
          <a:p>
            <a:pPr>
              <a:buFont typeface="Wingdings" pitchFamily="2" charset="2"/>
              <a:buChar char="Ø"/>
            </a:pPr>
            <a:r>
              <a:rPr lang="en-US" dirty="0" smtClean="0"/>
              <a:t>    All pipes should preferably be concealed. </a:t>
            </a:r>
          </a:p>
          <a:p>
            <a:pPr>
              <a:buFont typeface="Wingdings" pitchFamily="2" charset="2"/>
              <a:buChar char="Ø"/>
            </a:pPr>
            <a:r>
              <a:rPr lang="en-US" dirty="0" smtClean="0"/>
              <a:t>    Where storage tanks are necessary, they should be covered and easy to clean periodically.</a:t>
            </a:r>
          </a:p>
          <a:p>
            <a:pPr>
              <a:buFont typeface="Wingdings" pitchFamily="2" charset="2"/>
              <a:buChar char="Ø"/>
            </a:pPr>
            <a:r>
              <a:rPr lang="en-US" dirty="0" smtClean="0"/>
              <a:t>    Separate provision for drinking water is necessary.</a:t>
            </a:r>
          </a:p>
          <a:p>
            <a:r>
              <a:rPr lang="en-US" b="1" i="1" dirty="0" smtClean="0"/>
              <a:t>Floors:</a:t>
            </a:r>
          </a:p>
          <a:p>
            <a:pPr>
              <a:buFont typeface="Wingdings" pitchFamily="2" charset="2"/>
              <a:buChar char="Ø"/>
            </a:pPr>
            <a:r>
              <a:rPr lang="en-US" b="1" i="1" dirty="0" smtClean="0"/>
              <a:t>   </a:t>
            </a:r>
            <a:r>
              <a:rPr lang="en-US" i="1" dirty="0" smtClean="0"/>
              <a:t> Kitchen flooring should be smooth but not slippery, hardwearing, free </a:t>
            </a:r>
            <a:r>
              <a:rPr lang="en-US" dirty="0" smtClean="0"/>
              <a:t>from joints, not easily damaged by spillage, easy to clean, and preferably in dark plain </a:t>
            </a:r>
            <a:r>
              <a:rPr lang="en-US" dirty="0" err="1" smtClean="0"/>
              <a:t>colours</a:t>
            </a:r>
            <a:r>
              <a:rPr lang="en-US" dirty="0" smtClean="0"/>
              <a:t> which do not show patches easily. Choice should also take into account appearance and durability.   </a:t>
            </a:r>
          </a:p>
          <a:p>
            <a:pPr>
              <a:buFont typeface="Wingdings" pitchFamily="2" charset="2"/>
              <a:buChar char="Ø"/>
            </a:pPr>
            <a:r>
              <a:rPr lang="en-US" dirty="0" smtClean="0"/>
              <a:t>    There are a number of flooring materials available on the market. It is good</a:t>
            </a:r>
          </a:p>
          <a:p>
            <a:r>
              <a:rPr lang="en-US" dirty="0" smtClean="0"/>
              <a:t>policy to avoid any type of tiles as they require a number of joints which are</a:t>
            </a:r>
          </a:p>
          <a:p>
            <a:r>
              <a:rPr lang="en-US" dirty="0" smtClean="0"/>
              <a:t>not easy to clean out. A comparison of different floor coverings indicating</a:t>
            </a:r>
          </a:p>
          <a:p>
            <a:r>
              <a:rPr lang="en-US" dirty="0" smtClean="0"/>
              <a:t>suitability appears</a:t>
            </a:r>
            <a:endParaRPr lang="en-US"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304800"/>
            <a:ext cx="8686800" cy="4524315"/>
          </a:xfrm>
          <a:prstGeom prst="rect">
            <a:avLst/>
          </a:prstGeom>
        </p:spPr>
        <p:txBody>
          <a:bodyPr wrap="square">
            <a:spAutoFit/>
          </a:bodyPr>
          <a:lstStyle/>
          <a:p>
            <a:r>
              <a:rPr lang="en-US" b="1" i="1" dirty="0" smtClean="0"/>
              <a:t>Walls:</a:t>
            </a:r>
            <a:r>
              <a:rPr lang="en-US" i="1" dirty="0" smtClean="0"/>
              <a:t> </a:t>
            </a:r>
          </a:p>
          <a:p>
            <a:pPr>
              <a:buFont typeface="Wingdings" pitchFamily="2" charset="2"/>
              <a:buChar char="Ø"/>
            </a:pPr>
            <a:r>
              <a:rPr lang="en-US" i="1" dirty="0" smtClean="0"/>
              <a:t>   Hard plaster with an emulsion finish is the most suitable as it is without</a:t>
            </a:r>
          </a:p>
          <a:p>
            <a:r>
              <a:rPr lang="en-US" dirty="0" smtClean="0"/>
              <a:t>joints, smooth, easy to clean, and does not </a:t>
            </a:r>
            <a:r>
              <a:rPr lang="en-US" dirty="0" err="1" smtClean="0"/>
              <a:t>harbour</a:t>
            </a:r>
            <a:r>
              <a:rPr lang="en-US" dirty="0" smtClean="0"/>
              <a:t> dirt.</a:t>
            </a:r>
          </a:p>
          <a:p>
            <a:pPr>
              <a:buFont typeface="Wingdings" pitchFamily="2" charset="2"/>
              <a:buChar char="Ø"/>
            </a:pPr>
            <a:r>
              <a:rPr lang="en-US" dirty="0" smtClean="0"/>
              <a:t>   Enamel and oil paints are also hardwearing. A particular type of finish</a:t>
            </a:r>
          </a:p>
          <a:p>
            <a:r>
              <a:rPr lang="en-US" dirty="0" smtClean="0"/>
              <a:t>cannot be specified for a kitchen because the manager of the kitchen must</a:t>
            </a:r>
          </a:p>
          <a:p>
            <a:r>
              <a:rPr lang="en-US" dirty="0" smtClean="0"/>
              <a:t>decide what properties should be given priority.</a:t>
            </a:r>
          </a:p>
          <a:p>
            <a:pPr marL="342900" indent="-342900">
              <a:buFont typeface="Wingdings" pitchFamily="2" charset="2"/>
              <a:buChar char="Ø"/>
            </a:pPr>
            <a:r>
              <a:rPr lang="en-US" dirty="0" smtClean="0"/>
              <a:t>Each wall covering has its own plus and minus points. Whatever the choice, the walls should be smooth, easy to clean, and impervious to moisture.</a:t>
            </a:r>
          </a:p>
          <a:p>
            <a:r>
              <a:rPr lang="en-US" b="1" i="1" dirty="0" smtClean="0"/>
              <a:t>Ceilings:</a:t>
            </a:r>
          </a:p>
          <a:p>
            <a:pPr>
              <a:buFont typeface="Wingdings" pitchFamily="2" charset="2"/>
              <a:buChar char="Ø"/>
            </a:pPr>
            <a:r>
              <a:rPr lang="en-US" b="1" i="1" dirty="0" smtClean="0"/>
              <a:t>    </a:t>
            </a:r>
            <a:r>
              <a:rPr lang="en-US" i="1" dirty="0" smtClean="0"/>
              <a:t>Any finish on ceilings should be heat resistant and not affected by </a:t>
            </a:r>
            <a:r>
              <a:rPr lang="en-US" dirty="0" smtClean="0"/>
              <a:t>steam or gases. A plaster paint finish is most suitable, though it requires frequent Redoing.</a:t>
            </a:r>
          </a:p>
          <a:p>
            <a:pPr>
              <a:buFont typeface="Wingdings" pitchFamily="2" charset="2"/>
              <a:buChar char="Ø"/>
            </a:pPr>
            <a:r>
              <a:rPr lang="en-US" dirty="0" smtClean="0"/>
              <a:t>    acoustical ceilings are important for absorbing kitchen noise. </a:t>
            </a:r>
          </a:p>
          <a:p>
            <a:pPr>
              <a:buFont typeface="Wingdings" pitchFamily="2" charset="2"/>
              <a:buChar char="Ø"/>
            </a:pPr>
            <a:r>
              <a:rPr lang="en-US" dirty="0" smtClean="0"/>
              <a:t>    In general, while choosing finishes for walls, floors and ceilings it would help to remember that dark </a:t>
            </a:r>
            <a:r>
              <a:rPr lang="en-US" dirty="0" err="1" smtClean="0"/>
              <a:t>colours</a:t>
            </a:r>
            <a:r>
              <a:rPr lang="en-US" dirty="0" smtClean="0"/>
              <a:t> reduce the level of illumination and affect the visibility in kitchens. </a:t>
            </a:r>
          </a:p>
          <a:p>
            <a:pPr>
              <a:buFont typeface="Wingdings" pitchFamily="2" charset="2"/>
              <a:buChar char="Ø"/>
            </a:pPr>
            <a:r>
              <a:rPr lang="en-US" dirty="0" smtClean="0"/>
              <a:t>    It is also a good policy to invest on quality for </a:t>
            </a:r>
            <a:r>
              <a:rPr lang="en-US" dirty="0" err="1" smtClean="0"/>
              <a:t>longlasting</a:t>
            </a:r>
            <a:r>
              <a:rPr lang="en-US" dirty="0" smtClean="0"/>
              <a:t> effects.</a:t>
            </a:r>
            <a:r>
              <a:rPr lang="en-US" b="1" dirty="0" smtClean="0"/>
              <a:t>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b="1" dirty="0" smtClean="0">
                <a:solidFill>
                  <a:srgbClr val="00B050"/>
                </a:solidFill>
              </a:rPr>
              <a:t>FLOW OF WORK - LAYOUT</a:t>
            </a:r>
            <a:endParaRPr lang="en-US" b="1" dirty="0">
              <a:solidFill>
                <a:srgbClr val="00B050"/>
              </a:solidFill>
            </a:endParaRPr>
          </a:p>
        </p:txBody>
      </p:sp>
      <p:sp>
        <p:nvSpPr>
          <p:cNvPr id="3" name="Content Placeholder 2"/>
          <p:cNvSpPr>
            <a:spLocks noGrp="1"/>
          </p:cNvSpPr>
          <p:nvPr>
            <p:ph idx="1"/>
          </p:nvPr>
        </p:nvSpPr>
        <p:spPr>
          <a:xfrm>
            <a:off x="304800" y="914400"/>
            <a:ext cx="8686800" cy="5715000"/>
          </a:xfrm>
        </p:spPr>
        <p:txBody>
          <a:bodyPr>
            <a:normAutofit/>
          </a:bodyPr>
          <a:lstStyle/>
          <a:p>
            <a:r>
              <a:rPr lang="en-US" sz="2400" dirty="0" smtClean="0">
                <a:latin typeface="Comic Sans MS" pitchFamily="66" charset="0"/>
              </a:rPr>
              <a:t>A layout is based on a good work flow from the receipt of row materials at good entry to the dishes finally brought it servers for the guest.</a:t>
            </a:r>
          </a:p>
          <a:p>
            <a:r>
              <a:rPr lang="en-US" sz="2400" dirty="0" smtClean="0">
                <a:latin typeface="Comic Sans MS" pitchFamily="66" charset="0"/>
              </a:rPr>
              <a:t>A well planned layout largely depends on the following requirements which if properly provided for, establish good basic kitchen conditions.</a:t>
            </a:r>
          </a:p>
          <a:p>
            <a:r>
              <a:rPr lang="en-US" sz="2400" dirty="0" smtClean="0">
                <a:latin typeface="Comic Sans MS" pitchFamily="66" charset="0"/>
              </a:rPr>
              <a:t>1. Incoming supplies &amp; raw materials (checking &amp; weighing)</a:t>
            </a:r>
          </a:p>
          <a:p>
            <a:r>
              <a:rPr lang="en-US" sz="2400" dirty="0" smtClean="0">
                <a:latin typeface="Comic Sans MS" pitchFamily="66" charset="0"/>
              </a:rPr>
              <a:t>2. Food storage</a:t>
            </a:r>
          </a:p>
          <a:p>
            <a:r>
              <a:rPr lang="en-US" sz="2400" dirty="0" smtClean="0">
                <a:latin typeface="Comic Sans MS" pitchFamily="66" charset="0"/>
              </a:rPr>
              <a:t>3. Cooking</a:t>
            </a:r>
          </a:p>
          <a:p>
            <a:r>
              <a:rPr lang="en-US" sz="2400" dirty="0" smtClean="0">
                <a:latin typeface="Comic Sans MS" pitchFamily="66" charset="0"/>
              </a:rPr>
              <a:t>4. Server arrangements</a:t>
            </a:r>
          </a:p>
          <a:p>
            <a:r>
              <a:rPr lang="en-US" sz="2400" dirty="0" smtClean="0">
                <a:latin typeface="Comic Sans MS" pitchFamily="66" charset="0"/>
              </a:rPr>
              <a:t>5. Pan wash arrangements</a:t>
            </a:r>
          </a:p>
          <a:p>
            <a:r>
              <a:rPr lang="en-US" sz="2400" dirty="0" smtClean="0">
                <a:latin typeface="Comic Sans MS" pitchFamily="66" charset="0"/>
              </a:rPr>
              <a:t>6. Crockery &amp; cutlery wash up</a:t>
            </a:r>
            <a:endParaRPr lang="en-US" sz="2400" dirty="0">
              <a:latin typeface="Comic Sans MS" pitchFamily="66" charset="0"/>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228600"/>
            <a:ext cx="8686800" cy="3970318"/>
          </a:xfrm>
          <a:prstGeom prst="rect">
            <a:avLst/>
          </a:prstGeom>
        </p:spPr>
        <p:txBody>
          <a:bodyPr wrap="square">
            <a:spAutoFit/>
          </a:bodyPr>
          <a:lstStyle/>
          <a:p>
            <a:r>
              <a:rPr lang="en-US" b="1" dirty="0" smtClean="0"/>
              <a:t>Work Surfaces</a:t>
            </a:r>
          </a:p>
          <a:p>
            <a:r>
              <a:rPr lang="en-US" dirty="0" smtClean="0"/>
              <a:t>All work surfaces should be hardwearing, smooth and impervious.</a:t>
            </a:r>
          </a:p>
          <a:p>
            <a:pPr>
              <a:buFont typeface="Wingdings" pitchFamily="2" charset="2"/>
              <a:buChar char="Ø"/>
            </a:pPr>
            <a:r>
              <a:rPr lang="en-US" dirty="0" smtClean="0"/>
              <a:t>   Stainless steel is by far the best among work surfaces in the kitchen, though the initial</a:t>
            </a:r>
          </a:p>
          <a:p>
            <a:r>
              <a:rPr lang="en-US" dirty="0" smtClean="0"/>
              <a:t>cost is </a:t>
            </a:r>
            <a:r>
              <a:rPr lang="en-US" b="1" dirty="0" smtClean="0"/>
              <a:t>much higher </a:t>
            </a:r>
            <a:r>
              <a:rPr lang="en-US" dirty="0" smtClean="0"/>
              <a:t>than that of any other surface finish. </a:t>
            </a:r>
          </a:p>
          <a:p>
            <a:pPr>
              <a:buFont typeface="Wingdings" pitchFamily="2" charset="2"/>
              <a:buChar char="Ø"/>
            </a:pPr>
            <a:r>
              <a:rPr lang="en-US" dirty="0" smtClean="0"/>
              <a:t>   Work surfaces can be covered with laminated plastics, hardwood or ceramic tiles, with certain sections in marble or stainless steel, to reduce the cost. </a:t>
            </a:r>
          </a:p>
          <a:p>
            <a:pPr>
              <a:buFont typeface="Wingdings" pitchFamily="2" charset="2"/>
              <a:buChar char="Ø"/>
            </a:pPr>
            <a:r>
              <a:rPr lang="en-US" dirty="0" smtClean="0"/>
              <a:t>  Laminated plastics are quite easy to maintain and not very costly, but they need to be inspected at regular intervals and replaced if they begin to lift at places. </a:t>
            </a:r>
          </a:p>
          <a:p>
            <a:pPr>
              <a:buFont typeface="Wingdings" pitchFamily="2" charset="2"/>
              <a:buChar char="Ø"/>
            </a:pPr>
            <a:r>
              <a:rPr lang="en-US" dirty="0" smtClean="0"/>
              <a:t>  Hardwood work surfaces are a possibility but would need a lacquered finish to be practical in an institutional kitchen.</a:t>
            </a:r>
          </a:p>
          <a:p>
            <a:pPr>
              <a:buFont typeface="Wingdings" pitchFamily="2" charset="2"/>
              <a:buChar char="Ø"/>
            </a:pPr>
            <a:r>
              <a:rPr lang="en-US" dirty="0" smtClean="0"/>
              <a:t>  They also get easily stained and marked and are expensive to install and maintain.</a:t>
            </a:r>
          </a:p>
          <a:p>
            <a:pPr>
              <a:buFont typeface="Wingdings" pitchFamily="2" charset="2"/>
              <a:buChar char="Ø"/>
            </a:pPr>
            <a:r>
              <a:rPr lang="en-US" dirty="0" smtClean="0"/>
              <a:t>  Marble though expensive is ideal as a work surface for food preparation work, because of its hard wearing and hygienic qualities as well as beauty.</a:t>
            </a:r>
          </a:p>
          <a:p>
            <a:endParaRPr lang="en-US"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 y="0"/>
            <a:ext cx="8991600" cy="7017306"/>
          </a:xfrm>
          <a:prstGeom prst="rect">
            <a:avLst/>
          </a:prstGeom>
        </p:spPr>
        <p:txBody>
          <a:bodyPr wrap="square">
            <a:spAutoFit/>
          </a:bodyPr>
          <a:lstStyle/>
          <a:p>
            <a:r>
              <a:rPr lang="en-US" b="1" dirty="0" smtClean="0"/>
              <a:t>Lighting</a:t>
            </a:r>
          </a:p>
          <a:p>
            <a:pPr>
              <a:buFont typeface="Wingdings" pitchFamily="2" charset="2"/>
              <a:buChar char="Ø"/>
            </a:pPr>
            <a:r>
              <a:rPr lang="en-US" dirty="0" smtClean="0"/>
              <a:t>    Kitchen lighting should be designed purely to give the best illumination. </a:t>
            </a:r>
          </a:p>
          <a:p>
            <a:pPr>
              <a:buFont typeface="Wingdings" pitchFamily="2" charset="2"/>
              <a:buChar char="Ø"/>
            </a:pPr>
            <a:r>
              <a:rPr lang="en-US" dirty="0" smtClean="0"/>
              <a:t>    In addition to overall lighting, fittings need to be placed directly above work</a:t>
            </a:r>
          </a:p>
          <a:p>
            <a:r>
              <a:rPr lang="en-US" dirty="0" smtClean="0"/>
              <a:t>tables and food preparation areas. </a:t>
            </a:r>
          </a:p>
          <a:p>
            <a:pPr marL="342900" indent="-342900">
              <a:buFont typeface="Wingdings" pitchFamily="2" charset="2"/>
              <a:buChar char="Ø"/>
            </a:pPr>
            <a:r>
              <a:rPr lang="en-US" dirty="0" smtClean="0"/>
              <a:t>Many types of lighting are available for use in institutional kitchens, such as fluorescent, filament and mercury lamps.</a:t>
            </a:r>
          </a:p>
          <a:p>
            <a:r>
              <a:rPr lang="en-US" b="1" i="1" dirty="0" smtClean="0"/>
              <a:t>Fluorescent Lamps: </a:t>
            </a:r>
          </a:p>
          <a:p>
            <a:pPr>
              <a:buFont typeface="Wingdings" pitchFamily="2" charset="2"/>
              <a:buChar char="Ø"/>
            </a:pPr>
            <a:r>
              <a:rPr lang="en-US" b="1" i="1" dirty="0" smtClean="0"/>
              <a:t>  </a:t>
            </a:r>
            <a:r>
              <a:rPr lang="en-US" i="1" dirty="0" smtClean="0"/>
              <a:t>Fluorescent lighting is more economical to use than filament </a:t>
            </a:r>
            <a:r>
              <a:rPr lang="en-US" dirty="0" smtClean="0"/>
              <a:t>lamps, because even though the initial cost is more, its maintenance cost is lower. </a:t>
            </a:r>
          </a:p>
          <a:p>
            <a:pPr>
              <a:buFont typeface="Wingdings" pitchFamily="2" charset="2"/>
              <a:buChar char="Ø"/>
            </a:pPr>
            <a:r>
              <a:rPr lang="en-US" dirty="0" smtClean="0"/>
              <a:t>  Fluorescent lighting lasts almost six times as much as filament lighting, and gives three to six times more illumination for the same electricity consumption.</a:t>
            </a:r>
          </a:p>
          <a:p>
            <a:pPr>
              <a:buFont typeface="Wingdings" pitchFamily="2" charset="2"/>
              <a:buChar char="Ø"/>
            </a:pPr>
            <a:r>
              <a:rPr lang="en-US" dirty="0" smtClean="0"/>
              <a:t>  The </a:t>
            </a:r>
            <a:r>
              <a:rPr lang="en-US" dirty="0" err="1" smtClean="0"/>
              <a:t>colour</a:t>
            </a:r>
            <a:r>
              <a:rPr lang="en-US" dirty="0" smtClean="0"/>
              <a:t> effects of fluorescent lighting is correlated to the </a:t>
            </a:r>
            <a:r>
              <a:rPr lang="en-US" dirty="0" err="1" smtClean="0"/>
              <a:t>colour</a:t>
            </a:r>
            <a:r>
              <a:rPr lang="en-US" dirty="0" smtClean="0"/>
              <a:t> temperature. </a:t>
            </a:r>
          </a:p>
          <a:p>
            <a:pPr>
              <a:buFont typeface="Wingdings" pitchFamily="2" charset="2"/>
              <a:buChar char="Ø"/>
            </a:pPr>
            <a:r>
              <a:rPr lang="en-US" dirty="0" smtClean="0"/>
              <a:t>   High efficiency fluorescent tubes reaching a temperature of 3000 to 4300 K do not give particularly good </a:t>
            </a:r>
            <a:r>
              <a:rPr lang="en-US" dirty="0" err="1" smtClean="0"/>
              <a:t>colour</a:t>
            </a:r>
            <a:r>
              <a:rPr lang="en-US" dirty="0" smtClean="0"/>
              <a:t> effects, and are not recommended for use in kitchens, dining or storage areas where the </a:t>
            </a:r>
            <a:r>
              <a:rPr lang="en-US" dirty="0" err="1" smtClean="0"/>
              <a:t>colour</a:t>
            </a:r>
            <a:r>
              <a:rPr lang="en-US" dirty="0" smtClean="0"/>
              <a:t> of the food </a:t>
            </a:r>
            <a:r>
              <a:rPr lang="en-US" dirty="0" err="1" smtClean="0"/>
              <a:t>couldbe</a:t>
            </a:r>
            <a:r>
              <a:rPr lang="en-US" dirty="0" smtClean="0"/>
              <a:t> masked. </a:t>
            </a:r>
          </a:p>
          <a:p>
            <a:r>
              <a:rPr lang="en-US" b="1" dirty="0" smtClean="0"/>
              <a:t>  </a:t>
            </a:r>
            <a:r>
              <a:rPr lang="en-US" b="1" i="1" dirty="0" smtClean="0"/>
              <a:t>Mercury Lamps: </a:t>
            </a:r>
          </a:p>
          <a:p>
            <a:pPr>
              <a:buFont typeface="Wingdings" pitchFamily="2" charset="2"/>
              <a:buChar char="Ø"/>
            </a:pPr>
            <a:r>
              <a:rPr lang="en-US" b="1" i="1" dirty="0" smtClean="0"/>
              <a:t>   </a:t>
            </a:r>
            <a:r>
              <a:rPr lang="en-US" i="1" dirty="0" smtClean="0"/>
              <a:t>Mercury lamps may be used in kitchens, and are available in </a:t>
            </a:r>
            <a:r>
              <a:rPr lang="en-US" dirty="0" smtClean="0"/>
              <a:t>ranges of 80 to 400 watts capacity. </a:t>
            </a:r>
          </a:p>
          <a:p>
            <a:pPr>
              <a:buFont typeface="Wingdings" pitchFamily="2" charset="2"/>
              <a:buChar char="Ø"/>
            </a:pPr>
            <a:r>
              <a:rPr lang="en-US" dirty="0" smtClean="0"/>
              <a:t>  The </a:t>
            </a:r>
            <a:r>
              <a:rPr lang="en-US" dirty="0" err="1" smtClean="0"/>
              <a:t>colour</a:t>
            </a:r>
            <a:r>
              <a:rPr lang="en-US" dirty="0" smtClean="0"/>
              <a:t>, appearance, illumination and life are approximately equal to white fluorescent tube lamps. </a:t>
            </a:r>
          </a:p>
          <a:p>
            <a:pPr>
              <a:buFont typeface="Wingdings" pitchFamily="2" charset="2"/>
              <a:buChar char="Ø"/>
            </a:pPr>
            <a:r>
              <a:rPr lang="en-US" dirty="0" smtClean="0"/>
              <a:t>   Enclosed fittings give diffused light, provide greater comfort to the eye, and can also be fixed to false ceilings.</a:t>
            </a:r>
          </a:p>
          <a:p>
            <a:pPr>
              <a:buFont typeface="Wingdings" pitchFamily="2" charset="2"/>
              <a:buChar char="Ø"/>
            </a:pPr>
            <a:r>
              <a:rPr lang="en-US" dirty="0" smtClean="0"/>
              <a:t>   The seal protects the lamp from moisture and dirt and is also easier to clean.</a:t>
            </a:r>
          </a:p>
          <a:p>
            <a:pPr>
              <a:buFont typeface="Wingdings" pitchFamily="2" charset="2"/>
              <a:buChar char="Ø"/>
            </a:pPr>
            <a:r>
              <a:rPr lang="en-US" dirty="0" smtClean="0"/>
              <a:t>   Thirty watts of lighting is recommended per square </a:t>
            </a:r>
            <a:r>
              <a:rPr lang="en-US" dirty="0" err="1" smtClean="0"/>
              <a:t>metre</a:t>
            </a:r>
            <a:r>
              <a:rPr lang="en-US" dirty="0" smtClean="0"/>
              <a:t> of floor area if</a:t>
            </a:r>
          </a:p>
          <a:p>
            <a:r>
              <a:rPr lang="en-US" dirty="0" smtClean="0"/>
              <a:t>fluorescent lights are used. </a:t>
            </a:r>
            <a:endParaRPr lang="en-US"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 y="152400"/>
            <a:ext cx="8763000" cy="6463308"/>
          </a:xfrm>
          <a:prstGeom prst="rect">
            <a:avLst/>
          </a:prstGeom>
        </p:spPr>
        <p:txBody>
          <a:bodyPr wrap="square">
            <a:spAutoFit/>
          </a:bodyPr>
          <a:lstStyle/>
          <a:p>
            <a:r>
              <a:rPr lang="en-US" b="1" dirty="0" smtClean="0"/>
              <a:t>Filament lamps:</a:t>
            </a:r>
          </a:p>
          <a:p>
            <a:pPr>
              <a:buFont typeface="Wingdings" pitchFamily="2" charset="2"/>
              <a:buChar char="Ø"/>
            </a:pPr>
            <a:r>
              <a:rPr lang="en-US" dirty="0" smtClean="0"/>
              <a:t>   80 watts per square </a:t>
            </a:r>
            <a:r>
              <a:rPr lang="en-US" dirty="0" err="1" smtClean="0"/>
              <a:t>metre</a:t>
            </a:r>
            <a:r>
              <a:rPr lang="en-US" dirty="0" smtClean="0"/>
              <a:t> area would be necessary.</a:t>
            </a:r>
          </a:p>
          <a:p>
            <a:pPr>
              <a:buFont typeface="Wingdings" pitchFamily="2" charset="2"/>
              <a:buChar char="Ø"/>
            </a:pPr>
            <a:r>
              <a:rPr lang="en-US" dirty="0" smtClean="0"/>
              <a:t>   The illumination recommended for performing a task is 500 </a:t>
            </a:r>
            <a:r>
              <a:rPr lang="en-US" dirty="0" err="1" smtClean="0"/>
              <a:t>lux</a:t>
            </a:r>
            <a:r>
              <a:rPr lang="en-US" dirty="0" smtClean="0"/>
              <a:t>. </a:t>
            </a:r>
          </a:p>
          <a:p>
            <a:pPr>
              <a:buFont typeface="Wingdings" pitchFamily="2" charset="2"/>
              <a:buChar char="Ø"/>
            </a:pPr>
            <a:r>
              <a:rPr lang="en-US" dirty="0" smtClean="0"/>
              <a:t>   The mounting height should not be less than 2.4 </a:t>
            </a:r>
            <a:r>
              <a:rPr lang="en-US" dirty="0" err="1" smtClean="0"/>
              <a:t>metres</a:t>
            </a:r>
            <a:r>
              <a:rPr lang="en-US" dirty="0" smtClean="0"/>
              <a:t> above the floor.</a:t>
            </a:r>
          </a:p>
          <a:p>
            <a:pPr>
              <a:buFont typeface="Wingdings" pitchFamily="2" charset="2"/>
              <a:buChar char="Ø"/>
            </a:pPr>
            <a:r>
              <a:rPr lang="en-US" dirty="0" smtClean="0"/>
              <a:t>    Additional lighting is necessary under steam canopies, and any lighting equipment used</a:t>
            </a:r>
          </a:p>
          <a:p>
            <a:r>
              <a:rPr lang="en-US" dirty="0" smtClean="0"/>
              <a:t>should be of rustproof material and able to withstand moisture and heat.</a:t>
            </a:r>
          </a:p>
          <a:p>
            <a:pPr>
              <a:buFont typeface="Wingdings" pitchFamily="2" charset="2"/>
              <a:buChar char="Ø"/>
            </a:pPr>
            <a:r>
              <a:rPr lang="en-US" dirty="0" smtClean="0"/>
              <a:t>    All fittings need to be arranged over work surfaces and not behind the workers. </a:t>
            </a:r>
          </a:p>
          <a:p>
            <a:pPr>
              <a:buFont typeface="Wingdings" pitchFamily="2" charset="2"/>
              <a:buChar char="Ø"/>
            </a:pPr>
            <a:r>
              <a:rPr lang="en-US" dirty="0" smtClean="0"/>
              <a:t>    Light fittings should be totally enclosed, water proof and easy to clean.</a:t>
            </a:r>
          </a:p>
          <a:p>
            <a:endParaRPr lang="en-US" dirty="0" smtClean="0"/>
          </a:p>
          <a:p>
            <a:r>
              <a:rPr lang="en-US" b="1" dirty="0" smtClean="0"/>
              <a:t>Ventilation</a:t>
            </a:r>
          </a:p>
          <a:p>
            <a:pPr>
              <a:buFont typeface="Wingdings" pitchFamily="2" charset="2"/>
              <a:buChar char="Ø"/>
            </a:pPr>
            <a:r>
              <a:rPr lang="en-US" dirty="0" smtClean="0"/>
              <a:t> Ventilation in kitchens is very important to prevent the contamination of food. </a:t>
            </a:r>
          </a:p>
          <a:p>
            <a:pPr>
              <a:buFont typeface="Wingdings" pitchFamily="2" charset="2"/>
              <a:buChar char="Ø"/>
            </a:pPr>
            <a:r>
              <a:rPr lang="en-US" dirty="0" smtClean="0"/>
              <a:t> Good ventilation helps to replace oxygen used by workers during respiration, and sets up a current of fresh air which drives out kitchen </a:t>
            </a:r>
            <a:r>
              <a:rPr lang="en-US" dirty="0" err="1" smtClean="0"/>
              <a:t>odours</a:t>
            </a:r>
            <a:r>
              <a:rPr lang="en-US" dirty="0" smtClean="0"/>
              <a:t> and fumes through suitable outlets</a:t>
            </a:r>
          </a:p>
          <a:p>
            <a:r>
              <a:rPr lang="en-US" dirty="0" smtClean="0"/>
              <a:t>provided.</a:t>
            </a:r>
          </a:p>
          <a:p>
            <a:pPr>
              <a:buFont typeface="Wingdings" pitchFamily="2" charset="2"/>
              <a:buChar char="Ø"/>
            </a:pPr>
            <a:r>
              <a:rPr lang="en-US" dirty="0" smtClean="0"/>
              <a:t>  It also eliminates excessive heat from the cooking environment, regulating the temperature and making it more comfortable to work in.</a:t>
            </a:r>
          </a:p>
          <a:p>
            <a:pPr>
              <a:buFont typeface="Wingdings" pitchFamily="2" charset="2"/>
              <a:buChar char="Ø"/>
            </a:pPr>
            <a:r>
              <a:rPr lang="en-US" dirty="0" smtClean="0"/>
              <a:t> Therefore sufficient attentions needs to be paid to good ventilation and lighting</a:t>
            </a:r>
          </a:p>
          <a:p>
            <a:r>
              <a:rPr lang="en-US" dirty="0" smtClean="0"/>
              <a:t>in food preparation and service areas as it is vital to the preparation and provision</a:t>
            </a:r>
          </a:p>
          <a:p>
            <a:r>
              <a:rPr lang="en-US" dirty="0" smtClean="0"/>
              <a:t>of safe food, and through it the safety of the customers.</a:t>
            </a:r>
          </a:p>
          <a:p>
            <a:pPr>
              <a:buFont typeface="Wingdings" pitchFamily="2" charset="2"/>
              <a:buChar char="Ø"/>
            </a:pPr>
            <a:r>
              <a:rPr lang="en-US" dirty="0" smtClean="0"/>
              <a:t> The modes of ventilation in kitchens are windows, </a:t>
            </a:r>
            <a:r>
              <a:rPr lang="en-US" dirty="0" err="1" smtClean="0"/>
              <a:t>vapour</a:t>
            </a:r>
            <a:r>
              <a:rPr lang="en-US" dirty="0" smtClean="0"/>
              <a:t> extractor hoods</a:t>
            </a:r>
          </a:p>
          <a:p>
            <a:r>
              <a:rPr lang="en-US" dirty="0" smtClean="0"/>
              <a:t>and exhaust fans. </a:t>
            </a:r>
          </a:p>
          <a:p>
            <a:pPr>
              <a:buFont typeface="Wingdings" pitchFamily="2" charset="2"/>
              <a:buChar char="Ø"/>
            </a:pPr>
            <a:r>
              <a:rPr lang="en-US" dirty="0" smtClean="0"/>
              <a:t> To be useful, windows need to be fitted with fly-proof shutters.</a:t>
            </a:r>
          </a:p>
          <a:p>
            <a:endParaRPr lang="en-US"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 y="0"/>
            <a:ext cx="8763000" cy="7017306"/>
          </a:xfrm>
          <a:prstGeom prst="rect">
            <a:avLst/>
          </a:prstGeom>
        </p:spPr>
        <p:txBody>
          <a:bodyPr wrap="square">
            <a:spAutoFit/>
          </a:bodyPr>
          <a:lstStyle/>
          <a:p>
            <a:pPr>
              <a:buFont typeface="Wingdings" pitchFamily="2" charset="2"/>
              <a:buChar char="Ø"/>
            </a:pPr>
            <a:r>
              <a:rPr lang="en-US" dirty="0" smtClean="0"/>
              <a:t>  </a:t>
            </a:r>
            <a:r>
              <a:rPr lang="en-US" dirty="0" err="1" smtClean="0"/>
              <a:t>Vapour</a:t>
            </a:r>
            <a:r>
              <a:rPr lang="en-US" dirty="0" smtClean="0"/>
              <a:t> extractor hoods are generally fitted over cooking equipment, and</a:t>
            </a:r>
          </a:p>
          <a:p>
            <a:r>
              <a:rPr lang="en-US" dirty="0" smtClean="0"/>
              <a:t>have proved very effective in removing fumes, </a:t>
            </a:r>
            <a:r>
              <a:rPr lang="en-US" dirty="0" err="1" smtClean="0"/>
              <a:t>vapours</a:t>
            </a:r>
            <a:r>
              <a:rPr lang="en-US" dirty="0" smtClean="0"/>
              <a:t> and </a:t>
            </a:r>
            <a:r>
              <a:rPr lang="en-US" dirty="0" err="1" smtClean="0"/>
              <a:t>odours</a:t>
            </a:r>
            <a:r>
              <a:rPr lang="en-US" dirty="0" smtClean="0"/>
              <a:t> from kitchens.</a:t>
            </a:r>
          </a:p>
          <a:p>
            <a:pPr>
              <a:buFont typeface="Wingdings" pitchFamily="2" charset="2"/>
              <a:buChar char="Ø"/>
            </a:pPr>
            <a:r>
              <a:rPr lang="en-US" dirty="0" smtClean="0"/>
              <a:t> Exhaust fans are fitted near the ceiling in the walls. They are designed to</a:t>
            </a:r>
          </a:p>
          <a:p>
            <a:r>
              <a:rPr lang="en-US" dirty="0" smtClean="0"/>
              <a:t>suck out the air from kitchens, which then gets replaced with fresh air.</a:t>
            </a:r>
          </a:p>
          <a:p>
            <a:pPr>
              <a:buFont typeface="Wingdings" pitchFamily="2" charset="2"/>
              <a:buChar char="Ø"/>
            </a:pPr>
            <a:r>
              <a:rPr lang="en-US" dirty="0" smtClean="0"/>
              <a:t>  The area is </a:t>
            </a:r>
            <a:r>
              <a:rPr lang="en-US" dirty="0" err="1" smtClean="0"/>
              <a:t>wiremeshed</a:t>
            </a:r>
            <a:r>
              <a:rPr lang="en-US" dirty="0" smtClean="0"/>
              <a:t> on the outside to make it fly proof. </a:t>
            </a:r>
          </a:p>
          <a:p>
            <a:pPr>
              <a:buFont typeface="Wingdings" pitchFamily="2" charset="2"/>
              <a:buChar char="Ø"/>
            </a:pPr>
            <a:r>
              <a:rPr lang="en-US" dirty="0" smtClean="0"/>
              <a:t>  It is important to keep in mind that the kitchen environment should be made as bright and cheerful as possible.</a:t>
            </a:r>
          </a:p>
          <a:p>
            <a:pPr>
              <a:buFont typeface="Wingdings" pitchFamily="2" charset="2"/>
              <a:buChar char="Ø"/>
            </a:pPr>
            <a:r>
              <a:rPr lang="en-US" dirty="0" smtClean="0"/>
              <a:t>  </a:t>
            </a:r>
            <a:r>
              <a:rPr lang="en-US" dirty="0" err="1" smtClean="0"/>
              <a:t>Colours</a:t>
            </a:r>
            <a:r>
              <a:rPr lang="en-US" dirty="0" smtClean="0"/>
              <a:t> like blue, beige and cream are cool to the eye, and counteract the feeling of heat in kitchens.</a:t>
            </a:r>
          </a:p>
          <a:p>
            <a:pPr>
              <a:buFont typeface="Wingdings" pitchFamily="2" charset="2"/>
              <a:buChar char="Ø"/>
            </a:pPr>
            <a:r>
              <a:rPr lang="en-US" dirty="0" smtClean="0"/>
              <a:t>  Light </a:t>
            </a:r>
            <a:r>
              <a:rPr lang="en-US" dirty="0" err="1" smtClean="0"/>
              <a:t>colours</a:t>
            </a:r>
            <a:r>
              <a:rPr lang="en-US" dirty="0" smtClean="0"/>
              <a:t> also give better visibility, while equipment and furniture of natural </a:t>
            </a:r>
            <a:r>
              <a:rPr lang="en-US" dirty="0" err="1" smtClean="0"/>
              <a:t>colour</a:t>
            </a:r>
            <a:r>
              <a:rPr lang="en-US" dirty="0" smtClean="0"/>
              <a:t> adds to visual comfort.</a:t>
            </a:r>
          </a:p>
          <a:p>
            <a:pPr>
              <a:buFont typeface="Wingdings" pitchFamily="2" charset="2"/>
              <a:buChar char="Ø"/>
            </a:pPr>
            <a:r>
              <a:rPr lang="en-US" dirty="0" smtClean="0"/>
              <a:t>  A harmonious environment is stimulating and helps to bring out the best in people in terms of skill, creativity and therefore productivity.</a:t>
            </a:r>
          </a:p>
          <a:p>
            <a:r>
              <a:rPr lang="en-US" b="1" dirty="0" smtClean="0"/>
              <a:t>Designing for Safety</a:t>
            </a:r>
          </a:p>
          <a:p>
            <a:pPr>
              <a:buFont typeface="Wingdings" pitchFamily="2" charset="2"/>
              <a:buChar char="Ø"/>
            </a:pPr>
            <a:r>
              <a:rPr lang="en-US" dirty="0" smtClean="0"/>
              <a:t>  In the process of designing kitchens it is vital to make provision for safety through installation of fire-fighting equipment and emergency exists, placed at convenient points such as in cooking areas and electrical danger zones.</a:t>
            </a:r>
          </a:p>
          <a:p>
            <a:pPr>
              <a:buFont typeface="Wingdings" pitchFamily="2" charset="2"/>
              <a:buChar char="Ø"/>
            </a:pPr>
            <a:r>
              <a:rPr lang="en-US" dirty="0" smtClean="0"/>
              <a:t>  In small establishments it may mean only one fire extinguisher, but nevertheless the</a:t>
            </a:r>
          </a:p>
          <a:p>
            <a:r>
              <a:rPr lang="en-US" dirty="0" smtClean="0"/>
              <a:t>awareness of its need is essential.</a:t>
            </a:r>
          </a:p>
          <a:p>
            <a:pPr>
              <a:buFont typeface="Wingdings" pitchFamily="2" charset="2"/>
              <a:buChar char="Ø"/>
            </a:pPr>
            <a:r>
              <a:rPr lang="en-US" dirty="0" smtClean="0"/>
              <a:t>  Also alarm systems need to be incorporated while designing kitchens.</a:t>
            </a:r>
          </a:p>
          <a:p>
            <a:pPr>
              <a:buFont typeface="Wingdings" pitchFamily="2" charset="2"/>
              <a:buChar char="Ø"/>
            </a:pPr>
            <a:r>
              <a:rPr lang="en-US" dirty="0" smtClean="0"/>
              <a:t>  A good plan also provides air circulation and staff movement patterns that promote both physical and physiological safety through tight controls. </a:t>
            </a:r>
          </a:p>
          <a:p>
            <a:pPr>
              <a:buFont typeface="Wingdings" pitchFamily="2" charset="2"/>
              <a:buChar char="Ø"/>
            </a:pPr>
            <a:r>
              <a:rPr lang="en-US" dirty="0" smtClean="0"/>
              <a:t>  The plan needs also to establish, a smooth flow in the area of garbage removal to</a:t>
            </a:r>
          </a:p>
          <a:p>
            <a:r>
              <a:rPr lang="en-US" dirty="0" smtClean="0"/>
              <a:t>minimize the time for which waste materials stay in the kitchen or near service areas. </a:t>
            </a:r>
          </a:p>
          <a:p>
            <a:endParaRPr lang="en-US"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28600" y="304800"/>
            <a:ext cx="8686800" cy="5909310"/>
          </a:xfrm>
          <a:prstGeom prst="rect">
            <a:avLst/>
          </a:prstGeom>
        </p:spPr>
        <p:txBody>
          <a:bodyPr wrap="square">
            <a:spAutoFit/>
          </a:bodyPr>
          <a:lstStyle/>
          <a:p>
            <a:r>
              <a:rPr lang="en-US" b="1" dirty="0" smtClean="0"/>
              <a:t>For successful layout planning it would be useful to remember that:</a:t>
            </a:r>
          </a:p>
          <a:p>
            <a:pPr>
              <a:buFont typeface="Wingdings" pitchFamily="2" charset="2"/>
              <a:buChar char="Ø"/>
            </a:pPr>
            <a:r>
              <a:rPr lang="en-US" dirty="0" smtClean="0"/>
              <a:t>  The placement of equipment in </a:t>
            </a:r>
            <a:r>
              <a:rPr lang="en-US" dirty="0" err="1" smtClean="0"/>
              <a:t>centres</a:t>
            </a:r>
            <a:r>
              <a:rPr lang="en-US" dirty="0" smtClean="0"/>
              <a:t> should allow plenty of space around them for cleaning.</a:t>
            </a:r>
          </a:p>
          <a:p>
            <a:pPr>
              <a:buFont typeface="Wingdings" pitchFamily="2" charset="2"/>
              <a:buChar char="Ø"/>
            </a:pPr>
            <a:r>
              <a:rPr lang="en-US" dirty="0" smtClean="0"/>
              <a:t>  Units built into walls help to save space in small kitchens.</a:t>
            </a:r>
          </a:p>
          <a:p>
            <a:pPr>
              <a:buFont typeface="Wingdings" pitchFamily="2" charset="2"/>
              <a:buChar char="Ø"/>
            </a:pPr>
            <a:r>
              <a:rPr lang="en-US" dirty="0" smtClean="0"/>
              <a:t>  Free standing equipment rather than that placed flat on the floor is more hygienic. Sometimes in restricted spaces mobile equipment is useful not only for cleaning but to make the layout more flexible to suit the needs of the establishment at different times.</a:t>
            </a:r>
          </a:p>
          <a:p>
            <a:pPr>
              <a:buFont typeface="Wingdings" pitchFamily="2" charset="2"/>
              <a:buChar char="Ø"/>
            </a:pPr>
            <a:r>
              <a:rPr lang="en-US" dirty="0" smtClean="0"/>
              <a:t>  An island layout is easier to clean and work in. with the work tables placed against the walls, between sinks, ovens and stoves and machines in the centre of the kitchen, they become easily accessible to all individuals working at different </a:t>
            </a:r>
            <a:r>
              <a:rPr lang="en-US" dirty="0" err="1" smtClean="0"/>
              <a:t>centres</a:t>
            </a:r>
            <a:r>
              <a:rPr lang="en-US" dirty="0" smtClean="0"/>
              <a:t>.</a:t>
            </a:r>
          </a:p>
          <a:p>
            <a:pPr>
              <a:buFont typeface="Wingdings" pitchFamily="2" charset="2"/>
              <a:buChar char="Ø"/>
            </a:pPr>
            <a:r>
              <a:rPr lang="en-US" dirty="0" smtClean="0"/>
              <a:t> Wet preparation and cooking units near external walls avoid drainage pipes passing through the kitchen.</a:t>
            </a:r>
          </a:p>
          <a:p>
            <a:pPr>
              <a:buFont typeface="Wingdings" pitchFamily="2" charset="2"/>
              <a:buChar char="Ø"/>
            </a:pPr>
            <a:r>
              <a:rPr lang="en-US" dirty="0" smtClean="0"/>
              <a:t>  Walls and floorings should not have sharp turns and all areas should be visible to people when they are walking.</a:t>
            </a:r>
          </a:p>
          <a:p>
            <a:pPr>
              <a:buFont typeface="Wingdings" pitchFamily="2" charset="2"/>
              <a:buChar char="Ø"/>
            </a:pPr>
            <a:r>
              <a:rPr lang="en-US" dirty="0" smtClean="0"/>
              <a:t>   Traffic lines used by staff should not </a:t>
            </a:r>
            <a:r>
              <a:rPr lang="en-US" dirty="0" err="1" smtClean="0"/>
              <a:t>criss</a:t>
            </a:r>
            <a:r>
              <a:rPr lang="en-US" dirty="0" smtClean="0"/>
              <a:t>-cross.</a:t>
            </a:r>
          </a:p>
          <a:p>
            <a:pPr>
              <a:buFont typeface="Wingdings" pitchFamily="2" charset="2"/>
              <a:buChar char="Ø"/>
            </a:pPr>
            <a:r>
              <a:rPr lang="en-US" dirty="0" smtClean="0"/>
              <a:t>   Layouts should ensure that food is not handled repeatedly. It should flow in a single direction. It is preferable to set up separate raw and prepared food areas to prevent cross-contamination.</a:t>
            </a:r>
          </a:p>
          <a:p>
            <a:r>
              <a:rPr lang="en-US" dirty="0" smtClean="0"/>
              <a:t>In addition, plans should account for the provision of employee restrooms with washing and toilets facilities, built in lockers for keeping their clothes and valuables while at work in their uniforms or working clothes.</a:t>
            </a:r>
            <a:endParaRPr lang="en-US"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304800"/>
            <a:ext cx="8610600" cy="4955203"/>
          </a:xfrm>
          <a:prstGeom prst="rect">
            <a:avLst/>
          </a:prstGeom>
        </p:spPr>
        <p:txBody>
          <a:bodyPr wrap="square">
            <a:spAutoFit/>
          </a:bodyPr>
          <a:lstStyle/>
          <a:p>
            <a:pPr algn="ctr"/>
            <a:r>
              <a:rPr lang="en-US" sz="2800" b="1" dirty="0" smtClean="0">
                <a:solidFill>
                  <a:srgbClr val="00B050"/>
                </a:solidFill>
              </a:rPr>
              <a:t>STORAGE SPACE</a:t>
            </a:r>
          </a:p>
          <a:p>
            <a:r>
              <a:rPr lang="en-US" dirty="0" smtClean="0"/>
              <a:t>Storage involves arranging goods in specified areas within spaces earmarked for particular materials, till they are required for use by the production, service or other departments.</a:t>
            </a:r>
          </a:p>
          <a:p>
            <a:endParaRPr lang="en-US" dirty="0" smtClean="0"/>
          </a:p>
          <a:p>
            <a:r>
              <a:rPr lang="en-US" b="1" dirty="0" smtClean="0"/>
              <a:t>SPACE ALLOCATION</a:t>
            </a:r>
          </a:p>
          <a:p>
            <a:r>
              <a:rPr lang="en-US" dirty="0" smtClean="0"/>
              <a:t>Spaces allocated for storages depend on three basic factors.</a:t>
            </a:r>
          </a:p>
          <a:p>
            <a:pPr>
              <a:buFont typeface="Wingdings" pitchFamily="2" charset="2"/>
              <a:buChar char="Ø"/>
            </a:pPr>
            <a:r>
              <a:rPr lang="en-US" dirty="0" smtClean="0"/>
              <a:t> Nature of foods and other materials to be stored.</a:t>
            </a:r>
          </a:p>
          <a:p>
            <a:pPr>
              <a:buFont typeface="Wingdings" pitchFamily="2" charset="2"/>
              <a:buChar char="Ø"/>
            </a:pPr>
            <a:r>
              <a:rPr lang="en-US" dirty="0" smtClean="0"/>
              <a:t> Quantities in which they are stored.</a:t>
            </a:r>
          </a:p>
          <a:p>
            <a:pPr>
              <a:buFont typeface="Wingdings" pitchFamily="2" charset="2"/>
              <a:buChar char="Ø"/>
            </a:pPr>
            <a:r>
              <a:rPr lang="en-US" dirty="0" smtClean="0"/>
              <a:t> Length of time for which they are stored before use.</a:t>
            </a:r>
          </a:p>
          <a:p>
            <a:endParaRPr lang="en-US" dirty="0" smtClean="0"/>
          </a:p>
          <a:p>
            <a:r>
              <a:rPr lang="en-US" dirty="0" smtClean="0"/>
              <a:t>The planned arrangements in a store are generally referred to as </a:t>
            </a:r>
            <a:r>
              <a:rPr lang="en-US" i="1" dirty="0" smtClean="0"/>
              <a:t>functional</a:t>
            </a:r>
          </a:p>
          <a:p>
            <a:r>
              <a:rPr lang="en-US" i="1" dirty="0" smtClean="0"/>
              <a:t>storage as it provides a facility which makes ingredients available for use with</a:t>
            </a:r>
          </a:p>
          <a:p>
            <a:r>
              <a:rPr lang="en-US" dirty="0" smtClean="0"/>
              <a:t>the least possible delay.</a:t>
            </a:r>
          </a:p>
          <a:p>
            <a:r>
              <a:rPr lang="en-US" b="1" dirty="0" smtClean="0"/>
              <a:t>TYPES OF STORAGE</a:t>
            </a:r>
          </a:p>
          <a:p>
            <a:r>
              <a:rPr lang="en-US" dirty="0" smtClean="0"/>
              <a:t>There are basically two types of storages, dry and low temperature. These are</a:t>
            </a:r>
          </a:p>
          <a:p>
            <a:r>
              <a:rPr lang="en-US" dirty="0" smtClean="0"/>
              <a:t>further subdivided according to the temperatures required by different foods</a:t>
            </a:r>
          </a:p>
          <a:p>
            <a:r>
              <a:rPr lang="en-US" dirty="0" smtClean="0"/>
              <a:t>to maintain their quality.</a:t>
            </a:r>
            <a:endParaRPr lang="en-US"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1447800" y="762000"/>
          <a:ext cx="6096000" cy="2667000"/>
        </p:xfrm>
        <a:graphic>
          <a:graphicData uri="http://schemas.openxmlformats.org/drawingml/2006/table">
            <a:tbl>
              <a:tblPr firstRow="1" bandRow="1">
                <a:tableStyleId>{5C22544A-7EE6-4342-B048-85BDC9FD1C3A}</a:tableStyleId>
              </a:tblPr>
              <a:tblGrid>
                <a:gridCol w="2032000"/>
                <a:gridCol w="2032000"/>
                <a:gridCol w="2032000"/>
              </a:tblGrid>
              <a:tr h="370840">
                <a:tc>
                  <a:txBody>
                    <a:bodyPr/>
                    <a:lstStyle/>
                    <a:p>
                      <a:r>
                        <a:rPr lang="en-US" sz="1800" b="1" i="1" kern="1200" baseline="0" dirty="0" smtClean="0">
                          <a:solidFill>
                            <a:schemeClr val="lt1"/>
                          </a:solidFill>
                          <a:latin typeface="+mn-lt"/>
                          <a:ea typeface="+mn-ea"/>
                          <a:cs typeface="+mn-cs"/>
                        </a:rPr>
                        <a:t>Storage Type</a:t>
                      </a:r>
                      <a:endParaRPr lang="en-US" dirty="0"/>
                    </a:p>
                  </a:txBody>
                  <a:tcPr/>
                </a:tc>
                <a:tc>
                  <a:txBody>
                    <a:bodyPr/>
                    <a:lstStyle/>
                    <a:p>
                      <a:r>
                        <a:rPr lang="en-US" sz="1800" b="1" i="1" kern="1200" baseline="0" dirty="0" smtClean="0">
                          <a:solidFill>
                            <a:schemeClr val="lt1"/>
                          </a:solidFill>
                          <a:latin typeface="+mn-lt"/>
                          <a:ea typeface="+mn-ea"/>
                          <a:cs typeface="+mn-cs"/>
                        </a:rPr>
                        <a:t>Temperature °C</a:t>
                      </a:r>
                      <a:endParaRPr lang="en-US" dirty="0"/>
                    </a:p>
                  </a:txBody>
                  <a:tcPr/>
                </a:tc>
                <a:tc>
                  <a:txBody>
                    <a:bodyPr/>
                    <a:lstStyle/>
                    <a:p>
                      <a:r>
                        <a:rPr lang="en-US" dirty="0" smtClean="0"/>
                        <a:t>Foods</a:t>
                      </a:r>
                      <a:endParaRPr lang="en-US" dirty="0"/>
                    </a:p>
                  </a:txBody>
                  <a:tcPr/>
                </a:tc>
              </a:tr>
              <a:tr h="370840">
                <a:tc>
                  <a:txBody>
                    <a:bodyPr/>
                    <a:lstStyle/>
                    <a:p>
                      <a:r>
                        <a:rPr lang="en-US" dirty="0" smtClean="0"/>
                        <a:t>DRY</a:t>
                      </a:r>
                    </a:p>
                    <a:p>
                      <a:r>
                        <a:rPr lang="en-US" dirty="0" smtClean="0"/>
                        <a:t>   </a:t>
                      </a:r>
                      <a:r>
                        <a:rPr lang="en-US" sz="1800" kern="1200" baseline="0" dirty="0" smtClean="0">
                          <a:solidFill>
                            <a:schemeClr val="dk1"/>
                          </a:solidFill>
                          <a:latin typeface="+mn-lt"/>
                          <a:ea typeface="+mn-ea"/>
                          <a:cs typeface="+mn-cs"/>
                        </a:rPr>
                        <a:t>Room temperature</a:t>
                      </a:r>
                      <a:endParaRPr lang="en-US" dirty="0"/>
                    </a:p>
                  </a:txBody>
                  <a:tcPr/>
                </a:tc>
                <a:tc>
                  <a:txBody>
                    <a:bodyPr/>
                    <a:lstStyle/>
                    <a:p>
                      <a:r>
                        <a:rPr lang="en-US" dirty="0" smtClean="0"/>
                        <a:t>20 - 25</a:t>
                      </a:r>
                      <a:endParaRPr lang="en-US" dirty="0"/>
                    </a:p>
                  </a:txBody>
                  <a:tcPr/>
                </a:tc>
                <a:tc>
                  <a:txBody>
                    <a:bodyPr/>
                    <a:lstStyle/>
                    <a:p>
                      <a:r>
                        <a:rPr lang="en-US" sz="1800" kern="1200" baseline="0" dirty="0" smtClean="0">
                          <a:solidFill>
                            <a:schemeClr val="dk1"/>
                          </a:solidFill>
                          <a:latin typeface="+mn-lt"/>
                          <a:ea typeface="+mn-ea"/>
                          <a:cs typeface="+mn-cs"/>
                        </a:rPr>
                        <a:t>pulses, cereals, processed</a:t>
                      </a:r>
                      <a:endParaRPr lang="en-US" dirty="0"/>
                    </a:p>
                  </a:txBody>
                  <a:tcPr/>
                </a:tc>
              </a:tr>
              <a:tr h="370840">
                <a:tc>
                  <a:txBody>
                    <a:bodyPr/>
                    <a:lstStyle/>
                    <a:p>
                      <a:r>
                        <a:rPr lang="en-US" dirty="0" smtClean="0"/>
                        <a:t>COLD</a:t>
                      </a:r>
                    </a:p>
                    <a:p>
                      <a:r>
                        <a:rPr lang="en-US" dirty="0" smtClean="0"/>
                        <a:t>  </a:t>
                      </a:r>
                      <a:r>
                        <a:rPr lang="en-US" sz="1800" kern="1200" baseline="0" dirty="0" smtClean="0">
                          <a:solidFill>
                            <a:schemeClr val="dk1"/>
                          </a:solidFill>
                          <a:latin typeface="+mn-lt"/>
                          <a:ea typeface="+mn-ea"/>
                          <a:cs typeface="+mn-cs"/>
                        </a:rPr>
                        <a:t>Refrigeration</a:t>
                      </a:r>
                    </a:p>
                  </a:txBody>
                  <a:tcPr/>
                </a:tc>
                <a:tc>
                  <a:txBody>
                    <a:bodyPr/>
                    <a:lstStyle/>
                    <a:p>
                      <a:r>
                        <a:rPr lang="en-US" dirty="0" smtClean="0"/>
                        <a:t>3</a:t>
                      </a:r>
                      <a:r>
                        <a:rPr lang="en-US" baseline="0" dirty="0" smtClean="0"/>
                        <a:t> - 10</a:t>
                      </a:r>
                      <a:endParaRPr lang="en-US" dirty="0"/>
                    </a:p>
                  </a:txBody>
                  <a:tcPr/>
                </a:tc>
                <a:tc>
                  <a:txBody>
                    <a:bodyPr/>
                    <a:lstStyle/>
                    <a:p>
                      <a:r>
                        <a:rPr lang="en-US" sz="1800" kern="1200" baseline="0" dirty="0" smtClean="0">
                          <a:solidFill>
                            <a:schemeClr val="dk1"/>
                          </a:solidFill>
                          <a:latin typeface="+mn-lt"/>
                          <a:ea typeface="+mn-ea"/>
                          <a:cs typeface="+mn-cs"/>
                        </a:rPr>
                        <a:t>milk, eggs,</a:t>
                      </a:r>
                      <a:endParaRPr lang="en-US" dirty="0"/>
                    </a:p>
                  </a:txBody>
                  <a:tcPr/>
                </a:tc>
              </a:tr>
              <a:tr h="370840">
                <a:tc>
                  <a:txBody>
                    <a:bodyPr/>
                    <a:lstStyle/>
                    <a:p>
                      <a:r>
                        <a:rPr lang="en-US" dirty="0" smtClean="0"/>
                        <a:t>Cold storage</a:t>
                      </a:r>
                      <a:endParaRPr lang="en-US" dirty="0"/>
                    </a:p>
                  </a:txBody>
                  <a:tcPr/>
                </a:tc>
                <a:tc>
                  <a:txBody>
                    <a:bodyPr/>
                    <a:lstStyle/>
                    <a:p>
                      <a:r>
                        <a:rPr lang="en-US" dirty="0" smtClean="0"/>
                        <a:t>0 -3</a:t>
                      </a:r>
                      <a:endParaRPr lang="en-US" dirty="0"/>
                    </a:p>
                  </a:txBody>
                  <a:tcPr/>
                </a:tc>
                <a:tc>
                  <a:txBody>
                    <a:bodyPr/>
                    <a:lstStyle/>
                    <a:p>
                      <a:r>
                        <a:rPr lang="en-US" sz="1800" kern="1200" baseline="0" dirty="0" smtClean="0">
                          <a:solidFill>
                            <a:schemeClr val="dk1"/>
                          </a:solidFill>
                          <a:latin typeface="+mn-lt"/>
                          <a:ea typeface="+mn-ea"/>
                          <a:cs typeface="+mn-cs"/>
                        </a:rPr>
                        <a:t>Fruits</a:t>
                      </a:r>
                      <a:endParaRPr lang="en-US" dirty="0"/>
                    </a:p>
                  </a:txBody>
                  <a:tcPr/>
                </a:tc>
              </a:tr>
              <a:tr h="370840">
                <a:tc>
                  <a:txBody>
                    <a:bodyPr/>
                    <a:lstStyle/>
                    <a:p>
                      <a:r>
                        <a:rPr lang="en-US" dirty="0" smtClean="0"/>
                        <a:t>Freezer</a:t>
                      </a:r>
                      <a:endParaRPr lang="en-US" dirty="0"/>
                    </a:p>
                  </a:txBody>
                  <a:tcPr/>
                </a:tc>
                <a:tc>
                  <a:txBody>
                    <a:bodyPr/>
                    <a:lstStyle/>
                    <a:p>
                      <a:r>
                        <a:rPr lang="en-US" sz="1800" kern="1200" baseline="0" dirty="0" smtClean="0">
                          <a:solidFill>
                            <a:schemeClr val="dk1"/>
                          </a:solidFill>
                          <a:latin typeface="+mn-lt"/>
                          <a:ea typeface="+mn-ea"/>
                          <a:cs typeface="+mn-cs"/>
                        </a:rPr>
                        <a:t>–18 to –20</a:t>
                      </a:r>
                      <a:endParaRPr lang="en-US" dirty="0"/>
                    </a:p>
                  </a:txBody>
                  <a:tcPr/>
                </a:tc>
                <a:tc>
                  <a:txBody>
                    <a:bodyPr/>
                    <a:lstStyle/>
                    <a:p>
                      <a:r>
                        <a:rPr lang="en-US" dirty="0" smtClean="0"/>
                        <a:t>Frozen Foods</a:t>
                      </a:r>
                      <a:endParaRPr lang="en-US" dirty="0"/>
                    </a:p>
                  </a:txBody>
                  <a:tcPr/>
                </a:tc>
              </a:tr>
            </a:tbl>
          </a:graphicData>
        </a:graphic>
      </p:graphicFrame>
      <p:sp>
        <p:nvSpPr>
          <p:cNvPr id="3" name="TextBox 2"/>
          <p:cNvSpPr txBox="1"/>
          <p:nvPr/>
        </p:nvSpPr>
        <p:spPr>
          <a:xfrm>
            <a:off x="3581400" y="228600"/>
            <a:ext cx="1922514" cy="400110"/>
          </a:xfrm>
          <a:prstGeom prst="rect">
            <a:avLst/>
          </a:prstGeom>
          <a:noFill/>
        </p:spPr>
        <p:txBody>
          <a:bodyPr wrap="none" rtlCol="0">
            <a:spAutoFit/>
          </a:bodyPr>
          <a:lstStyle/>
          <a:p>
            <a:r>
              <a:rPr lang="en-US" sz="2000" b="1" i="1" dirty="0" smtClean="0">
                <a:solidFill>
                  <a:srgbClr val="00B050"/>
                </a:solidFill>
              </a:rPr>
              <a:t>Types of storage</a:t>
            </a:r>
            <a:endParaRPr lang="en-US" sz="2000" b="1" dirty="0">
              <a:solidFill>
                <a:srgbClr val="00B050"/>
              </a:solidFill>
            </a:endParaRPr>
          </a:p>
        </p:txBody>
      </p:sp>
      <p:sp>
        <p:nvSpPr>
          <p:cNvPr id="4" name="TextBox 3"/>
          <p:cNvSpPr txBox="1"/>
          <p:nvPr/>
        </p:nvSpPr>
        <p:spPr>
          <a:xfrm>
            <a:off x="228601" y="3733800"/>
            <a:ext cx="8686800" cy="2031325"/>
          </a:xfrm>
          <a:prstGeom prst="rect">
            <a:avLst/>
          </a:prstGeom>
          <a:noFill/>
        </p:spPr>
        <p:txBody>
          <a:bodyPr wrap="square" rtlCol="0">
            <a:spAutoFit/>
          </a:bodyPr>
          <a:lstStyle/>
          <a:p>
            <a:r>
              <a:rPr lang="en-US" dirty="0" smtClean="0"/>
              <a:t>DRY STORAGE:</a:t>
            </a:r>
          </a:p>
          <a:p>
            <a:pPr>
              <a:buFont typeface="Wingdings" pitchFamily="2" charset="2"/>
              <a:buChar char="Ø"/>
            </a:pPr>
            <a:r>
              <a:rPr lang="en-US" dirty="0" smtClean="0"/>
              <a:t>  As the name suggests, dry storage is a space designed for the storage of dry</a:t>
            </a:r>
          </a:p>
          <a:p>
            <a:r>
              <a:rPr lang="en-US" dirty="0" smtClean="0"/>
              <a:t>ingredients which are usually stored at room temperatures between 20–25° C.</a:t>
            </a:r>
          </a:p>
          <a:p>
            <a:pPr>
              <a:buFont typeface="Wingdings" pitchFamily="2" charset="2"/>
              <a:buChar char="Ø"/>
            </a:pPr>
            <a:r>
              <a:rPr lang="en-US" dirty="0" smtClean="0"/>
              <a:t>  The storage should be dry, cool, well lighted, ventilated and free from</a:t>
            </a:r>
          </a:p>
          <a:p>
            <a:r>
              <a:rPr lang="en-US" dirty="0" smtClean="0"/>
              <a:t>infestation to maintain the food in good condition.</a:t>
            </a:r>
          </a:p>
          <a:p>
            <a:pPr>
              <a:buFont typeface="Wingdings" pitchFamily="2" charset="2"/>
              <a:buChar char="Ø"/>
            </a:pPr>
            <a:r>
              <a:rPr lang="en-US" dirty="0" smtClean="0"/>
              <a:t>  Depend largely on the type and size of the establishment and its catering policy in terms of buying procedures, menus.</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1000" y="304800"/>
            <a:ext cx="8534400" cy="6463308"/>
          </a:xfrm>
          <a:prstGeom prst="rect">
            <a:avLst/>
          </a:prstGeom>
        </p:spPr>
        <p:txBody>
          <a:bodyPr wrap="square">
            <a:spAutoFit/>
          </a:bodyPr>
          <a:lstStyle/>
          <a:p>
            <a:r>
              <a:rPr lang="en-US" dirty="0" smtClean="0"/>
              <a:t>Dry storage is suitable for non-perishable and semi-perishable commodities,</a:t>
            </a:r>
          </a:p>
          <a:p>
            <a:r>
              <a:rPr lang="en-US" dirty="0" smtClean="0"/>
              <a:t>the latter being stored for a shorter time. </a:t>
            </a:r>
            <a:r>
              <a:rPr lang="en-US" b="1" dirty="0" smtClean="0"/>
              <a:t>Dry storages may be divided into</a:t>
            </a:r>
          </a:p>
          <a:p>
            <a:r>
              <a:rPr lang="en-US" b="1" dirty="0" smtClean="0"/>
              <a:t>five distinct categories as follows:</a:t>
            </a:r>
          </a:p>
          <a:p>
            <a:r>
              <a:rPr lang="en-US" b="1" i="1" dirty="0" smtClean="0"/>
              <a:t>Food Store</a:t>
            </a:r>
          </a:p>
          <a:p>
            <a:pPr>
              <a:buFont typeface="Wingdings" pitchFamily="2" charset="2"/>
              <a:buChar char="Ø"/>
            </a:pPr>
            <a:r>
              <a:rPr lang="en-US" dirty="0" smtClean="0"/>
              <a:t>  This store is mainly for the storage of some semi-perishable and all non-perishable</a:t>
            </a:r>
          </a:p>
          <a:p>
            <a:r>
              <a:rPr lang="en-US" dirty="0" smtClean="0"/>
              <a:t>items. </a:t>
            </a:r>
          </a:p>
          <a:p>
            <a:pPr>
              <a:buFont typeface="Wingdings" pitchFamily="2" charset="2"/>
              <a:buChar char="Ø"/>
            </a:pPr>
            <a:r>
              <a:rPr lang="en-US" dirty="0" smtClean="0"/>
              <a:t>  While most non-perishables can be stored together in a storeroom, </a:t>
            </a:r>
          </a:p>
          <a:p>
            <a:pPr>
              <a:buFont typeface="Wingdings" pitchFamily="2" charset="2"/>
              <a:buChar char="Ø"/>
            </a:pPr>
            <a:r>
              <a:rPr lang="en-US" dirty="0" smtClean="0"/>
              <a:t>   some semi-perishables like under ripe fruits and vegetables, potatoes and onions, bread and eggs require separate ventilated storage facilities. </a:t>
            </a:r>
          </a:p>
          <a:p>
            <a:pPr>
              <a:buFont typeface="Wingdings" pitchFamily="2" charset="2"/>
              <a:buChar char="Ø"/>
            </a:pPr>
            <a:r>
              <a:rPr lang="en-US" dirty="0" smtClean="0"/>
              <a:t>    Fruits and vegetables need to be stored for ripening. </a:t>
            </a:r>
          </a:p>
          <a:p>
            <a:pPr>
              <a:buFont typeface="Wingdings" pitchFamily="2" charset="2"/>
              <a:buChar char="Ø"/>
            </a:pPr>
            <a:r>
              <a:rPr lang="en-US" dirty="0" smtClean="0"/>
              <a:t>     Firm green tomatoes, </a:t>
            </a:r>
            <a:r>
              <a:rPr lang="en-US" dirty="0" err="1" smtClean="0"/>
              <a:t>underripe</a:t>
            </a:r>
            <a:r>
              <a:rPr lang="en-US" dirty="0" smtClean="0"/>
              <a:t> bananas, lemons and other citrus fruits, require a temperature of 18°C to 24°C while potatoes and onions require a temperature of 4.4°C.   </a:t>
            </a:r>
          </a:p>
          <a:p>
            <a:pPr>
              <a:buFont typeface="Wingdings" pitchFamily="2" charset="2"/>
              <a:buChar char="Ø"/>
            </a:pPr>
            <a:r>
              <a:rPr lang="en-US" dirty="0" smtClean="0"/>
              <a:t>     Foods which need to be held only for 2–3 days require a temperature of 10°C to 15.5°C, like breads and bakery products.</a:t>
            </a:r>
          </a:p>
          <a:p>
            <a:r>
              <a:rPr lang="en-US" b="1" i="1" dirty="0" smtClean="0"/>
              <a:t>Fuel Store</a:t>
            </a:r>
          </a:p>
          <a:p>
            <a:pPr>
              <a:buFont typeface="Wingdings" pitchFamily="2" charset="2"/>
              <a:buChar char="Ø"/>
            </a:pPr>
            <a:r>
              <a:rPr lang="en-US" dirty="0" smtClean="0"/>
              <a:t>    In large catering establishments the fuel store should be separate from food</a:t>
            </a:r>
          </a:p>
          <a:p>
            <a:r>
              <a:rPr lang="en-US" dirty="0" smtClean="0"/>
              <a:t>and other material storages, located preferably outside the kitchen as it is inflammable</a:t>
            </a:r>
          </a:p>
          <a:p>
            <a:r>
              <a:rPr lang="en-US" dirty="0" smtClean="0"/>
              <a:t>in nature and can prove dangerous if fuel especially gas (LPG) is stored in it.</a:t>
            </a:r>
          </a:p>
          <a:p>
            <a:pPr>
              <a:buFont typeface="Wingdings" pitchFamily="2" charset="2"/>
              <a:buChar char="Ø"/>
            </a:pPr>
            <a:r>
              <a:rPr lang="en-US" dirty="0" smtClean="0"/>
              <a:t>  Space allocated for storing fuel depends on what kind of fuel needs to be stored whether kerosene oil, LPG, coal or wood. </a:t>
            </a:r>
          </a:p>
          <a:p>
            <a:pPr>
              <a:buFont typeface="Wingdings" pitchFamily="2" charset="2"/>
              <a:buChar char="Ø"/>
            </a:pPr>
            <a:r>
              <a:rPr lang="en-US" dirty="0" smtClean="0"/>
              <a:t>  In smaller kitchens single sealed cylinders may be stored in cupboards built in the kitchen. But care should be taken to see that all cylinders are well sealed and those in use switched off or locked when work is over.</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304800"/>
            <a:ext cx="8534400" cy="3693319"/>
          </a:xfrm>
          <a:prstGeom prst="rect">
            <a:avLst/>
          </a:prstGeom>
        </p:spPr>
        <p:txBody>
          <a:bodyPr wrap="square">
            <a:spAutoFit/>
          </a:bodyPr>
          <a:lstStyle/>
          <a:p>
            <a:r>
              <a:rPr lang="en-US" b="1" i="1" dirty="0" smtClean="0"/>
              <a:t>Store for Cleaning Supplies</a:t>
            </a:r>
          </a:p>
          <a:p>
            <a:r>
              <a:rPr lang="en-US" dirty="0" smtClean="0"/>
              <a:t>This must be separate from any food store, as it includes detergents of all kinds, brushes, mops, etc. If stored in the same storage space as the food, these should be kept in a separate section, screened off from food materials.</a:t>
            </a:r>
          </a:p>
          <a:p>
            <a:r>
              <a:rPr lang="en-US" b="1" i="1" dirty="0" smtClean="0"/>
              <a:t>Equipment Store</a:t>
            </a:r>
          </a:p>
          <a:p>
            <a:r>
              <a:rPr lang="en-US" dirty="0" smtClean="0"/>
              <a:t>This involves storage of spare kitchen equipment, service equipment, spare parts of gadgets, and may also be combined with miscellaneous items like linen, stationery, disposable mats, crockery and cutlery.</a:t>
            </a:r>
          </a:p>
          <a:p>
            <a:r>
              <a:rPr lang="en-US" b="1" i="1" dirty="0" smtClean="0"/>
              <a:t>Trash Store</a:t>
            </a:r>
          </a:p>
          <a:p>
            <a:pPr>
              <a:buFont typeface="Wingdings" pitchFamily="2" charset="2"/>
              <a:buChar char="Ø"/>
            </a:pPr>
            <a:r>
              <a:rPr lang="en-US" dirty="0" smtClean="0"/>
              <a:t>  This includes storage space for waste materials from all points of production,</a:t>
            </a:r>
          </a:p>
          <a:p>
            <a:r>
              <a:rPr lang="en-US" dirty="0" smtClean="0"/>
              <a:t>such as delivery points, storage, service and clearing up areas. </a:t>
            </a:r>
          </a:p>
          <a:p>
            <a:pPr>
              <a:buFont typeface="Wingdings" pitchFamily="2" charset="2"/>
              <a:buChar char="Ø"/>
            </a:pPr>
            <a:r>
              <a:rPr lang="en-US" dirty="0" smtClean="0"/>
              <a:t>  This is usually a designated space outside the kitchen from where it can be cleared and disposed off by the local authority staff </a:t>
            </a:r>
            <a:r>
              <a:rPr lang="en-US" dirty="0" err="1" smtClean="0"/>
              <a:t>incharge</a:t>
            </a:r>
            <a:r>
              <a:rPr lang="en-US" dirty="0" smtClean="0"/>
              <a:t> of waste management.</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1000" y="304800"/>
            <a:ext cx="8610600" cy="5909310"/>
          </a:xfrm>
          <a:prstGeom prst="rect">
            <a:avLst/>
          </a:prstGeom>
        </p:spPr>
        <p:txBody>
          <a:bodyPr wrap="square">
            <a:spAutoFit/>
          </a:bodyPr>
          <a:lstStyle/>
          <a:p>
            <a:r>
              <a:rPr lang="en-US" b="1" dirty="0" smtClean="0"/>
              <a:t>Low Temperature Storage</a:t>
            </a:r>
          </a:p>
          <a:p>
            <a:pPr>
              <a:buFont typeface="Wingdings" pitchFamily="2" charset="2"/>
              <a:buChar char="Ø"/>
            </a:pPr>
            <a:r>
              <a:rPr lang="en-US" dirty="0" smtClean="0"/>
              <a:t> The principle underlying to inhibit the growth of microorganisms,</a:t>
            </a:r>
          </a:p>
          <a:p>
            <a:r>
              <a:rPr lang="en-US" dirty="0" smtClean="0"/>
              <a:t>thereby preserving the food. </a:t>
            </a:r>
          </a:p>
          <a:p>
            <a:pPr>
              <a:buFont typeface="Wingdings" pitchFamily="2" charset="2"/>
              <a:buChar char="Ø"/>
            </a:pPr>
            <a:r>
              <a:rPr lang="en-US" dirty="0" smtClean="0"/>
              <a:t> At high temperatures, microbial activity gets accelerated because perishable foods have relativity high proportion of moisture, providing suitable humidity for spoilage to occur. </a:t>
            </a:r>
          </a:p>
          <a:p>
            <a:pPr>
              <a:buFont typeface="Wingdings" pitchFamily="2" charset="2"/>
              <a:buChar char="Ø"/>
            </a:pPr>
            <a:r>
              <a:rPr lang="en-US" dirty="0" smtClean="0"/>
              <a:t> There are three distinct types of low temperature storages based on different temperature ranges, maintained for the safe storage of semi-perishable and perishable food, namely refrigerated storage, cold storage, and freezer storage as indicated.</a:t>
            </a:r>
          </a:p>
          <a:p>
            <a:r>
              <a:rPr lang="en-US" b="1" i="1" dirty="0" smtClean="0"/>
              <a:t>Refrigerated Storage</a:t>
            </a:r>
          </a:p>
          <a:p>
            <a:pPr>
              <a:buFont typeface="Wingdings" pitchFamily="2" charset="2"/>
              <a:buChar char="Ø"/>
            </a:pPr>
            <a:r>
              <a:rPr lang="en-US" dirty="0" smtClean="0"/>
              <a:t>  Refrigerated storage is a space planned and maintained at a temperature between</a:t>
            </a:r>
          </a:p>
          <a:p>
            <a:r>
              <a:rPr lang="en-US" dirty="0" smtClean="0"/>
              <a:t>0° and 10°C. </a:t>
            </a:r>
          </a:p>
          <a:p>
            <a:pPr>
              <a:buFont typeface="Wingdings" pitchFamily="2" charset="2"/>
              <a:buChar char="Ø"/>
            </a:pPr>
            <a:r>
              <a:rPr lang="en-US" dirty="0" smtClean="0"/>
              <a:t>  It can be in the form of a complete room or a cabinet which is freestanding or fixed in the wall.</a:t>
            </a:r>
          </a:p>
          <a:p>
            <a:pPr>
              <a:buFont typeface="Wingdings" pitchFamily="2" charset="2"/>
              <a:buChar char="Ø"/>
            </a:pPr>
            <a:r>
              <a:rPr lang="en-US" dirty="0" smtClean="0"/>
              <a:t>  Such storages are necessary for maintaining the quality of perishable foods for 3–5 days.</a:t>
            </a:r>
          </a:p>
          <a:p>
            <a:pPr>
              <a:buFont typeface="Wingdings" pitchFamily="2" charset="2"/>
              <a:buChar char="Ø"/>
            </a:pPr>
            <a:r>
              <a:rPr lang="en-US" dirty="0" smtClean="0"/>
              <a:t>Frost-free and automatic defrost models are also marketed for ease of cleaning and use.</a:t>
            </a:r>
          </a:p>
          <a:p>
            <a:pPr>
              <a:buFont typeface="Wingdings" pitchFamily="2" charset="2"/>
              <a:buChar char="Ø"/>
            </a:pPr>
            <a:r>
              <a:rPr lang="en-US" dirty="0" smtClean="0"/>
              <a:t> It is good practice to keep foods covered in refrigerated storage to prevent</a:t>
            </a:r>
          </a:p>
          <a:p>
            <a:r>
              <a:rPr lang="en-US" dirty="0" smtClean="0"/>
              <a:t>them from drying. </a:t>
            </a:r>
          </a:p>
          <a:p>
            <a:pPr>
              <a:buFont typeface="Wingdings" pitchFamily="2" charset="2"/>
              <a:buChar char="Ø"/>
            </a:pPr>
            <a:r>
              <a:rPr lang="en-US" dirty="0" smtClean="0"/>
              <a:t> This also prevents </a:t>
            </a:r>
            <a:r>
              <a:rPr lang="en-US" dirty="0" err="1" smtClean="0"/>
              <a:t>odours</a:t>
            </a:r>
            <a:r>
              <a:rPr lang="en-US" dirty="0" smtClean="0"/>
              <a:t> from one food being picked up by another.</a:t>
            </a:r>
          </a:p>
          <a:p>
            <a:pPr>
              <a:buFont typeface="Wingdings" pitchFamily="2" charset="2"/>
              <a:buChar char="Ø"/>
            </a:pPr>
            <a:r>
              <a:rPr lang="en-US" dirty="0" smtClean="0"/>
              <a:t>  The space required for refrigerated storage is determined by a number of factors such as the volume of food produced, type of menus, preparation and cooking methods used.</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228600"/>
            <a:ext cx="8763000" cy="6740307"/>
          </a:xfrm>
          <a:prstGeom prst="rect">
            <a:avLst/>
          </a:prstGeom>
        </p:spPr>
        <p:txBody>
          <a:bodyPr wrap="square">
            <a:spAutoFit/>
          </a:bodyPr>
          <a:lstStyle/>
          <a:p>
            <a:pPr>
              <a:lnSpc>
                <a:spcPct val="150000"/>
              </a:lnSpc>
            </a:pPr>
            <a:r>
              <a:rPr lang="en-US" b="1" dirty="0" smtClean="0">
                <a:solidFill>
                  <a:srgbClr val="00B050"/>
                </a:solidFill>
                <a:latin typeface="Comic Sans MS" pitchFamily="66" charset="0"/>
              </a:rPr>
              <a:t>Traffic lands &amp; work aisles: </a:t>
            </a:r>
          </a:p>
          <a:p>
            <a:pPr>
              <a:lnSpc>
                <a:spcPct val="150000"/>
              </a:lnSpc>
              <a:buFont typeface="Wingdings" pitchFamily="2" charset="2"/>
              <a:buChar char="§"/>
            </a:pPr>
            <a:r>
              <a:rPr lang="en-US" b="1" dirty="0" smtClean="0">
                <a:latin typeface="Comic Sans MS" pitchFamily="66" charset="0"/>
              </a:rPr>
              <a:t>   Work Aisle is An space for walking usually wide enough for workers to comfortably sit or stand at their work area, while allowing safe and efficient movement of persons, equipment or materials.</a:t>
            </a:r>
          </a:p>
          <a:p>
            <a:pPr>
              <a:lnSpc>
                <a:spcPct val="150000"/>
              </a:lnSpc>
              <a:buFont typeface="Arial" pitchFamily="34" charset="0"/>
              <a:buChar char="•"/>
            </a:pPr>
            <a:r>
              <a:rPr lang="en-US" dirty="0" smtClean="0">
                <a:latin typeface="Comic Sans MS" pitchFamily="66" charset="0"/>
              </a:rPr>
              <a:t>     Adequate &amp; properly devised traffic lanes &amp; work aisles are in dispensable to the achievement of satisfactory work flow i.e. in providing straight flow lines for the receipt, preparation &amp; cooking of the product with minimum path crossing &amp; back tracking.</a:t>
            </a:r>
          </a:p>
          <a:p>
            <a:pPr>
              <a:lnSpc>
                <a:spcPct val="150000"/>
              </a:lnSpc>
            </a:pPr>
            <a:r>
              <a:rPr lang="en-US" b="1" dirty="0" smtClean="0">
                <a:latin typeface="Comic Sans MS" pitchFamily="66" charset="0"/>
              </a:rPr>
              <a:t>Widths of work aisles &amp; traffic lane:</a:t>
            </a:r>
          </a:p>
          <a:p>
            <a:pPr>
              <a:lnSpc>
                <a:spcPct val="150000"/>
              </a:lnSpc>
            </a:pPr>
            <a:r>
              <a:rPr lang="en-US" dirty="0" smtClean="0">
                <a:latin typeface="Comic Sans MS" pitchFamily="66" charset="0"/>
              </a:rPr>
              <a:t>2 feet 6 inches-  Allow two persons to pass</a:t>
            </a:r>
          </a:p>
          <a:p>
            <a:pPr>
              <a:lnSpc>
                <a:spcPct val="150000"/>
              </a:lnSpc>
            </a:pPr>
            <a:r>
              <a:rPr lang="en-US" dirty="0" smtClean="0">
                <a:latin typeface="Comic Sans MS" pitchFamily="66" charset="0"/>
              </a:rPr>
              <a:t>2 feet- Trolley width for 1 person to pass</a:t>
            </a:r>
          </a:p>
          <a:p>
            <a:pPr>
              <a:lnSpc>
                <a:spcPct val="150000"/>
              </a:lnSpc>
            </a:pPr>
            <a:r>
              <a:rPr lang="en-US" dirty="0" smtClean="0">
                <a:latin typeface="Comic Sans MS" pitchFamily="66" charset="0"/>
              </a:rPr>
              <a:t>5 feet - Width for 1 trolley to pass 2 persons working back to back</a:t>
            </a:r>
          </a:p>
          <a:p>
            <a:pPr>
              <a:lnSpc>
                <a:spcPct val="150000"/>
              </a:lnSpc>
            </a:pPr>
            <a:r>
              <a:rPr lang="en-US" dirty="0" smtClean="0">
                <a:latin typeface="Comic Sans MS" pitchFamily="66" charset="0"/>
              </a:rPr>
              <a:t>5 feet -  Minimum for main traffic lane</a:t>
            </a:r>
          </a:p>
          <a:p>
            <a:pPr>
              <a:lnSpc>
                <a:spcPct val="150000"/>
              </a:lnSpc>
            </a:pPr>
            <a:r>
              <a:rPr lang="en-US" dirty="0" smtClean="0">
                <a:latin typeface="Comic Sans MS" pitchFamily="66" charset="0"/>
              </a:rPr>
              <a:t>3 feet - Minimum clearance width between equipment &amp; work table</a:t>
            </a:r>
          </a:p>
          <a:p>
            <a:pPr>
              <a:lnSpc>
                <a:spcPct val="150000"/>
              </a:lnSpc>
            </a:pPr>
            <a:r>
              <a:rPr lang="en-US" dirty="0" smtClean="0">
                <a:latin typeface="Comic Sans MS" pitchFamily="66" charset="0"/>
              </a:rPr>
              <a:t>3 feet 6 inches-4 feet - Minimum in front of cooking equipment (to which food is conveyed by trolley.</a:t>
            </a:r>
            <a:endParaRPr lang="en-US" dirty="0">
              <a:latin typeface="Comic Sans MS" pitchFamily="66" charset="0"/>
            </a:endParaRP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 y="152400"/>
            <a:ext cx="8763000" cy="4524315"/>
          </a:xfrm>
          <a:prstGeom prst="rect">
            <a:avLst/>
          </a:prstGeom>
        </p:spPr>
        <p:txBody>
          <a:bodyPr wrap="square">
            <a:spAutoFit/>
          </a:bodyPr>
          <a:lstStyle/>
          <a:p>
            <a:r>
              <a:rPr lang="en-US" b="1" i="1" dirty="0" smtClean="0"/>
              <a:t>Cold Storage</a:t>
            </a:r>
          </a:p>
          <a:p>
            <a:pPr>
              <a:buFont typeface="Wingdings" pitchFamily="2" charset="2"/>
              <a:buChar char="Ø"/>
            </a:pPr>
            <a:r>
              <a:rPr lang="en-US" dirty="0" smtClean="0"/>
              <a:t> Cold storage is generally one in which the temperature is maintained between 0° and 5°C, thereby reducing the enzyme activity in foods to a minimum.</a:t>
            </a:r>
          </a:p>
          <a:p>
            <a:pPr>
              <a:buFont typeface="Wingdings" pitchFamily="2" charset="2"/>
              <a:buChar char="Ø"/>
            </a:pPr>
            <a:r>
              <a:rPr lang="en-US" dirty="0" smtClean="0"/>
              <a:t> Such storages are also called </a:t>
            </a:r>
            <a:r>
              <a:rPr lang="en-US" i="1" dirty="0" smtClean="0"/>
              <a:t>chill rooms and can hold perishables for over a </a:t>
            </a:r>
            <a:r>
              <a:rPr lang="en-US" dirty="0" smtClean="0"/>
              <a:t>week, and in the case of fruits and vegetables, even up to a month depending on their stage of ripeness and variety.</a:t>
            </a:r>
          </a:p>
          <a:p>
            <a:r>
              <a:rPr lang="en-US" b="1" i="1" dirty="0" smtClean="0"/>
              <a:t>Freezer Storage</a:t>
            </a:r>
          </a:p>
          <a:p>
            <a:pPr>
              <a:buFont typeface="Wingdings" pitchFamily="2" charset="2"/>
              <a:buChar char="Ø"/>
            </a:pPr>
            <a:r>
              <a:rPr lang="en-US" dirty="0" smtClean="0"/>
              <a:t> In freezer storage the temperature ranges from 0 to –20°C depending on the</a:t>
            </a:r>
          </a:p>
          <a:p>
            <a:r>
              <a:rPr lang="en-US" dirty="0" smtClean="0"/>
              <a:t>time for which a food is to be stored. </a:t>
            </a:r>
          </a:p>
          <a:p>
            <a:pPr>
              <a:buFont typeface="Wingdings" pitchFamily="2" charset="2"/>
              <a:buChar char="Ø"/>
            </a:pPr>
            <a:r>
              <a:rPr lang="en-US" dirty="0" smtClean="0"/>
              <a:t>  For successful freezing, it is necessary to blanche foods, cool quickly to freezing temperature and pack in airtight containers.</a:t>
            </a:r>
          </a:p>
          <a:p>
            <a:pPr>
              <a:buFont typeface="Wingdings" pitchFamily="2" charset="2"/>
              <a:buChar char="Ø"/>
            </a:pPr>
            <a:r>
              <a:rPr lang="en-US" dirty="0" smtClean="0"/>
              <a:t> Freezer storages may be in the form of wall or free standing cabinets, or a part of cabinet in which there is refrigerated storage as well. </a:t>
            </a:r>
          </a:p>
          <a:p>
            <a:pPr>
              <a:buFont typeface="Wingdings" pitchFamily="2" charset="2"/>
              <a:buChar char="Ø"/>
            </a:pPr>
            <a:r>
              <a:rPr lang="en-US" dirty="0" smtClean="0"/>
              <a:t> In the case of large central kitchens, supplying meals to schools, offices, and airlines, freezer storages may be a room designed to maintain the required temperatures. These are also referred to as </a:t>
            </a:r>
            <a:r>
              <a:rPr lang="en-US" b="1" i="1" dirty="0" smtClean="0"/>
              <a:t>walk-in freezers.</a:t>
            </a:r>
            <a:endParaRPr lang="en-US" b="1"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228600"/>
            <a:ext cx="8610600" cy="6186309"/>
          </a:xfrm>
          <a:prstGeom prst="rect">
            <a:avLst/>
          </a:prstGeom>
        </p:spPr>
        <p:txBody>
          <a:bodyPr wrap="square">
            <a:spAutoFit/>
          </a:bodyPr>
          <a:lstStyle/>
          <a:p>
            <a:r>
              <a:rPr lang="en-US" b="1" dirty="0" smtClean="0"/>
              <a:t>LAYOUT</a:t>
            </a:r>
          </a:p>
          <a:p>
            <a:pPr>
              <a:buFont typeface="Wingdings" pitchFamily="2" charset="2"/>
              <a:buChar char="Ø"/>
            </a:pPr>
            <a:r>
              <a:rPr lang="en-US" dirty="0" smtClean="0"/>
              <a:t> Every store should aim at reducing mental and physical strain, time and effort of store staff in locating items when required, by placing them correctly on delivery. </a:t>
            </a:r>
          </a:p>
          <a:p>
            <a:pPr>
              <a:buFont typeface="Wingdings" pitchFamily="2" charset="2"/>
              <a:buChar char="Ø"/>
            </a:pPr>
            <a:r>
              <a:rPr lang="en-US" dirty="0" smtClean="0"/>
              <a:t> Depending on the size of the store, </a:t>
            </a:r>
            <a:r>
              <a:rPr lang="en-US" b="1" dirty="0" smtClean="0"/>
              <a:t>a reception platform of approximately 90 cm </a:t>
            </a:r>
            <a:r>
              <a:rPr lang="en-US" dirty="0" smtClean="0"/>
              <a:t>in length at the delivery point helps to prevent excessive lifting. </a:t>
            </a:r>
          </a:p>
          <a:p>
            <a:pPr>
              <a:buFont typeface="Wingdings" pitchFamily="2" charset="2"/>
              <a:buChar char="Ø"/>
            </a:pPr>
            <a:r>
              <a:rPr lang="en-US" dirty="0" smtClean="0"/>
              <a:t> The delivery vans can reverse </a:t>
            </a:r>
            <a:r>
              <a:rPr lang="en-US" dirty="0" err="1" smtClean="0"/>
              <a:t>upto</a:t>
            </a:r>
            <a:r>
              <a:rPr lang="en-US" dirty="0" smtClean="0"/>
              <a:t> the platform to offload the commodities at a receiving area which is located close to production and storages so that both the areas can be serviced simultaneously, the fresh perishable ingredients going straight for production and the rest for storage. </a:t>
            </a:r>
          </a:p>
          <a:p>
            <a:pPr>
              <a:buFont typeface="Wingdings" pitchFamily="2" charset="2"/>
              <a:buChar char="Ø"/>
            </a:pPr>
            <a:r>
              <a:rPr lang="en-US" dirty="0" smtClean="0"/>
              <a:t> Usually a receiving dock 2½–3 ft (0.76–0.91 m) high and 8 ft (2.44 m) deep serves the</a:t>
            </a:r>
          </a:p>
          <a:p>
            <a:r>
              <a:rPr lang="en-US" dirty="0" smtClean="0"/>
              <a:t>purpose of direct off loading from delivery van to storage areas.</a:t>
            </a:r>
          </a:p>
          <a:p>
            <a:pPr>
              <a:buFont typeface="Wingdings" pitchFamily="2" charset="2"/>
              <a:buChar char="Ø"/>
            </a:pPr>
            <a:r>
              <a:rPr lang="en-US" dirty="0" smtClean="0"/>
              <a:t> The length of the dock can be varied according to the average volume of delivery.</a:t>
            </a:r>
          </a:p>
          <a:p>
            <a:pPr>
              <a:buFont typeface="Wingdings" pitchFamily="2" charset="2"/>
              <a:buChar char="Ø"/>
            </a:pPr>
            <a:r>
              <a:rPr lang="en-US" dirty="0" smtClean="0"/>
              <a:t>  space necessary for placing weighing equipment and counters for inspection of goods.  </a:t>
            </a:r>
          </a:p>
          <a:p>
            <a:pPr>
              <a:buFont typeface="Wingdings" pitchFamily="2" charset="2"/>
              <a:buChar char="Ø"/>
            </a:pPr>
            <a:r>
              <a:rPr lang="en-US" dirty="0" smtClean="0"/>
              <a:t>  A </a:t>
            </a:r>
            <a:r>
              <a:rPr lang="en-US" i="1" dirty="0" smtClean="0"/>
              <a:t>make-up counter </a:t>
            </a:r>
            <a:r>
              <a:rPr lang="en-US" dirty="0" smtClean="0"/>
              <a:t>in the centre is often necessary for holding commodities before they can be arranged in their assigned places in the store or issued directly to user departments. </a:t>
            </a:r>
          </a:p>
          <a:p>
            <a:pPr>
              <a:buFont typeface="Wingdings" pitchFamily="2" charset="2"/>
              <a:buChar char="Ø"/>
            </a:pPr>
            <a:r>
              <a:rPr lang="en-US" dirty="0" smtClean="0"/>
              <a:t> This can be achieved by </a:t>
            </a:r>
            <a:r>
              <a:rPr lang="en-US" b="1" dirty="0" smtClean="0"/>
              <a:t>using mobile racks </a:t>
            </a:r>
            <a:r>
              <a:rPr lang="en-US" dirty="0" smtClean="0"/>
              <a:t>with adjustable shelving, baskets and trolleys for placing items in a systematic manner.</a:t>
            </a:r>
          </a:p>
          <a:p>
            <a:pPr>
              <a:buFont typeface="Wingdings" pitchFamily="2" charset="2"/>
              <a:buChar char="Ø"/>
            </a:pPr>
            <a:r>
              <a:rPr lang="en-US" dirty="0" smtClean="0"/>
              <a:t> Whatever the type of arrangement, store items must be placed at heights which allow for easy reach and readability, so that time is not wasted in trying to search for items when required. There should also be sufficient clearance between items, to allow them to be easily reached and replaced.</a:t>
            </a:r>
            <a:endParaRPr lang="en-US"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8686800" cy="6463308"/>
          </a:xfrm>
          <a:prstGeom prst="rect">
            <a:avLst/>
          </a:prstGeom>
        </p:spPr>
        <p:txBody>
          <a:bodyPr wrap="square">
            <a:spAutoFit/>
          </a:bodyPr>
          <a:lstStyle/>
          <a:p>
            <a:r>
              <a:rPr lang="en-US" b="1" dirty="0" smtClean="0"/>
              <a:t>Structural Features</a:t>
            </a:r>
          </a:p>
          <a:p>
            <a:pPr>
              <a:buFont typeface="Wingdings" pitchFamily="2" charset="2"/>
              <a:buChar char="Ø"/>
            </a:pPr>
            <a:r>
              <a:rPr lang="en-US" dirty="0" smtClean="0"/>
              <a:t> The ceiling of the store should be at least 3.5–4 </a:t>
            </a:r>
            <a:r>
              <a:rPr lang="en-US" dirty="0" err="1" smtClean="0"/>
              <a:t>metres</a:t>
            </a:r>
            <a:r>
              <a:rPr lang="en-US" dirty="0" smtClean="0"/>
              <a:t> high with provision for</a:t>
            </a:r>
          </a:p>
          <a:p>
            <a:r>
              <a:rPr lang="en-US" dirty="0" smtClean="0"/>
              <a:t>ventilation and lighting all protected by grills for security.</a:t>
            </a:r>
          </a:p>
          <a:p>
            <a:pPr>
              <a:buFont typeface="Wingdings" pitchFamily="2" charset="2"/>
              <a:buChar char="Ø"/>
            </a:pPr>
            <a:r>
              <a:rPr lang="en-US" dirty="0" smtClean="0"/>
              <a:t> Enamel painted walls and ceilings, with floors of concrete or heavy tiles are recommended to withstand wear and tear resulting from the movement of goods on trolleys or carts. </a:t>
            </a:r>
          </a:p>
          <a:p>
            <a:pPr>
              <a:buFont typeface="Wingdings" pitchFamily="2" charset="2"/>
              <a:buChar char="Ø"/>
            </a:pPr>
            <a:r>
              <a:rPr lang="en-US" dirty="0" smtClean="0"/>
              <a:t> Construction of ceilings, floors and walls should be aimed at easy cleaning to maintain hygiene; walls near floors should be damp-proofed to prevent microbial infestation and spoilage of foods.</a:t>
            </a:r>
          </a:p>
          <a:p>
            <a:pPr>
              <a:buFont typeface="Wingdings" pitchFamily="2" charset="2"/>
              <a:buChar char="Ø"/>
            </a:pPr>
            <a:r>
              <a:rPr lang="en-US" dirty="0" smtClean="0"/>
              <a:t> It is preferable to have racks or shelves of metal or any other nonporous material, situated at least 5 cm from walls, or placed in the centre of a room with aisles around them, so that each part of every shelf is accessible. </a:t>
            </a:r>
          </a:p>
          <a:p>
            <a:pPr>
              <a:buFont typeface="Wingdings" pitchFamily="2" charset="2"/>
              <a:buChar char="Ø"/>
            </a:pPr>
            <a:r>
              <a:rPr lang="en-US" dirty="0" smtClean="0"/>
              <a:t> The space between the shelves may vary from 50 cm to 90 cm, depending on the size of the containers to be stored.</a:t>
            </a:r>
          </a:p>
          <a:p>
            <a:pPr>
              <a:buFont typeface="Wingdings" pitchFamily="2" charset="2"/>
              <a:buChar char="Ø"/>
            </a:pPr>
            <a:r>
              <a:rPr lang="en-US" dirty="0" smtClean="0"/>
              <a:t> For small cans or jars 30–40 cm is the usual spacing. </a:t>
            </a:r>
          </a:p>
          <a:p>
            <a:pPr>
              <a:buFont typeface="Wingdings" pitchFamily="2" charset="2"/>
              <a:buChar char="Ø"/>
            </a:pPr>
            <a:r>
              <a:rPr lang="en-US" dirty="0" smtClean="0"/>
              <a:t> The recommended height for racks is 2.3 m. racks higher than this will pose problems in reaching for placing and issuing of items, fixing of lighting, etc. </a:t>
            </a:r>
          </a:p>
          <a:p>
            <a:pPr>
              <a:buFont typeface="Wingdings" pitchFamily="2" charset="2"/>
              <a:buChar char="Ø"/>
            </a:pPr>
            <a:r>
              <a:rPr lang="en-US" dirty="0" smtClean="0"/>
              <a:t> For the storage of </a:t>
            </a:r>
            <a:r>
              <a:rPr lang="en-US" dirty="0" err="1" smtClean="0"/>
              <a:t>jutebags</a:t>
            </a:r>
            <a:r>
              <a:rPr lang="en-US" dirty="0" smtClean="0"/>
              <a:t> or cartons, slatted platforms with 8 cm clearance from the floor are advisable, for free air circulation </a:t>
            </a:r>
            <a:r>
              <a:rPr lang="en-US" dirty="0" err="1" smtClean="0"/>
              <a:t>hrough</a:t>
            </a:r>
            <a:r>
              <a:rPr lang="en-US" dirty="0" smtClean="0"/>
              <a:t> piled goods. A work table is necessary near the entrance of a storeroom for replacing or handling of requisitions and issuing of stores. </a:t>
            </a:r>
          </a:p>
          <a:p>
            <a:pPr>
              <a:buFont typeface="Wingdings" pitchFamily="2" charset="2"/>
              <a:buChar char="Ø"/>
            </a:pPr>
            <a:r>
              <a:rPr lang="en-US" dirty="0" smtClean="0"/>
              <a:t> Provision of scales either fixed on the wall nearby or placed on the table, are important for issuing small quantities.</a:t>
            </a:r>
            <a:endParaRPr lang="en-US"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 y="228600"/>
            <a:ext cx="8763000" cy="3693319"/>
          </a:xfrm>
          <a:prstGeom prst="rect">
            <a:avLst/>
          </a:prstGeom>
        </p:spPr>
        <p:txBody>
          <a:bodyPr wrap="square">
            <a:spAutoFit/>
          </a:bodyPr>
          <a:lstStyle/>
          <a:p>
            <a:r>
              <a:rPr lang="en-US" b="1" dirty="0" smtClean="0"/>
              <a:t>Lighting</a:t>
            </a:r>
          </a:p>
          <a:p>
            <a:r>
              <a:rPr lang="en-US" dirty="0" smtClean="0"/>
              <a:t>Fluorescent lamps in trough fittings placed in a row at right angles to the shelving are the most suitable because light penetrates best from this angle into each shelf. If the shelves are light </a:t>
            </a:r>
            <a:r>
              <a:rPr lang="en-US" dirty="0" err="1" smtClean="0"/>
              <a:t>coloured</a:t>
            </a:r>
            <a:r>
              <a:rPr lang="en-US" dirty="0" smtClean="0"/>
              <a:t>, the light gets cross reflected for greater advantage.</a:t>
            </a:r>
          </a:p>
          <a:p>
            <a:r>
              <a:rPr lang="en-US" dirty="0" smtClean="0"/>
              <a:t>Lights should be fitted high enough above the topmost shelves of the store to prevent damage to fittings while goods are being placed or removed. Lights fitted too close to food items also generate heat which can affect the quality of semi-perishable stocks.</a:t>
            </a:r>
          </a:p>
          <a:p>
            <a:r>
              <a:rPr lang="en-US" b="1" dirty="0" smtClean="0"/>
              <a:t>Ventilation</a:t>
            </a:r>
          </a:p>
          <a:p>
            <a:r>
              <a:rPr lang="en-US" dirty="0" smtClean="0"/>
              <a:t>Windows and exhaust fans provide suitable ventilation for storage, but these should be situated high up in the walls to provide ample and uninterrupted circulation of air, while preventing direct draughts on the foods stored. </a:t>
            </a:r>
          </a:p>
          <a:p>
            <a:pPr>
              <a:buFont typeface="Arial" pitchFamily="34" charset="0"/>
              <a:buChar char="•"/>
            </a:pPr>
            <a:r>
              <a:rPr lang="en-US" dirty="0" smtClean="0"/>
              <a:t> Door openings should be large enough to allow free passage of supplies and equipment. This is usually 3½ ft (1.07 m) for single and 5 ft (1.52 m) for double doors.</a:t>
            </a:r>
            <a:endParaRPr lang="en-US"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228600"/>
            <a:ext cx="8686800" cy="4801314"/>
          </a:xfrm>
          <a:prstGeom prst="rect">
            <a:avLst/>
          </a:prstGeom>
        </p:spPr>
        <p:txBody>
          <a:bodyPr wrap="square">
            <a:spAutoFit/>
          </a:bodyPr>
          <a:lstStyle/>
          <a:p>
            <a:r>
              <a:rPr lang="en-US" b="1" dirty="0" smtClean="0"/>
              <a:t>SANITATION, SAFETY AND SECURITY OF STORES</a:t>
            </a:r>
          </a:p>
          <a:p>
            <a:r>
              <a:rPr lang="en-US" b="1" dirty="0" smtClean="0"/>
              <a:t>Hygiene and Sanitation</a:t>
            </a:r>
          </a:p>
          <a:p>
            <a:r>
              <a:rPr lang="en-US" dirty="0" smtClean="0"/>
              <a:t>Hygiene and sanitation in and around stores is of paramount importance. It is</a:t>
            </a:r>
          </a:p>
          <a:p>
            <a:r>
              <a:rPr lang="en-US" dirty="0" smtClean="0"/>
              <a:t>therefore necessary to keep stores neat and clean and to prevent attack of food</a:t>
            </a:r>
          </a:p>
          <a:p>
            <a:r>
              <a:rPr lang="en-US" dirty="0" smtClean="0"/>
              <a:t>by bacteria and molds. Dry food stores should be fly-proofed and walls treated</a:t>
            </a:r>
          </a:p>
          <a:p>
            <a:r>
              <a:rPr lang="en-US" dirty="0" smtClean="0"/>
              <a:t>with suitable insecticides. All stores should be guarded against rodents and</a:t>
            </a:r>
          </a:p>
          <a:p>
            <a:r>
              <a:rPr lang="en-US" dirty="0" smtClean="0"/>
              <a:t>pests, to safeguard both staff and customers against infested and contaminated</a:t>
            </a:r>
          </a:p>
          <a:p>
            <a:r>
              <a:rPr lang="en-US" dirty="0" smtClean="0"/>
              <a:t>food. It is good policy to formulate a schedule or chart for regular cleaning and</a:t>
            </a:r>
          </a:p>
          <a:p>
            <a:r>
              <a:rPr lang="en-US" dirty="0" smtClean="0"/>
              <a:t>maintenance of stores.</a:t>
            </a:r>
          </a:p>
          <a:p>
            <a:r>
              <a:rPr lang="en-US" dirty="0" smtClean="0"/>
              <a:t>The following points may be kept in mind while preparing a schedule:</a:t>
            </a:r>
          </a:p>
          <a:p>
            <a:pPr>
              <a:buFont typeface="Wingdings" pitchFamily="2" charset="2"/>
              <a:buChar char="Ø"/>
            </a:pPr>
            <a:r>
              <a:rPr lang="en-US" dirty="0" smtClean="0"/>
              <a:t> Wash floors, walls and shelves once a week or fortnight and disinfection</a:t>
            </a:r>
          </a:p>
          <a:p>
            <a:r>
              <a:rPr lang="en-US" dirty="0" smtClean="0"/>
              <a:t>of spaces.</a:t>
            </a:r>
          </a:p>
          <a:p>
            <a:pPr>
              <a:buFont typeface="Wingdings" pitchFamily="2" charset="2"/>
              <a:buChar char="Ø"/>
            </a:pPr>
            <a:r>
              <a:rPr lang="en-US" dirty="0" smtClean="0"/>
              <a:t> Inspect incoming food for signs of damage, spoilage or infestation</a:t>
            </a:r>
          </a:p>
          <a:p>
            <a:r>
              <a:rPr lang="en-US" dirty="0" smtClean="0"/>
              <a:t>before storing.</a:t>
            </a:r>
          </a:p>
          <a:p>
            <a:pPr>
              <a:buFont typeface="Wingdings" pitchFamily="2" charset="2"/>
              <a:buChar char="Ø"/>
            </a:pPr>
            <a:r>
              <a:rPr lang="en-US" dirty="0" smtClean="0"/>
              <a:t>  Arrange food systematically, so that old stocks are used first.</a:t>
            </a:r>
          </a:p>
          <a:p>
            <a:pPr>
              <a:buFont typeface="Wingdings" pitchFamily="2" charset="2"/>
              <a:buChar char="Ø"/>
            </a:pPr>
            <a:r>
              <a:rPr lang="en-US" dirty="0" smtClean="0"/>
              <a:t>  All opened packages should be put in covered, air-tight containers before re-storing.</a:t>
            </a:r>
          </a:p>
          <a:p>
            <a:pPr>
              <a:buFont typeface="Wingdings" pitchFamily="2" charset="2"/>
              <a:buChar char="Ø"/>
            </a:pPr>
            <a:r>
              <a:rPr lang="en-US" dirty="0" smtClean="0"/>
              <a:t>  Foods of similar type should be stored together.</a:t>
            </a:r>
            <a:endParaRPr lang="en-US"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228601"/>
            <a:ext cx="8610600" cy="2031325"/>
          </a:xfrm>
          <a:prstGeom prst="rect">
            <a:avLst/>
          </a:prstGeom>
        </p:spPr>
        <p:txBody>
          <a:bodyPr wrap="square">
            <a:spAutoFit/>
          </a:bodyPr>
          <a:lstStyle/>
          <a:p>
            <a:r>
              <a:rPr lang="en-US" dirty="0" smtClean="0"/>
              <a:t>The safety hazards to</a:t>
            </a:r>
          </a:p>
          <a:p>
            <a:r>
              <a:rPr lang="en-US" dirty="0" smtClean="0"/>
              <a:t>which stores can be exposed are:</a:t>
            </a:r>
          </a:p>
          <a:p>
            <a:pPr>
              <a:buFont typeface="Wingdings" pitchFamily="2" charset="2"/>
              <a:buChar char="Ø"/>
            </a:pPr>
            <a:r>
              <a:rPr lang="en-US" dirty="0" smtClean="0"/>
              <a:t>  Infestation or contamination of food held in storage.</a:t>
            </a:r>
          </a:p>
          <a:p>
            <a:pPr>
              <a:buFont typeface="Wingdings" pitchFamily="2" charset="2"/>
              <a:buChar char="Ø"/>
            </a:pPr>
            <a:r>
              <a:rPr lang="en-US" dirty="0" smtClean="0"/>
              <a:t>  Theft or pilferage.</a:t>
            </a:r>
          </a:p>
          <a:p>
            <a:pPr>
              <a:buFont typeface="Wingdings" pitchFamily="2" charset="2"/>
              <a:buChar char="Ø"/>
            </a:pPr>
            <a:r>
              <a:rPr lang="en-US" dirty="0" smtClean="0"/>
              <a:t>  Microbial spoilage due to improper temperature and humidity controls especially in cold storages.</a:t>
            </a:r>
          </a:p>
          <a:p>
            <a:pPr>
              <a:buFont typeface="Wingdings" pitchFamily="2" charset="2"/>
              <a:buChar char="Ø"/>
            </a:pPr>
            <a:r>
              <a:rPr lang="en-US" dirty="0" smtClean="0"/>
              <a:t> Fire.</a:t>
            </a:r>
            <a:endParaRPr lang="en-US"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0"/>
            <a:ext cx="8610600" cy="6463308"/>
          </a:xfrm>
          <a:prstGeom prst="rect">
            <a:avLst/>
          </a:prstGeom>
        </p:spPr>
        <p:txBody>
          <a:bodyPr wrap="square">
            <a:spAutoFit/>
          </a:bodyPr>
          <a:lstStyle/>
          <a:p>
            <a:r>
              <a:rPr lang="en-US" dirty="0" smtClean="0"/>
              <a:t>All windows and other openings should be well guarded with</a:t>
            </a:r>
          </a:p>
          <a:p>
            <a:r>
              <a:rPr lang="en-US" dirty="0" smtClean="0"/>
              <a:t>mesh and grills. </a:t>
            </a:r>
          </a:p>
          <a:p>
            <a:r>
              <a:rPr lang="en-US" dirty="0" smtClean="0"/>
              <a:t>a) There should be only one door for entry into and exit from stores.</a:t>
            </a:r>
          </a:p>
          <a:p>
            <a:r>
              <a:rPr lang="en-US" dirty="0" smtClean="0"/>
              <a:t>(b) The storekeeper’s office must be positioned such that supervision is possible at all times and the door is in full view during working hours.</a:t>
            </a:r>
          </a:p>
          <a:p>
            <a:r>
              <a:rPr lang="en-US" dirty="0" smtClean="0"/>
              <a:t>At no time should the store be left unmanned.</a:t>
            </a:r>
          </a:p>
          <a:p>
            <a:r>
              <a:rPr lang="en-US" dirty="0" smtClean="0"/>
              <a:t>(c) Issue counters must close by roll-down shutters or half doors.</a:t>
            </a:r>
          </a:p>
          <a:p>
            <a:r>
              <a:rPr lang="en-US" dirty="0" smtClean="0"/>
              <a:t>(d) Safety locks must be fixed and the keys to the stores should always be kept in a safe under the charge of a single responsible person.</a:t>
            </a:r>
          </a:p>
          <a:p>
            <a:pPr>
              <a:buFont typeface="Wingdings" pitchFamily="2" charset="2"/>
              <a:buChar char="Ø"/>
            </a:pPr>
            <a:r>
              <a:rPr lang="en-US" dirty="0" smtClean="0"/>
              <a:t>  Safety devices such as automatic locks, number locks, built-in alarm systems against fire, gas leakages and theft are now available in various models and sizes. Their placement at strategic points in a catering establishment is a wise investment.</a:t>
            </a:r>
          </a:p>
          <a:p>
            <a:r>
              <a:rPr lang="en-US" dirty="0" smtClean="0"/>
              <a:t>(e) A guard on 24 hour duty is important. Well-guarded exits inhibit pilferage if a personal checking system is established when staff go off duty.</a:t>
            </a:r>
          </a:p>
          <a:p>
            <a:r>
              <a:rPr lang="en-US" dirty="0" smtClean="0"/>
              <a:t>Thus a good store must provide:</a:t>
            </a:r>
          </a:p>
          <a:p>
            <a:pPr>
              <a:buFont typeface="Wingdings" pitchFamily="2" charset="2"/>
              <a:buChar char="Ø"/>
            </a:pPr>
            <a:r>
              <a:rPr lang="en-US" dirty="0" smtClean="0"/>
              <a:t> Wholesome ingredients for food production and service.</a:t>
            </a:r>
          </a:p>
          <a:p>
            <a:pPr>
              <a:buFont typeface="Wingdings" pitchFamily="2" charset="2"/>
              <a:buChar char="Ø"/>
            </a:pPr>
            <a:r>
              <a:rPr lang="en-US" dirty="0" smtClean="0"/>
              <a:t> Proper temperatures and humidity for prolonging the shelf-life of various type of food.</a:t>
            </a:r>
          </a:p>
          <a:p>
            <a:pPr>
              <a:buFont typeface="Wingdings" pitchFamily="2" charset="2"/>
              <a:buChar char="Ø"/>
            </a:pPr>
            <a:r>
              <a:rPr lang="en-US" dirty="0" smtClean="0"/>
              <a:t> Suitable space and structural equipment arrangement for providing sufficient light and ventilation.</a:t>
            </a:r>
          </a:p>
          <a:p>
            <a:pPr>
              <a:buFont typeface="Wingdings" pitchFamily="2" charset="2"/>
              <a:buChar char="Ø"/>
            </a:pPr>
            <a:r>
              <a:rPr lang="en-US" dirty="0" smtClean="0"/>
              <a:t>Suitable barriers against pests and rodent infestation.</a:t>
            </a:r>
          </a:p>
          <a:p>
            <a:pPr>
              <a:buFont typeface="Wingdings" pitchFamily="2" charset="2"/>
              <a:buChar char="Ø"/>
            </a:pPr>
            <a:r>
              <a:rPr lang="en-US" b="1" dirty="0" smtClean="0"/>
              <a:t> </a:t>
            </a:r>
            <a:r>
              <a:rPr lang="en-US" dirty="0" smtClean="0"/>
              <a:t>Ease of cleaning and access to materials in the store.</a:t>
            </a:r>
          </a:p>
          <a:p>
            <a:pPr>
              <a:buFont typeface="Wingdings" pitchFamily="2" charset="2"/>
              <a:buChar char="Ø"/>
            </a:pPr>
            <a:r>
              <a:rPr lang="en-US" dirty="0" smtClean="0"/>
              <a:t> Foolproof quality control arrangements for the receipt and issue of goods.</a:t>
            </a:r>
          </a:p>
          <a:p>
            <a:pPr>
              <a:buFont typeface="Wingdings" pitchFamily="2" charset="2"/>
              <a:buChar char="Ø"/>
            </a:pPr>
            <a:r>
              <a:rPr lang="en-US" dirty="0" smtClean="0"/>
              <a:t> Safety and security.</a:t>
            </a:r>
            <a:endParaRPr lang="en-US" dirty="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228600"/>
            <a:ext cx="8686800" cy="6679073"/>
          </a:xfrm>
          <a:prstGeom prst="rect">
            <a:avLst/>
          </a:prstGeom>
        </p:spPr>
        <p:txBody>
          <a:bodyPr wrap="square">
            <a:spAutoFit/>
          </a:bodyPr>
          <a:lstStyle/>
          <a:p>
            <a:pPr>
              <a:lnSpc>
                <a:spcPct val="150000"/>
              </a:lnSpc>
            </a:pPr>
            <a:r>
              <a:rPr lang="en-US" sz="2400" b="1" dirty="0" smtClean="0">
                <a:solidFill>
                  <a:srgbClr val="00B050"/>
                </a:solidFill>
                <a:latin typeface="Comic Sans MS" pitchFamily="66" charset="0"/>
              </a:rPr>
              <a:t>Goods receiving facilities:</a:t>
            </a:r>
          </a:p>
          <a:p>
            <a:pPr>
              <a:lnSpc>
                <a:spcPct val="150000"/>
              </a:lnSpc>
              <a:buFont typeface="Wingdings" pitchFamily="2" charset="2"/>
              <a:buChar char="Ø"/>
            </a:pPr>
            <a:r>
              <a:rPr lang="en-US" sz="2400" dirty="0" smtClean="0">
                <a:latin typeface="Comic Sans MS" pitchFamily="66" charset="0"/>
              </a:rPr>
              <a:t> External space is needed for parking of delivery vans. </a:t>
            </a:r>
          </a:p>
          <a:p>
            <a:pPr>
              <a:lnSpc>
                <a:spcPct val="150000"/>
              </a:lnSpc>
              <a:buFont typeface="Wingdings" pitchFamily="2" charset="2"/>
              <a:buChar char="Ø"/>
            </a:pPr>
            <a:r>
              <a:rPr lang="en-US" sz="2400" dirty="0" smtClean="0">
                <a:latin typeface="Comic Sans MS" pitchFamily="66" charset="0"/>
              </a:rPr>
              <a:t> At goods entry, sufficient space is required for receiving &amp; checking goods, to accommodate a weighing machine, checking table, stand up desk &amp; space for delivered goods prior to storage. </a:t>
            </a:r>
          </a:p>
          <a:p>
            <a:pPr>
              <a:lnSpc>
                <a:spcPct val="150000"/>
              </a:lnSpc>
              <a:buFont typeface="Wingdings" pitchFamily="2" charset="2"/>
              <a:buChar char="Ø"/>
            </a:pPr>
            <a:r>
              <a:rPr lang="en-US" sz="2400" dirty="0" smtClean="0">
                <a:latin typeface="Comic Sans MS" pitchFamily="66" charset="0"/>
              </a:rPr>
              <a:t> For smaller kitchens a separate space within the goods reception area should be provided for waste bins &amp; empty containers.</a:t>
            </a:r>
          </a:p>
          <a:p>
            <a:pPr>
              <a:lnSpc>
                <a:spcPct val="150000"/>
              </a:lnSpc>
              <a:buFont typeface="Wingdings" pitchFamily="2" charset="2"/>
              <a:buChar char="Ø"/>
            </a:pPr>
            <a:r>
              <a:rPr lang="en-US" sz="2400" dirty="0" smtClean="0">
                <a:latin typeface="Comic Sans MS" pitchFamily="66" charset="0"/>
              </a:rPr>
              <a:t>  In larger kitchens a separate room for waste may be required. The receiving area should also provide parking for hand trucks &amp; trolleys.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228601"/>
            <a:ext cx="8686800" cy="4524315"/>
          </a:xfrm>
          <a:prstGeom prst="rect">
            <a:avLst/>
          </a:prstGeom>
        </p:spPr>
        <p:txBody>
          <a:bodyPr wrap="square">
            <a:spAutoFit/>
          </a:bodyPr>
          <a:lstStyle/>
          <a:p>
            <a:pPr>
              <a:lnSpc>
                <a:spcPct val="150000"/>
              </a:lnSpc>
            </a:pPr>
            <a:r>
              <a:rPr lang="en-US" sz="2400" b="1" dirty="0" smtClean="0">
                <a:solidFill>
                  <a:srgbClr val="00B050"/>
                </a:solidFill>
                <a:latin typeface="Comic Sans MS" pitchFamily="66" charset="0"/>
              </a:rPr>
              <a:t>Storage space allocation:</a:t>
            </a:r>
          </a:p>
          <a:p>
            <a:pPr>
              <a:lnSpc>
                <a:spcPct val="150000"/>
              </a:lnSpc>
              <a:buFont typeface="Wingdings" pitchFamily="2" charset="2"/>
              <a:buChar char="Ø"/>
            </a:pPr>
            <a:r>
              <a:rPr lang="en-US" sz="2400" dirty="0" smtClean="0">
                <a:latin typeface="Comic Sans MS" pitchFamily="66" charset="0"/>
              </a:rPr>
              <a:t> As we are aware that various types of stores e.g. dry, vegetable, fruit, meat &amp; cold storage of dairy &amp; fish products are required in a good kitchen. </a:t>
            </a:r>
          </a:p>
          <a:p>
            <a:pPr>
              <a:lnSpc>
                <a:spcPct val="150000"/>
              </a:lnSpc>
              <a:buFont typeface="Wingdings" pitchFamily="2" charset="2"/>
              <a:buChar char="Ø"/>
            </a:pPr>
            <a:r>
              <a:rPr lang="en-US" sz="2400" dirty="0" smtClean="0">
                <a:latin typeface="Comic Sans MS" pitchFamily="66" charset="0"/>
              </a:rPr>
              <a:t> Total storage space should not exceed one quarter of kitchen area for storing of food &amp; equipment. </a:t>
            </a:r>
          </a:p>
          <a:p>
            <a:pPr>
              <a:lnSpc>
                <a:spcPct val="150000"/>
              </a:lnSpc>
              <a:buFont typeface="Wingdings" pitchFamily="2" charset="2"/>
              <a:buChar char="Ø"/>
            </a:pPr>
            <a:r>
              <a:rPr lang="en-US" sz="2400" dirty="0" smtClean="0">
                <a:latin typeface="Comic Sans MS" pitchFamily="66" charset="0"/>
              </a:rPr>
              <a:t>  We can calculate space required for dry goods store on the basis of 8- 10% of total kitchen space.</a:t>
            </a:r>
            <a:endParaRPr lang="en-US" sz="2400" dirty="0">
              <a:latin typeface="Comic Sans MS" pitchFamily="66"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0"/>
            <a:ext cx="8763000" cy="6278835"/>
          </a:xfrm>
          <a:prstGeom prst="rect">
            <a:avLst/>
          </a:prstGeom>
        </p:spPr>
        <p:txBody>
          <a:bodyPr wrap="square">
            <a:spAutoFit/>
          </a:bodyPr>
          <a:lstStyle/>
          <a:p>
            <a:pPr>
              <a:lnSpc>
                <a:spcPct val="150000"/>
              </a:lnSpc>
            </a:pPr>
            <a:r>
              <a:rPr lang="en-US" b="1" dirty="0" smtClean="0">
                <a:solidFill>
                  <a:srgbClr val="00B050"/>
                </a:solidFill>
                <a:latin typeface="Comic Sans MS" pitchFamily="66" charset="0"/>
              </a:rPr>
              <a:t>Space Allocation for kitchen planning:</a:t>
            </a:r>
          </a:p>
          <a:p>
            <a:pPr>
              <a:lnSpc>
                <a:spcPct val="150000"/>
              </a:lnSpc>
              <a:buFont typeface="Wingdings" pitchFamily="2" charset="2"/>
              <a:buChar char="Ø"/>
            </a:pPr>
            <a:r>
              <a:rPr lang="en-US" dirty="0" smtClean="0">
                <a:latin typeface="Comic Sans MS" pitchFamily="66" charset="0"/>
              </a:rPr>
              <a:t>  Food technology is changing very fast &amp; more efficient equipment is available.</a:t>
            </a:r>
          </a:p>
          <a:p>
            <a:pPr>
              <a:lnSpc>
                <a:spcPct val="150000"/>
              </a:lnSpc>
              <a:buFont typeface="Wingdings" pitchFamily="2" charset="2"/>
              <a:buChar char="Ø"/>
            </a:pPr>
            <a:r>
              <a:rPr lang="en-US" dirty="0" smtClean="0">
                <a:latin typeface="Comic Sans MS" pitchFamily="66" charset="0"/>
              </a:rPr>
              <a:t>  manpower &amp; the space is becoming expensive day by day, kitchen layout has to come closer to the actual point of service &amp; guests. </a:t>
            </a:r>
          </a:p>
          <a:p>
            <a:pPr>
              <a:lnSpc>
                <a:spcPct val="150000"/>
              </a:lnSpc>
              <a:buFont typeface="Wingdings" pitchFamily="2" charset="2"/>
              <a:buChar char="Ø"/>
            </a:pPr>
            <a:r>
              <a:rPr lang="en-US" dirty="0" smtClean="0">
                <a:latin typeface="Comic Sans MS" pitchFamily="66" charset="0"/>
              </a:rPr>
              <a:t>  This helps to meet the demand for faster cooking &amp; faster service. </a:t>
            </a:r>
          </a:p>
          <a:p>
            <a:pPr>
              <a:lnSpc>
                <a:spcPct val="150000"/>
              </a:lnSpc>
              <a:buFont typeface="Wingdings" pitchFamily="2" charset="2"/>
              <a:buChar char="Ø"/>
            </a:pPr>
            <a:r>
              <a:rPr lang="en-US" dirty="0" smtClean="0">
                <a:latin typeface="Comic Sans MS" pitchFamily="66" charset="0"/>
              </a:rPr>
              <a:t>  Guest’s demands &amp; tastes are changing rapidly &amp; accordingly a caterer has to change his kitchen plan.</a:t>
            </a:r>
          </a:p>
          <a:p>
            <a:pPr>
              <a:lnSpc>
                <a:spcPct val="150000"/>
              </a:lnSpc>
              <a:buFont typeface="Wingdings" pitchFamily="2" charset="2"/>
              <a:buChar char="Ø"/>
            </a:pPr>
            <a:r>
              <a:rPr lang="en-US" dirty="0" smtClean="0">
                <a:latin typeface="Comic Sans MS" pitchFamily="66" charset="0"/>
              </a:rPr>
              <a:t> Space requirements for any institution, small, medium or large are determined by a </a:t>
            </a:r>
            <a:r>
              <a:rPr lang="en-US" b="1" dirty="0" smtClean="0">
                <a:solidFill>
                  <a:srgbClr val="FF0000"/>
                </a:solidFill>
                <a:latin typeface="Comic Sans MS" pitchFamily="66" charset="0"/>
              </a:rPr>
              <a:t>number of factors such </a:t>
            </a:r>
            <a:r>
              <a:rPr lang="en-US" dirty="0" smtClean="0">
                <a:latin typeface="Comic Sans MS" pitchFamily="66" charset="0"/>
              </a:rPr>
              <a:t>as location of the food service, customer type and numbers, their ages, socio-economic status, occupation, food and eating habits, likes and dislikes and purchasing power.</a:t>
            </a:r>
          </a:p>
          <a:p>
            <a:pPr>
              <a:lnSpc>
                <a:spcPct val="150000"/>
              </a:lnSpc>
              <a:buFont typeface="Wingdings" pitchFamily="2" charset="2"/>
              <a:buChar char="Ø"/>
            </a:pPr>
            <a:r>
              <a:rPr lang="en-US" dirty="0" smtClean="0">
                <a:latin typeface="Comic Sans MS" pitchFamily="66" charset="0"/>
              </a:rPr>
              <a:t>In </a:t>
            </a:r>
            <a:r>
              <a:rPr lang="en-US" b="1" dirty="0" smtClean="0">
                <a:solidFill>
                  <a:srgbClr val="FF0000"/>
                </a:solidFill>
                <a:latin typeface="Comic Sans MS" pitchFamily="66" charset="0"/>
              </a:rPr>
              <a:t>addition factors </a:t>
            </a:r>
            <a:r>
              <a:rPr lang="en-US" dirty="0" smtClean="0">
                <a:latin typeface="Comic Sans MS" pitchFamily="66" charset="0"/>
              </a:rPr>
              <a:t>such as menus, customer turnover, service style, method and timings of service all affect the type and size of spaces needed.</a:t>
            </a:r>
          </a:p>
          <a:p>
            <a:pPr>
              <a:lnSpc>
                <a:spcPct val="150000"/>
              </a:lnSpc>
              <a:buFont typeface="Wingdings" pitchFamily="2" charset="2"/>
              <a:buChar char="Ø"/>
            </a:pPr>
            <a:endParaRPr lang="en-US" dirty="0">
              <a:latin typeface="Comic Sans MS" pitchFamily="66"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228600"/>
            <a:ext cx="8686800" cy="7478970"/>
          </a:xfrm>
          <a:prstGeom prst="rect">
            <a:avLst/>
          </a:prstGeom>
        </p:spPr>
        <p:txBody>
          <a:bodyPr wrap="square">
            <a:spAutoFit/>
          </a:bodyPr>
          <a:lstStyle/>
          <a:p>
            <a:r>
              <a:rPr lang="en-US" sz="2000" b="1" dirty="0" smtClean="0">
                <a:solidFill>
                  <a:srgbClr val="00B050"/>
                </a:solidFill>
                <a:latin typeface="Comic Sans MS" pitchFamily="66" charset="0"/>
              </a:rPr>
              <a:t>SIZE AND TYPE OF KITCHENS</a:t>
            </a:r>
          </a:p>
          <a:p>
            <a:pPr marL="342900" indent="-342900">
              <a:buFont typeface="Wingdings" pitchFamily="2" charset="2"/>
              <a:buChar char="Ø"/>
            </a:pPr>
            <a:r>
              <a:rPr lang="en-US" sz="2000" dirty="0" smtClean="0">
                <a:latin typeface="Comic Sans MS" pitchFamily="66" charset="0"/>
              </a:rPr>
              <a:t>The size of the kitchen will vary according to the nature and amount of work to be done in it.</a:t>
            </a:r>
          </a:p>
          <a:p>
            <a:pPr>
              <a:buFont typeface="Wingdings" pitchFamily="2" charset="2"/>
              <a:buChar char="Ø"/>
            </a:pPr>
            <a:r>
              <a:rPr lang="en-US" sz="2000" dirty="0" smtClean="0">
                <a:latin typeface="Comic Sans MS" pitchFamily="66" charset="0"/>
              </a:rPr>
              <a:t>   Usually the </a:t>
            </a:r>
            <a:r>
              <a:rPr lang="en-US" sz="2000" i="1" dirty="0" smtClean="0">
                <a:latin typeface="Comic Sans MS" pitchFamily="66" charset="0"/>
              </a:rPr>
              <a:t>space allotted to a kitchen is approximately half that of the dining area.</a:t>
            </a:r>
          </a:p>
          <a:p>
            <a:pPr>
              <a:buFont typeface="Wingdings" pitchFamily="2" charset="2"/>
              <a:buChar char="Ø"/>
            </a:pPr>
            <a:r>
              <a:rPr lang="en-US" sz="2000" dirty="0" smtClean="0">
                <a:latin typeface="Comic Sans MS" pitchFamily="66" charset="0"/>
              </a:rPr>
              <a:t>   If kitchen has to service only the adjacent room, its size is usually 40–45% of the dining area. </a:t>
            </a:r>
          </a:p>
          <a:p>
            <a:pPr>
              <a:buFont typeface="Wingdings" pitchFamily="2" charset="2"/>
              <a:buChar char="Ø"/>
            </a:pPr>
            <a:r>
              <a:rPr lang="en-US" sz="2000" dirty="0" smtClean="0">
                <a:latin typeface="Comic Sans MS" pitchFamily="66" charset="0"/>
              </a:rPr>
              <a:t>   If it provides food to the coffee shop, banquet hall, room service etc as in a large hotel, the kitchen may be as much as 33% more than the dining area.</a:t>
            </a:r>
          </a:p>
          <a:p>
            <a:pPr>
              <a:buFont typeface="Wingdings" pitchFamily="2" charset="2"/>
              <a:buChar char="Ø"/>
            </a:pPr>
            <a:r>
              <a:rPr lang="en-US" sz="2000" dirty="0" smtClean="0">
                <a:latin typeface="Comic Sans MS" pitchFamily="66" charset="0"/>
              </a:rPr>
              <a:t>   The kitchen space allotment is usually 7 sq. ft. (0.64m2) per guest room as it provides quick service. </a:t>
            </a:r>
          </a:p>
          <a:p>
            <a:pPr>
              <a:buFont typeface="Wingdings" pitchFamily="2" charset="2"/>
              <a:buChar char="Ø"/>
            </a:pPr>
            <a:r>
              <a:rPr lang="en-US" sz="2000" dirty="0" smtClean="0">
                <a:latin typeface="Comic Sans MS" pitchFamily="66" charset="0"/>
              </a:rPr>
              <a:t>   The coffee shop kitchen is usually 1/4th the area of the shop.</a:t>
            </a:r>
          </a:p>
          <a:p>
            <a:pPr>
              <a:buFont typeface="Wingdings" pitchFamily="2" charset="2"/>
              <a:buChar char="Ø"/>
            </a:pPr>
            <a:r>
              <a:rPr lang="en-US" sz="2000" dirty="0" smtClean="0">
                <a:latin typeface="Comic Sans MS" pitchFamily="66" charset="0"/>
              </a:rPr>
              <a:t>   In a kiosk, for example, where ready-to-serve snacks are displayed for sale and the only preparation consists of making eggs to order or sandwiches, tea and coffee, the size of the preparation area will be very small compared to the area in a food service, where meals have to be prepared and held hot, or heated before serving.</a:t>
            </a:r>
          </a:p>
          <a:p>
            <a:pPr>
              <a:buFont typeface="Wingdings" pitchFamily="2" charset="2"/>
              <a:buChar char="Ø"/>
            </a:pPr>
            <a:r>
              <a:rPr lang="en-US" sz="2000" dirty="0" smtClean="0">
                <a:latin typeface="Comic Sans MS" pitchFamily="66" charset="0"/>
              </a:rPr>
              <a:t>   As a rule, it is good practice to provide a compact arrangement of work tables and equipment so that unnecessary time and effort involved in extra walking, stretching and bending is avoided.</a:t>
            </a:r>
          </a:p>
          <a:p>
            <a:pPr>
              <a:buFont typeface="Wingdings" pitchFamily="2" charset="2"/>
              <a:buChar char="Ø"/>
            </a:pPr>
            <a:endParaRPr lang="en-US" sz="2000" dirty="0" smtClean="0">
              <a:latin typeface="Comic Sans MS" pitchFamily="66" charset="0"/>
            </a:endParaRPr>
          </a:p>
          <a:p>
            <a:pPr>
              <a:buFont typeface="Wingdings" pitchFamily="2" charset="2"/>
              <a:buChar char="Ø"/>
            </a:pPr>
            <a:endParaRPr lang="en-US" sz="2000" dirty="0" smtClean="0">
              <a:latin typeface="Comic Sans MS" pitchFamily="66" charset="0"/>
            </a:endParaRPr>
          </a:p>
          <a:p>
            <a:pPr>
              <a:buFont typeface="Wingdings" pitchFamily="2" charset="2"/>
              <a:buChar char="Ø"/>
            </a:pPr>
            <a:endParaRPr lang="en-US" sz="2000" dirty="0">
              <a:latin typeface="Comic Sans MS" pitchFamily="66"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 y="152400"/>
            <a:ext cx="8991600" cy="4093428"/>
          </a:xfrm>
          <a:prstGeom prst="rect">
            <a:avLst/>
          </a:prstGeom>
        </p:spPr>
        <p:txBody>
          <a:bodyPr wrap="square">
            <a:spAutoFit/>
          </a:bodyPr>
          <a:lstStyle/>
          <a:p>
            <a:pPr>
              <a:buFont typeface="Wingdings" pitchFamily="2" charset="2"/>
              <a:buChar char="Ø"/>
            </a:pPr>
            <a:r>
              <a:rPr lang="en-US" sz="2000" dirty="0" smtClean="0">
                <a:latin typeface="Comic Sans MS" pitchFamily="66" charset="0"/>
              </a:rPr>
              <a:t>     As a general guide </a:t>
            </a:r>
            <a:r>
              <a:rPr lang="en-US" sz="2000" b="1" dirty="0" smtClean="0">
                <a:solidFill>
                  <a:srgbClr val="0070C0"/>
                </a:solidFill>
                <a:latin typeface="Comic Sans MS" pitchFamily="66" charset="0"/>
              </a:rPr>
              <a:t>2.5m × 3m </a:t>
            </a:r>
            <a:r>
              <a:rPr lang="en-US" sz="2000" dirty="0" smtClean="0">
                <a:latin typeface="Comic Sans MS" pitchFamily="66" charset="0"/>
              </a:rPr>
              <a:t>is sufficient </a:t>
            </a:r>
            <a:r>
              <a:rPr lang="en-US" sz="2000" b="1" dirty="0" smtClean="0">
                <a:solidFill>
                  <a:srgbClr val="0070C0"/>
                </a:solidFill>
                <a:latin typeface="Comic Sans MS" pitchFamily="66" charset="0"/>
              </a:rPr>
              <a:t>for a single person </a:t>
            </a:r>
            <a:r>
              <a:rPr lang="en-US" sz="2000" dirty="0" smtClean="0">
                <a:latin typeface="Comic Sans MS" pitchFamily="66" charset="0"/>
              </a:rPr>
              <a:t>to work in, while </a:t>
            </a:r>
            <a:r>
              <a:rPr lang="en-US" sz="2000" b="1" dirty="0" smtClean="0">
                <a:solidFill>
                  <a:srgbClr val="0070C0"/>
                </a:solidFill>
                <a:latin typeface="Comic Sans MS" pitchFamily="66" charset="0"/>
              </a:rPr>
              <a:t>2.5m × 4m </a:t>
            </a:r>
            <a:r>
              <a:rPr lang="en-US" sz="2000" dirty="0" smtClean="0">
                <a:latin typeface="Comic Sans MS" pitchFamily="66" charset="0"/>
              </a:rPr>
              <a:t>provide comfortable working space </a:t>
            </a:r>
            <a:r>
              <a:rPr lang="en-US" sz="2000" b="1" dirty="0" smtClean="0">
                <a:solidFill>
                  <a:srgbClr val="0070C0"/>
                </a:solidFill>
                <a:latin typeface="Comic Sans MS" pitchFamily="66" charset="0"/>
              </a:rPr>
              <a:t>for two persons. </a:t>
            </a:r>
          </a:p>
          <a:p>
            <a:pPr>
              <a:buFont typeface="Wingdings" pitchFamily="2" charset="2"/>
              <a:buChar char="Ø"/>
            </a:pPr>
            <a:r>
              <a:rPr lang="en-US" sz="2000" dirty="0" smtClean="0">
                <a:latin typeface="Comic Sans MS" pitchFamily="66" charset="0"/>
              </a:rPr>
              <a:t>     Every kitchen should also provide at least 9–10m2 floor area clear of furniture, fittings and stored goods for every three people working in it. For every additional person an extra 7.5m2 would be necessary.</a:t>
            </a:r>
          </a:p>
          <a:p>
            <a:pPr>
              <a:buFont typeface="Wingdings" pitchFamily="2" charset="2"/>
              <a:buChar char="Ø"/>
            </a:pPr>
            <a:r>
              <a:rPr lang="en-US" sz="2000" dirty="0" smtClean="0">
                <a:latin typeface="Comic Sans MS" pitchFamily="66" charset="0"/>
              </a:rPr>
              <a:t>    </a:t>
            </a:r>
            <a:r>
              <a:rPr lang="en-US" sz="2000" b="1" dirty="0" smtClean="0">
                <a:solidFill>
                  <a:srgbClr val="0070C0"/>
                </a:solidFill>
                <a:latin typeface="Comic Sans MS" pitchFamily="66" charset="0"/>
              </a:rPr>
              <a:t>Too large or too small a kitchen space </a:t>
            </a:r>
            <a:r>
              <a:rPr lang="en-US" sz="2000" dirty="0" smtClean="0">
                <a:latin typeface="Comic Sans MS" pitchFamily="66" charset="0"/>
              </a:rPr>
              <a:t>to accommodate the necessary equipment will lead to </a:t>
            </a:r>
            <a:r>
              <a:rPr lang="en-US" sz="2000" b="1" dirty="0" smtClean="0">
                <a:solidFill>
                  <a:srgbClr val="0070C0"/>
                </a:solidFill>
                <a:latin typeface="Comic Sans MS" pitchFamily="66" charset="0"/>
              </a:rPr>
              <a:t>inefficiency in the use of the space</a:t>
            </a:r>
            <a:r>
              <a:rPr lang="en-US" sz="2000" dirty="0" smtClean="0">
                <a:latin typeface="Comic Sans MS" pitchFamily="66" charset="0"/>
              </a:rPr>
              <a:t>.</a:t>
            </a:r>
          </a:p>
          <a:p>
            <a:pPr>
              <a:buFont typeface="Wingdings" pitchFamily="2" charset="2"/>
              <a:buChar char="Ø"/>
            </a:pPr>
            <a:r>
              <a:rPr lang="en-US" sz="2000" dirty="0" smtClean="0">
                <a:latin typeface="Comic Sans MS" pitchFamily="66" charset="0"/>
              </a:rPr>
              <a:t>      </a:t>
            </a:r>
            <a:r>
              <a:rPr lang="en-US" sz="2000" b="1" dirty="0" smtClean="0">
                <a:solidFill>
                  <a:srgbClr val="0070C0"/>
                </a:solidFill>
                <a:latin typeface="Comic Sans MS" pitchFamily="66" charset="0"/>
              </a:rPr>
              <a:t>Too small a space </a:t>
            </a:r>
            <a:r>
              <a:rPr lang="en-US" sz="2000" dirty="0" smtClean="0">
                <a:latin typeface="Comic Sans MS" pitchFamily="66" charset="0"/>
              </a:rPr>
              <a:t>will </a:t>
            </a:r>
            <a:r>
              <a:rPr lang="en-US" sz="2000" b="1" dirty="0" smtClean="0">
                <a:solidFill>
                  <a:srgbClr val="0070C0"/>
                </a:solidFill>
                <a:latin typeface="Comic Sans MS" pitchFamily="66" charset="0"/>
              </a:rPr>
              <a:t>hinder work </a:t>
            </a:r>
            <a:r>
              <a:rPr lang="en-US" sz="2000" dirty="0" smtClean="0">
                <a:latin typeface="Comic Sans MS" pitchFamily="66" charset="0"/>
              </a:rPr>
              <a:t>because of </a:t>
            </a:r>
            <a:r>
              <a:rPr lang="en-US" sz="2000" b="1" dirty="0" smtClean="0">
                <a:solidFill>
                  <a:srgbClr val="0070C0"/>
                </a:solidFill>
                <a:latin typeface="Comic Sans MS" pitchFamily="66" charset="0"/>
              </a:rPr>
              <a:t>overcrowding</a:t>
            </a:r>
            <a:r>
              <a:rPr lang="en-US" sz="2000" dirty="0" smtClean="0">
                <a:latin typeface="Comic Sans MS" pitchFamily="66" charset="0"/>
              </a:rPr>
              <a:t>, while </a:t>
            </a:r>
            <a:r>
              <a:rPr lang="en-US" sz="2000" b="1" dirty="0" smtClean="0">
                <a:solidFill>
                  <a:srgbClr val="0070C0"/>
                </a:solidFill>
                <a:latin typeface="Comic Sans MS" pitchFamily="66" charset="0"/>
              </a:rPr>
              <a:t>too large a space will involve extra walking </a:t>
            </a:r>
            <a:r>
              <a:rPr lang="en-US" sz="2000" dirty="0" smtClean="0">
                <a:latin typeface="Comic Sans MS" pitchFamily="66" charset="0"/>
              </a:rPr>
              <a:t>causing unnecessary fatigue to workers. </a:t>
            </a:r>
          </a:p>
          <a:p>
            <a:pPr>
              <a:buFont typeface="Wingdings" pitchFamily="2" charset="2"/>
              <a:buChar char="Ø"/>
            </a:pPr>
            <a:r>
              <a:rPr lang="en-US" sz="2000" dirty="0" smtClean="0">
                <a:latin typeface="Comic Sans MS" pitchFamily="66" charset="0"/>
              </a:rPr>
              <a:t>       Most importantly, the high cost of the wasted space will reflect unnecessarily high fixed costs, adversely affecting profitability.</a:t>
            </a:r>
            <a:endParaRPr lang="en-US" sz="2000" dirty="0">
              <a:latin typeface="Comic Sans MS" pitchFamily="66" charset="0"/>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1072</TotalTime>
  <Words>7716</Words>
  <Application>Microsoft Office PowerPoint</Application>
  <PresentationFormat>On-screen Show (4:3)</PresentationFormat>
  <Paragraphs>530</Paragraphs>
  <Slides>47</Slides>
  <Notes>0</Notes>
  <HiddenSlides>0</HiddenSlides>
  <MMClips>0</MMClips>
  <ScaleCrop>false</ScaleCrop>
  <HeadingPairs>
    <vt:vector size="4" baseType="variant">
      <vt:variant>
        <vt:lpstr>Theme</vt:lpstr>
      </vt:variant>
      <vt:variant>
        <vt:i4>1</vt:i4>
      </vt:variant>
      <vt:variant>
        <vt:lpstr>Slide Titles</vt:lpstr>
      </vt:variant>
      <vt:variant>
        <vt:i4>47</vt:i4>
      </vt:variant>
    </vt:vector>
  </HeadingPairs>
  <TitlesOfParts>
    <vt:vector size="48" baseType="lpstr">
      <vt:lpstr>Office Theme</vt:lpstr>
      <vt:lpstr>Subject Title : FOOD SERVICE MANAGEMENT-II Subject Code : 16SCCND9</vt:lpstr>
      <vt:lpstr>FOOD PLANT LAYOUT</vt:lpstr>
      <vt:lpstr>FLOW OF WORK - LAYOUT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FOOD PLANT LAYOUT</dc:title>
  <dc:creator>user</dc:creator>
  <cp:lastModifiedBy>admin</cp:lastModifiedBy>
  <cp:revision>70</cp:revision>
  <dcterms:created xsi:type="dcterms:W3CDTF">2006-08-16T00:00:00Z</dcterms:created>
  <dcterms:modified xsi:type="dcterms:W3CDTF">2020-05-19T07:14:42Z</dcterms:modified>
</cp:coreProperties>
</file>