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7" r:id="rId3"/>
    <p:sldId id="257" r:id="rId4"/>
    <p:sldId id="258" r:id="rId5"/>
    <p:sldId id="259" r:id="rId6"/>
    <p:sldId id="260" r:id="rId7"/>
    <p:sldId id="308" r:id="rId8"/>
    <p:sldId id="302" r:id="rId9"/>
    <p:sldId id="261" r:id="rId10"/>
    <p:sldId id="30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09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10" r:id="rId35"/>
    <p:sldId id="284" r:id="rId36"/>
    <p:sldId id="285" r:id="rId37"/>
    <p:sldId id="286" r:id="rId38"/>
    <p:sldId id="287" r:id="rId39"/>
    <p:sldId id="288" r:id="rId40"/>
    <p:sldId id="311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9" r:id="rId69"/>
    <p:sldId id="326" r:id="rId70"/>
    <p:sldId id="327" r:id="rId71"/>
    <p:sldId id="328" r:id="rId72"/>
    <p:sldId id="330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R. PRABAKARAN., MA., MA(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Soci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.). MBA., M.PHIL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., PGDCA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>
              <a:buNone/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ASSITANT PROFESSOR OF COMMERCE</a:t>
            </a:r>
          </a:p>
          <a:p>
            <a:pPr algn="ctr">
              <a:buNone/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 VISVANATHAN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OBJECTIVES OF DISTRICT INDUSTRIES CENTERS (DICS)</a:t>
            </a:r>
          </a:p>
          <a:p>
            <a:r>
              <a:rPr lang="en-US" dirty="0"/>
              <a:t>The following are the main objectives of DICs:</a:t>
            </a:r>
          </a:p>
          <a:p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identify the new entrepreneurs and providing assistance to them regarding their own startup’s.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provide financial and other facilities to smaller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blocks.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rise the complete efforts for industrialization at district level.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enhance the rural industrialization and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also the development of handicrafts.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reach economic equality in multiple areas of the district.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allow various government schemes to the new entrepreneurs.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desize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the regional imbalance of development.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make all the necessary facilities to come under one roof.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unctions of DICs &lt;ul&gt;&lt;li&gt;Registration   &lt;/li&gt;&lt;/ul&gt;&lt;ul&gt;&lt;li&gt;Infrastructure Assistance   &lt;/li&gt;&lt;/ul&gt;&lt;ul&gt;&lt;li&gt;Incentive Schem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Functions of the DIC&#10;• i. Acts as the focal point of the industrialization of&#10;the district.&#10;• ii. Prepares the industri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8653"/>
            <a:ext cx="8534400" cy="649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unctions of DIC(contd..)&#10;• vii. Provides information about various government&#10;schemes, subsidies, grants and assistance&#10;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0999"/>
            <a:ext cx="7620000" cy="5762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dministration of DIC’s&#10;• General Manager is the head of the District Industries&#10;Centre.&#10;• The post of General Manager 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General Manager&#10;Accounts Officer&#10;Manager(Credit)&#10;Manager(Raw Materials)&#10;Manager(Economic Investigation)&#10;Manager(Mark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General Manager&#10;Accounts Officer&#10;Manager(Credit)&#10;Manager(Raw Materials)&#10;Manager(Economic Investigation)&#10;Manager(Mark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General Manager&#10;Accounts Officer&#10;Manager(Credit)&#10;Manager(Raw Materials)&#10;Manager(Economic Investigation)&#10;Manager(Mark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8" descr="General Manager&#10;Accounts Officer&#10;Manager(Credit)&#10;Manager(Raw Materials)&#10;Manager(Economic Investigation)&#10;Manager(Mark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6" name="Picture 10" descr="General Manager&#10;Accounts Officer&#10;Manager(Credit)&#10;Manager(Raw Materials)&#10;Manager(Economic Investigation)&#10;Manager(Mark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15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Services offered by the DICs&#10;FILING OF ENTREPRENEUR MEMORANDUM PART-I: This&#10;is required for the proposed industry to be s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Services offered by the DICs&#10;FILING OF ENTREPRENEUR MEMORANDUM PART-I: This&#10;is required for the proposed industry to be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77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• COTTAGE INDUSTRIES REGISTRATION: These&#10;Industries which are set up in rural areas and the&#10;products are manufactured by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ACTIVITIES OF DISTRICT INDUSTRIES CENTRE (DICs)</a:t>
            </a:r>
          </a:p>
          <a:p>
            <a:endParaRPr lang="en-US" sz="3000" dirty="0"/>
          </a:p>
          <a:p>
            <a:r>
              <a:rPr lang="en-US" sz="3000" dirty="0"/>
              <a:t>The DIC’s performs the following activities primarily:</a:t>
            </a:r>
          </a:p>
          <a:p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/>
              <a:t>Economic Investigation.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Plant and Machinery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Research, education and training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Raw materials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Credit facilities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Marketing assistance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Cottage industries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8486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TAMIL NADU INDUSTRIAL INVESTMENT CORPORATION (TIIC) LIMITED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stitutional Support to&#10;Entrepreneur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534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TAMIL NADU INDUSTRIAL INVESTMENT CORPORATION (TIIC) LIMITED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The Tamil Nadu Industrial Investment Corporation was set up as a public joint-stock company on March 26, 1949 under the Indian Companies Act, 1949. It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obtained the certificate of commencement of business on April 19, 1949 and the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office began to function from September 1, 1949.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The original name of the Corporation was the “Madras State Financial Corporation”. Later, this was changed to “Madras Industrial Investment Corporation”. In 1970, this was again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changed as Tamil Nadu Industrial Investment Corporation (TIIC).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At present the area of operations of TIIC are limited to the state of Tamil Nadu and the Union  Territory of Pondicherry.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8839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Objectives of TIIC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main objectives of TIIC are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a)To assist the development of existing and new industries in Tamil Nadu and Pondicherry.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b) To provide long-term and medium-term loans to the industrial units for the purpose of creating fixed assets in the shape of land, building, machinery and the like.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c)To provide guarantee for foreign exchange loans.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d)To underwrite the public share capital issue.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e)To provide assistance for the development of small-scale industries and for helping technocrats.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f)To provide financial assistance for rural medical practitioners to set up independent practice.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g)To provide assistance in the form of both Indian rupee and foreign currency under the World Bank line of credit and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h)To provide financial assistance on concessional terms to set up industrial projects in notified backward areas.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1691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Management of TIIC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TIIC is managed by a Board of Directors. The Board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consists of 15 directors as stated below.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)Six directors are nominated by the Tamil Nadu State Government.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ii) One director is nominated by the Reserve Bank of India.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iii) One director is nominated by the Industrial Development Bank of India.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iv) One director is nominated by the Small Industries Development Bank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India (SIDBI).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v) Four directors are selected by the financial institutions like Small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Industrial Development Corporation (SIDCO), State Industrial Promotion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Corporation of Tamil Nadu (SIPCOT), Electronics Corporation of Tamil Nadu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(ELCOT) and Tamil Nadu State Industrial Association(TANSTIA).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vi) The Chairman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vii) The Managing Director. 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8610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Financial Resources of TIIC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Financial resources of TIIC consist of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Share Capital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ii) Reserve Funds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(a)Reserve Fund b)Reserve for Bad and Doubtful Debts and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iii) Borrowings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 Sources of borrowings of TIIC include </a:t>
            </a:r>
          </a:p>
          <a:p>
            <a:pPr lvl="4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a)Borrowings from RBI </a:t>
            </a:r>
          </a:p>
          <a:p>
            <a:pPr lvl="4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b)Borrowings from IDBI/SIDBI </a:t>
            </a:r>
          </a:p>
          <a:p>
            <a:pPr lvl="4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c)Borrowings from the Government of Tamil Nadu </a:t>
            </a:r>
          </a:p>
          <a:p>
            <a:pPr lvl="4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d)Issue of bonds and debentures </a:t>
            </a:r>
          </a:p>
          <a:p>
            <a:pPr lvl="4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e)Fixed deposits </a:t>
            </a:r>
          </a:p>
          <a:p>
            <a:pPr lvl="4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f)Loan in lieu of capital </a:t>
            </a:r>
          </a:p>
          <a:p>
            <a:pPr lvl="4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g)Loans from IRBI and </a:t>
            </a:r>
          </a:p>
          <a:p>
            <a:pPr lvl="4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h)Loans from other sources </a:t>
            </a:r>
          </a:p>
          <a:p>
            <a:pPr lvl="4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90601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FUNCTIONS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r>
              <a:rPr lang="en-US" dirty="0"/>
              <a:t>TIIC as a State Level Financial Institution, offers long and medium term financial assistance to various industries including service sector in the following forms: 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Term Loans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Term Loan and Working Capital Term Loans under the Single Window Scheme.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Special types of assistance like Bill Financing Scheme, etc.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MALL INDUSTRIES SERVICES&#10;INSTITUTES&#10;Presented by&#10;Simran Kaur&#10;MBA 2nd year&#10;IGICM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07301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Introduction to SISI&#10;• Set-up one in each state to provide consultancy.&#10;• Training to small and prospective entrepreneurs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372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ISI&#10;• Training to small and prospective&#10;entrepreneurs.&#10;• 28 SISI’s and 30 Branch SISI’s set up in state&#10;capitals and o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bjectives of SISI&#10;• Initiating steps for technological upgradation&#10;and modernization of existing units.&#10;• Expanding the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unctions of SISI&#10;• Assist existing and prospective entrepreneurs.&#10;• Conduct EDPs all over the country.&#10;• Testing of raw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nstitutions Headed by&#10;Central&#10;Government&#10;State&#10;Government&#10;Non&#10;Government&#10;Organisation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ctivities of SISI&#10;1. Assistance/Consultancy to prospective entrepreneurs&#10;2. Assistance/Consultancy to existing units&#10;3.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ctivities of SISI(contd.)&#10;8. Management Development Programme Training for SSI Units&#10;9. Skill Development Programme Tra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MALL INDUSTRIES DEVELOPMENT BANK OF INDIA &lt;ul&gt;&lt;ul&gt;&lt;ul&gt;&lt;ul&gt;&lt;ul&gt;&lt;li&gt;Presented By &lt;/li&gt;&lt;/ul&gt;&lt;/ul&gt;&lt;/ul&gt;&lt;/ul&gt;&lt;/ul&gt;&lt;ul&gt;&lt;ul&gt;&lt;ul&g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ntroduction &lt;ul&gt;&lt;li&gt;The Government of India set up the SIDBI under a special Act of the Parliament in October 1989. &lt;/li&g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ission &amp; Vision &lt;ul&gt;&lt;li&gt;Mission: &lt;/li&gt;&lt;/ul&gt;&lt;ul&gt;&lt;li&gt;“ To empower the Micro, Small and Medium Enterprises (MSME) sector w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bjectives  &lt;ul&gt;&lt;li&gt;Four basic objectives are set out in the SIDBI Charter. They are:  &lt;/li&gt;&lt;/ul&gt;&lt;ul&gt;&lt;ul&gt;&lt;li&gt;Financing  &lt;/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oducts &amp; Services &lt;ul&gt;&lt;li&gt;Direct finance. &lt;/li&gt;&lt;/ul&gt;&lt;ul&gt;&lt;li&gt;Bills finance &lt;/li&gt;&lt;/ul&gt;&lt;ul&gt;&lt;li&gt;Refinance &lt;/li&gt;&lt;/ul&gt;&lt;ul&gt;&lt;li&g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Project Appraisal&#10;1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tentsContents&#10; Project appraisalProject appraisal&#10;DefinitionDefinition&#10; Aspects of project appraisalAspects of proje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153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finitionDefinition&#10; Pre investment analysis of a project with a&#10;view to determining the overall feasibility and&#10;measu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15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INSTITUTIONS TO ASSIST SSI ARE TWO &#10;TYPES &#10;i) State Level Institutions &#10;1. State Directorate of Industries &#10;2. State Smal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0"/>
            <a:ext cx="8763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4" name="Picture 2" descr="Project AppraisalProject Appraisal&#10; Critical examination of the project from all aspects isCritical examination of the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&#10;ASPECTS OF PROJECT APPRAISAL&#10;Project&#10;appraisal&#10;Market&#10;appraisal&#10;Technical&#10;appraisal&#10;Economic&#10;appraisal&#10;Ecological&#10;appra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86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rket appraisalMarket appraisal&#10;It is one of the major areas of introducingIt is one of the major areas of introducing&#10;o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rket appraisal&#10;(Issues)&#10; Past and current demand trends&#10; Past and current supply position&#10; Production possibilities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77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IT – 8 &#10;PREPARATION OF PROJECT &#10;1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534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aning of Project : &#10; The very foundation of an enterprise is the Project. Hence, the &#10;Success or Failure of an enterp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219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ew other definitions of “Project.” &#10;Definition 1 : The World Bank has defined Project as an approval for a &#10;capital inv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72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ter examining all the above definitions of a Project, it is &#10;important to note that while projects can differ in their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609600"/>
            <a:ext cx="8223871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se purposes of report are as follows : &#10; It aids the process of firming up Technical Arrangement , Choosing a &#10;Locat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534400" cy="547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Project Report needs to be done / prepared with great &#10;care &amp; consideration. The Important Contents of a Good &#10;Project 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i. Central Government Institutions &#10;1. Department of Small Scale Industries (DSSI) &#10;2. Small Scale Industries Board(SSIB)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00" y="0"/>
            <a:ext cx="88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ntents of a Project Report : &#10;d) Land &amp; Building : &#10;Land areas, built up area, type of construction, cost of construct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839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) Utilities : &#10;Water , Power, Steam, Compressed Air Requirements, Fuel, &#10;Coal / Oil etc., Cost Estimates, Sources of Uti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tents of a Project Report : &#10;j) Man Power : &#10;The Requirement such as Skilled, Semi Skilled, &amp; Un Skilled &#10;(Helpers), P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34" y="533400"/>
            <a:ext cx="8470766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tents of a Project Report : &#10;m) Requirement of Working Capital : &#10;Working Capital Reqd , Sources of Working Capital, n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It is a process whereby the entrepreneur makes an &#10;objective and assessment of various aspects of an &#10;investment proposi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 To achieve the project objectives with minimum &#10;expenditure and adequate resources.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 Feasibility analysis &#10; Techno-economic analysis &#10; Project design &amp; network analysis &#10; Input analysis &#10; Financial an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 The project idea is examined whether to go for detailed &#10;investment proposal or not. &#10; It is done in the context of i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281882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 Estimation of project demand potential &amp; choice of &#10;optimal technology are made. &#10; Market analysis is in-built in th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78" name="AutoShape 2" descr=" Heart of the project. &#10; Defines individual activities and their inter relationship &#10;with each other. &#10; The sequence of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0" name="AutoShape 4" descr=" Heart of the project. &#10; Defines individual activities and their inter relationship &#10;with each other. &#10; The sequence of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82" name="Picture 6" descr=" Heart of the project. &#10; Defines individual activities and their inter relationship &#10;with each other. &#10; The sequence o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istrict Industries Centre&#10;(DIC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6802" name="Picture 2" descr=" Assesses the input requirement during the construction &#10;&amp; operation of the project. &#10; Quantitative &amp; qualitative asses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 Estimates project cost, operating cost and fund &#10;requirements. &#10; Aids the decision maker by comparing various project 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2285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 Overall worth of the project is the main consideration. &#10; Three categories: &#10;(a)Primary: From the point of view of proj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45188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 Can the project be financed properly? &#10; Will there be sufficient funds to cover the expenditure &#10;requirements during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458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 What will be the effect of the project on different groups? &#10;At &#10;◦ Individual &#10;◦ Household and &#10;◦ Community levels &#10; H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7467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 Will the project have any adverse effect on the &#10;environment? &#10; Have remedial measures been included the project &#10;des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8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 Environmental Damage. &#10; Will the project be compatible with government policy, at &#10;both central, regional and local le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620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62 &#10;The Components of a Feasibility Study &#10; Market Feasibility: &#10;Includes a description of the industry, current market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6762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 Social Feasibility: &#10;Defines the study of social environment like Location, &#10;Social problems and Pollution. &#10; Technic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 Describe how CPM/PERT have developed &#10;and merged together to provide a useful &#10;technique for managing projects. &#10; Ga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83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istory of DIC&#10; The 'District Industries Centre' (DICs) programmed was started by the&#10;Central Government in 1978 with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466" y="228600"/>
            <a:ext cx="923846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 Definition: In CPM activities are shown as a &#10;network of precedence relationships using &#10;activity-on-node network const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 Definition: In PERT activities are shown as a &#10;network of precedence relationships using &#10;activity-on-arrow network con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815032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 Overtime CPM and PERT became one &#10;technique &#10; ADVANTAGES: &#10;◦ precedence relationships &#10;◦ large projects &#10;◦ more effic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DIC MEANING</a:t>
            </a:r>
          </a:p>
          <a:p>
            <a:r>
              <a:rPr lang="en-US" dirty="0"/>
              <a:t>The industrial Policy 1977 contained the concept of District Industries </a:t>
            </a:r>
            <a:r>
              <a:rPr lang="en-US" dirty="0" err="1"/>
              <a:t>Centres</a:t>
            </a:r>
            <a:r>
              <a:rPr lang="en-US" dirty="0"/>
              <a:t> (DIC). DIC program was initiated on 1st May 1978 as a centrally sponsored scheme. It was a landmark measure in development of cottage and small industries in smaller towns in India. DIC’s were started with a view to provide integrated administrative framework at the district level for industrial promotion.</a:t>
            </a:r>
          </a:p>
          <a:p>
            <a:endParaRPr lang="en-US" dirty="0"/>
          </a:p>
        </p:txBody>
      </p:sp>
      <p:pic>
        <p:nvPicPr>
          <p:cNvPr id="48130" name="Picture 2" descr="District Industrial Centre   &lt;ul&gt;&lt;li&gt;In the past, there has been a tendency to proliferate schemes, agencies and organiz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Objective   &lt;ul&gt;&lt;li&gt;To develop entrepreneur skills of people. &lt;/li&gt;&lt;/ul&gt;&lt;ul&gt;&lt;li&gt;To motivate for self employment. &lt;/li&gt;&lt;/u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826</Words>
  <Application>Microsoft Office PowerPoint</Application>
  <PresentationFormat>On-screen Show (4:3)</PresentationFormat>
  <Paragraphs>99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ELCOT</cp:lastModifiedBy>
  <cp:revision>16</cp:revision>
  <dcterms:created xsi:type="dcterms:W3CDTF">2020-02-27T02:59:42Z</dcterms:created>
  <dcterms:modified xsi:type="dcterms:W3CDTF">2020-05-16T10:38:45Z</dcterms:modified>
</cp:coreProperties>
</file>