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3F1F-4427-4766-A756-C2F5C45B50A4}" type="datetimeFigureOut">
              <a:rPr lang="en-US" smtClean="0"/>
              <a:pPr/>
              <a:t>28/06/2016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2AF3B-ACF5-4477-834E-E32386103B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3F1F-4427-4766-A756-C2F5C45B50A4}" type="datetimeFigureOut">
              <a:rPr lang="en-US" smtClean="0"/>
              <a:pPr/>
              <a:t>28/06/2016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2AF3B-ACF5-4477-834E-E32386103B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3F1F-4427-4766-A756-C2F5C45B50A4}" type="datetimeFigureOut">
              <a:rPr lang="en-US" smtClean="0"/>
              <a:pPr/>
              <a:t>28/06/2016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2AF3B-ACF5-4477-834E-E32386103B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3F1F-4427-4766-A756-C2F5C45B50A4}" type="datetimeFigureOut">
              <a:rPr lang="en-US" smtClean="0"/>
              <a:pPr/>
              <a:t>28/06/2016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2AF3B-ACF5-4477-834E-E32386103B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3F1F-4427-4766-A756-C2F5C45B50A4}" type="datetimeFigureOut">
              <a:rPr lang="en-US" smtClean="0"/>
              <a:pPr/>
              <a:t>28/06/2016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2AF3B-ACF5-4477-834E-E32386103B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3F1F-4427-4766-A756-C2F5C45B50A4}" type="datetimeFigureOut">
              <a:rPr lang="en-US" smtClean="0"/>
              <a:pPr/>
              <a:t>28/06/2016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2AF3B-ACF5-4477-834E-E32386103B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3F1F-4427-4766-A756-C2F5C45B50A4}" type="datetimeFigureOut">
              <a:rPr lang="en-US" smtClean="0"/>
              <a:pPr/>
              <a:t>28/06/2016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2AF3B-ACF5-4477-834E-E32386103B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3F1F-4427-4766-A756-C2F5C45B50A4}" type="datetimeFigureOut">
              <a:rPr lang="en-US" smtClean="0"/>
              <a:pPr/>
              <a:t>28/06/2016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2AF3B-ACF5-4477-834E-E32386103B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3F1F-4427-4766-A756-C2F5C45B50A4}" type="datetimeFigureOut">
              <a:rPr lang="en-US" smtClean="0"/>
              <a:pPr/>
              <a:t>28/06/2016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2AF3B-ACF5-4477-834E-E32386103B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3F1F-4427-4766-A756-C2F5C45B50A4}" type="datetimeFigureOut">
              <a:rPr lang="en-US" smtClean="0"/>
              <a:pPr/>
              <a:t>28/06/2016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2AF3B-ACF5-4477-834E-E32386103B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3F1F-4427-4766-A756-C2F5C45B50A4}" type="datetimeFigureOut">
              <a:rPr lang="en-US" smtClean="0"/>
              <a:pPr/>
              <a:t>28/06/2016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2AF3B-ACF5-4477-834E-E32386103B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93F1F-4427-4766-A756-C2F5C45B50A4}" type="datetimeFigureOut">
              <a:rPr lang="en-US" smtClean="0"/>
              <a:pPr/>
              <a:t>28/06/2016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2AF3B-ACF5-4477-834E-E32386103B7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228600"/>
            <a:ext cx="8839200" cy="6324600"/>
          </a:xfrm>
        </p:spPr>
        <p:txBody>
          <a:bodyPr>
            <a:normAutofit fontScale="92500"/>
          </a:bodyPr>
          <a:lstStyle/>
          <a:p>
            <a:r>
              <a:rPr lang="en-US" u="sng" dirty="0" smtClean="0">
                <a:solidFill>
                  <a:srgbClr val="FF0000"/>
                </a:solidFill>
              </a:rPr>
              <a:t>Personality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Latin word ‘Persona’ means ‘speak through’</a:t>
            </a:r>
          </a:p>
          <a:p>
            <a:pPr algn="l"/>
            <a:r>
              <a:rPr lang="en-US" sz="2400" u="sng" dirty="0" smtClean="0">
                <a:solidFill>
                  <a:srgbClr val="FF0000"/>
                </a:solidFill>
              </a:rPr>
              <a:t>Definition:</a:t>
            </a:r>
            <a:r>
              <a:rPr lang="en-US" sz="2400" dirty="0" smtClean="0">
                <a:solidFill>
                  <a:schemeClr val="tx1"/>
                </a:solidFill>
              </a:rPr>
              <a:t> “It is the dynamic </a:t>
            </a:r>
            <a:r>
              <a:rPr lang="en-US" sz="2400" dirty="0" err="1" smtClean="0">
                <a:solidFill>
                  <a:schemeClr val="tx1"/>
                </a:solidFill>
              </a:rPr>
              <a:t>organisation</a:t>
            </a:r>
            <a:r>
              <a:rPr lang="en-US" sz="2400" dirty="0" smtClean="0">
                <a:solidFill>
                  <a:schemeClr val="tx1"/>
                </a:solidFill>
              </a:rPr>
              <a:t> within the individual of those psychological systems that determine his unique adjustment to his environment”- Gordon </a:t>
            </a:r>
            <a:r>
              <a:rPr lang="en-US" sz="2400" dirty="0" err="1" smtClean="0">
                <a:solidFill>
                  <a:schemeClr val="tx1"/>
                </a:solidFill>
              </a:rPr>
              <a:t>Allport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“It is how a person affects others and how he understands and views himself as well as the pattern of inner and outer measureable traits and the person-situation interaction” – Fred </a:t>
            </a:r>
            <a:r>
              <a:rPr lang="en-US" sz="2400" dirty="0" err="1" smtClean="0">
                <a:solidFill>
                  <a:schemeClr val="tx1"/>
                </a:solidFill>
              </a:rPr>
              <a:t>Luthens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“Personality represents the sum total of several attributes which manifest themselves in an individual to </a:t>
            </a:r>
            <a:r>
              <a:rPr lang="en-US" dirty="0" err="1" smtClean="0">
                <a:solidFill>
                  <a:schemeClr val="tx1"/>
                </a:solidFill>
              </a:rPr>
              <a:t>organise</a:t>
            </a:r>
            <a:r>
              <a:rPr lang="en-US" dirty="0" smtClean="0">
                <a:solidFill>
                  <a:schemeClr val="tx1"/>
                </a:solidFill>
              </a:rPr>
              <a:t> and integrate all the qualities so as to give meaning to life, and the uniqueness of the situation which influences </a:t>
            </a:r>
            <a:r>
              <a:rPr lang="en-US" dirty="0" err="1" smtClean="0">
                <a:solidFill>
                  <a:schemeClr val="tx1"/>
                </a:solidFill>
              </a:rPr>
              <a:t>behaviour</a:t>
            </a:r>
            <a:r>
              <a:rPr lang="en-US" dirty="0" smtClean="0">
                <a:solidFill>
                  <a:schemeClr val="tx1"/>
                </a:solidFill>
              </a:rPr>
              <a:t> of an individual.”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534400" cy="58975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Other major personality traits influencing OB are,</a:t>
            </a:r>
          </a:p>
          <a:p>
            <a:r>
              <a:rPr lang="en-US" dirty="0" smtClean="0"/>
              <a:t>Authoritarianism</a:t>
            </a:r>
          </a:p>
          <a:p>
            <a:r>
              <a:rPr lang="en-US" dirty="0" smtClean="0"/>
              <a:t>Bureaucratic personality</a:t>
            </a:r>
          </a:p>
          <a:p>
            <a:r>
              <a:rPr lang="en-US" dirty="0" smtClean="0"/>
              <a:t>Machiavellianism</a:t>
            </a:r>
          </a:p>
          <a:p>
            <a:r>
              <a:rPr lang="en-US" dirty="0" smtClean="0"/>
              <a:t>Introversion and Extraversion</a:t>
            </a:r>
          </a:p>
          <a:p>
            <a:r>
              <a:rPr lang="en-US" dirty="0" smtClean="0"/>
              <a:t>Problem solving style</a:t>
            </a:r>
          </a:p>
          <a:p>
            <a:r>
              <a:rPr lang="en-US" dirty="0" smtClean="0"/>
              <a:t>Achievement orientation</a:t>
            </a:r>
          </a:p>
          <a:p>
            <a:r>
              <a:rPr lang="en-US" dirty="0" smtClean="0"/>
              <a:t>Locus of Control</a:t>
            </a:r>
          </a:p>
          <a:p>
            <a:r>
              <a:rPr lang="en-US" dirty="0" smtClean="0"/>
              <a:t>Self Esteem</a:t>
            </a:r>
          </a:p>
          <a:p>
            <a:r>
              <a:rPr lang="en-US" dirty="0" smtClean="0"/>
              <a:t>Self monitoring</a:t>
            </a:r>
          </a:p>
          <a:p>
            <a:r>
              <a:rPr lang="en-US" dirty="0" smtClean="0"/>
              <a:t>Risk taking</a:t>
            </a:r>
          </a:p>
          <a:p>
            <a:r>
              <a:rPr lang="en-US" dirty="0" smtClean="0"/>
              <a:t>‘Type A’ and ‘Type B’ personality</a:t>
            </a:r>
          </a:p>
          <a:p>
            <a:r>
              <a:rPr lang="en-US" dirty="0" smtClean="0"/>
              <a:t>Myers- Briggs Type Indicator(MBTI)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6400800"/>
          </a:xfrm>
        </p:spPr>
        <p:txBody>
          <a:bodyPr/>
          <a:lstStyle/>
          <a:p>
            <a:pPr>
              <a:buNone/>
            </a:pPr>
            <a:r>
              <a:rPr lang="en-US" u="sng" dirty="0" smtClean="0">
                <a:solidFill>
                  <a:srgbClr val="FF0000"/>
                </a:solidFill>
              </a:rPr>
              <a:t>Characteristics of personality: </a:t>
            </a:r>
            <a:r>
              <a:rPr lang="en-US" dirty="0" smtClean="0"/>
              <a:t>Acc. to </a:t>
            </a:r>
            <a:r>
              <a:rPr lang="en-US" b="1" dirty="0" smtClean="0"/>
              <a:t>Bonner, </a:t>
            </a:r>
            <a:r>
              <a:rPr lang="en-US" dirty="0" smtClean="0"/>
              <a:t>Personality is a diverse psychological concept.</a:t>
            </a:r>
          </a:p>
          <a:p>
            <a:r>
              <a:rPr lang="en-US" dirty="0" smtClean="0"/>
              <a:t>Human </a:t>
            </a:r>
            <a:r>
              <a:rPr lang="en-US" dirty="0" err="1" smtClean="0"/>
              <a:t>behaviour</a:t>
            </a:r>
            <a:r>
              <a:rPr lang="en-US" dirty="0" smtClean="0"/>
              <a:t> is composed of acts.</a:t>
            </a:r>
          </a:p>
          <a:p>
            <a:r>
              <a:rPr lang="en-US" dirty="0" smtClean="0"/>
              <a:t>Personality </a:t>
            </a:r>
            <a:r>
              <a:rPr lang="en-US" dirty="0" err="1" smtClean="0"/>
              <a:t>visualised</a:t>
            </a:r>
            <a:r>
              <a:rPr lang="en-US" dirty="0" smtClean="0"/>
              <a:t> as a whole </a:t>
            </a:r>
            <a:r>
              <a:rPr lang="en-US" dirty="0" err="1" smtClean="0"/>
              <a:t>actualises</a:t>
            </a:r>
            <a:r>
              <a:rPr lang="en-US" dirty="0" smtClean="0"/>
              <a:t> itself in a particular environment.</a:t>
            </a:r>
          </a:p>
          <a:p>
            <a:r>
              <a:rPr lang="en-US" dirty="0" smtClean="0"/>
              <a:t>It is distinguished by self consistency.</a:t>
            </a:r>
          </a:p>
          <a:p>
            <a:r>
              <a:rPr lang="en-US" dirty="0" smtClean="0"/>
              <a:t>It forms a time-integrating structure.</a:t>
            </a:r>
          </a:p>
          <a:p>
            <a:r>
              <a:rPr lang="en-US" dirty="0" smtClean="0"/>
              <a:t>It is goal directed </a:t>
            </a:r>
            <a:r>
              <a:rPr lang="en-US" dirty="0" err="1" smtClean="0"/>
              <a:t>behaviour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is a process of becoming.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400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u="sng" dirty="0" smtClean="0">
                <a:solidFill>
                  <a:srgbClr val="FF0000"/>
                </a:solidFill>
              </a:rPr>
              <a:t>Determinants of Personality:</a:t>
            </a:r>
          </a:p>
          <a:p>
            <a:pPr>
              <a:buNone/>
            </a:pPr>
            <a:r>
              <a:rPr lang="en-US" dirty="0" smtClean="0"/>
              <a:t> 							</a:t>
            </a:r>
            <a:r>
              <a:rPr lang="en-US" sz="2400" dirty="0" smtClean="0"/>
              <a:t>Heredity:</a:t>
            </a:r>
          </a:p>
          <a:p>
            <a:pPr>
              <a:buNone/>
            </a:pPr>
            <a:r>
              <a:rPr lang="en-US" sz="2400" dirty="0" smtClean="0"/>
              <a:t> 							       Physical</a:t>
            </a:r>
          </a:p>
          <a:p>
            <a:pPr>
              <a:buNone/>
            </a:pPr>
            <a:r>
              <a:rPr lang="en-US" sz="2400" dirty="0" smtClean="0"/>
              <a:t> 							       Mental</a:t>
            </a:r>
          </a:p>
          <a:p>
            <a:pPr>
              <a:buNone/>
            </a:pPr>
            <a:r>
              <a:rPr lang="en-US" sz="2400" dirty="0" smtClean="0"/>
              <a:t>  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Family:</a:t>
            </a:r>
          </a:p>
          <a:p>
            <a:pPr>
              <a:buNone/>
            </a:pPr>
            <a:r>
              <a:rPr lang="en-US" sz="2400" dirty="0" smtClean="0"/>
              <a:t>    Socio eco. Level</a:t>
            </a:r>
          </a:p>
          <a:p>
            <a:pPr>
              <a:buNone/>
            </a:pPr>
            <a:r>
              <a:rPr lang="en-US" sz="2400" dirty="0" smtClean="0"/>
              <a:t>    Size &amp; Birth order</a:t>
            </a:r>
          </a:p>
          <a:p>
            <a:pPr>
              <a:buNone/>
            </a:pPr>
            <a:r>
              <a:rPr lang="en-US" sz="2400" dirty="0" smtClean="0"/>
              <a:t>    Religion and race</a:t>
            </a:r>
          </a:p>
          <a:p>
            <a:pPr>
              <a:buNone/>
            </a:pPr>
            <a:r>
              <a:rPr lang="en-US" sz="2400" dirty="0" smtClean="0"/>
              <a:t>    Education</a:t>
            </a:r>
          </a:p>
          <a:p>
            <a:pPr>
              <a:buNone/>
            </a:pPr>
            <a:r>
              <a:rPr lang="en-US" sz="2400" dirty="0" smtClean="0"/>
              <a:t>    Geo. location</a:t>
            </a:r>
          </a:p>
          <a:p>
            <a:pPr>
              <a:buNone/>
            </a:pPr>
            <a:r>
              <a:rPr lang="en-US" sz="2400" dirty="0" smtClean="0"/>
              <a:t>    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3124200" y="9906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Culture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124200" y="20574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Family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124200" y="3352800"/>
            <a:ext cx="1828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Social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124200" y="44196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Situational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33400" y="2743200"/>
            <a:ext cx="1752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Environment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410200" y="2667000"/>
            <a:ext cx="1676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Personality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543800" y="2667000"/>
            <a:ext cx="1295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Heredity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11" idx="3"/>
            <a:endCxn id="5" idx="1"/>
          </p:cNvCxnSpPr>
          <p:nvPr/>
        </p:nvCxnSpPr>
        <p:spPr>
          <a:xfrm flipV="1">
            <a:off x="2286000" y="1333500"/>
            <a:ext cx="838200" cy="1752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3"/>
            <a:endCxn id="6" idx="1"/>
          </p:cNvCxnSpPr>
          <p:nvPr/>
        </p:nvCxnSpPr>
        <p:spPr>
          <a:xfrm flipV="1">
            <a:off x="2286000" y="2400300"/>
            <a:ext cx="8382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1" idx="3"/>
            <a:endCxn id="7" idx="1"/>
          </p:cNvCxnSpPr>
          <p:nvPr/>
        </p:nvCxnSpPr>
        <p:spPr>
          <a:xfrm>
            <a:off x="2286000" y="3086100"/>
            <a:ext cx="838200" cy="571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1" idx="3"/>
          </p:cNvCxnSpPr>
          <p:nvPr/>
        </p:nvCxnSpPr>
        <p:spPr>
          <a:xfrm>
            <a:off x="2286000" y="3086100"/>
            <a:ext cx="838200" cy="1790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5" idx="3"/>
            <a:endCxn id="12" idx="1"/>
          </p:cNvCxnSpPr>
          <p:nvPr/>
        </p:nvCxnSpPr>
        <p:spPr>
          <a:xfrm>
            <a:off x="4953000" y="1333500"/>
            <a:ext cx="457200" cy="1676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6" idx="3"/>
            <a:endCxn id="12" idx="1"/>
          </p:cNvCxnSpPr>
          <p:nvPr/>
        </p:nvCxnSpPr>
        <p:spPr>
          <a:xfrm>
            <a:off x="4953000" y="2400300"/>
            <a:ext cx="457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7" idx="3"/>
            <a:endCxn id="12" idx="1"/>
          </p:cNvCxnSpPr>
          <p:nvPr/>
        </p:nvCxnSpPr>
        <p:spPr>
          <a:xfrm flipV="1">
            <a:off x="4953000" y="3009900"/>
            <a:ext cx="457200" cy="647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8" idx="3"/>
            <a:endCxn id="12" idx="1"/>
          </p:cNvCxnSpPr>
          <p:nvPr/>
        </p:nvCxnSpPr>
        <p:spPr>
          <a:xfrm flipV="1">
            <a:off x="4953000" y="3009900"/>
            <a:ext cx="457200" cy="1752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13" idx="1"/>
            <a:endCxn id="12" idx="3"/>
          </p:cNvCxnSpPr>
          <p:nvPr/>
        </p:nvCxnSpPr>
        <p:spPr>
          <a:xfrm rot="10800000">
            <a:off x="7086600" y="30099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763000" cy="6553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u="sng" dirty="0" smtClean="0">
                <a:solidFill>
                  <a:srgbClr val="FF0000"/>
                </a:solidFill>
              </a:rPr>
              <a:t>Theories of Personality: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Sigmund Freud’s Psycho analytical theory:</a:t>
            </a:r>
          </a:p>
          <a:p>
            <a:pPr>
              <a:buNone/>
            </a:pPr>
            <a:r>
              <a:rPr lang="en-US" dirty="0" smtClean="0"/>
              <a:t> 	Based on the concept of unconscious nature of personality.</a:t>
            </a:r>
          </a:p>
          <a:p>
            <a:pPr>
              <a:buNone/>
            </a:pPr>
            <a:r>
              <a:rPr lang="en-US" dirty="0" smtClean="0"/>
              <a:t>Major force that motivates a human is his unconscious framework which include,</a:t>
            </a:r>
          </a:p>
          <a:p>
            <a:r>
              <a:rPr lang="en-US" sz="2800" b="1" dirty="0" smtClean="0"/>
              <a:t>The </a:t>
            </a:r>
            <a:r>
              <a:rPr lang="en-US" sz="2800" b="1" dirty="0" smtClean="0"/>
              <a:t>ID</a:t>
            </a:r>
            <a:r>
              <a:rPr lang="en-US" sz="2800" dirty="0" smtClean="0"/>
              <a:t>-foundation of unconscious </a:t>
            </a:r>
            <a:r>
              <a:rPr lang="en-US" sz="2800" dirty="0" err="1" smtClean="0"/>
              <a:t>behaviour</a:t>
            </a:r>
            <a:r>
              <a:rPr lang="en-US" sz="2800" dirty="0" smtClean="0"/>
              <a:t> that seeks immediate satisfaction of biological or instinctual needs.</a:t>
            </a:r>
            <a:endParaRPr lang="en-US" sz="2800" dirty="0" smtClean="0"/>
          </a:p>
          <a:p>
            <a:r>
              <a:rPr lang="en-US" sz="2800" b="1" dirty="0" smtClean="0"/>
              <a:t>The </a:t>
            </a:r>
            <a:r>
              <a:rPr lang="en-US" sz="2800" b="1" dirty="0" smtClean="0"/>
              <a:t>EGO</a:t>
            </a:r>
            <a:r>
              <a:rPr lang="en-US" sz="2800" dirty="0" smtClean="0"/>
              <a:t>- associated with the realities of life which is conscious part of human personality.</a:t>
            </a:r>
            <a:endParaRPr lang="en-US" sz="2800" dirty="0" smtClean="0"/>
          </a:p>
          <a:p>
            <a:r>
              <a:rPr lang="en-US" sz="2800" b="1" dirty="0" smtClean="0"/>
              <a:t>The </a:t>
            </a:r>
            <a:r>
              <a:rPr lang="en-US" sz="2800" b="1" dirty="0" smtClean="0"/>
              <a:t>Super </a:t>
            </a:r>
            <a:r>
              <a:rPr lang="en-US" sz="2800" b="1" dirty="0" smtClean="0"/>
              <a:t>EGO</a:t>
            </a:r>
            <a:r>
              <a:rPr lang="en-US" sz="2800" dirty="0" smtClean="0"/>
              <a:t>-higher level conscious force which  restrain the Id.</a:t>
            </a:r>
          </a:p>
          <a:p>
            <a:pPr>
              <a:buNone/>
            </a:pPr>
            <a:r>
              <a:rPr lang="en-US" sz="2800" b="1" dirty="0" smtClean="0"/>
              <a:t>Person with balanced </a:t>
            </a:r>
            <a:r>
              <a:rPr lang="en-US" sz="2800" b="1" dirty="0" err="1" smtClean="0"/>
              <a:t>behaviour</a:t>
            </a:r>
            <a:r>
              <a:rPr lang="en-US" sz="2800" b="1" dirty="0" smtClean="0"/>
              <a:t> wins the race.</a:t>
            </a:r>
            <a:endParaRPr lang="en-US" sz="2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477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Carl Jung’s Psycho-Analytical Theory: </a:t>
            </a:r>
          </a:p>
          <a:p>
            <a:pPr>
              <a:buNone/>
            </a:pPr>
            <a:r>
              <a:rPr lang="en-US" sz="2800" dirty="0" smtClean="0"/>
              <a:t>There is collective unconsciousness that exists in personality which is deeper and includes the cumulative experiences of all the past experiences of all the past generations.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Erikson’s eight developmental stages: </a:t>
            </a:r>
            <a:r>
              <a:rPr lang="en-US" dirty="0" smtClean="0"/>
              <a:t>From childhood to adulthood.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1. Infancy: 		   	</a:t>
            </a:r>
            <a:r>
              <a:rPr lang="en-US" dirty="0" smtClean="0"/>
              <a:t>Trust Vs Mistrust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2. Early childhood</a:t>
            </a:r>
            <a:r>
              <a:rPr lang="en-US" dirty="0" smtClean="0"/>
              <a:t>: 	Autonomy Vs Shame and Doubt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3. Play  age: 	 	</a:t>
            </a:r>
            <a:r>
              <a:rPr lang="en-US" dirty="0" smtClean="0"/>
              <a:t>Initiative Vs Guilt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4. School age: 		</a:t>
            </a:r>
            <a:r>
              <a:rPr lang="en-US" dirty="0" smtClean="0"/>
              <a:t>Industry Vs Inferiority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5. Adolescence: 		</a:t>
            </a:r>
            <a:r>
              <a:rPr lang="en-US" dirty="0" smtClean="0"/>
              <a:t>Identity Vs Role Diffusion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6. Early Adulthood:	</a:t>
            </a:r>
            <a:r>
              <a:rPr lang="en-US" dirty="0" smtClean="0"/>
              <a:t>Intimacy Vs Isolation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7. Adulthood: 		</a:t>
            </a:r>
            <a:r>
              <a:rPr lang="en-US" dirty="0" err="1" smtClean="0"/>
              <a:t>Generativity</a:t>
            </a:r>
            <a:r>
              <a:rPr lang="en-US" dirty="0" smtClean="0"/>
              <a:t> Vs Stagnation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8. Mature Adulthood:</a:t>
            </a:r>
            <a:r>
              <a:rPr lang="en-US" dirty="0" smtClean="0"/>
              <a:t>    Ego Integrity Vs Despair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64770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Chris </a:t>
            </a:r>
            <a:r>
              <a:rPr lang="en-US" dirty="0" err="1" smtClean="0">
                <a:solidFill>
                  <a:srgbClr val="FF0000"/>
                </a:solidFill>
              </a:rPr>
              <a:t>Argyris’s</a:t>
            </a:r>
            <a:r>
              <a:rPr lang="en-US" dirty="0" smtClean="0">
                <a:solidFill>
                  <a:srgbClr val="FF0000"/>
                </a:solidFill>
              </a:rPr>
              <a:t> Immaturity-Maturity theory: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Human personality rather than going through precise stages, progresses along a continuum from immaturity as an infant to maturity as an adult.</a:t>
            </a:r>
          </a:p>
          <a:p>
            <a:pPr>
              <a:buNone/>
            </a:pP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" y="2362200"/>
          <a:ext cx="8305800" cy="40629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2900"/>
                <a:gridCol w="41529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Immaturity Characters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/>
                        <a:t>Maturity Characters</a:t>
                      </a:r>
                      <a:endParaRPr lang="en-US" sz="2800" dirty="0"/>
                    </a:p>
                  </a:txBody>
                  <a:tcPr/>
                </a:tc>
              </a:tr>
              <a:tr h="3529561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Passivity</a:t>
                      </a:r>
                    </a:p>
                    <a:p>
                      <a:r>
                        <a:rPr lang="en-US" sz="2800" dirty="0" smtClean="0"/>
                        <a:t>Dependence</a:t>
                      </a:r>
                    </a:p>
                    <a:p>
                      <a:r>
                        <a:rPr lang="en-US" sz="2800" dirty="0" smtClean="0"/>
                        <a:t>Few ways of behaving</a:t>
                      </a:r>
                    </a:p>
                    <a:p>
                      <a:r>
                        <a:rPr lang="en-US" sz="2800" dirty="0" smtClean="0"/>
                        <a:t>Shallow interests</a:t>
                      </a:r>
                    </a:p>
                    <a:p>
                      <a:r>
                        <a:rPr lang="en-US" sz="2800" dirty="0" smtClean="0"/>
                        <a:t>Short</a:t>
                      </a:r>
                      <a:r>
                        <a:rPr lang="en-US" sz="2800" baseline="0" dirty="0" smtClean="0"/>
                        <a:t> time perspective</a:t>
                      </a:r>
                    </a:p>
                    <a:p>
                      <a:r>
                        <a:rPr lang="en-US" sz="2800" baseline="0" dirty="0" smtClean="0"/>
                        <a:t>Subordinate position</a:t>
                      </a:r>
                    </a:p>
                    <a:p>
                      <a:r>
                        <a:rPr lang="en-US" sz="2800" baseline="0" dirty="0" smtClean="0"/>
                        <a:t>Lack of self awareness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Activity</a:t>
                      </a:r>
                    </a:p>
                    <a:p>
                      <a:r>
                        <a:rPr lang="en-US" sz="2800" dirty="0" smtClean="0"/>
                        <a:t>Independence</a:t>
                      </a:r>
                    </a:p>
                    <a:p>
                      <a:r>
                        <a:rPr lang="en-US" sz="2800" dirty="0" smtClean="0"/>
                        <a:t>Diverse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behaviour</a:t>
                      </a:r>
                      <a:endParaRPr lang="en-US" sz="2800" baseline="0" dirty="0" smtClean="0"/>
                    </a:p>
                    <a:p>
                      <a:r>
                        <a:rPr lang="en-US" sz="2800" baseline="0" dirty="0" smtClean="0"/>
                        <a:t>Deep interests</a:t>
                      </a:r>
                    </a:p>
                    <a:p>
                      <a:r>
                        <a:rPr lang="en-US" sz="2800" baseline="0" dirty="0" smtClean="0"/>
                        <a:t>Long time perspective</a:t>
                      </a:r>
                    </a:p>
                    <a:p>
                      <a:r>
                        <a:rPr lang="en-US" sz="2800" baseline="0" dirty="0" smtClean="0"/>
                        <a:t>Super ordinate position</a:t>
                      </a:r>
                    </a:p>
                    <a:p>
                      <a:r>
                        <a:rPr lang="en-US" sz="2800" baseline="0" dirty="0" smtClean="0"/>
                        <a:t>Self awareness and control</a:t>
                      </a:r>
                      <a:endParaRPr lang="en-US" sz="2800" dirty="0" smtClean="0"/>
                    </a:p>
                    <a:p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Traits Theory:</a:t>
            </a:r>
          </a:p>
          <a:p>
            <a:pPr>
              <a:buNone/>
            </a:pPr>
            <a:r>
              <a:rPr lang="en-US" dirty="0" smtClean="0"/>
              <a:t>It gives emphasis to quantitative aspects </a:t>
            </a:r>
            <a:r>
              <a:rPr lang="en-US" dirty="0" err="1" smtClean="0"/>
              <a:t>i.e</a:t>
            </a:r>
            <a:r>
              <a:rPr lang="en-US" dirty="0" smtClean="0"/>
              <a:t>, psychological characteristics called traits.  It proposes that “an individual may be described in terms of a constellation of traits such as affiliation, achievement, anxiety, aggression and dependency.”</a:t>
            </a:r>
          </a:p>
          <a:p>
            <a:pPr>
              <a:buNone/>
            </a:pPr>
            <a:r>
              <a:rPr lang="en-US" dirty="0" smtClean="0"/>
              <a:t>A trait is any distinguishing relatively enduring way in which one individual differs from another.     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D W Fiske has </a:t>
            </a:r>
            <a:r>
              <a:rPr lang="en-US" dirty="0" err="1" smtClean="0">
                <a:solidFill>
                  <a:srgbClr val="FF0000"/>
                </a:solidFill>
              </a:rPr>
              <a:t>generalised</a:t>
            </a:r>
            <a:r>
              <a:rPr lang="en-US" dirty="0" smtClean="0">
                <a:solidFill>
                  <a:srgbClr val="FF0000"/>
                </a:solidFill>
              </a:rPr>
              <a:t> five basic traits:</a:t>
            </a:r>
          </a:p>
          <a:p>
            <a:pPr marL="514350" indent="-514350">
              <a:buAutoNum type="arabicParenR"/>
            </a:pPr>
            <a:r>
              <a:rPr lang="en-US" dirty="0" smtClean="0"/>
              <a:t>Social adaptability           2) emotional control </a:t>
            </a:r>
          </a:p>
          <a:p>
            <a:pPr marL="514350" indent="-514350">
              <a:buNone/>
            </a:pPr>
            <a:r>
              <a:rPr lang="en-US" dirty="0" smtClean="0"/>
              <a:t>3) conformity                         4) inquiring intellect and </a:t>
            </a:r>
          </a:p>
          <a:p>
            <a:pPr marL="514350" indent="-514350">
              <a:buNone/>
            </a:pPr>
            <a:r>
              <a:rPr lang="en-US" dirty="0" smtClean="0"/>
              <a:t>5) confident self expression.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477000"/>
          </a:xfrm>
        </p:spPr>
        <p:txBody>
          <a:bodyPr/>
          <a:lstStyle/>
          <a:p>
            <a:pPr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Allport’s</a:t>
            </a:r>
            <a:r>
              <a:rPr lang="en-US" dirty="0" smtClean="0">
                <a:solidFill>
                  <a:srgbClr val="FF0000"/>
                </a:solidFill>
              </a:rPr>
              <a:t> trait theory </a:t>
            </a:r>
            <a:r>
              <a:rPr lang="en-US" dirty="0" smtClean="0"/>
              <a:t>is based upon the distinction between common traits based on values and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personal  dispositions based on unique traits.</a:t>
            </a:r>
          </a:p>
          <a:p>
            <a:pPr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Cattell</a:t>
            </a:r>
            <a:r>
              <a:rPr lang="en-US" dirty="0" smtClean="0">
                <a:solidFill>
                  <a:srgbClr val="FF0000"/>
                </a:solidFill>
              </a:rPr>
              <a:t>  identified </a:t>
            </a:r>
            <a:r>
              <a:rPr lang="en-US" dirty="0" smtClean="0"/>
              <a:t>two categories of traits –  35 surface and  16 source traits or primary traits. </a:t>
            </a:r>
          </a:p>
          <a:p>
            <a:pPr>
              <a:buNone/>
            </a:pPr>
            <a:r>
              <a:rPr lang="en-US" dirty="0" smtClean="0"/>
              <a:t>16 personality traits having two dimensions are constant and enduring, allowing prediction of human </a:t>
            </a:r>
            <a:r>
              <a:rPr lang="en-US" dirty="0" err="1" smtClean="0"/>
              <a:t>behaviour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Self Theory developed by Clifford T. Morgan has two sets of meanings:</a:t>
            </a:r>
          </a:p>
          <a:p>
            <a:pPr>
              <a:buNone/>
            </a:pPr>
            <a:r>
              <a:rPr lang="en-US" dirty="0" smtClean="0"/>
              <a:t>1) Self concept/Self image   2) Self as a process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763000" cy="6400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Carl Rogers </a:t>
            </a:r>
            <a:r>
              <a:rPr lang="en-US" dirty="0" smtClean="0"/>
              <a:t>defines self concept plays a very significant role which includes,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smtClean="0"/>
              <a:t>Self image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Ideal self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Looking glass self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Real self</a:t>
            </a:r>
          </a:p>
          <a:p>
            <a:pPr>
              <a:buNone/>
            </a:pPr>
            <a:r>
              <a:rPr lang="en-US" u="sng" dirty="0" smtClean="0">
                <a:solidFill>
                  <a:srgbClr val="FF0000"/>
                </a:solidFill>
              </a:rPr>
              <a:t>“Big Five” personality traits: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Extraversion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Emotional stability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Agreeableness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Conscientiousness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Openness.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563</Words>
  <Application>Microsoft Office PowerPoint</Application>
  <PresentationFormat>On-screen Show (4:3)</PresentationFormat>
  <Paragraphs>110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ARC</dc:creator>
  <cp:lastModifiedBy>Mr</cp:lastModifiedBy>
  <cp:revision>22</cp:revision>
  <dcterms:created xsi:type="dcterms:W3CDTF">2005-12-31T18:33:50Z</dcterms:created>
  <dcterms:modified xsi:type="dcterms:W3CDTF">2016-06-28T18:59:36Z</dcterms:modified>
</cp:coreProperties>
</file>