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7" r:id="rId2"/>
    <p:sldId id="258" r:id="rId3"/>
    <p:sldId id="259" r:id="rId4"/>
    <p:sldId id="260" r:id="rId5"/>
    <p:sldId id="291" r:id="rId6"/>
    <p:sldId id="261" r:id="rId7"/>
    <p:sldId id="262" r:id="rId8"/>
    <p:sldId id="263" r:id="rId9"/>
    <p:sldId id="264" r:id="rId10"/>
    <p:sldId id="265" r:id="rId11"/>
    <p:sldId id="266" r:id="rId12"/>
    <p:sldId id="296" r:id="rId13"/>
    <p:sldId id="267" r:id="rId14"/>
    <p:sldId id="294" r:id="rId15"/>
    <p:sldId id="29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307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33" r:id="rId62"/>
    <p:sldId id="320" r:id="rId63"/>
    <p:sldId id="321" r:id="rId64"/>
    <p:sldId id="326" r:id="rId65"/>
    <p:sldId id="327" r:id="rId66"/>
    <p:sldId id="334" r:id="rId67"/>
    <p:sldId id="328" r:id="rId68"/>
    <p:sldId id="329" r:id="rId69"/>
    <p:sldId id="330" r:id="rId70"/>
    <p:sldId id="331" r:id="rId71"/>
    <p:sldId id="332" r:id="rId72"/>
    <p:sldId id="325" r:id="rId73"/>
    <p:sldId id="323" r:id="rId74"/>
    <p:sldId id="324" r:id="rId75"/>
    <p:sldId id="322" r:id="rId76"/>
    <p:sldId id="335" r:id="rId77"/>
    <p:sldId id="343" r:id="rId78"/>
    <p:sldId id="337" r:id="rId79"/>
    <p:sldId id="338" r:id="rId80"/>
    <p:sldId id="339" r:id="rId81"/>
    <p:sldId id="340" r:id="rId82"/>
    <p:sldId id="341" r:id="rId83"/>
    <p:sldId id="342" r:id="rId84"/>
    <p:sldId id="344" r:id="rId85"/>
    <p:sldId id="345" r:id="rId86"/>
    <p:sldId id="346" r:id="rId87"/>
    <p:sldId id="347" r:id="rId88"/>
    <p:sldId id="348" r:id="rId89"/>
    <p:sldId id="349" r:id="rId90"/>
    <p:sldId id="350" r:id="rId91"/>
    <p:sldId id="351" r:id="rId92"/>
    <p:sldId id="352" r:id="rId93"/>
    <p:sldId id="353" r:id="rId94"/>
    <p:sldId id="354" r:id="rId95"/>
    <p:sldId id="355" r:id="rId96"/>
    <p:sldId id="356" r:id="rId97"/>
    <p:sldId id="357" r:id="rId98"/>
    <p:sldId id="358" r:id="rId99"/>
    <p:sldId id="359" r:id="rId100"/>
    <p:sldId id="360" r:id="rId101"/>
    <p:sldId id="361" r:id="rId102"/>
    <p:sldId id="362" r:id="rId103"/>
    <p:sldId id="363" r:id="rId104"/>
    <p:sldId id="364" r:id="rId105"/>
    <p:sldId id="365" r:id="rId106"/>
    <p:sldId id="366" r:id="rId10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964" y="457199"/>
            <a:ext cx="11790218" cy="57496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IN" sz="4400" dirty="0" smtClean="0">
                <a:solidFill>
                  <a:srgbClr val="FF0000"/>
                </a:solidFill>
              </a:rPr>
              <a:t>OPERATIONS RESEARCH </a:t>
            </a:r>
            <a:r>
              <a:rPr lang="en-US" sz="4400" dirty="0">
                <a:solidFill>
                  <a:srgbClr val="B8D233"/>
                </a:solidFill>
              </a:rPr>
              <a:t/>
            </a:r>
            <a:br>
              <a:rPr lang="en-US" sz="4400" dirty="0">
                <a:solidFill>
                  <a:srgbClr val="B8D233"/>
                </a:solidFill>
              </a:rPr>
            </a:br>
            <a:r>
              <a:rPr lang="en-US" sz="4400" dirty="0">
                <a:solidFill>
                  <a:srgbClr val="B8D233"/>
                </a:solidFill>
              </a:rPr>
              <a:t/>
            </a:r>
            <a:br>
              <a:rPr lang="en-US" sz="4400" dirty="0">
                <a:solidFill>
                  <a:srgbClr val="B8D233"/>
                </a:solidFill>
              </a:rPr>
            </a:br>
            <a:r>
              <a:rPr lang="en-US" sz="4400" dirty="0" smtClean="0">
                <a:solidFill>
                  <a:srgbClr val="7030A0"/>
                </a:solidFill>
              </a:rPr>
              <a:t>II-BBA (revision</a:t>
            </a:r>
            <a:r>
              <a:rPr lang="en-US" sz="4400" dirty="0">
                <a:solidFill>
                  <a:srgbClr val="7030A0"/>
                </a:solidFill>
              </a:rPr>
              <a:t>)</a:t>
            </a:r>
            <a:r>
              <a:rPr lang="en-US" sz="4400" dirty="0">
                <a:solidFill>
                  <a:srgbClr val="B8D233"/>
                </a:solidFill>
              </a:rPr>
              <a:t/>
            </a:r>
            <a:br>
              <a:rPr lang="en-US" sz="4400" dirty="0">
                <a:solidFill>
                  <a:srgbClr val="B8D233"/>
                </a:solidFill>
              </a:rPr>
            </a:br>
            <a:r>
              <a:rPr lang="en-US" sz="4400" dirty="0">
                <a:solidFill>
                  <a:srgbClr val="B8D233"/>
                </a:solidFill>
              </a:rPr>
              <a:t/>
            </a:r>
            <a:br>
              <a:rPr lang="en-US" sz="4400" dirty="0">
                <a:solidFill>
                  <a:srgbClr val="B8D233"/>
                </a:solidFill>
              </a:rPr>
            </a:br>
            <a:r>
              <a:rPr lang="en-US" sz="4400" dirty="0">
                <a:solidFill>
                  <a:srgbClr val="B8D233"/>
                </a:solidFill>
              </a:rPr>
              <a:t/>
            </a:r>
            <a:br>
              <a:rPr lang="en-US" sz="4400" dirty="0">
                <a:solidFill>
                  <a:srgbClr val="B8D233"/>
                </a:solidFill>
              </a:rPr>
            </a:br>
            <a:r>
              <a:rPr lang="en-US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Presentation </a:t>
            </a:r>
            <a:br>
              <a:rPr lang="en-US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br>
              <a:rPr lang="en-US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R. PRABAKARAN., MA., MA(</a:t>
            </a:r>
            <a:r>
              <a:rPr lang="en-US" sz="1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Soci</a:t>
            </a:r>
            <a:r>
              <a:rPr lang="en-US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.). MBA., M.PHIL., PGDCA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.,</a:t>
            </a:r>
            <a:br>
              <a:rPr lang="en-US" sz="1700" dirty="0">
                <a:latin typeface="Times New Roman" pitchFamily="18" charset="0"/>
                <a:cs typeface="Times New Roman" pitchFamily="18" charset="0"/>
              </a:rPr>
            </a:b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Assistant </a:t>
            </a:r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PROFESSOR OF COMMERCE</a:t>
            </a:r>
            <a:b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ARC VISVANATHAN COLLEGE</a:t>
            </a:r>
            <a:endParaRPr lang="en-US" sz="1700" dirty="0">
              <a:solidFill>
                <a:srgbClr val="B8D23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4280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efinition by WHO (2003)“The use of systematic research techniques for program decision making to achieve a specific outc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31073"/>
            <a:ext cx="11377748" cy="6048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In this way find out all the penalties until all               allocations are not doneWAREHOUSE      W1            W2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2569" y="47448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Final matrix with all allocationsWAREHOUSE    W1        W2           W3          SUPPLYPLANTP1           7         6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3827" y="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No. of allocations=No. of rows + No. of columns-1         (For generating optimal solution)   WAREHOUSE   W1         W2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7438" y="578983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TOTAL TRANSPORTATION COSTPLANT        WAREHOUSE   COSTP1           W2          6*20=120P2           W1          5*9=45P2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809" y="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efinition by WHO (2003)“The use of systematic research techniques for program decision making to achieve a specific outc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" y="426583"/>
            <a:ext cx="11795760" cy="6026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9154" name="Picture 2" descr="• Inter-disciplinary team approach&#10;• Systems approach&#10;• Helpful in improving the quality of solution&#10;• Scientific method&#10;•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205" y="574767"/>
            <a:ext cx="10985863" cy="5904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cope of Operational Research1.    National plans and budget.2.    Health care services and National Health Programs.3.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" y="483326"/>
            <a:ext cx="11547566" cy="6113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0178" name="Picture 2" descr="Finance&#10;Budgeting&#10;and&#10;investments&#10;Purchasing&#10;Procurement&#10;and&#10;Exploration&#10;Production&#10;Management&#10;Marketing&#10;Management&#10;Perso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754" y="457201"/>
            <a:ext cx="11390812" cy="5956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2226" name="Picture 2" descr="SCOPE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452" y="217578"/>
            <a:ext cx="11194868" cy="6300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ETHODS OF OPERATIONAL RESEARCH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817" y="431074"/>
            <a:ext cx="11364686" cy="603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ethodsDespite the number of technical labels like-  - multi-criteria decision analysis,  - linear and non linear program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446" y="313509"/>
            <a:ext cx="11403874" cy="6204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ETHODSMost projects of Operational Research applyone of three broad groups of methods :-  1.Simulation methods.  2.Optim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8194"/>
            <a:ext cx="11952514" cy="6021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.Simulation methodIt gives ability to conduct sensitive study to -   (a). search for improvements and   (b). test the im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3508"/>
            <a:ext cx="11991703" cy="6204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DC5AB0-CB9D-42CC-A161-525CEA11F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4" y="568036"/>
            <a:ext cx="10505962" cy="451658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SUBJECT: </a:t>
            </a:r>
            <a:r>
              <a:rPr lang="en-IN" sz="2400" dirty="0" smtClean="0">
                <a:solidFill>
                  <a:srgbClr val="FF0000"/>
                </a:solidFill>
              </a:rPr>
              <a:t>OPERATIONS RESEARCH </a:t>
            </a:r>
          </a:p>
          <a:p>
            <a:pPr marL="45720" indent="0" algn="ctr">
              <a:buNone/>
            </a:pPr>
            <a:endParaRPr lang="en-I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 – I Operations Research – Concepts – Models – Scope – Phases – Limitations – Operations Research and Decision Making – Linear Programming Problem: Formulation of L.P.P. - Graphical Method. </a:t>
            </a:r>
          </a:p>
          <a:p>
            <a:pPr marL="45720" indent="0" algn="just">
              <a:buNone/>
            </a:pP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 – II Transportation Problem: North West Corner Rule - Least Cost Method - Vogel’s Approximation Method. </a:t>
            </a:r>
          </a:p>
          <a:p>
            <a:pPr marL="45720" indent="0" algn="just">
              <a:buNone/>
            </a:pP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 – III Inventory Control: Categories of Inventory – reasons for carrying inventory – costs and terms associated with inventory – Deterministic and Probabilistic Inventory Problem. </a:t>
            </a:r>
          </a:p>
          <a:p>
            <a:pPr marL="45720" indent="0" algn="just">
              <a:buNone/>
            </a:pP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 –IV Assignment Problem: Solving assignment Problem – Travelling Salesman Model – Maxima and Minima Method – Hungarian Method. </a:t>
            </a:r>
          </a:p>
          <a:p>
            <a:pPr marL="45720" indent="0" algn="just">
              <a:buNone/>
            </a:pP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 – V Replacement Decisions: Replacement of equipment that deteriorates gradually – Replacement of Equipment that fails suddenly. </a:t>
            </a:r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7083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.Simulation methodIt gives ability to conduct sensitive study to -   (a). search for improvements and   (b). test the im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19" y="391886"/>
            <a:ext cx="11168743" cy="603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3.Data-analysis methods The goal is to aid the decision-maker in  detecting actual patterns and inter-  connections in t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6389"/>
            <a:ext cx="11573691" cy="6048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OPERATIONAL RESEARCH PROCESS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069"/>
            <a:ext cx="12192000" cy="6635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rocess1. Identification of program problem.2. Identification of possible reasons and   solutions .3. Testing of potentia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56753"/>
            <a:ext cx="11991703" cy="6505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.Identification     of the program problem Most critical step in the process. Unless problem is clearly defined it is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193" y="418011"/>
            <a:ext cx="11351623" cy="6165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.Identification of possiblereasons and solutions Once the problem has been identified , it is  the job of the program i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" y="352697"/>
            <a:ext cx="11038114" cy="6257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3.Testing of potential solution A good solution must be measurable, easy to  implement and sustainable. To determine eff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8011"/>
            <a:ext cx="12192000" cy="6021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.Result utilization It is necessary to decide how its results are  meant to be used. This determine to some extent tha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320"/>
            <a:ext cx="11978640" cy="6361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5.Results disseminationResults dissemination are done in theform of seminars or by meeting withdecision makers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3509"/>
            <a:ext cx="11782697" cy="6322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ROCESS OF OPERATIONAL RESEARCH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8011"/>
            <a:ext cx="11991703" cy="6126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5737" y="587829"/>
            <a:ext cx="73282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IN" sz="4000" dirty="0" smtClean="0">
              <a:solidFill>
                <a:srgbClr val="FF0000"/>
              </a:solidFill>
            </a:endParaRPr>
          </a:p>
          <a:p>
            <a:pPr algn="ctr"/>
            <a:endParaRPr lang="en-IN" sz="4000" dirty="0" smtClean="0">
              <a:solidFill>
                <a:srgbClr val="FF0000"/>
              </a:solidFill>
            </a:endParaRPr>
          </a:p>
          <a:p>
            <a:pPr algn="ctr"/>
            <a:r>
              <a:rPr lang="en-IN" sz="4000" dirty="0" smtClean="0">
                <a:solidFill>
                  <a:srgbClr val="FF0000"/>
                </a:solidFill>
              </a:rPr>
              <a:t>OPERATIONS RESEARCH </a:t>
            </a:r>
            <a:r>
              <a:rPr lang="en-US" sz="4000" dirty="0" smtClean="0">
                <a:solidFill>
                  <a:srgbClr val="B8D233"/>
                </a:solidFill>
              </a:rPr>
              <a:t/>
            </a:r>
            <a:br>
              <a:rPr lang="en-US" sz="4000" dirty="0" smtClean="0">
                <a:solidFill>
                  <a:srgbClr val="B8D233"/>
                </a:solidFill>
              </a:rPr>
            </a:br>
            <a:r>
              <a:rPr lang="en-US" sz="4000" dirty="0" smtClean="0">
                <a:solidFill>
                  <a:srgbClr val="B8D233"/>
                </a:solidFill>
              </a:rPr>
              <a:t>-an overview</a:t>
            </a:r>
            <a:endParaRPr lang="en-IN" sz="4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• Non-linear programming&#10;• Dynamic programming&#10;• Heuristic programming&#10;• Integer programming&#10;• Algorithmic programming&#10;• Q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326" y="509451"/>
            <a:ext cx="11364685" cy="6035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5298" name="Picture 2" descr="What is LPP ???• Optimization technique• To find optimal value of objective function, i.e.  maximum or minimum• “LINEAR” 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136" y="117567"/>
            <a:ext cx="11403875" cy="6492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INEAR PROGRAMMING  What is LP ?       The word linear means the relationship which canbe represented by a straight lin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633" y="600892"/>
            <a:ext cx="11710129" cy="5596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EFINITION OF LP   LP is a mathematical modeling technique useful for    the allocation of “scarce or limited’’ resource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446" y="378824"/>
            <a:ext cx="11891553" cy="6139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PPLICATION OF LINEAR PROGRAMMING   Business   Industrial   Military   Economic   Marketing   Distribution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344"/>
            <a:ext cx="12191999" cy="6506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REAS OF APPLICATION OF LINEAR                        PROGRAMMING   Industrial Application       Product Mix Problem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DVANTAGES OF L.P.   It helps in attaining optimum use of productive    factors.   It improves the quality of the decis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IMITATION OF L.P.   For large problems the computational difficulties are    enormous.   It may yield fractional valu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YPES OF SOLUTIONS TO L.P. PROBLEM   Graphical Method   Simplex Method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graphical method ???• One of the LPP method• Used to solve 2 variable problems of LPP…                    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006" y="300446"/>
            <a:ext cx="11612880" cy="6244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ONTENTS1. Overview.2. History.3. Definitions.4. Objectives of Operational Research.5. Scope of Operational Research.6. M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943" y="222069"/>
            <a:ext cx="11599817" cy="630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Steps for graphical method…  FORMULATE THE                            OUTLINE THE      PROBLEM                    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571" y="627017"/>
            <a:ext cx="11678193" cy="5720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STEP 1-FORMULATE THE PROBLEMObjective Function :-Let no. of males be x &amp; no. of females be yMaximize Z = Contribution of 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137" y="274320"/>
            <a:ext cx="11247119" cy="6191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STEP 2- FRAME THE GRAPH• Let no. of Male Workers(x) be on horizontal axis  &amp; no. of Female Workers (y) be vertical axis..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257" y="439645"/>
            <a:ext cx="11508377" cy="6000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STEP 3- PLOT THE CONSTRAINTS• To plot the constraints, we will opt an arbitrary  value to the variables as:-x + y ≤ 11:- 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8903" y="352697"/>
            <a:ext cx="9940834" cy="603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STEP 4- PLOT THE GRAPHNo. of                                       No. offemales                                      fem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338" y="731520"/>
            <a:ext cx="9994628" cy="5460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STEP 5- FIND THE OPTIMAL SOLUTION No. of females       12       ●          OPTIMAL                ●       SOLUTION POINT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823" y="509451"/>
            <a:ext cx="10554788" cy="5747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STEP 6- CIRCLE POTENTIAL OPTIMAL             POINTSNo. of females      12                 ( 0 , 11 )      10      8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1234" y="831531"/>
            <a:ext cx="9026435" cy="5451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STEP 7- SUBSTITUE &amp; OPTIMIZE               Max Z = 10,000x + 8,500y POTENTIAL        Z = 10,000x + 8,500y    MAXIMUM ZOPT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232" y="727028"/>
            <a:ext cx="8883922" cy="537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ONCLUSION• Thus, maximum total return is about  Rs.1,01,000 by adopting 5 male workers &amp; 6  female workers.• Hence, opti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451" y="352697"/>
            <a:ext cx="10711543" cy="5917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Let us take other example!!!• Find the maximum value of objective function           Z= 4x + 2ys.t.             x + 2y ≥ 4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7097" y="600891"/>
            <a:ext cx="9235439" cy="5367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8130" name="Picture 2" descr="• Modern technological advance growth of&#10;scientific techniques&#10;• Operations Research (O.R.) recent addition&#10;to scientific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137" y="339635"/>
            <a:ext cx="11103429" cy="5917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PLOT THE CONSTRAINTS              x   0     4x + 2y = 4              y   2     0              x   0     7/33x + y = 7    y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" y="195943"/>
            <a:ext cx="11338560" cy="6244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PLOTTINGCONSTRAINTS TO    GRAPH            KRATIKA DHOOT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3827" y="870721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x                  0         4x + 2y ≥ 4                        y                  2         0      Y   7          6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1209" y="1105852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3x + y ≥ 7                  x                0         7/3                            y                7          0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6260" y="1131978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x           0                    -7-x + 2y ≤ 7          y         7/2                    0                        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6707" y="844595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There is a common portion or common points which         intersects by all 3 regions of lines                          3x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2649" y="1027475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IRCLE THE POTENTIAL POINTS!!!                    Y   7                        6                                (1,4)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1313" y="1027475"/>
            <a:ext cx="8216537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STEP 7- SUBSTITUE &amp; OPTIMIZE               Max Z = 4x + 2y POTENTIAL       Z = 4x + 2y     MAXIMUM ZOPTIMAL PTS.   (1,4)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6904" y="713965"/>
            <a:ext cx="8649062" cy="5216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ONCLUSIONHence, the optimal solution is:            X=4            Y=0         Max z = 16                        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790" y="531085"/>
            <a:ext cx="9001175" cy="5699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PRACTICE QUESTIONS …(1) Maximize f(x) = x1 + 2x2  subject to:        x1 + 2x2 ≤ 3                     x1 + x2 ≤ 2 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086" y="561703"/>
            <a:ext cx="10228217" cy="5773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OverviewOperational Research is thescientific study of operationsfor the purpose of makingbetter decisions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446" y="339634"/>
            <a:ext cx="10711543" cy="6230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THANK YOU !!!                KRATIKA DHOOT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137" y="583337"/>
            <a:ext cx="11179674" cy="5530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8066" name="Picture 2" descr="TRANSPORTATION PROBLEM         Transport various        quantities of a single    homogeneous commodity    to different d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949" y="548641"/>
            <a:ext cx="11129554" cy="5492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Aim of Transportation ModelTo find out optimum transportation schedule keeping in mind cost of transportation to be minim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" y="761864"/>
            <a:ext cx="10332720" cy="5625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What is a Transportation Problem?• The transportation problem is a special type of  LPP where the objective is to minimiz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457" y="905555"/>
            <a:ext cx="10371909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Simple Network Representation              Sources               Destinations  Supply s1     1                    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3589" y="474480"/>
            <a:ext cx="9614262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Application of Transportation Problem Minimize shipping costs Determine low cost location Find minimum cost productio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7279" y="787989"/>
            <a:ext cx="9496697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9090" name="Picture 2" descr="UNBALANCED TRANSPORTATION         PROBLEM             Demand&gt;SupplyAdd dummy column in matrix with zero cost             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131" y="378823"/>
            <a:ext cx="10228218" cy="6008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Two Types of Transportation Problem• Balanced Transportation Problem  where the total supply equals total demand• Unbalan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263" y="487543"/>
            <a:ext cx="11390811" cy="5926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Phases of Solution of Transportation               Problem• Phase I- obtains the initial basic feasible  solution• Phase 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8274" y="853303"/>
            <a:ext cx="10411097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Initial Basic Feasible SolutionNorth West Corner Rule (NWCR)Row Minima MethodColumn Minima MethodLeast Cost MethodVog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149" y="496389"/>
            <a:ext cx="9679577" cy="5649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Overview It is a discipline that deals with application  of advanced analytical methods to  facilitate better decisions .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320"/>
            <a:ext cx="11978640" cy="6335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Optimum Basic SolutionStepping Stone MethodModified Distribution Method a.k.a. MODI Method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8980" y="796835"/>
            <a:ext cx="9628505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Problem Illustration        TO           A.          B.           C.           FACTORYFROM            ALBUQUERQUE   BOSTO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2123" y="761864"/>
            <a:ext cx="7995647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8066" name="Picture 2" descr="Initial Feasible Solution using              Northwest Corner Rule        TO           A.                B.              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451" y="162794"/>
            <a:ext cx="10567851" cy="6204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0116" name="Picture 4" descr="Special Issues in Modeling Demand not equal to supply    Called an unbalanced problem    Common situation in the real w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713" y="670423"/>
            <a:ext cx="10280469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Total Cost            Special50($8) + 200($4)in50($3) + 150($5) + 150(0)             = 250($5) +                         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891" y="235132"/>
            <a:ext cx="10776857" cy="5701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MAND&gt;SUPPLYPRODUCT   P    Q    SUPPLYOFFICEA         10   15   20B         20   30   50DEMAND    30   60             70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0500" y="905555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0114" name="Picture 2" descr="SUPPLY&gt;DEMAND    PRODUCT        P         Q            SUPPLY    OFFICE    A              10        15           30    B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085" y="578984"/>
            <a:ext cx="10842171" cy="5638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1138" name="Picture 2" descr="NORTH WEST CORNER METHODMost systematic and easiest method for obtaining initial  feasible basic solution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714" y="644298"/>
            <a:ext cx="925821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7282" name="Picture 2" descr="STEPS TO SOLVE THE PROBLEMStep1: construct an empty m*n matrix, completed with rows &amp; columns.Step2: indicate the rows an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" y="631235"/>
            <a:ext cx="10750731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6258" name="Picture 2" descr="MINIMIZATION USING NWCM     WAREHOUSE W1   W2   W3   SUPPLYPLANTP1            7     6    9    20P2            5     7    3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" y="513669"/>
            <a:ext cx="10607039" cy="5612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OverviewIn simple terms, it is described as“the science of better”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754" y="391886"/>
            <a:ext cx="11756572" cy="5681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5234" name="Picture 2" descr="Step1: Check whether problem is                balanced WAREHOUSE W1    W2     W3      SUPPLYPLANTP1        7      6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647" y="644299"/>
            <a:ext cx="10411096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4210" name="Picture 2" descr="Allocate P1W1 max quantity such that itshould not exceed supply/requirement      WAREHOUSE W1         W2    W3         SU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891" y="265475"/>
            <a:ext cx="10620103" cy="6161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3186" name="Picture 2" descr="Check whether the requirements of W1               fulfilled     WAREHOUSE W1         W2   W3         SUPPLYPLANTP1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399" y="0"/>
            <a:ext cx="9588137" cy="6152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62" name="Picture 2" descr="Allocate 1 to P2W1       WAREHOUSE W1           W2   W3    SUPPLY  PLANT  P1            7             6    9     20/0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337" y="317726"/>
            <a:ext cx="10358846" cy="5874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4450" name="Picture 2" descr="No. of allocations=No. of rows + No. of columns-1         (For generating optimal solution)      WAREHOUSE W1           W2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0868" y="282689"/>
            <a:ext cx="8252369" cy="6189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3426" name="Picture 2" descr="TOTAL TRANSPORTATION COSTPLANT        WAREHOUSE   COSTP1           W1          7*20=140P2           W2          5*1=5P2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023" y="261257"/>
            <a:ext cx="10097587" cy="5701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02" name="Picture 2" descr="LEAST COST ENTRY METHOD     This method takes into  consideration the lowest cost and therefore takes less time to       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9506" y="592046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1378" name="Picture 2" descr="STEPS TO SOLVE THE PROBLEM• Step1: select the cell with the lowest transportation cost  among all the rows and columns of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6626" y="631235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0354" name="Picture 2" descr="MINIMIZATION USING LCEM     WAREHOUSE W1       W2        W3         SUPPLYPLANTP1            7         6         9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8775" y="343852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9330" name="Picture 2" descr="Find out the cell having least cost     WAREHOUSE W1      W2          W3          SUPPLYPLANTP1            7        6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2387" y="252412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efinition by WHO (2003)“The use of systematic research techniques for program decision making to achieve a specific outc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257" y="300446"/>
            <a:ext cx="11665131" cy="6113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80" name="Picture 8" descr="In this way allocate next minimum costs     until all requirements are fulfilled      WAREHOUSE W1          W2           W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7072" y="892492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Final matrix with all allocations     WAREHOUSE W1          W2           W3          SUPPLYPLANTP1            7   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3197" y="65736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No. of allocations=No. of rows + No. of columns-1         (For generating optimal solution)      WAREHOUSE W1           W2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9323" y="23935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TOTAL TRANSPORTATION COSTPLANT        WAREHOUSE   COSTP1           W2          6*20=120P2           W1          5*4=20P2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6993" y="605109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0" name="Picture 4" descr="VOGEL’S APPROXIMATION METHOD• BASIS OF ALLOCATION IS UNIT COST PENALTY• THE SUBSEQUENT ALLOCATIONS IN CELLS ARE  DONE KEE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3197" y="605109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STEPS TO SOLVE THE PROBLEMStep1: for each row of the table identify the lowest and the next lowest cost   cell. Find thei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0684" y="996995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MINIMIZATION USING VAMWAREHOUSE    W1      W2     W3      SUPPLYPLANTP1           7       6      9       20P2           5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9690" y="670422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Find out ‘Penalties’(P) for each row &amp; column by   subtracting the smallest element from next      smallest element in th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5815" y="709612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The row/column having zero demand/supply left             will be cut by a line     WAREHOUSE    W1      W2     W3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9507" y="-296228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Now find next penalty P2 in same wayWAREHOUSE         W1           W2      W3             SUPPLY   P2PLANTP1      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9324" y="487543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176</TotalTime>
  <Words>131</Words>
  <Application>Microsoft Office PowerPoint</Application>
  <PresentationFormat>Custom</PresentationFormat>
  <Paragraphs>11</Paragraphs>
  <Slides>106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07" baseType="lpstr">
      <vt:lpstr>Basis</vt:lpstr>
      <vt:lpstr>OPERATIONS RESEARCH   II-BBA (revision)   Presentation   by R. PRABAKARAN., MA., MA(Soci.). MBA., M.PHIL., PGDCA., Assistant PROFESSOR OF COMMERCE ARC VISVANATHAN COLLEGE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and statistics for manager I-BBA   Presentation   by R. PRABAKARAN., MA., MA(Soci.). MBA., M.PHIL., PGDCA., ASSITANT PROFESSOR OF COMMERCE ARC VISVANATHAN COLLEGE</dc:title>
  <dc:creator>ELCOT</dc:creator>
  <cp:lastModifiedBy>SATHIYARAJ</cp:lastModifiedBy>
  <cp:revision>55</cp:revision>
  <dcterms:created xsi:type="dcterms:W3CDTF">2020-05-25T03:07:20Z</dcterms:created>
  <dcterms:modified xsi:type="dcterms:W3CDTF">2020-05-26T04:26:26Z</dcterms:modified>
</cp:coreProperties>
</file>