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B3CDB-50F5-443F-8CC0-9A05EB89F8BC}" type="datetimeFigureOut">
              <a:rPr lang="en-US" smtClean="0"/>
              <a:pPr/>
              <a:t>6/7/2020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C1412-EF7A-40EA-A7F5-B0ACBA40D5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707CC4-AFF2-4696-86C4-A781C74426BE}" type="datetime1">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E6987-F072-47CE-A02B-F11475B3DD0D}" type="datetime1">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8776C-5815-45EC-AB41-C34A60B44A31}" type="datetime1">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72FB5-B1CF-4FFE-BC35-547AF640DEF8}" type="datetime1">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72B1D-A2C1-4A0F-8E93-8CA6F7F7182F}" type="datetime1">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A765AF-97E3-4CB1-95FC-A09960CF4167}" type="datetime1">
              <a:rPr lang="en-US" smtClean="0"/>
              <a:pPr/>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7B1A8-5F98-4F7C-9389-B0ABE3336853}" type="datetime1">
              <a:rPr lang="en-US" smtClean="0"/>
              <a:pPr/>
              <a:t>6/7/2020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86682-DAD9-4E28-AD16-6989BDEDED92}" type="datetime1">
              <a:rPr lang="en-US" smtClean="0"/>
              <a:pPr/>
              <a:t>6/7/2020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78779-9608-494F-8E25-E196544F264C}" type="datetime1">
              <a:rPr lang="en-US" smtClean="0"/>
              <a:pPr/>
              <a:t>6/7/2020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BC7D6-CBAC-488D-BA9D-E9E90D87B481}" type="datetime1">
              <a:rPr lang="en-US" smtClean="0"/>
              <a:pPr/>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05CC-09EC-4051-B7A6-29FE3A122087}" type="datetime1">
              <a:rPr lang="en-US" smtClean="0"/>
              <a:pPr/>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15005-09F0-4D0A-B1D9-8F4F5C5C02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AF550-9469-44DF-963A-43B80388FD78}" type="datetime1">
              <a:rPr lang="en-US" smtClean="0"/>
              <a:pPr/>
              <a:t>6/7/2020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15005-09F0-4D0A-B1D9-8F4F5C5C02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normAutofit fontScale="90000"/>
          </a:bodyPr>
          <a:lstStyle/>
          <a:p>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Templates</a:t>
            </a:r>
            <a:r>
              <a:rPr lang="en-US" dirty="0"/>
              <a:t/>
            </a:r>
            <a:br>
              <a:rPr lang="en-US" dirty="0"/>
            </a:br>
            <a:endParaRPr lang="en-US" dirty="0"/>
          </a:p>
        </p:txBody>
      </p:sp>
      <p:sp>
        <p:nvSpPr>
          <p:cNvPr id="3" name="Subtitle 2"/>
          <p:cNvSpPr>
            <a:spLocks noGrp="1"/>
          </p:cNvSpPr>
          <p:nvPr>
            <p:ph type="subTitle" idx="1"/>
          </p:nvPr>
        </p:nvSpPr>
        <p:spPr>
          <a:xfrm>
            <a:off x="685800" y="1295400"/>
            <a:ext cx="8077200" cy="4724400"/>
          </a:xfrm>
        </p:spPr>
        <p:txBody>
          <a:bodyPr/>
          <a:lstStyle/>
          <a:p>
            <a:pPr lvl="1" algn="l">
              <a:buFont typeface="Arial" pitchFamily="34" charset="0"/>
              <a:buChar char="•"/>
            </a:pPr>
            <a:r>
              <a:rPr lang="en-US" sz="2400" dirty="0" smtClean="0">
                <a:solidFill>
                  <a:schemeClr val="tx1"/>
                </a:solidFill>
                <a:latin typeface="Times New Roman" pitchFamily="18" charset="0"/>
                <a:cs typeface="Times New Roman" pitchFamily="18" charset="0"/>
              </a:rPr>
              <a:t>   A template is a simple and yet very powerful tool in C++</a:t>
            </a:r>
          </a:p>
          <a:p>
            <a:pPr lvl="1" algn="l">
              <a:buFont typeface="Arial" pitchFamily="34" charset="0"/>
              <a:buChar char="•"/>
            </a:pPr>
            <a:r>
              <a:rPr lang="en-US" sz="2400" dirty="0" smtClean="0">
                <a:solidFill>
                  <a:schemeClr val="tx1"/>
                </a:solidFill>
                <a:latin typeface="Times New Roman" pitchFamily="18" charset="0"/>
                <a:cs typeface="Times New Roman" pitchFamily="18" charset="0"/>
              </a:rPr>
              <a:t>   Templates enable us to define generic classes and               exception handling .</a:t>
            </a:r>
          </a:p>
          <a:p>
            <a:pPr lvl="1" algn="l">
              <a:buFont typeface="Arial" pitchFamily="34" charset="0"/>
              <a:buChar char="•"/>
            </a:pPr>
            <a:r>
              <a:rPr lang="en-US" sz="2400" dirty="0" smtClean="0">
                <a:solidFill>
                  <a:schemeClr val="tx1"/>
                </a:solidFill>
                <a:latin typeface="Times New Roman" pitchFamily="18" charset="0"/>
                <a:cs typeface="Times New Roman" pitchFamily="18" charset="0"/>
              </a:rPr>
              <a:t>   To  identify and manage certain “disastrous” error conditions during the execution of a program.</a:t>
            </a:r>
          </a:p>
          <a:p>
            <a:pPr lvl="1" algn="l"/>
            <a:r>
              <a:rPr lang="en-US" sz="2400" b="1" dirty="0">
                <a:solidFill>
                  <a:schemeClr val="tx1"/>
                </a:solidFill>
                <a:latin typeface="Times New Roman" pitchFamily="18" charset="0"/>
                <a:cs typeface="Times New Roman" pitchFamily="18" charset="0"/>
              </a:rPr>
              <a:t>Note</a:t>
            </a:r>
            <a:r>
              <a:rPr lang="en-US" sz="2400" dirty="0">
                <a:solidFill>
                  <a:schemeClr val="tx1"/>
                </a:solidFill>
                <a:latin typeface="Times New Roman" pitchFamily="18" charset="0"/>
                <a:cs typeface="Times New Roman" pitchFamily="18" charset="0"/>
              </a:rPr>
              <a:t> : Generic classes are classes which take a type as a parameter. They are particularly useful for collection of classes</a:t>
            </a:r>
            <a:r>
              <a:rPr lang="en-US" sz="2400" dirty="0" smtClean="0">
                <a:solidFill>
                  <a:schemeClr val="tx1"/>
                </a:solidFill>
                <a:latin typeface="Times New Roman" pitchFamily="18" charset="0"/>
                <a:cs typeface="Times New Roman" pitchFamily="18" charset="0"/>
              </a:rPr>
              <a:t>.</a:t>
            </a:r>
          </a:p>
          <a:p>
            <a:pPr lvl="1" algn="l"/>
            <a:r>
              <a:rPr lang="en-US" sz="2400" dirty="0">
                <a:solidFill>
                  <a:schemeClr val="tx1"/>
                </a:solidFill>
                <a:latin typeface="Times New Roman" pitchFamily="18" charset="0"/>
                <a:cs typeface="Times New Roman" pitchFamily="18" charset="0"/>
              </a:rPr>
              <a:t>We can define templates for both classes and </a:t>
            </a:r>
            <a:r>
              <a:rPr lang="en-US" sz="2400" dirty="0" smtClean="0">
                <a:solidFill>
                  <a:schemeClr val="tx1"/>
                </a:solidFill>
                <a:latin typeface="Times New Roman" pitchFamily="18" charset="0"/>
                <a:cs typeface="Times New Roman" pitchFamily="18" charset="0"/>
              </a:rPr>
              <a:t>functions.</a:t>
            </a:r>
          </a:p>
          <a:p>
            <a:pPr lvl="1" algn="l"/>
            <a:r>
              <a:rPr lang="en-US" sz="2400" dirty="0">
                <a:solidFill>
                  <a:schemeClr val="tx1"/>
                </a:solidFill>
                <a:latin typeface="Times New Roman" pitchFamily="18" charset="0"/>
                <a:cs typeface="Times New Roman" pitchFamily="18" charset="0"/>
              </a:rPr>
              <a:t>A template can be considered as a kind of macro</a:t>
            </a:r>
          </a:p>
          <a:p>
            <a:pPr lvl="1" algn="l"/>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4115005-09F0-4D0A-B1D9-8F4F5C5C02E1}"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error handling code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sz="3400" dirty="0">
                <a:latin typeface="Times New Roman" pitchFamily="18" charset="0"/>
                <a:cs typeface="Times New Roman" pitchFamily="18" charset="0"/>
              </a:rPr>
              <a:t>The </a:t>
            </a:r>
            <a:r>
              <a:rPr lang="en-US" sz="3400" b="1" dirty="0">
                <a:latin typeface="Times New Roman" pitchFamily="18" charset="0"/>
                <a:cs typeface="Times New Roman" pitchFamily="18" charset="0"/>
              </a:rPr>
              <a:t>error handling code </a:t>
            </a:r>
            <a:r>
              <a:rPr lang="en-US" sz="3400" dirty="0">
                <a:latin typeface="Times New Roman" pitchFamily="18" charset="0"/>
                <a:cs typeface="Times New Roman" pitchFamily="18" charset="0"/>
              </a:rPr>
              <a:t>basically </a:t>
            </a:r>
            <a:r>
              <a:rPr lang="en-US" sz="3400" b="1" dirty="0">
                <a:latin typeface="Times New Roman" pitchFamily="18" charset="0"/>
                <a:cs typeface="Times New Roman" pitchFamily="18" charset="0"/>
              </a:rPr>
              <a:t>consists of two segments</a:t>
            </a:r>
            <a:r>
              <a:rPr lang="en-US" sz="3400" dirty="0">
                <a:latin typeface="Times New Roman" pitchFamily="18" charset="0"/>
                <a:cs typeface="Times New Roman" pitchFamily="18" charset="0"/>
              </a:rPr>
              <a:t>, </a:t>
            </a:r>
            <a:r>
              <a:rPr lang="en-US" sz="3400" b="1" dirty="0">
                <a:latin typeface="Times New Roman" pitchFamily="18" charset="0"/>
                <a:cs typeface="Times New Roman" pitchFamily="18" charset="0"/>
              </a:rPr>
              <a:t>one to detect errors </a:t>
            </a:r>
            <a:r>
              <a:rPr lang="en-US" sz="3400" dirty="0">
                <a:latin typeface="Times New Roman" pitchFamily="18" charset="0"/>
                <a:cs typeface="Times New Roman" pitchFamily="18" charset="0"/>
              </a:rPr>
              <a:t>and to throw exceptions and the </a:t>
            </a:r>
            <a:r>
              <a:rPr lang="en-US" sz="3400" b="1" dirty="0">
                <a:latin typeface="Times New Roman" pitchFamily="18" charset="0"/>
                <a:cs typeface="Times New Roman" pitchFamily="18" charset="0"/>
              </a:rPr>
              <a:t>other</a:t>
            </a:r>
            <a:r>
              <a:rPr lang="en-US" sz="3400" dirty="0">
                <a:latin typeface="Times New Roman" pitchFamily="18" charset="0"/>
                <a:cs typeface="Times New Roman" pitchFamily="18" charset="0"/>
              </a:rPr>
              <a:t> to </a:t>
            </a:r>
            <a:r>
              <a:rPr lang="en-US" sz="3400" b="1" dirty="0">
                <a:latin typeface="Times New Roman" pitchFamily="18" charset="0"/>
                <a:cs typeface="Times New Roman" pitchFamily="18" charset="0"/>
              </a:rPr>
              <a:t>catch the exceptions </a:t>
            </a:r>
            <a:r>
              <a:rPr lang="en-US" sz="3400" dirty="0">
                <a:latin typeface="Times New Roman" pitchFamily="18" charset="0"/>
                <a:cs typeface="Times New Roman" pitchFamily="18" charset="0"/>
              </a:rPr>
              <a:t>and to take appropriate actions</a:t>
            </a:r>
            <a:r>
              <a:rPr lang="en-US" sz="3400" dirty="0" smtClean="0">
                <a:latin typeface="Times New Roman" pitchFamily="18" charset="0"/>
                <a:cs typeface="Times New Roman" pitchFamily="18" charset="0"/>
              </a:rPr>
              <a:t>.</a:t>
            </a:r>
          </a:p>
          <a:p>
            <a:endParaRPr lang="en-US" sz="3400" dirty="0">
              <a:latin typeface="Times New Roman" pitchFamily="18" charset="0"/>
              <a:cs typeface="Times New Roman" pitchFamily="18" charset="0"/>
            </a:endParaRPr>
          </a:p>
          <a:p>
            <a:pPr algn="just"/>
            <a:r>
              <a:rPr lang="en-US" sz="3100" dirty="0" smtClean="0">
                <a:latin typeface="Times New Roman" pitchFamily="18" charset="0"/>
                <a:cs typeface="Times New Roman" pitchFamily="18" charset="0"/>
              </a:rPr>
              <a:t>The </a:t>
            </a:r>
            <a:r>
              <a:rPr lang="en-US" sz="3100" dirty="0">
                <a:latin typeface="Times New Roman" pitchFamily="18" charset="0"/>
                <a:cs typeface="Times New Roman" pitchFamily="18" charset="0"/>
              </a:rPr>
              <a:t>purpose of the exception handling mechanism is to provide means to detect and report an “exceptional circumstance” so that appropriate action can be taken. The mechanism suggests a separate error handling code that performs the following tasks:</a:t>
            </a:r>
          </a:p>
          <a:p>
            <a:endParaRPr lang="en-US" sz="3100" dirty="0">
              <a:latin typeface="Times New Roman" pitchFamily="18" charset="0"/>
              <a:cs typeface="Times New Roman" pitchFamily="18" charset="0"/>
            </a:endParaRPr>
          </a:p>
          <a:p>
            <a:pPr lvl="0"/>
            <a:r>
              <a:rPr lang="en-US" sz="3100" dirty="0">
                <a:latin typeface="Times New Roman" pitchFamily="18" charset="0"/>
                <a:cs typeface="Times New Roman" pitchFamily="18" charset="0"/>
              </a:rPr>
              <a:t>Find the problem ( Hit the exception)</a:t>
            </a:r>
          </a:p>
          <a:p>
            <a:pPr lvl="0"/>
            <a:r>
              <a:rPr lang="en-US" sz="3100" dirty="0">
                <a:latin typeface="Times New Roman" pitchFamily="18" charset="0"/>
                <a:cs typeface="Times New Roman" pitchFamily="18" charset="0"/>
              </a:rPr>
              <a:t>Inform that an error has occurred (Throw the exception)</a:t>
            </a:r>
          </a:p>
          <a:p>
            <a:pPr lvl="0"/>
            <a:r>
              <a:rPr lang="en-US" sz="3100" dirty="0">
                <a:latin typeface="Times New Roman" pitchFamily="18" charset="0"/>
                <a:cs typeface="Times New Roman" pitchFamily="18" charset="0"/>
              </a:rPr>
              <a:t>Receive the error information (Catch the exception)</a:t>
            </a:r>
          </a:p>
          <a:p>
            <a:pPr lvl="0"/>
            <a:r>
              <a:rPr lang="en-US" sz="3100" dirty="0">
                <a:latin typeface="Times New Roman" pitchFamily="18" charset="0"/>
                <a:cs typeface="Times New Roman" pitchFamily="18" charset="0"/>
              </a:rPr>
              <a:t>Take corrective actions (Handle the exception).</a:t>
            </a:r>
          </a:p>
          <a:p>
            <a:endParaRPr lang="en-US" sz="3100" dirty="0">
              <a:latin typeface="Times New Roman" pitchFamily="18" charset="0"/>
              <a:cs typeface="Times New Roman"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sz="2700" b="1" dirty="0" smtClean="0">
                <a:latin typeface="Times New Roman" pitchFamily="18" charset="0"/>
                <a:cs typeface="Times New Roman" pitchFamily="18" charset="0"/>
              </a:rPr>
              <a:t>SYNTAX </a:t>
            </a:r>
            <a:r>
              <a:rPr lang="en-US" sz="2700" b="1" dirty="0">
                <a:latin typeface="Times New Roman" pitchFamily="18" charset="0"/>
                <a:cs typeface="Times New Roman" pitchFamily="18" charset="0"/>
              </a:rPr>
              <a:t>OF EXCEPTION HANDLING COD</a:t>
            </a:r>
            <a:r>
              <a:rPr lang="en-US" sz="2700" b="1" dirty="0"/>
              <a:t>E</a:t>
            </a:r>
            <a:r>
              <a:rPr lang="en-US" b="1" dirty="0"/>
              <a:t> </a:t>
            </a:r>
            <a:r>
              <a:rPr lang="en-US" dirty="0"/>
              <a:t/>
            </a:r>
            <a:br>
              <a:rPr lang="en-US" dirty="0"/>
            </a:br>
            <a:r>
              <a:rPr lang="en-US" b="1" dirty="0"/>
              <a: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C++ uses three new keywords namely, </a:t>
            </a:r>
            <a:r>
              <a:rPr lang="en-US" sz="2800" b="1" dirty="0">
                <a:latin typeface="Times New Roman" pitchFamily="18" charset="0"/>
                <a:cs typeface="Times New Roman" pitchFamily="18" charset="0"/>
              </a:rPr>
              <a:t>throw, try</a:t>
            </a:r>
            <a:r>
              <a:rPr lang="en-US" sz="2800" dirty="0">
                <a:latin typeface="Times New Roman" pitchFamily="18" charset="0"/>
                <a:cs typeface="Times New Roman" pitchFamily="18" charset="0"/>
              </a:rPr>
              <a:t> and </a:t>
            </a:r>
            <a:r>
              <a:rPr lang="en-US" sz="2800" b="1" dirty="0">
                <a:latin typeface="Times New Roman" pitchFamily="18" charset="0"/>
                <a:cs typeface="Times New Roman" pitchFamily="18" charset="0"/>
              </a:rPr>
              <a:t>catch</a:t>
            </a:r>
            <a:r>
              <a:rPr lang="en-US" sz="2800" dirty="0">
                <a:latin typeface="Times New Roman" pitchFamily="18" charset="0"/>
                <a:cs typeface="Times New Roman" pitchFamily="18" charset="0"/>
              </a:rPr>
              <a:t> to handle </a:t>
            </a:r>
            <a:r>
              <a:rPr lang="en-US" sz="2800" dirty="0" smtClean="0">
                <a:latin typeface="Times New Roman" pitchFamily="18" charset="0"/>
                <a:cs typeface="Times New Roman" pitchFamily="18" charset="0"/>
              </a:rPr>
              <a:t>exceptions.</a:t>
            </a:r>
          </a:p>
          <a:p>
            <a:r>
              <a:rPr lang="en-US" sz="2800" dirty="0">
                <a:latin typeface="Times New Roman" pitchFamily="18" charset="0"/>
                <a:cs typeface="Times New Roman" pitchFamily="18" charset="0"/>
              </a:rPr>
              <a:t>The keyword </a:t>
            </a:r>
            <a:r>
              <a:rPr lang="en-US" sz="2800" b="1" dirty="0">
                <a:latin typeface="Times New Roman" pitchFamily="18" charset="0"/>
                <a:cs typeface="Times New Roman" pitchFamily="18" charset="0"/>
              </a:rPr>
              <a:t>throw</a:t>
            </a:r>
            <a:r>
              <a:rPr lang="en-US" sz="2800" dirty="0">
                <a:latin typeface="Times New Roman" pitchFamily="18" charset="0"/>
                <a:cs typeface="Times New Roman" pitchFamily="18" charset="0"/>
              </a:rPr>
              <a:t> implements this “return” </a:t>
            </a:r>
            <a:r>
              <a:rPr lang="en-US" sz="2800" dirty="0" smtClean="0">
                <a:latin typeface="Times New Roman" pitchFamily="18" charset="0"/>
                <a:cs typeface="Times New Roman" pitchFamily="18" charset="0"/>
              </a:rPr>
              <a:t>activity.</a:t>
            </a:r>
          </a:p>
          <a:p>
            <a:r>
              <a:rPr lang="en-US" sz="2800" dirty="0">
                <a:latin typeface="Times New Roman" pitchFamily="18" charset="0"/>
                <a:cs typeface="Times New Roman" pitchFamily="18" charset="0"/>
              </a:rPr>
              <a:t>The keyword </a:t>
            </a:r>
            <a:r>
              <a:rPr lang="en-US" sz="2800" b="1" dirty="0">
                <a:latin typeface="Times New Roman" pitchFamily="18" charset="0"/>
                <a:cs typeface="Times New Roman" pitchFamily="18" charset="0"/>
              </a:rPr>
              <a:t>try </a:t>
            </a:r>
            <a:r>
              <a:rPr lang="en-US" sz="2800" dirty="0">
                <a:latin typeface="Times New Roman" pitchFamily="18" charset="0"/>
                <a:cs typeface="Times New Roman" pitchFamily="18" charset="0"/>
              </a:rPr>
              <a:t>prefaces a block of statements which may generate </a:t>
            </a:r>
            <a:r>
              <a:rPr lang="en-US" sz="2800" dirty="0" smtClean="0">
                <a:latin typeface="Times New Roman" pitchFamily="18" charset="0"/>
                <a:cs typeface="Times New Roman" pitchFamily="18" charset="0"/>
              </a:rPr>
              <a:t>exceptions.</a:t>
            </a:r>
          </a:p>
          <a:p>
            <a:r>
              <a:rPr lang="en-US" sz="2800" dirty="0">
                <a:latin typeface="Times New Roman" pitchFamily="18" charset="0"/>
                <a:cs typeface="Times New Roman" pitchFamily="18" charset="0"/>
              </a:rPr>
              <a:t>catch block defined by the keyword </a:t>
            </a:r>
            <a:r>
              <a:rPr lang="en-US" sz="2800" b="1" dirty="0">
                <a:latin typeface="Times New Roman" pitchFamily="18" charset="0"/>
                <a:cs typeface="Times New Roman" pitchFamily="18" charset="0"/>
              </a:rPr>
              <a:t>catch</a:t>
            </a:r>
            <a:r>
              <a:rPr lang="en-US" sz="2800" dirty="0">
                <a:latin typeface="Times New Roman" pitchFamily="18" charset="0"/>
                <a:cs typeface="Times New Roman" pitchFamily="18" charset="0"/>
              </a:rPr>
              <a:t> ‘catches’ the exceptions ‘thrown’ by </a:t>
            </a:r>
            <a:r>
              <a:rPr lang="en-US" sz="2800" b="1" dirty="0">
                <a:latin typeface="Times New Roman" pitchFamily="18" charset="0"/>
                <a:cs typeface="Times New Roman" pitchFamily="18" charset="0"/>
              </a:rPr>
              <a:t>throw </a:t>
            </a:r>
            <a:r>
              <a:rPr lang="en-US" sz="2800" dirty="0">
                <a:latin typeface="Times New Roman" pitchFamily="18" charset="0"/>
                <a:cs typeface="Times New Roman" pitchFamily="18" charset="0"/>
              </a:rPr>
              <a:t>and handles them appropr</a:t>
            </a:r>
            <a:r>
              <a:rPr lang="en-US" sz="2800" dirty="0"/>
              <a:t>iately</a:t>
            </a:r>
          </a:p>
        </p:txBody>
      </p:sp>
      <p:sp>
        <p:nvSpPr>
          <p:cNvPr id="4" name="Slide Number Placeholder 3"/>
          <p:cNvSpPr>
            <a:spLocks noGrp="1"/>
          </p:cNvSpPr>
          <p:nvPr>
            <p:ph type="sldNum" sz="quarter" idx="12"/>
          </p:nvPr>
        </p:nvSpPr>
        <p:spPr/>
        <p:txBody>
          <a:bodyPr/>
          <a:lstStyle/>
          <a:p>
            <a:fld id="{64115005-09F0-4D0A-B1D9-8F4F5C5C02E1}"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RETHROWING AN EXCEPTION </a:t>
            </a:r>
            <a:r>
              <a:rPr lang="en-US" dirty="0"/>
              <a:t/>
            </a:r>
            <a:br>
              <a:rPr lang="en-US" dirty="0"/>
            </a:br>
            <a:endParaRPr lang="en-US" dirty="0"/>
          </a:p>
        </p:txBody>
      </p:sp>
      <p:sp>
        <p:nvSpPr>
          <p:cNvPr id="3" name="Content Placeholder 2"/>
          <p:cNvSpPr>
            <a:spLocks noGrp="1"/>
          </p:cNvSpPr>
          <p:nvPr>
            <p:ph idx="1"/>
          </p:nvPr>
        </p:nvSpPr>
        <p:spPr/>
        <p:txBody>
          <a:bodyPr/>
          <a:lstStyle/>
          <a:p>
            <a:r>
              <a:rPr lang="en-US" sz="2800" dirty="0">
                <a:latin typeface="Times New Roman" pitchFamily="18" charset="0"/>
                <a:cs typeface="Times New Roman" pitchFamily="18" charset="0"/>
              </a:rPr>
              <a:t>A handler may decide to </a:t>
            </a:r>
            <a:r>
              <a:rPr lang="en-US" sz="2800" dirty="0" err="1">
                <a:latin typeface="Times New Roman" pitchFamily="18" charset="0"/>
                <a:cs typeface="Times New Roman" pitchFamily="18" charset="0"/>
              </a:rPr>
              <a:t>rethrow</a:t>
            </a:r>
            <a:r>
              <a:rPr lang="en-US" sz="2800" dirty="0">
                <a:latin typeface="Times New Roman" pitchFamily="18" charset="0"/>
                <a:cs typeface="Times New Roman" pitchFamily="18" charset="0"/>
              </a:rPr>
              <a:t> the exception caught without processing it. Such situations, we may simply invoke throw without any arguments as shown below:</a:t>
            </a:r>
          </a:p>
          <a:p>
            <a:r>
              <a:rPr lang="en-US" sz="2800" dirty="0">
                <a:latin typeface="Times New Roman" pitchFamily="18" charset="0"/>
                <a:cs typeface="Times New Roman" pitchFamily="18" charset="0"/>
              </a:rPr>
              <a:t> </a:t>
            </a:r>
            <a:r>
              <a:rPr lang="en-US" sz="2800" b="1" dirty="0"/>
              <a:t> throw</a:t>
            </a:r>
            <a:r>
              <a:rPr lang="en-US" sz="2800" b="1" dirty="0" smtClean="0"/>
              <a:t>;</a:t>
            </a:r>
          </a:p>
          <a:p>
            <a:r>
              <a:rPr lang="en-US" sz="2800" dirty="0">
                <a:latin typeface="Times New Roman" pitchFamily="18" charset="0"/>
                <a:cs typeface="Times New Roman" pitchFamily="18" charset="0"/>
              </a:rPr>
              <a:t>This causes the current exception to be thrown to the next enclosing try/catch sequence and is caught by a catch statement listed after that enclosing try block</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SPECIFYING EXCEPTIONS</a:t>
            </a:r>
            <a:endParaRPr lang="en-US" dirty="0"/>
          </a:p>
        </p:txBody>
      </p:sp>
      <p:sp>
        <p:nvSpPr>
          <p:cNvPr id="3" name="Content Placeholder 2"/>
          <p:cNvSpPr>
            <a:spLocks noGrp="1"/>
          </p:cNvSpPr>
          <p:nvPr>
            <p:ph idx="1"/>
          </p:nvPr>
        </p:nvSpPr>
        <p:spPr>
          <a:xfrm>
            <a:off x="457200" y="1600200"/>
            <a:ext cx="8229600" cy="4953000"/>
          </a:xfrm>
        </p:spPr>
        <p:txBody>
          <a:bodyPr>
            <a:normAutofit fontScale="25000" lnSpcReduction="20000"/>
          </a:bodyPr>
          <a:lstStyle/>
          <a:p>
            <a:r>
              <a:rPr lang="en-US" sz="7200" dirty="0">
                <a:latin typeface="Times New Roman" pitchFamily="18" charset="0"/>
                <a:cs typeface="Times New Roman" pitchFamily="18" charset="0"/>
              </a:rPr>
              <a:t>It is possible to restrict a function to throw only certain specified exceptions. This is achieved by adding a throw list cause to the function definition. The general form of using exception specification is :</a:t>
            </a:r>
          </a:p>
          <a:p>
            <a:pPr>
              <a:buNone/>
            </a:pPr>
            <a:endParaRPr lang="en-US" sz="7200" dirty="0">
              <a:latin typeface="Times New Roman" pitchFamily="18" charset="0"/>
              <a:cs typeface="Times New Roman" pitchFamily="18" charset="0"/>
            </a:endParaRPr>
          </a:p>
          <a:p>
            <a:r>
              <a:rPr lang="en-US" sz="7200" dirty="0">
                <a:latin typeface="Times New Roman" pitchFamily="18" charset="0"/>
                <a:cs typeface="Times New Roman" pitchFamily="18" charset="0"/>
              </a:rPr>
              <a:t> type function(</a:t>
            </a:r>
            <a:r>
              <a:rPr lang="en-US" sz="7200" dirty="0" err="1">
                <a:latin typeface="Times New Roman" pitchFamily="18" charset="0"/>
                <a:cs typeface="Times New Roman" pitchFamily="18" charset="0"/>
              </a:rPr>
              <a:t>arg</a:t>
            </a:r>
            <a:r>
              <a:rPr lang="en-US" sz="7200" dirty="0">
                <a:latin typeface="Times New Roman" pitchFamily="18" charset="0"/>
                <a:cs typeface="Times New Roman" pitchFamily="18" charset="0"/>
              </a:rPr>
              <a:t>-list) throw (type-list)</a:t>
            </a:r>
          </a:p>
          <a:p>
            <a:r>
              <a:rPr lang="en-US" sz="7200" dirty="0">
                <a:latin typeface="Times New Roman" pitchFamily="18" charset="0"/>
                <a:cs typeface="Times New Roman" pitchFamily="18" charset="0"/>
              </a:rPr>
              <a:t>{</a:t>
            </a:r>
          </a:p>
          <a:p>
            <a:r>
              <a:rPr lang="en-US" sz="7200" dirty="0">
                <a:latin typeface="Times New Roman" pitchFamily="18" charset="0"/>
                <a:cs typeface="Times New Roman" pitchFamily="18" charset="0"/>
              </a:rPr>
              <a:t>            ………….</a:t>
            </a:r>
          </a:p>
          <a:p>
            <a:r>
              <a:rPr lang="en-US" sz="7200" dirty="0">
                <a:latin typeface="Times New Roman" pitchFamily="18" charset="0"/>
                <a:cs typeface="Times New Roman" pitchFamily="18" charset="0"/>
              </a:rPr>
              <a:t>            ………….. Function body</a:t>
            </a:r>
          </a:p>
          <a:p>
            <a:r>
              <a:rPr lang="en-US" sz="7200" dirty="0">
                <a:latin typeface="Times New Roman" pitchFamily="18" charset="0"/>
                <a:cs typeface="Times New Roman" pitchFamily="18" charset="0"/>
              </a:rPr>
              <a:t>            ………….</a:t>
            </a:r>
          </a:p>
          <a:p>
            <a:r>
              <a:rPr lang="en-US" sz="7200" dirty="0">
                <a:latin typeface="Times New Roman" pitchFamily="18" charset="0"/>
                <a:cs typeface="Times New Roman" pitchFamily="18" charset="0"/>
              </a:rPr>
              <a:t> }</a:t>
            </a:r>
          </a:p>
          <a:p>
            <a:r>
              <a:rPr lang="en-US" sz="7200" dirty="0">
                <a:latin typeface="Times New Roman" pitchFamily="18" charset="0"/>
                <a:cs typeface="Times New Roman" pitchFamily="18" charset="0"/>
              </a:rPr>
              <a:t> </a:t>
            </a:r>
          </a:p>
          <a:p>
            <a:r>
              <a:rPr lang="en-US" sz="7200" dirty="0">
                <a:latin typeface="Times New Roman" pitchFamily="18" charset="0"/>
                <a:cs typeface="Times New Roman" pitchFamily="18" charset="0"/>
              </a:rPr>
              <a:t>The type-list specifies the type of exceptions that may be thrown. If we wish to prevent a function from throwing any exception, we may do so by making the type-list empty. That is, we must use</a:t>
            </a:r>
          </a:p>
          <a:p>
            <a:r>
              <a:rPr lang="en-US" sz="7200" dirty="0">
                <a:latin typeface="Times New Roman" pitchFamily="18" charset="0"/>
                <a:cs typeface="Times New Roman" pitchFamily="18" charset="0"/>
              </a:rPr>
              <a:t>	</a:t>
            </a:r>
          </a:p>
          <a:p>
            <a:r>
              <a:rPr lang="en-US" sz="7200" dirty="0">
                <a:latin typeface="Times New Roman" pitchFamily="18" charset="0"/>
                <a:cs typeface="Times New Roman" pitchFamily="18" charset="0"/>
              </a:rPr>
              <a:t>		throw();   // Empty list    </a:t>
            </a:r>
          </a:p>
          <a:p>
            <a:r>
              <a:rPr lang="en-US" sz="7200" dirty="0">
                <a:latin typeface="Times New Roman" pitchFamily="18" charset="0"/>
                <a:cs typeface="Times New Roman" pitchFamily="18" charset="0"/>
              </a:rPr>
              <a:t>  </a:t>
            </a:r>
          </a:p>
          <a:p>
            <a:r>
              <a:rPr lang="en-US" sz="7200" dirty="0">
                <a:latin typeface="Times New Roman" pitchFamily="18" charset="0"/>
                <a:cs typeface="Times New Roman" pitchFamily="18" charset="0"/>
              </a:rPr>
              <a:t>in the function header line.</a:t>
            </a:r>
          </a:p>
          <a:p>
            <a:r>
              <a:rPr lang="en-US" sz="7200" dirty="0"/>
              <a:t/>
            </a:r>
            <a:br>
              <a:rPr lang="en-US" sz="7200" dirty="0"/>
            </a:br>
            <a:r>
              <a:rPr lang="en-US" sz="7200" dirty="0"/>
              <a:t> </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Standard </a:t>
            </a:r>
            <a:r>
              <a:rPr lang="en-US" b="1" dirty="0"/>
              <a:t>Template Library</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sz="2400" dirty="0">
                <a:latin typeface="Times New Roman" pitchFamily="18" charset="0"/>
                <a:cs typeface="Times New Roman" pitchFamily="18" charset="0"/>
              </a:rPr>
              <a:t>A collection of generic classes and functions is called the Standard Template Library (STL)</a:t>
            </a:r>
          </a:p>
          <a:p>
            <a:pPr lvl="0"/>
            <a:r>
              <a:rPr lang="en-US" sz="2400" dirty="0">
                <a:latin typeface="Times New Roman" pitchFamily="18" charset="0"/>
                <a:cs typeface="Times New Roman" pitchFamily="18" charset="0"/>
              </a:rPr>
              <a:t>Set  of  C++  template classes, to provide common programming data structures and functions . such as lists, stacks, arrays etc.,</a:t>
            </a:r>
          </a:p>
          <a:p>
            <a:pPr lvl="0"/>
            <a:r>
              <a:rPr lang="en-US" sz="2400" dirty="0">
                <a:latin typeface="Times New Roman" pitchFamily="18" charset="0"/>
                <a:cs typeface="Times New Roman" pitchFamily="18" charset="0"/>
              </a:rPr>
              <a:t>Software library for the C++ programming language.</a:t>
            </a:r>
          </a:p>
          <a:p>
            <a:pPr lvl="0"/>
            <a:r>
              <a:rPr lang="en-US" sz="2400" dirty="0">
                <a:latin typeface="Times New Roman" pitchFamily="18" charset="0"/>
                <a:cs typeface="Times New Roman" pitchFamily="18" charset="0"/>
              </a:rPr>
              <a:t>STL can save considerable time and effort.</a:t>
            </a:r>
          </a:p>
          <a:p>
            <a:pPr lvl="0"/>
            <a:r>
              <a:rPr lang="en-US" sz="2400" dirty="0">
                <a:latin typeface="Times New Roman" pitchFamily="18" charset="0"/>
                <a:cs typeface="Times New Roman" pitchFamily="18" charset="0"/>
              </a:rPr>
              <a:t>STL components are defined in the namespace std.</a:t>
            </a:r>
          </a:p>
          <a:p>
            <a:r>
              <a:rPr lang="en-US" sz="2400" b="1" dirty="0">
                <a:latin typeface="Times New Roman" pitchFamily="18" charset="0"/>
                <a:cs typeface="Times New Roman" pitchFamily="18" charset="0"/>
              </a:rPr>
              <a:t> </a:t>
            </a:r>
            <a:r>
              <a:rPr lang="en-US" sz="2400" b="1" dirty="0"/>
              <a:t> </a:t>
            </a:r>
            <a:r>
              <a:rPr lang="en-US" sz="2400" b="1" dirty="0" smtClean="0"/>
              <a:t>                  using </a:t>
            </a:r>
            <a:r>
              <a:rPr lang="en-US" sz="2400" b="1" dirty="0"/>
              <a:t>namespace std;</a:t>
            </a:r>
            <a:endParaRPr lang="en-US" sz="2400" dirty="0"/>
          </a:p>
          <a:p>
            <a:r>
              <a:rPr lang="en-US" sz="2400" dirty="0">
                <a:latin typeface="Times New Roman" pitchFamily="18" charset="0"/>
                <a:cs typeface="Times New Roman" pitchFamily="18" charset="0"/>
              </a:rPr>
              <a:t>to inform the compiler that we intend to use the standard C++  library</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STL Components</a:t>
            </a:r>
          </a:p>
        </p:txBody>
      </p:sp>
      <p:sp>
        <p:nvSpPr>
          <p:cNvPr id="3" name="Content Placeholder 2"/>
          <p:cNvSpPr>
            <a:spLocks noGrp="1"/>
          </p:cNvSpPr>
          <p:nvPr>
            <p:ph idx="1"/>
          </p:nvPr>
        </p:nvSpPr>
        <p:spPr/>
        <p:txBody>
          <a:bodyPr/>
          <a:lstStyle/>
          <a:p>
            <a:pPr lvl="0"/>
            <a:r>
              <a:rPr lang="en-US" dirty="0" smtClean="0"/>
              <a:t>Containers : </a:t>
            </a:r>
          </a:p>
          <a:p>
            <a:pPr lvl="0"/>
            <a:endParaRPr lang="en-US" dirty="0" smtClean="0"/>
          </a:p>
          <a:p>
            <a:pPr lvl="0"/>
            <a:r>
              <a:rPr lang="en-US" dirty="0" smtClean="0"/>
              <a:t>Algorithms</a:t>
            </a:r>
          </a:p>
          <a:p>
            <a:pPr lvl="0"/>
            <a:endParaRPr lang="en-US" dirty="0" smtClean="0"/>
          </a:p>
          <a:p>
            <a:pPr lvl="0"/>
            <a:r>
              <a:rPr lang="en-US" dirty="0" err="1" smtClean="0"/>
              <a:t>iterators</a:t>
            </a:r>
            <a:endParaRPr lang="en-US" dirty="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Containers</a:t>
            </a:r>
            <a:endParaRPr lang="en-US" dirty="0"/>
          </a:p>
        </p:txBody>
      </p:sp>
      <p:sp>
        <p:nvSpPr>
          <p:cNvPr id="3" name="Content Placeholder 2"/>
          <p:cNvSpPr>
            <a:spLocks noGrp="1"/>
          </p:cNvSpPr>
          <p:nvPr>
            <p:ph idx="1"/>
          </p:nvPr>
        </p:nvSpPr>
        <p:spPr/>
        <p:txBody>
          <a:bodyPr/>
          <a:lstStyle/>
          <a:p>
            <a:pPr lvl="0"/>
            <a:r>
              <a:rPr lang="en-US" sz="4000" dirty="0">
                <a:latin typeface="Times New Roman" pitchFamily="18" charset="0"/>
                <a:cs typeface="Times New Roman" pitchFamily="18" charset="0"/>
              </a:rPr>
              <a:t>It is an object that actually stores data.</a:t>
            </a:r>
          </a:p>
          <a:p>
            <a:pPr lvl="0"/>
            <a:r>
              <a:rPr lang="en-US" sz="4000" dirty="0">
                <a:latin typeface="Times New Roman" pitchFamily="18" charset="0"/>
                <a:cs typeface="Times New Roman" pitchFamily="18" charset="0"/>
              </a:rPr>
              <a:t>They are implemented by template classes.</a:t>
            </a:r>
          </a:p>
          <a:p>
            <a:endParaRPr lang="en-US" sz="40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Algorithms </a:t>
            </a:r>
            <a:r>
              <a:rPr lang="en-US" b="1" dirty="0" smtClean="0"/>
              <a:t> </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lvl="0"/>
            <a:r>
              <a:rPr lang="en-US" sz="4000" dirty="0">
                <a:latin typeface="Times New Roman" pitchFamily="18" charset="0"/>
                <a:cs typeface="Times New Roman" pitchFamily="18" charset="0"/>
              </a:rPr>
              <a:t>It is a procedure</a:t>
            </a:r>
          </a:p>
          <a:p>
            <a:pPr lvl="0"/>
            <a:r>
              <a:rPr lang="en-US" sz="4000" dirty="0">
                <a:latin typeface="Times New Roman" pitchFamily="18" charset="0"/>
                <a:cs typeface="Times New Roman" pitchFamily="18" charset="0"/>
              </a:rPr>
              <a:t>Used to process the container’s data</a:t>
            </a:r>
          </a:p>
          <a:p>
            <a:pPr lvl="0"/>
            <a:r>
              <a:rPr lang="en-US" sz="4000" dirty="0">
                <a:latin typeface="Times New Roman" pitchFamily="18" charset="0"/>
                <a:cs typeface="Times New Roman" pitchFamily="18" charset="0"/>
              </a:rPr>
              <a:t>STL includes many different kinds of Algorithms to provide  support to tasks such as</a:t>
            </a:r>
          </a:p>
          <a:p>
            <a:r>
              <a:rPr lang="en-US" sz="4000" dirty="0" smtClean="0">
                <a:latin typeface="Times New Roman" pitchFamily="18" charset="0"/>
                <a:cs typeface="Times New Roman" pitchFamily="18" charset="0"/>
              </a:rPr>
              <a:t>                  initializing</a:t>
            </a:r>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searching</a:t>
            </a:r>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copying</a:t>
            </a:r>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sorting</a:t>
            </a:r>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merging</a:t>
            </a:r>
            <a:endParaRPr lang="en-US" sz="4000" dirty="0">
              <a:latin typeface="Times New Roman" pitchFamily="18" charset="0"/>
              <a:cs typeface="Times New Roman" pitchFamily="18" charset="0"/>
            </a:endParaRPr>
          </a:p>
          <a:p>
            <a:pPr lvl="0"/>
            <a:r>
              <a:rPr lang="en-US" sz="4000" dirty="0">
                <a:latin typeface="Times New Roman" pitchFamily="18" charset="0"/>
                <a:cs typeface="Times New Roman" pitchFamily="18" charset="0"/>
              </a:rPr>
              <a:t> Algorithms are implemented by template functions.</a:t>
            </a:r>
          </a:p>
          <a:p>
            <a:endParaRPr lang="en-US" sz="40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iterator</a:t>
            </a:r>
            <a:endParaRPr lang="en-US" dirty="0"/>
          </a:p>
        </p:txBody>
      </p:sp>
      <p:sp>
        <p:nvSpPr>
          <p:cNvPr id="3" name="Content Placeholder 2"/>
          <p:cNvSpPr>
            <a:spLocks noGrp="1"/>
          </p:cNvSpPr>
          <p:nvPr>
            <p:ph idx="1"/>
          </p:nvPr>
        </p:nvSpPr>
        <p:spPr/>
        <p:txBody>
          <a:bodyPr/>
          <a:lstStyle/>
          <a:p>
            <a:pPr lvl="0"/>
            <a:r>
              <a:rPr lang="en-US" dirty="0"/>
              <a:t>It is an object (like a pointer) that points to an element in a container.</a:t>
            </a:r>
          </a:p>
          <a:p>
            <a:pPr lvl="0"/>
            <a:r>
              <a:rPr lang="en-US" dirty="0"/>
              <a:t>To move through the  contents of containers.</a:t>
            </a:r>
          </a:p>
          <a:p>
            <a:pPr lvl="0"/>
            <a:r>
              <a:rPr lang="en-US" dirty="0" err="1"/>
              <a:t>iterators</a:t>
            </a:r>
            <a:r>
              <a:rPr lang="en-US" dirty="0"/>
              <a:t> connect algorithms with containers and play a key role in the container’s data manipulation</a:t>
            </a:r>
          </a:p>
          <a:p>
            <a:pPr>
              <a:buNone/>
            </a:pPr>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Containers supported by the STL</a:t>
            </a:r>
          </a:p>
        </p:txBody>
      </p:sp>
      <p:sp>
        <p:nvSpPr>
          <p:cNvPr id="3" name="Content Placeholder 2"/>
          <p:cNvSpPr>
            <a:spLocks noGrp="1"/>
          </p:cNvSpPr>
          <p:nvPr>
            <p:ph idx="1"/>
          </p:nvPr>
        </p:nvSpPr>
        <p:spPr/>
        <p:txBody>
          <a:bodyPr>
            <a:noAutofit/>
          </a:bodyPr>
          <a:lstStyle/>
          <a:p>
            <a:pPr lvl="0"/>
            <a:r>
              <a:rPr lang="en-US" sz="2000" dirty="0">
                <a:latin typeface="Times New Roman" pitchFamily="18" charset="0"/>
                <a:cs typeface="Times New Roman" pitchFamily="18" charset="0"/>
              </a:rPr>
              <a:t>vector  - A dynamic array</a:t>
            </a:r>
          </a:p>
          <a:p>
            <a:pPr lvl="0"/>
            <a:r>
              <a:rPr lang="en-US" sz="2000" dirty="0">
                <a:latin typeface="Times New Roman" pitchFamily="18" charset="0"/>
                <a:cs typeface="Times New Roman" pitchFamily="18" charset="0"/>
              </a:rPr>
              <a:t>list       - A bidirectional linear list</a:t>
            </a:r>
          </a:p>
          <a:p>
            <a:pPr lvl="0"/>
            <a:r>
              <a:rPr lang="en-US" sz="2000" dirty="0" err="1">
                <a:latin typeface="Times New Roman" pitchFamily="18" charset="0"/>
                <a:cs typeface="Times New Roman" pitchFamily="18" charset="0"/>
              </a:rPr>
              <a:t>deque</a:t>
            </a:r>
            <a:r>
              <a:rPr lang="en-US" sz="2000" dirty="0">
                <a:latin typeface="Times New Roman" pitchFamily="18" charset="0"/>
                <a:cs typeface="Times New Roman" pitchFamily="18" charset="0"/>
              </a:rPr>
              <a:t>  - A double ended queue</a:t>
            </a:r>
          </a:p>
          <a:p>
            <a:pPr lvl="0"/>
            <a:r>
              <a:rPr lang="en-US" sz="2000" dirty="0">
                <a:latin typeface="Times New Roman" pitchFamily="18" charset="0"/>
                <a:cs typeface="Times New Roman" pitchFamily="18" charset="0"/>
              </a:rPr>
              <a:t>set       - An associate container for storing unique sets</a:t>
            </a:r>
          </a:p>
          <a:p>
            <a:pPr lvl="0"/>
            <a:r>
              <a:rPr lang="en-US" sz="2000" dirty="0" err="1">
                <a:latin typeface="Times New Roman" pitchFamily="18" charset="0"/>
                <a:cs typeface="Times New Roman" pitchFamily="18" charset="0"/>
              </a:rPr>
              <a:t>multiset</a:t>
            </a:r>
            <a:r>
              <a:rPr lang="en-US" sz="2000" dirty="0">
                <a:latin typeface="Times New Roman" pitchFamily="18" charset="0"/>
                <a:cs typeface="Times New Roman" pitchFamily="18" charset="0"/>
              </a:rPr>
              <a:t> – An associate container for storing non-unique sets</a:t>
            </a:r>
          </a:p>
          <a:p>
            <a:pPr lvl="0"/>
            <a:r>
              <a:rPr lang="en-US" sz="2000" dirty="0">
                <a:latin typeface="Times New Roman" pitchFamily="18" charset="0"/>
                <a:cs typeface="Times New Roman" pitchFamily="18" charset="0"/>
              </a:rPr>
              <a:t>map        - An associate container for storing unique key value pairs (one-to-one mapping)</a:t>
            </a:r>
          </a:p>
          <a:p>
            <a:pPr lvl="0"/>
            <a:r>
              <a:rPr lang="en-US" sz="2000" dirty="0" err="1">
                <a:latin typeface="Times New Roman" pitchFamily="18" charset="0"/>
                <a:cs typeface="Times New Roman" pitchFamily="18" charset="0"/>
              </a:rPr>
              <a:t>mutimap</a:t>
            </a:r>
            <a:r>
              <a:rPr lang="en-US" sz="2000" dirty="0">
                <a:latin typeface="Times New Roman" pitchFamily="18" charset="0"/>
                <a:cs typeface="Times New Roman" pitchFamily="18" charset="0"/>
              </a:rPr>
              <a:t> – (one-to-many mapping) – one key may be associated with more than one value.</a:t>
            </a:r>
          </a:p>
          <a:p>
            <a:pPr lvl="0"/>
            <a:r>
              <a:rPr lang="en-US" sz="2000" dirty="0">
                <a:latin typeface="Times New Roman" pitchFamily="18" charset="0"/>
                <a:cs typeface="Times New Roman" pitchFamily="18" charset="0"/>
              </a:rPr>
              <a:t>Stack      - A standard stack (LIFO)</a:t>
            </a:r>
          </a:p>
          <a:p>
            <a:pPr lvl="0"/>
            <a:r>
              <a:rPr lang="en-US" sz="2000" dirty="0">
                <a:latin typeface="Times New Roman" pitchFamily="18" charset="0"/>
                <a:cs typeface="Times New Roman" pitchFamily="18" charset="0"/>
              </a:rPr>
              <a:t>Queue     - A standard queue (FIFO)</a:t>
            </a:r>
          </a:p>
          <a:p>
            <a:pPr lvl="0"/>
            <a:r>
              <a:rPr lang="en-US" sz="2000" dirty="0">
                <a:latin typeface="Times New Roman" pitchFamily="18" charset="0"/>
                <a:cs typeface="Times New Roman" pitchFamily="18" charset="0"/>
              </a:rPr>
              <a:t>Priority-queue – The first element out is always the highest priority element.</a:t>
            </a:r>
          </a:p>
          <a:p>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4115005-09F0-4D0A-B1D9-8F4F5C5C02E1}"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TEMPLATES </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latin typeface="Times New Roman" pitchFamily="18" charset="0"/>
                <a:cs typeface="Times New Roman" pitchFamily="18" charset="0"/>
              </a:rPr>
              <a:t>The class template definition is very similar to an ordinary class definition except the prefix template&lt;class T&gt; and the use of type T. This prefix tells the compiler that we are going to declare a template </a:t>
            </a:r>
            <a:r>
              <a:rPr lang="en-US" sz="2000" dirty="0"/>
              <a:t>and use T as a type name in the declaration</a:t>
            </a:r>
            <a:r>
              <a:rPr lang="en-US" sz="2000" dirty="0" smtClean="0"/>
              <a:t>.</a:t>
            </a:r>
          </a:p>
          <a:p>
            <a:r>
              <a:rPr lang="en-US" sz="2000" dirty="0"/>
              <a:t>The general format of a class template is :</a:t>
            </a:r>
          </a:p>
          <a:p>
            <a:r>
              <a:rPr lang="en-US" sz="2000" b="1" dirty="0"/>
              <a:t>template &lt;class T&gt;</a:t>
            </a:r>
            <a:endParaRPr lang="en-US" sz="2000" dirty="0"/>
          </a:p>
          <a:p>
            <a:r>
              <a:rPr lang="en-US" sz="2000" dirty="0"/>
              <a:t>class </a:t>
            </a:r>
            <a:r>
              <a:rPr lang="en-US" sz="2000" dirty="0" err="1"/>
              <a:t>classname</a:t>
            </a:r>
            <a:endParaRPr lang="en-US" sz="2000" dirty="0"/>
          </a:p>
          <a:p>
            <a:r>
              <a:rPr lang="en-US" sz="2000" dirty="0"/>
              <a:t>{</a:t>
            </a:r>
          </a:p>
          <a:p>
            <a:r>
              <a:rPr lang="en-US" sz="2000" dirty="0"/>
              <a:t> //…….</a:t>
            </a:r>
          </a:p>
          <a:p>
            <a:r>
              <a:rPr lang="en-US" sz="2000" dirty="0"/>
              <a:t>// class member specification</a:t>
            </a:r>
          </a:p>
          <a:p>
            <a:r>
              <a:rPr lang="en-US" sz="2000" dirty="0"/>
              <a:t>//with anonymous type T</a:t>
            </a:r>
          </a:p>
          <a:p>
            <a:r>
              <a:rPr lang="en-US" sz="2000" dirty="0"/>
              <a:t>//wherever appropriate</a:t>
            </a:r>
          </a:p>
          <a:p>
            <a:r>
              <a:rPr lang="en-US" sz="2000" dirty="0"/>
              <a:t>//………</a:t>
            </a:r>
          </a:p>
          <a:p>
            <a:r>
              <a:rPr lang="en-US" sz="2000" dirty="0" smtClean="0"/>
              <a:t>};</a:t>
            </a:r>
          </a:p>
          <a:p>
            <a:r>
              <a:rPr lang="en-US" sz="2000" b="1" dirty="0"/>
              <a:t>A class created from a class template is called a template class</a:t>
            </a:r>
          </a:p>
          <a:p>
            <a:endParaRPr lang="en-US" sz="2000" dirty="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Sequence Containers</a:t>
            </a:r>
            <a:endParaRPr lang="en-US" dirty="0"/>
          </a:p>
        </p:txBody>
      </p:sp>
      <p:pic>
        <p:nvPicPr>
          <p:cNvPr id="4" name="Content Placeholder 3"/>
          <p:cNvPicPr>
            <a:picLocks noGrp="1"/>
          </p:cNvPicPr>
          <p:nvPr>
            <p:ph idx="1"/>
          </p:nvPr>
        </p:nvPicPr>
        <p:blipFill>
          <a:blip r:embed="rId2">
            <a:lum bright="-30000"/>
          </a:blip>
          <a:srcRect l="24825" t="40625" r="23282" b="26705"/>
          <a:stretch>
            <a:fillRect/>
          </a:stretch>
        </p:blipFill>
        <p:spPr bwMode="auto">
          <a:xfrm>
            <a:off x="914400" y="1600200"/>
            <a:ext cx="7391400"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4115005-09F0-4D0A-B1D9-8F4F5C5C02E1}" type="slidenum">
              <a:rPr lang="en-US" smtClean="0"/>
              <a:pPr/>
              <a:t>20</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t>
            </a:r>
            <a:r>
              <a:rPr lang="en-US" dirty="0"/>
              <a:t>types of containers</a:t>
            </a:r>
          </a:p>
        </p:txBody>
      </p:sp>
      <p:sp>
        <p:nvSpPr>
          <p:cNvPr id="3" name="Content Placeholder 2"/>
          <p:cNvSpPr>
            <a:spLocks noGrp="1"/>
          </p:cNvSpPr>
          <p:nvPr>
            <p:ph idx="1"/>
          </p:nvPr>
        </p:nvSpPr>
        <p:spPr/>
        <p:txBody>
          <a:bodyPr/>
          <a:lstStyle/>
          <a:p>
            <a:pPr lvl="0"/>
            <a:r>
              <a:rPr lang="en-US" dirty="0"/>
              <a:t>The STL provides three types of containers :</a:t>
            </a:r>
          </a:p>
          <a:p>
            <a:pPr lvl="0"/>
            <a:r>
              <a:rPr lang="en-US" dirty="0"/>
              <a:t>Vector</a:t>
            </a:r>
          </a:p>
          <a:p>
            <a:pPr lvl="0"/>
            <a:r>
              <a:rPr lang="en-US" dirty="0"/>
              <a:t>List</a:t>
            </a:r>
          </a:p>
          <a:p>
            <a:pPr lvl="0"/>
            <a:r>
              <a:rPr lang="en-US" dirty="0" err="1"/>
              <a:t>Deque</a:t>
            </a:r>
            <a:endParaRPr lang="en-US" dirty="0"/>
          </a:p>
          <a:p>
            <a:pPr lvl="0"/>
            <a:r>
              <a:rPr lang="en-US" dirty="0"/>
              <a:t>Elements in all these containers can be accessed using an </a:t>
            </a:r>
            <a:r>
              <a:rPr lang="en-US" dirty="0" err="1" smtClean="0"/>
              <a:t>iterator</a:t>
            </a:r>
            <a:r>
              <a:rPr lang="en-US" dirty="0"/>
              <a:t>.</a:t>
            </a:r>
          </a:p>
          <a:p>
            <a:r>
              <a:rPr lang="en-US" dirty="0"/>
              <a:t>The difference between the three of them is related to only their </a:t>
            </a:r>
            <a:r>
              <a:rPr lang="en-US" dirty="0" smtClean="0"/>
              <a:t>performance.</a:t>
            </a:r>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latin typeface="Times New Roman" pitchFamily="18" charset="0"/>
                <a:cs typeface="Times New Roman" pitchFamily="18" charset="0"/>
              </a:rPr>
              <a:t>Vector, List   &amp; </a:t>
            </a:r>
            <a:r>
              <a:rPr lang="en-US" dirty="0" err="1" smtClean="0">
                <a:latin typeface="Times New Roman" pitchFamily="18" charset="0"/>
                <a:cs typeface="Times New Roman" pitchFamily="18" charset="0"/>
              </a:rPr>
              <a:t>Deque</a:t>
            </a:r>
            <a:r>
              <a:rPr lang="en-US" dirty="0"/>
              <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sz="2000" b="1" u="sng" dirty="0">
                <a:latin typeface="Times New Roman" pitchFamily="18" charset="0"/>
                <a:cs typeface="Times New Roman" pitchFamily="18" charset="0"/>
              </a:rPr>
              <a:t>Vector :</a:t>
            </a:r>
            <a:endParaRPr lang="en-US" sz="2000" u="sng" dirty="0">
              <a:latin typeface="Times New Roman" pitchFamily="18" charset="0"/>
              <a:cs typeface="Times New Roman" pitchFamily="18" charset="0"/>
            </a:endParaRPr>
          </a:p>
          <a:p>
            <a:r>
              <a:rPr lang="en-US" sz="2000" dirty="0">
                <a:latin typeface="Times New Roman" pitchFamily="18" charset="0"/>
                <a:cs typeface="Times New Roman" pitchFamily="18" charset="0"/>
              </a:rPr>
              <a:t>Random Access – Fast</a:t>
            </a:r>
          </a:p>
          <a:p>
            <a:r>
              <a:rPr lang="en-US" sz="2000" dirty="0">
                <a:latin typeface="Times New Roman" pitchFamily="18" charset="0"/>
                <a:cs typeface="Times New Roman" pitchFamily="18" charset="0"/>
              </a:rPr>
              <a:t>insertion or deletion in the middle – Slow</a:t>
            </a:r>
          </a:p>
          <a:p>
            <a:r>
              <a:rPr lang="en-US" sz="2000" dirty="0">
                <a:latin typeface="Times New Roman" pitchFamily="18" charset="0"/>
                <a:cs typeface="Times New Roman" pitchFamily="18" charset="0"/>
              </a:rPr>
              <a:t>insertion or deletion in the ends  - Fast at back</a:t>
            </a:r>
          </a:p>
          <a:p>
            <a:r>
              <a:rPr lang="en-US" sz="2000" dirty="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list </a:t>
            </a:r>
            <a:r>
              <a:rPr lang="en-US" sz="2000" b="1" u="sng" dirty="0">
                <a:latin typeface="Times New Roman" pitchFamily="18" charset="0"/>
                <a:cs typeface="Times New Roman" pitchFamily="18" charset="0"/>
              </a:rPr>
              <a:t>:</a:t>
            </a:r>
            <a:endParaRPr lang="en-US" sz="2000" u="sng"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Random </a:t>
            </a:r>
            <a:r>
              <a:rPr lang="en-US" sz="2000" dirty="0">
                <a:latin typeface="Times New Roman" pitchFamily="18" charset="0"/>
                <a:cs typeface="Times New Roman" pitchFamily="18" charset="0"/>
              </a:rPr>
              <a:t>Access – Slow</a:t>
            </a:r>
          </a:p>
          <a:p>
            <a:r>
              <a:rPr lang="en-US" sz="2000" dirty="0">
                <a:latin typeface="Times New Roman" pitchFamily="18" charset="0"/>
                <a:cs typeface="Times New Roman" pitchFamily="18" charset="0"/>
              </a:rPr>
              <a:t>insertion or deletion in the middle – Fast</a:t>
            </a:r>
          </a:p>
          <a:p>
            <a:r>
              <a:rPr lang="en-US" sz="2000" dirty="0">
                <a:latin typeface="Times New Roman" pitchFamily="18" charset="0"/>
                <a:cs typeface="Times New Roman" pitchFamily="18" charset="0"/>
              </a:rPr>
              <a:t>insertion or deletion at the ends     - Fast at front</a:t>
            </a:r>
          </a:p>
          <a:p>
            <a:r>
              <a:rPr lang="en-US" sz="2000" dirty="0">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deque</a:t>
            </a:r>
            <a:r>
              <a:rPr lang="en-US" sz="2000" b="1" u="sng" dirty="0" smtClean="0">
                <a:latin typeface="Times New Roman" pitchFamily="18" charset="0"/>
                <a:cs typeface="Times New Roman" pitchFamily="18" charset="0"/>
              </a:rPr>
              <a:t> </a:t>
            </a:r>
            <a:r>
              <a:rPr lang="en-US" sz="2000" b="1" u="sng" dirty="0">
                <a:latin typeface="Times New Roman" pitchFamily="18" charset="0"/>
                <a:cs typeface="Times New Roman" pitchFamily="18" charset="0"/>
              </a:rPr>
              <a:t>:</a:t>
            </a:r>
            <a:endParaRPr lang="en-US" sz="2000" u="sng"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Random </a:t>
            </a:r>
            <a:r>
              <a:rPr lang="en-US" sz="2000" dirty="0">
                <a:latin typeface="Times New Roman" pitchFamily="18" charset="0"/>
                <a:cs typeface="Times New Roman" pitchFamily="18" charset="0"/>
              </a:rPr>
              <a:t>Access – Fast</a:t>
            </a:r>
          </a:p>
          <a:p>
            <a:r>
              <a:rPr lang="en-US" sz="2000" dirty="0">
                <a:latin typeface="Times New Roman" pitchFamily="18" charset="0"/>
                <a:cs typeface="Times New Roman" pitchFamily="18" charset="0"/>
              </a:rPr>
              <a:t>insertion or deletion in the middle – Slow</a:t>
            </a:r>
          </a:p>
          <a:p>
            <a:r>
              <a:rPr lang="en-US" sz="2000" dirty="0">
                <a:latin typeface="Times New Roman" pitchFamily="18" charset="0"/>
                <a:cs typeface="Times New Roman" pitchFamily="18" charset="0"/>
              </a:rPr>
              <a:t>insertion or deletion at the ends – Fast at both the ends</a:t>
            </a:r>
          </a:p>
          <a:p>
            <a:endParaRPr lang="en-US" sz="2000"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pPr lvl="0"/>
            <a:r>
              <a:rPr lang="en-US" dirty="0" smtClean="0"/>
              <a:t>Associative Containers</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Designed to  support direct access to elements using keys.</a:t>
            </a:r>
          </a:p>
          <a:p>
            <a:pPr lvl="0"/>
            <a:r>
              <a:rPr lang="en-US" dirty="0" smtClean="0"/>
              <a:t>They are not sequential.</a:t>
            </a:r>
          </a:p>
          <a:p>
            <a:r>
              <a:rPr lang="en-US" dirty="0" smtClean="0"/>
              <a:t>Four types of associative containers :</a:t>
            </a:r>
          </a:p>
          <a:p>
            <a:endParaRPr lang="en-US" dirty="0" smtClean="0"/>
          </a:p>
          <a:p>
            <a:pPr lvl="0"/>
            <a:r>
              <a:rPr lang="en-US" dirty="0" smtClean="0"/>
              <a:t>1. Set     2. </a:t>
            </a:r>
            <a:r>
              <a:rPr lang="en-US" dirty="0" err="1" smtClean="0"/>
              <a:t>Multiset</a:t>
            </a:r>
            <a:r>
              <a:rPr lang="en-US" dirty="0" smtClean="0"/>
              <a:t>     3. Map        4. </a:t>
            </a:r>
            <a:r>
              <a:rPr lang="en-US" dirty="0" err="1" smtClean="0"/>
              <a:t>Multimap</a:t>
            </a:r>
            <a:endParaRPr lang="en-US" dirty="0" smtClean="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&amp;   </a:t>
            </a:r>
            <a:r>
              <a:rPr lang="en-US" dirty="0" err="1" smtClean="0"/>
              <a:t>Multiset</a:t>
            </a:r>
            <a:r>
              <a:rPr lang="en-US" dirty="0" smtClean="0"/>
              <a:t> </a:t>
            </a:r>
            <a:endParaRPr lang="en-US" dirty="0"/>
          </a:p>
        </p:txBody>
      </p:sp>
      <p:sp>
        <p:nvSpPr>
          <p:cNvPr id="3" name="Content Placeholder 2"/>
          <p:cNvSpPr>
            <a:spLocks noGrp="1"/>
          </p:cNvSpPr>
          <p:nvPr>
            <p:ph idx="1"/>
          </p:nvPr>
        </p:nvSpPr>
        <p:spPr/>
        <p:txBody>
          <a:bodyPr/>
          <a:lstStyle/>
          <a:p>
            <a:pPr lvl="0"/>
            <a:r>
              <a:rPr lang="en-US" dirty="0" smtClean="0"/>
              <a:t>Containers set and </a:t>
            </a:r>
            <a:r>
              <a:rPr lang="en-US" dirty="0" err="1" smtClean="0"/>
              <a:t>multiset</a:t>
            </a:r>
            <a:r>
              <a:rPr lang="en-US" dirty="0" smtClean="0"/>
              <a:t> can store a number </a:t>
            </a:r>
            <a:r>
              <a:rPr lang="en-US" smtClean="0"/>
              <a:t>of </a:t>
            </a:r>
            <a:r>
              <a:rPr lang="en-US" smtClean="0"/>
              <a:t>items </a:t>
            </a:r>
            <a:r>
              <a:rPr lang="en-US" dirty="0" smtClean="0"/>
              <a:t>and provide operations for manipulating them using the values as the keys.</a:t>
            </a:r>
          </a:p>
          <a:p>
            <a:pPr lvl="0"/>
            <a:r>
              <a:rPr lang="en-US" dirty="0" smtClean="0"/>
              <a:t>The main difference between a set and a </a:t>
            </a:r>
            <a:r>
              <a:rPr lang="en-US" dirty="0" err="1" smtClean="0"/>
              <a:t>multiset</a:t>
            </a:r>
            <a:r>
              <a:rPr lang="en-US" dirty="0" smtClean="0"/>
              <a:t> is that a </a:t>
            </a:r>
            <a:r>
              <a:rPr lang="en-US" dirty="0" err="1" smtClean="0"/>
              <a:t>multiset</a:t>
            </a:r>
            <a:r>
              <a:rPr lang="en-US" dirty="0" smtClean="0"/>
              <a:t> allows duplicate items while a set doest not.</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&amp; </a:t>
            </a:r>
            <a:r>
              <a:rPr lang="en-US" dirty="0" err="1" smtClean="0"/>
              <a:t>multimap</a:t>
            </a:r>
            <a:r>
              <a:rPr lang="en-US" dirty="0" smtClean="0"/>
              <a:t> </a:t>
            </a:r>
            <a:endParaRPr lang="en-US" dirty="0"/>
          </a:p>
        </p:txBody>
      </p:sp>
      <p:sp>
        <p:nvSpPr>
          <p:cNvPr id="3" name="Content Placeholder 2"/>
          <p:cNvSpPr>
            <a:spLocks noGrp="1"/>
          </p:cNvSpPr>
          <p:nvPr>
            <p:ph idx="1"/>
          </p:nvPr>
        </p:nvSpPr>
        <p:spPr/>
        <p:txBody>
          <a:bodyPr/>
          <a:lstStyle/>
          <a:p>
            <a:pPr lvl="0"/>
            <a:r>
              <a:rPr lang="en-US" dirty="0" smtClean="0"/>
              <a:t>Containers map and </a:t>
            </a:r>
            <a:r>
              <a:rPr lang="en-US" dirty="0" err="1" smtClean="0"/>
              <a:t>multimap</a:t>
            </a:r>
            <a:r>
              <a:rPr lang="en-US" dirty="0" smtClean="0"/>
              <a:t> are used to store pairs of items.</a:t>
            </a:r>
          </a:p>
          <a:p>
            <a:pPr lvl="0"/>
            <a:r>
              <a:rPr lang="en-US" dirty="0" smtClean="0"/>
              <a:t>The values are sometimes called mapped values.</a:t>
            </a:r>
          </a:p>
          <a:p>
            <a:pPr lvl="0"/>
            <a:r>
              <a:rPr lang="en-US" dirty="0" smtClean="0"/>
              <a:t>The main difference between a map and a </a:t>
            </a:r>
            <a:r>
              <a:rPr lang="en-US" dirty="0" err="1" smtClean="0"/>
              <a:t>multimap</a:t>
            </a:r>
            <a:r>
              <a:rPr lang="en-US" dirty="0" smtClean="0"/>
              <a:t> is that a map allows only one key for a given value to be stored while </a:t>
            </a:r>
            <a:r>
              <a:rPr lang="en-US" dirty="0" err="1" smtClean="0"/>
              <a:t>multimap</a:t>
            </a:r>
            <a:r>
              <a:rPr lang="en-US" dirty="0" smtClean="0"/>
              <a:t> permits multiple keys.</a:t>
            </a:r>
          </a:p>
          <a:p>
            <a:pPr lvl="0"/>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Derived Containers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000" dirty="0" smtClean="0">
                <a:latin typeface="Times New Roman" pitchFamily="18" charset="0"/>
                <a:cs typeface="Times New Roman" pitchFamily="18" charset="0"/>
              </a:rPr>
              <a:t>The STL provides three derived containers namely stack, queue and priority-queue</a:t>
            </a:r>
          </a:p>
          <a:p>
            <a:pPr lvl="0"/>
            <a:r>
              <a:rPr lang="en-US" sz="3000" dirty="0" smtClean="0">
                <a:latin typeface="Times New Roman" pitchFamily="18" charset="0"/>
                <a:cs typeface="Times New Roman" pitchFamily="18" charset="0"/>
              </a:rPr>
              <a:t>These are also known as container adaptors.</a:t>
            </a:r>
          </a:p>
          <a:p>
            <a:pPr lvl="0"/>
            <a:r>
              <a:rPr lang="en-US" sz="3000" dirty="0" smtClean="0">
                <a:latin typeface="Times New Roman" pitchFamily="18" charset="0"/>
                <a:cs typeface="Times New Roman" pitchFamily="18" charset="0"/>
              </a:rPr>
              <a:t>Stacks, queues and priority queues can be created from different sequence containers.</a:t>
            </a:r>
          </a:p>
          <a:p>
            <a:pPr lvl="0"/>
            <a:r>
              <a:rPr lang="en-US" sz="3000" dirty="0" smtClean="0">
                <a:latin typeface="Times New Roman" pitchFamily="18" charset="0"/>
                <a:cs typeface="Times New Roman" pitchFamily="18" charset="0"/>
              </a:rPr>
              <a:t>The derived containers do not support </a:t>
            </a:r>
            <a:r>
              <a:rPr lang="en-US" sz="3000" dirty="0" err="1" smtClean="0">
                <a:latin typeface="Times New Roman" pitchFamily="18" charset="0"/>
                <a:cs typeface="Times New Roman" pitchFamily="18" charset="0"/>
              </a:rPr>
              <a:t>iterators</a:t>
            </a:r>
            <a:r>
              <a:rPr lang="en-US" sz="3000" dirty="0" smtClean="0">
                <a:latin typeface="Times New Roman" pitchFamily="18" charset="0"/>
                <a:cs typeface="Times New Roman" pitchFamily="18" charset="0"/>
              </a:rPr>
              <a:t> and therefore we cannot use them for data manipulation.</a:t>
            </a:r>
          </a:p>
          <a:p>
            <a:pPr lvl="0"/>
            <a:r>
              <a:rPr lang="en-US" sz="3000" dirty="0" smtClean="0">
                <a:latin typeface="Times New Roman" pitchFamily="18" charset="0"/>
                <a:cs typeface="Times New Roman" pitchFamily="18" charset="0"/>
              </a:rPr>
              <a:t>However, they support two member functions pop() and push() for implementing deleting and inserting operations.</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Algorithms</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lvl="0"/>
            <a:r>
              <a:rPr lang="en-US" sz="2900" dirty="0" smtClean="0">
                <a:latin typeface="Times New Roman" pitchFamily="18" charset="0"/>
                <a:cs typeface="Times New Roman" pitchFamily="18" charset="0"/>
              </a:rPr>
              <a:t>Algorithms are functions that can be used generally across a variety of containers for processing their contents.</a:t>
            </a:r>
          </a:p>
          <a:p>
            <a:pPr lvl="0"/>
            <a:r>
              <a:rPr lang="en-US" sz="2900" dirty="0" smtClean="0">
                <a:latin typeface="Times New Roman" pitchFamily="18" charset="0"/>
                <a:cs typeface="Times New Roman" pitchFamily="18" charset="0"/>
              </a:rPr>
              <a:t>By using these algorithm, programmers can save a lot of  time and effort.</a:t>
            </a:r>
          </a:p>
          <a:p>
            <a:pPr lvl="0"/>
            <a:r>
              <a:rPr lang="en-US" sz="2900" dirty="0" smtClean="0">
                <a:latin typeface="Times New Roman" pitchFamily="18" charset="0"/>
                <a:cs typeface="Times New Roman" pitchFamily="18" charset="0"/>
              </a:rPr>
              <a:t>To have access to the STL algorithms, we must include &lt;algorithm&gt; in our program.</a:t>
            </a:r>
          </a:p>
          <a:p>
            <a:r>
              <a:rPr lang="en-US" sz="2900" dirty="0" smtClean="0">
                <a:latin typeface="Times New Roman" pitchFamily="18" charset="0"/>
                <a:cs typeface="Times New Roman" pitchFamily="18" charset="0"/>
              </a:rPr>
              <a:t> </a:t>
            </a:r>
          </a:p>
          <a:p>
            <a:r>
              <a:rPr lang="en-US" sz="2900" dirty="0" smtClean="0">
                <a:latin typeface="Times New Roman" pitchFamily="18" charset="0"/>
                <a:cs typeface="Times New Roman" pitchFamily="18" charset="0"/>
              </a:rPr>
              <a:t>STL algorithms, based on the nature of operations they perform, may be categorized as under :</a:t>
            </a:r>
          </a:p>
          <a:p>
            <a:r>
              <a:rPr lang="en-US" sz="2900" dirty="0" smtClean="0">
                <a:latin typeface="Times New Roman" pitchFamily="18" charset="0"/>
                <a:cs typeface="Times New Roman" pitchFamily="18" charset="0"/>
              </a:rPr>
              <a:t> </a:t>
            </a:r>
          </a:p>
          <a:p>
            <a:pPr lvl="1"/>
            <a:r>
              <a:rPr lang="en-US" sz="2900" dirty="0" smtClean="0">
                <a:latin typeface="Times New Roman" pitchFamily="18" charset="0"/>
                <a:cs typeface="Times New Roman" pitchFamily="18" charset="0"/>
              </a:rPr>
              <a:t>Retrieve or </a:t>
            </a:r>
            <a:r>
              <a:rPr lang="en-US" sz="2900" dirty="0" err="1" smtClean="0">
                <a:latin typeface="Times New Roman" pitchFamily="18" charset="0"/>
                <a:cs typeface="Times New Roman" pitchFamily="18" charset="0"/>
              </a:rPr>
              <a:t>nonmutating</a:t>
            </a:r>
            <a:r>
              <a:rPr lang="en-US" sz="2900" dirty="0" smtClean="0">
                <a:latin typeface="Times New Roman" pitchFamily="18" charset="0"/>
                <a:cs typeface="Times New Roman" pitchFamily="18" charset="0"/>
              </a:rPr>
              <a:t> algorithms</a:t>
            </a:r>
          </a:p>
          <a:p>
            <a:pPr lvl="1"/>
            <a:r>
              <a:rPr lang="en-US" sz="2900" dirty="0" smtClean="0">
                <a:latin typeface="Times New Roman" pitchFamily="18" charset="0"/>
                <a:cs typeface="Times New Roman" pitchFamily="18" charset="0"/>
              </a:rPr>
              <a:t>Mutating algorithms</a:t>
            </a:r>
          </a:p>
          <a:p>
            <a:pPr lvl="1"/>
            <a:r>
              <a:rPr lang="en-US" sz="2900" dirty="0" smtClean="0">
                <a:latin typeface="Times New Roman" pitchFamily="18" charset="0"/>
                <a:cs typeface="Times New Roman" pitchFamily="18" charset="0"/>
              </a:rPr>
              <a:t>Sorting algorithms</a:t>
            </a:r>
          </a:p>
          <a:p>
            <a:pPr lvl="1"/>
            <a:r>
              <a:rPr lang="en-US" sz="2900" dirty="0" smtClean="0">
                <a:latin typeface="Times New Roman" pitchFamily="18" charset="0"/>
                <a:cs typeface="Times New Roman" pitchFamily="18" charset="0"/>
              </a:rPr>
              <a:t>Set algorithms</a:t>
            </a:r>
          </a:p>
          <a:p>
            <a:pPr lvl="1"/>
            <a:r>
              <a:rPr lang="en-US" sz="2900" dirty="0" smtClean="0">
                <a:latin typeface="Times New Roman" pitchFamily="18" charset="0"/>
                <a:cs typeface="Times New Roman" pitchFamily="18" charset="0"/>
              </a:rPr>
              <a:t>Relational algorithms</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Nonmutating</a:t>
            </a:r>
            <a:r>
              <a:rPr lang="en-US" b="1" dirty="0" smtClean="0"/>
              <a:t> algorithms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adjacent_find</a:t>
            </a:r>
            <a:r>
              <a:rPr lang="en-US" dirty="0" smtClean="0"/>
              <a:t>()    Finds adjacent pair of objects 			    that are equal</a:t>
            </a:r>
          </a:p>
          <a:p>
            <a:r>
              <a:rPr lang="en-US" dirty="0" smtClean="0"/>
              <a:t>count()                 Counts occurrence of  a value in 	                       a sequence</a:t>
            </a:r>
          </a:p>
          <a:p>
            <a:r>
              <a:rPr lang="en-US" dirty="0" err="1" smtClean="0"/>
              <a:t>count_if</a:t>
            </a:r>
            <a:r>
              <a:rPr lang="en-US" dirty="0" smtClean="0"/>
              <a:t>()             Counts number of elements that      			   matches a predicate</a:t>
            </a:r>
          </a:p>
          <a:p>
            <a:r>
              <a:rPr lang="en-US" dirty="0" smtClean="0"/>
              <a:t>equal()                 True if two ranges are the same</a:t>
            </a:r>
          </a:p>
          <a:p>
            <a:r>
              <a:rPr lang="en-US" dirty="0" smtClean="0"/>
              <a:t>find()                    Finds first occurrence of  a value 	                       in a sequence</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Mutating algorithms </a:t>
            </a:r>
            <a:endParaRPr lang="en-US" dirty="0"/>
          </a:p>
        </p:txBody>
      </p:sp>
      <p:pic>
        <p:nvPicPr>
          <p:cNvPr id="4" name="Content Placeholder 3"/>
          <p:cNvPicPr>
            <a:picLocks noGrp="1"/>
          </p:cNvPicPr>
          <p:nvPr>
            <p:ph idx="1"/>
          </p:nvPr>
        </p:nvPicPr>
        <p:blipFill>
          <a:blip r:embed="rId2">
            <a:lum bright="-40000"/>
          </a:blip>
          <a:srcRect l="22409" t="33333" r="34886" b="35955"/>
          <a:stretch>
            <a:fillRect/>
          </a:stretch>
        </p:blipFill>
        <p:spPr bwMode="auto">
          <a:xfrm>
            <a:off x="381000" y="1371600"/>
            <a:ext cx="7772400" cy="4572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4115005-09F0-4D0A-B1D9-8F4F5C5C02E1}" type="slidenum">
              <a:rPr lang="en-US" smtClean="0"/>
              <a:pPr/>
              <a:t>29</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FUNCTION TEMPLATES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To create a family of functions with different argument types. The general format of a function template is :</a:t>
            </a:r>
          </a:p>
          <a:p>
            <a:r>
              <a:rPr lang="en-US" sz="2200" b="1" dirty="0">
                <a:latin typeface="Times New Roman" pitchFamily="18" charset="0"/>
                <a:cs typeface="Times New Roman" pitchFamily="18" charset="0"/>
              </a:rPr>
              <a:t>template&lt;class T&gt;</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returntype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functionname</a:t>
            </a:r>
            <a:r>
              <a:rPr lang="en-US" sz="2200" dirty="0">
                <a:latin typeface="Times New Roman" pitchFamily="18" charset="0"/>
                <a:cs typeface="Times New Roman" pitchFamily="18" charset="0"/>
              </a:rPr>
              <a:t>(arguments of type T)</a:t>
            </a:r>
          </a:p>
          <a:p>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//Body of function</a:t>
            </a:r>
          </a:p>
          <a:p>
            <a:r>
              <a:rPr lang="en-US" sz="2200" dirty="0">
                <a:latin typeface="Times New Roman" pitchFamily="18" charset="0"/>
                <a:cs typeface="Times New Roman" pitchFamily="18" charset="0"/>
              </a:rPr>
              <a:t>//with type </a:t>
            </a:r>
            <a:r>
              <a:rPr lang="en-US" sz="2200" dirty="0" smtClean="0">
                <a:latin typeface="Times New Roman" pitchFamily="18" charset="0"/>
                <a:cs typeface="Times New Roman" pitchFamily="18" charset="0"/>
              </a:rPr>
              <a:t>T</a:t>
            </a:r>
          </a:p>
          <a:p>
            <a:r>
              <a:rPr lang="en-US" sz="2400" dirty="0"/>
              <a:t>//wherever appropriate</a:t>
            </a:r>
          </a:p>
          <a:p>
            <a:r>
              <a:rPr lang="en-US" sz="2400" dirty="0"/>
              <a:t>//………………</a:t>
            </a:r>
          </a:p>
          <a:p>
            <a:r>
              <a:rPr lang="en-US" sz="2400" dirty="0"/>
              <a:t>}</a:t>
            </a:r>
          </a:p>
          <a:p>
            <a:endParaRPr lang="en-US" sz="22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Sorting algorithms </a:t>
            </a:r>
            <a:endParaRPr lang="en-US" dirty="0"/>
          </a:p>
        </p:txBody>
      </p:sp>
      <p:pic>
        <p:nvPicPr>
          <p:cNvPr id="4" name="Content Placeholder 3"/>
          <p:cNvPicPr>
            <a:picLocks noGrp="1"/>
          </p:cNvPicPr>
          <p:nvPr>
            <p:ph idx="1"/>
          </p:nvPr>
        </p:nvPicPr>
        <p:blipFill>
          <a:blip r:embed="rId2">
            <a:lum bright="-30000"/>
          </a:blip>
          <a:srcRect l="20513" t="32670" r="42148" b="44603"/>
          <a:stretch>
            <a:fillRect/>
          </a:stretch>
        </p:blipFill>
        <p:spPr bwMode="auto">
          <a:xfrm>
            <a:off x="533400" y="1600200"/>
            <a:ext cx="7848600" cy="4267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4115005-09F0-4D0A-B1D9-8F4F5C5C02E1}" type="slidenum">
              <a:rPr lang="en-US" smtClean="0"/>
              <a:pPr/>
              <a:t>30</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 algorithms </a:t>
            </a:r>
            <a:endParaRPr lang="en-US" dirty="0"/>
          </a:p>
        </p:txBody>
      </p:sp>
      <p:pic>
        <p:nvPicPr>
          <p:cNvPr id="4" name="Content Placeholder 3"/>
          <p:cNvPicPr>
            <a:picLocks noGrp="1"/>
          </p:cNvPicPr>
          <p:nvPr>
            <p:ph idx="1"/>
          </p:nvPr>
        </p:nvPicPr>
        <p:blipFill>
          <a:blip r:embed="rId2">
            <a:lum bright="-40000"/>
          </a:blip>
          <a:srcRect l="21621" t="29545" r="26648" b="44603"/>
          <a:stretch>
            <a:fillRect/>
          </a:stretch>
        </p:blipFill>
        <p:spPr bwMode="auto">
          <a:xfrm>
            <a:off x="609600" y="1371600"/>
            <a:ext cx="8001000"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4115005-09F0-4D0A-B1D9-8F4F5C5C02E1}" type="slidenum">
              <a:rPr lang="en-US" smtClean="0"/>
              <a:pPr/>
              <a:t>31</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Relational algorithms </a:t>
            </a:r>
            <a:endParaRPr lang="en-US" dirty="0"/>
          </a:p>
        </p:txBody>
      </p:sp>
      <p:pic>
        <p:nvPicPr>
          <p:cNvPr id="4" name="Content Placeholder 3"/>
          <p:cNvPicPr>
            <a:picLocks noGrp="1"/>
          </p:cNvPicPr>
          <p:nvPr>
            <p:ph idx="1"/>
          </p:nvPr>
        </p:nvPicPr>
        <p:blipFill>
          <a:blip r:embed="rId2">
            <a:lum bright="-30000"/>
          </a:blip>
          <a:srcRect l="22100" t="30398" r="37223" b="47443"/>
          <a:stretch>
            <a:fillRect/>
          </a:stretch>
        </p:blipFill>
        <p:spPr bwMode="auto">
          <a:xfrm>
            <a:off x="838200" y="1447800"/>
            <a:ext cx="7467600" cy="4114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4115005-09F0-4D0A-B1D9-8F4F5C5C02E1}" type="slidenum">
              <a:rPr lang="en-US" smtClean="0"/>
              <a:pPr/>
              <a:t>32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Numeric algorithms </a:t>
            </a:r>
            <a:endParaRPr lang="en-US" dirty="0"/>
          </a:p>
        </p:txBody>
      </p:sp>
      <p:pic>
        <p:nvPicPr>
          <p:cNvPr id="4" name="Content Placeholder 3"/>
          <p:cNvPicPr>
            <a:picLocks noGrp="1"/>
          </p:cNvPicPr>
          <p:nvPr>
            <p:ph idx="1"/>
          </p:nvPr>
        </p:nvPicPr>
        <p:blipFill>
          <a:blip r:embed="rId2">
            <a:lum bright="-30000"/>
          </a:blip>
          <a:srcRect l="21474" t="29830" r="33333" b="46022"/>
          <a:stretch>
            <a:fillRect/>
          </a:stretch>
        </p:blipFill>
        <p:spPr bwMode="auto">
          <a:xfrm>
            <a:off x="685800" y="1828800"/>
            <a:ext cx="7772400"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4115005-09F0-4D0A-B1D9-8F4F5C5C02E1}" type="slidenum">
              <a:rPr lang="en-US" smtClean="0"/>
              <a:pPr/>
              <a:t>33</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ITERATORS</a:t>
            </a:r>
            <a:endParaRPr lang="en-US" dirty="0"/>
          </a:p>
        </p:txBody>
      </p:sp>
      <p:sp>
        <p:nvSpPr>
          <p:cNvPr id="3" name="Content Placeholder 2"/>
          <p:cNvSpPr>
            <a:spLocks noGrp="1"/>
          </p:cNvSpPr>
          <p:nvPr>
            <p:ph idx="1"/>
          </p:nvPr>
        </p:nvSpPr>
        <p:spPr/>
        <p:txBody>
          <a:bodyPr/>
          <a:lstStyle/>
          <a:p>
            <a:pPr lvl="0"/>
            <a:r>
              <a:rPr lang="en-US" dirty="0" smtClean="0"/>
              <a:t>Behave like pointers and are used to access container elements</a:t>
            </a:r>
          </a:p>
          <a:p>
            <a:pPr lvl="0"/>
            <a:r>
              <a:rPr lang="en-US" dirty="0" smtClean="0"/>
              <a:t>They are often used to traverse from one elements to another, a process known as iterating through the container.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lum bright="-30000"/>
          </a:blip>
          <a:srcRect l="20371" t="22621" r="28703" b="47108"/>
          <a:stretch>
            <a:fillRect/>
          </a:stretch>
        </p:blipFill>
        <p:spPr bwMode="auto">
          <a:xfrm>
            <a:off x="838200" y="914400"/>
            <a:ext cx="7543800" cy="4572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4115005-09F0-4D0A-B1D9-8F4F5C5C02E1}" type="slidenum">
              <a:rPr lang="en-US" smtClean="0"/>
              <a:pPr/>
              <a:t>35</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lum bright="-30000"/>
          </a:blip>
          <a:srcRect l="22222" t="22622" r="24074" b="24910"/>
          <a:stretch>
            <a:fillRect/>
          </a:stretch>
        </p:blipFill>
        <p:spPr bwMode="auto">
          <a:xfrm>
            <a:off x="457200" y="838200"/>
            <a:ext cx="8077200" cy="4953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4115005-09F0-4D0A-B1D9-8F4F5C5C02E1}" type="slidenum">
              <a:rPr lang="en-US" smtClean="0"/>
              <a:pPr/>
              <a:t>36</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smtClean="0"/>
              <a:t>bidirectional </a:t>
            </a:r>
            <a:r>
              <a:rPr lang="en-US" b="1" dirty="0" err="1" smtClean="0"/>
              <a:t>iterator</a:t>
            </a:r>
            <a:r>
              <a:rPr lang="en-US" b="1" dirty="0" smtClean="0"/>
              <a:t>          : </a:t>
            </a:r>
            <a:r>
              <a:rPr lang="en-US" dirty="0" smtClean="0"/>
              <a:t> While supporting all forward </a:t>
            </a:r>
            <a:r>
              <a:rPr lang="en-US" dirty="0" err="1" smtClean="0"/>
              <a:t>iterator</a:t>
            </a:r>
            <a:r>
              <a:rPr lang="en-US" dirty="0" smtClean="0"/>
              <a:t> operations, provides the ability to move in the backward direction in the container.</a:t>
            </a:r>
          </a:p>
          <a:p>
            <a:endParaRPr lang="en-US" dirty="0" smtClean="0"/>
          </a:p>
          <a:p>
            <a:r>
              <a:rPr lang="en-US" b="1" dirty="0" smtClean="0"/>
              <a:t>Random Access :  </a:t>
            </a:r>
            <a:r>
              <a:rPr lang="en-US" dirty="0" smtClean="0"/>
              <a:t> Combines the functionality of bidirectional </a:t>
            </a:r>
            <a:r>
              <a:rPr lang="en-US" dirty="0" err="1" smtClean="0"/>
              <a:t>iterator</a:t>
            </a:r>
            <a:r>
              <a:rPr lang="en-US" dirty="0" smtClean="0"/>
              <a:t> with an ability to jump to an arbitrary location</a:t>
            </a:r>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37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APPLICATION OF CONTAINER CLASSES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Three most popular containers </a:t>
            </a:r>
            <a:r>
              <a:rPr lang="en-US" dirty="0" err="1" smtClean="0"/>
              <a:t>namel</a:t>
            </a:r>
            <a:r>
              <a:rPr lang="en-US" dirty="0" smtClean="0"/>
              <a:t>,</a:t>
            </a:r>
          </a:p>
          <a:p>
            <a:pPr lvl="0"/>
            <a:r>
              <a:rPr lang="en-US" dirty="0" smtClean="0"/>
              <a:t>Vector          2. List                  3. Map</a:t>
            </a:r>
          </a:p>
          <a:p>
            <a:r>
              <a:rPr lang="en-US" b="1" dirty="0" smtClean="0"/>
              <a:t>Vectors :</a:t>
            </a:r>
            <a:endParaRPr lang="en-US" dirty="0" smtClean="0"/>
          </a:p>
          <a:p>
            <a:pPr lvl="0"/>
            <a:r>
              <a:rPr lang="en-US" dirty="0" smtClean="0"/>
              <a:t>Most widely used container</a:t>
            </a:r>
          </a:p>
          <a:p>
            <a:pPr lvl="0"/>
            <a:r>
              <a:rPr lang="en-US" dirty="0" smtClean="0"/>
              <a:t>It stores elements in contiguous memory locations and</a:t>
            </a:r>
          </a:p>
          <a:p>
            <a:pPr lvl="0"/>
            <a:r>
              <a:rPr lang="en-US" dirty="0" smtClean="0"/>
              <a:t>Enables direct access to any element using the subscript operator[]</a:t>
            </a:r>
          </a:p>
          <a:p>
            <a:pPr lvl="0"/>
            <a:r>
              <a:rPr lang="en-US" dirty="0" smtClean="0"/>
              <a:t>A vector can change its size dynamically and therefore allocates memory as needed at run time.</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38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Important member functions of the vector class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smtClean="0"/>
              <a:t>Function    : at()</a:t>
            </a:r>
          </a:p>
          <a:p>
            <a:r>
              <a:rPr lang="en-US" dirty="0" smtClean="0"/>
              <a:t>Task          : gives a reference to an element</a:t>
            </a:r>
          </a:p>
          <a:p>
            <a:r>
              <a:rPr lang="en-US" dirty="0" smtClean="0"/>
              <a:t>Function    : back()</a:t>
            </a:r>
          </a:p>
          <a:p>
            <a:r>
              <a:rPr lang="en-US" dirty="0" smtClean="0"/>
              <a:t>Task           : Gives a reference to the last element</a:t>
            </a:r>
          </a:p>
          <a:p>
            <a:r>
              <a:rPr lang="en-US" dirty="0" smtClean="0"/>
              <a:t>Function    : begin()</a:t>
            </a:r>
          </a:p>
          <a:p>
            <a:r>
              <a:rPr lang="en-US" dirty="0" smtClean="0"/>
              <a:t>Task           : gives a reference to the first element</a:t>
            </a:r>
          </a:p>
          <a:p>
            <a:r>
              <a:rPr lang="en-US" dirty="0" smtClean="0"/>
              <a:t>Function    : capacity()</a:t>
            </a:r>
          </a:p>
          <a:p>
            <a:r>
              <a:rPr lang="en-US" dirty="0" smtClean="0"/>
              <a:t>Task          :  gives the current capacity of the vector</a:t>
            </a:r>
          </a:p>
          <a:p>
            <a:r>
              <a:rPr lang="en-US" dirty="0" smtClean="0"/>
              <a:t>Function    : clear()</a:t>
            </a:r>
          </a:p>
          <a:p>
            <a:r>
              <a:rPr lang="en-US" dirty="0" smtClean="0"/>
              <a:t>Task          : Deletes all the elements from the vector</a:t>
            </a:r>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39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2400" dirty="0"/>
              <a:t>We must use the template parameter T as and when necessary in the function body and in its argument list</a:t>
            </a:r>
            <a:r>
              <a:rPr lang="en-US" sz="2400" dirty="0" smtClean="0"/>
              <a:t>.</a:t>
            </a:r>
            <a:endParaRPr lang="en-US" sz="2400" dirty="0"/>
          </a:p>
          <a:p>
            <a:r>
              <a:rPr lang="en-US" sz="2400" dirty="0"/>
              <a:t>The following example declares a swap() function template that will swap two values of a given type of data.</a:t>
            </a:r>
          </a:p>
          <a:p>
            <a:r>
              <a:rPr lang="en-US" sz="2400" dirty="0"/>
              <a:t> </a:t>
            </a:r>
          </a:p>
          <a:p>
            <a:r>
              <a:rPr lang="en-US" sz="2400" b="1" dirty="0"/>
              <a:t>template&lt;class T&gt;</a:t>
            </a:r>
            <a:endParaRPr lang="en-US" sz="2400" dirty="0"/>
          </a:p>
          <a:p>
            <a:r>
              <a:rPr lang="en-US" sz="2400" dirty="0"/>
              <a:t>void swap(</a:t>
            </a:r>
            <a:r>
              <a:rPr lang="en-US" sz="2400" b="1" dirty="0" err="1"/>
              <a:t>T</a:t>
            </a:r>
            <a:r>
              <a:rPr lang="en-US" sz="2400" dirty="0" err="1"/>
              <a:t>&amp;x</a:t>
            </a:r>
            <a:r>
              <a:rPr lang="en-US" sz="2400" dirty="0"/>
              <a:t>, </a:t>
            </a:r>
            <a:r>
              <a:rPr lang="en-US" sz="2400" b="1" dirty="0" err="1"/>
              <a:t>T</a:t>
            </a:r>
            <a:r>
              <a:rPr lang="en-US" sz="2400" dirty="0" err="1"/>
              <a:t>&amp;y</a:t>
            </a:r>
            <a:r>
              <a:rPr lang="en-US" sz="2400" dirty="0"/>
              <a:t>)</a:t>
            </a:r>
          </a:p>
          <a:p>
            <a:r>
              <a:rPr lang="en-US" sz="2400" dirty="0"/>
              <a:t>{</a:t>
            </a:r>
          </a:p>
          <a:p>
            <a:r>
              <a:rPr lang="en-US" sz="2400" dirty="0"/>
              <a:t> </a:t>
            </a:r>
            <a:r>
              <a:rPr lang="en-US" sz="2400" b="1" dirty="0"/>
              <a:t> T</a:t>
            </a:r>
            <a:r>
              <a:rPr lang="en-US" sz="2400" dirty="0"/>
              <a:t> temp = x;</a:t>
            </a:r>
          </a:p>
          <a:p>
            <a:r>
              <a:rPr lang="en-US" sz="2400" dirty="0"/>
              <a:t>  x = y;</a:t>
            </a:r>
          </a:p>
          <a:p>
            <a:r>
              <a:rPr lang="en-US" sz="2400" dirty="0"/>
              <a:t>  y = temp;</a:t>
            </a:r>
          </a:p>
          <a:p>
            <a:r>
              <a:rPr lang="en-US" sz="2400" dirty="0"/>
              <a:t>}</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4115005-09F0-4D0A-B1D9-8F4F5C5C02E1}"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Lists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Another container that is popularly used.</a:t>
            </a:r>
          </a:p>
          <a:p>
            <a:pPr lvl="0"/>
            <a:r>
              <a:rPr lang="en-US" dirty="0" smtClean="0"/>
              <a:t>It supports a bidirectional linear list and provides an efficient implementation for deletion and insertion operations.</a:t>
            </a:r>
          </a:p>
          <a:p>
            <a:pPr lvl="0"/>
            <a:r>
              <a:rPr lang="en-US" dirty="0" smtClean="0"/>
              <a:t>Unlike a vector, which supports random access.</a:t>
            </a:r>
          </a:p>
          <a:p>
            <a:pPr lvl="0"/>
            <a:r>
              <a:rPr lang="en-US" dirty="0" smtClean="0"/>
              <a:t>A list can be accessed sequentially only.</a:t>
            </a:r>
          </a:p>
          <a:p>
            <a:pPr lvl="0"/>
            <a:r>
              <a:rPr lang="en-US" dirty="0" smtClean="0"/>
              <a:t>Bidirectional </a:t>
            </a:r>
            <a:r>
              <a:rPr lang="en-US" dirty="0" err="1" smtClean="0"/>
              <a:t>iterators</a:t>
            </a:r>
            <a:r>
              <a:rPr lang="en-US" dirty="0" smtClean="0"/>
              <a:t> are used for accessing list elements.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40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Important Member functions of the list class </a:t>
            </a:r>
            <a:endParaRPr lang="en-US" dirty="0"/>
          </a:p>
        </p:txBody>
      </p:sp>
      <p:sp>
        <p:nvSpPr>
          <p:cNvPr id="3" name="Content Placeholder 2"/>
          <p:cNvSpPr>
            <a:spLocks noGrp="1"/>
          </p:cNvSpPr>
          <p:nvPr>
            <p:ph idx="1"/>
          </p:nvPr>
        </p:nvSpPr>
        <p:spPr/>
        <p:txBody>
          <a:bodyPr/>
          <a:lstStyle/>
          <a:p>
            <a:r>
              <a:rPr lang="en-US" dirty="0" smtClean="0"/>
              <a:t>back()    Gives reference to the last element</a:t>
            </a:r>
          </a:p>
          <a:p>
            <a:r>
              <a:rPr lang="en-US" dirty="0" smtClean="0"/>
              <a:t>begin()   Gives reference to the first element</a:t>
            </a:r>
          </a:p>
          <a:p>
            <a:r>
              <a:rPr lang="en-US" dirty="0" smtClean="0"/>
              <a:t>clear()    Deletes all the elements</a:t>
            </a:r>
          </a:p>
          <a:p>
            <a:r>
              <a:rPr lang="en-US" dirty="0" smtClean="0"/>
              <a:t>empty()  Decides if the list is empty or not</a:t>
            </a:r>
          </a:p>
          <a:p>
            <a:r>
              <a:rPr lang="en-US" dirty="0" smtClean="0"/>
              <a:t>end()       Gives reference to the end of the list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41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Maps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map is sequence of (key, value) pairs where a single value is associated with each unique key</a:t>
            </a:r>
          </a:p>
          <a:p>
            <a:r>
              <a:rPr lang="en-US" dirty="0" smtClean="0"/>
              <a:t>Important member functions of the map class are  </a:t>
            </a:r>
          </a:p>
          <a:p>
            <a:r>
              <a:rPr lang="en-US" b="1" dirty="0" smtClean="0"/>
              <a:t> </a:t>
            </a:r>
            <a:r>
              <a:rPr lang="en-US" dirty="0" smtClean="0"/>
              <a:t>begin()             Gives references to the first element</a:t>
            </a:r>
          </a:p>
          <a:p>
            <a:r>
              <a:rPr lang="en-US" dirty="0" smtClean="0"/>
              <a:t>clear()              Deletes all elements from the map</a:t>
            </a:r>
          </a:p>
          <a:p>
            <a:r>
              <a:rPr lang="en-US" dirty="0" smtClean="0"/>
              <a:t>empty()            Decides whether the map is empty or not</a:t>
            </a:r>
          </a:p>
          <a:p>
            <a:r>
              <a:rPr lang="en-US" dirty="0" smtClean="0"/>
              <a:t>end()                Gives a reference to the end of the map</a:t>
            </a:r>
          </a:p>
          <a:p>
            <a:r>
              <a:rPr lang="en-US" dirty="0" smtClean="0"/>
              <a:t>erase()              Deletes the specified elements.</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42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FUNCTION OBJECTS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p>
          <a:p>
            <a:pPr lvl="0"/>
            <a:r>
              <a:rPr lang="en-US" dirty="0" smtClean="0"/>
              <a:t>It is a function that has been wrapped in a class so that it looks an object. Function objects are often used as arguments to certain containers and algorithms. For example the statement</a:t>
            </a:r>
          </a:p>
          <a:p>
            <a:r>
              <a:rPr lang="en-US" dirty="0" smtClean="0"/>
              <a:t> </a:t>
            </a:r>
          </a:p>
          <a:p>
            <a:r>
              <a:rPr lang="en-US" dirty="0" smtClean="0"/>
              <a:t>sort(array, array+5,greater&lt;</a:t>
            </a:r>
            <a:r>
              <a:rPr lang="en-US" dirty="0" err="1" smtClean="0"/>
              <a:t>int</a:t>
            </a:r>
            <a:r>
              <a:rPr lang="en-US" dirty="0" smtClean="0"/>
              <a:t>&gt;());</a:t>
            </a:r>
          </a:p>
          <a:p>
            <a:r>
              <a:rPr lang="en-US" dirty="0" smtClean="0"/>
              <a:t> </a:t>
            </a:r>
          </a:p>
          <a:p>
            <a:r>
              <a:rPr lang="en-US" dirty="0" smtClean="0"/>
              <a:t>uses the function object greater  &lt;</a:t>
            </a:r>
            <a:r>
              <a:rPr lang="en-US" dirty="0" err="1" smtClean="0"/>
              <a:t>int</a:t>
            </a:r>
            <a:r>
              <a:rPr lang="en-US" dirty="0" smtClean="0"/>
              <a:t>&gt; to sort the element contained in array in descending order.</a:t>
            </a:r>
          </a:p>
          <a:p>
            <a:r>
              <a:rPr lang="en-US" dirty="0" smtClean="0"/>
              <a:t> </a:t>
            </a:r>
          </a:p>
          <a:p>
            <a:r>
              <a:rPr lang="en-US" dirty="0" smtClean="0"/>
              <a:t>For using function objects we must include &lt;functional&gt; header file.</a:t>
            </a:r>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43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template function </a:t>
            </a:r>
            <a:endParaRPr lang="en-US" dirty="0"/>
          </a:p>
        </p:txBody>
      </p:sp>
      <p:sp>
        <p:nvSpPr>
          <p:cNvPr id="3" name="Content Placeholder 2"/>
          <p:cNvSpPr>
            <a:spLocks noGrp="1"/>
          </p:cNvSpPr>
          <p:nvPr>
            <p:ph idx="1"/>
          </p:nvPr>
        </p:nvSpPr>
        <p:spPr/>
        <p:txBody>
          <a:bodyPr/>
          <a:lstStyle/>
          <a:p>
            <a:r>
              <a:rPr lang="en-US" b="1" dirty="0"/>
              <a:t>What is template function ?</a:t>
            </a:r>
            <a:endParaRPr lang="en-US" dirty="0"/>
          </a:p>
          <a:p>
            <a:r>
              <a:rPr lang="en-US" dirty="0"/>
              <a:t>A function generated from  a function template is called a </a:t>
            </a:r>
            <a:r>
              <a:rPr lang="en-US" b="1" i="1" dirty="0"/>
              <a:t>template function.</a:t>
            </a:r>
            <a:endParaRPr lang="en-US" dirty="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MEMBER FUNCTION TEMPLATES</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sz="3100" b="1" dirty="0">
                <a:latin typeface="Times New Roman" pitchFamily="18" charset="0"/>
                <a:cs typeface="Times New Roman" pitchFamily="18" charset="0"/>
              </a:rPr>
              <a:t> </a:t>
            </a:r>
            <a:r>
              <a:rPr lang="en-US" sz="3100" dirty="0">
                <a:latin typeface="Times New Roman" pitchFamily="18" charset="0"/>
                <a:cs typeface="Times New Roman" pitchFamily="18" charset="0"/>
              </a:rPr>
              <a:t>Member function of the template classes themselves are parameterized by the type argument(to their template classes) and therefore these functions must be defined by the function templates. It takes the following general form:</a:t>
            </a:r>
          </a:p>
          <a:p>
            <a:r>
              <a:rPr lang="en-US" sz="3100" dirty="0">
                <a:latin typeface="Times New Roman" pitchFamily="18" charset="0"/>
                <a:cs typeface="Times New Roman" pitchFamily="18" charset="0"/>
              </a:rPr>
              <a:t> </a:t>
            </a:r>
          </a:p>
          <a:p>
            <a:r>
              <a:rPr lang="en-US" sz="3100" b="1" dirty="0">
                <a:latin typeface="Times New Roman" pitchFamily="18" charset="0"/>
                <a:cs typeface="Times New Roman" pitchFamily="18" charset="0"/>
              </a:rPr>
              <a:t>Template&lt;class T&gt;</a:t>
            </a:r>
            <a:endParaRPr lang="en-US" sz="3100" dirty="0">
              <a:latin typeface="Times New Roman" pitchFamily="18" charset="0"/>
              <a:cs typeface="Times New Roman" pitchFamily="18" charset="0"/>
            </a:endParaRPr>
          </a:p>
          <a:p>
            <a:r>
              <a:rPr lang="en-US" sz="3100" dirty="0" smtClean="0">
                <a:latin typeface="Times New Roman" pitchFamily="18" charset="0"/>
                <a:cs typeface="Times New Roman" pitchFamily="18" charset="0"/>
              </a:rPr>
              <a:t>return type class name&lt;T</a:t>
            </a:r>
            <a:r>
              <a:rPr lang="en-US" sz="3100" dirty="0">
                <a:latin typeface="Times New Roman" pitchFamily="18" charset="0"/>
                <a:cs typeface="Times New Roman" pitchFamily="18" charset="0"/>
              </a:rPr>
              <a:t>&gt;  || </a:t>
            </a:r>
            <a:r>
              <a:rPr lang="en-US" sz="3100" dirty="0" smtClean="0">
                <a:latin typeface="Times New Roman" pitchFamily="18" charset="0"/>
                <a:cs typeface="Times New Roman" pitchFamily="18" charset="0"/>
              </a:rPr>
              <a:t>function name(</a:t>
            </a:r>
            <a:r>
              <a:rPr lang="en-US" sz="3100" dirty="0" err="1" smtClean="0">
                <a:latin typeface="Times New Roman" pitchFamily="18" charset="0"/>
                <a:cs typeface="Times New Roman" pitchFamily="18" charset="0"/>
              </a:rPr>
              <a:t>arglist</a:t>
            </a:r>
            <a:r>
              <a:rPr lang="en-US" sz="3100" dirty="0">
                <a:latin typeface="Times New Roman" pitchFamily="18" charset="0"/>
                <a:cs typeface="Times New Roman" pitchFamily="18" charset="0"/>
              </a:rPr>
              <a:t>)</a:t>
            </a:r>
          </a:p>
          <a:p>
            <a:r>
              <a:rPr lang="en-US" sz="3100" dirty="0">
                <a:latin typeface="Times New Roman" pitchFamily="18" charset="0"/>
                <a:cs typeface="Times New Roman" pitchFamily="18" charset="0"/>
              </a:rPr>
              <a:t>{</a:t>
            </a:r>
          </a:p>
          <a:p>
            <a:r>
              <a:rPr lang="en-US" sz="3100" dirty="0">
                <a:latin typeface="Times New Roman" pitchFamily="18" charset="0"/>
                <a:cs typeface="Times New Roman" pitchFamily="18" charset="0"/>
              </a:rPr>
              <a:t>           //……………..</a:t>
            </a:r>
          </a:p>
          <a:p>
            <a:r>
              <a:rPr lang="en-US" sz="3100" dirty="0">
                <a:latin typeface="Times New Roman" pitchFamily="18" charset="0"/>
                <a:cs typeface="Times New Roman" pitchFamily="18" charset="0"/>
              </a:rPr>
              <a:t>          //Function body</a:t>
            </a:r>
          </a:p>
          <a:p>
            <a:r>
              <a:rPr lang="en-US" sz="3100" dirty="0">
                <a:latin typeface="Times New Roman" pitchFamily="18" charset="0"/>
                <a:cs typeface="Times New Roman" pitchFamily="18" charset="0"/>
              </a:rPr>
              <a:t>         //……………….</a:t>
            </a:r>
          </a:p>
          <a:p>
            <a:r>
              <a:rPr lang="en-US" sz="3100" dirty="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TEMPLATE ARGUMENTS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sz="2600" dirty="0">
                <a:latin typeface="Times New Roman" pitchFamily="18" charset="0"/>
                <a:cs typeface="Times New Roman" pitchFamily="18" charset="0"/>
              </a:rPr>
              <a:t>A Template can have multiple arguments. That is, in addition to the type argument T, we can also use other arguments such as strings, function names, constant expressions and built-in type. Consider the following example.</a:t>
            </a:r>
          </a:p>
          <a:p>
            <a:r>
              <a:rPr lang="en-US" sz="2600" dirty="0">
                <a:latin typeface="Times New Roman" pitchFamily="18" charset="0"/>
                <a:cs typeface="Times New Roman" pitchFamily="18" charset="0"/>
              </a:rPr>
              <a:t> template &lt;class T, </a:t>
            </a:r>
            <a:r>
              <a:rPr lang="en-US" sz="2600" b="1" dirty="0" err="1">
                <a:latin typeface="Times New Roman" pitchFamily="18" charset="0"/>
                <a:cs typeface="Times New Roman" pitchFamily="18" charset="0"/>
              </a:rPr>
              <a:t>int</a:t>
            </a:r>
            <a:r>
              <a:rPr lang="en-US" sz="2600" b="1" dirty="0">
                <a:latin typeface="Times New Roman" pitchFamily="18" charset="0"/>
                <a:cs typeface="Times New Roman" pitchFamily="18" charset="0"/>
              </a:rPr>
              <a:t> size</a:t>
            </a:r>
            <a:r>
              <a:rPr lang="en-US" sz="2600" dirty="0">
                <a:latin typeface="Times New Roman" pitchFamily="18" charset="0"/>
                <a:cs typeface="Times New Roman" pitchFamily="18" charset="0"/>
              </a:rPr>
              <a:t>&gt;</a:t>
            </a:r>
          </a:p>
          <a:p>
            <a:r>
              <a:rPr lang="en-US" sz="2600" dirty="0">
                <a:latin typeface="Times New Roman" pitchFamily="18" charset="0"/>
                <a:cs typeface="Times New Roman" pitchFamily="18" charset="0"/>
              </a:rPr>
              <a:t>class array</a:t>
            </a:r>
          </a:p>
          <a:p>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T a[size]; //automatic array initialization</a:t>
            </a:r>
          </a:p>
          <a:p>
            <a:r>
              <a:rPr lang="en-US" sz="2600" dirty="0">
                <a:latin typeface="Times New Roman" pitchFamily="18" charset="0"/>
                <a:cs typeface="Times New Roman" pitchFamily="18" charset="0"/>
              </a:rPr>
              <a:t>       //……..</a:t>
            </a:r>
          </a:p>
          <a:p>
            <a:r>
              <a:rPr lang="en-US" sz="2600" dirty="0">
                <a:latin typeface="Times New Roman" pitchFamily="18" charset="0"/>
                <a:cs typeface="Times New Roman" pitchFamily="18" charset="0"/>
              </a:rPr>
              <a:t>      //………</a:t>
            </a:r>
          </a:p>
          <a:p>
            <a:r>
              <a:rPr lang="en-US" sz="2600" dirty="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EXCEPTION HANDLING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Exception refer to unusual conditions in a </a:t>
            </a:r>
            <a:r>
              <a:rPr lang="en-US" dirty="0" smtClean="0"/>
              <a:t>program</a:t>
            </a:r>
          </a:p>
          <a:p>
            <a:r>
              <a:rPr lang="en-US" dirty="0"/>
              <a:t>They could be errors that cause the program to fail or certain conditions that lead to errors. </a:t>
            </a:r>
          </a:p>
          <a:p>
            <a:r>
              <a:rPr lang="en-US" b="1" dirty="0"/>
              <a:t>Exceptions are of two kinds :</a:t>
            </a:r>
            <a:endParaRPr lang="en-US" dirty="0"/>
          </a:p>
          <a:p>
            <a:pPr lvl="0"/>
            <a:r>
              <a:rPr lang="en-US" b="1" dirty="0" smtClean="0"/>
              <a:t>1. synchronous </a:t>
            </a:r>
            <a:r>
              <a:rPr lang="en-US" b="1" dirty="0"/>
              <a:t>exceptions       </a:t>
            </a:r>
            <a:endParaRPr lang="en-US" b="1" dirty="0" smtClean="0"/>
          </a:p>
          <a:p>
            <a:pPr lvl="0"/>
            <a:r>
              <a:rPr lang="en-US" b="1" dirty="0" smtClean="0"/>
              <a:t>2</a:t>
            </a:r>
            <a:r>
              <a:rPr lang="en-US" dirty="0" smtClean="0"/>
              <a:t>. </a:t>
            </a:r>
            <a:r>
              <a:rPr lang="en-US" b="1" dirty="0"/>
              <a:t>asynchronous exception</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64115005-09F0-4D0A-B1D9-8F4F5C5C02E1}" type="slidenum">
              <a:rPr lang="en-US" smtClean="0"/>
              <a:pPr/>
              <a:t>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Synchronous &amp; </a:t>
            </a:r>
            <a:r>
              <a:rPr lang="en-US" b="1" dirty="0"/>
              <a:t>asynchronous exception</a:t>
            </a:r>
            <a:r>
              <a:rPr lang="en-US" dirty="0"/>
              <a:t> </a:t>
            </a:r>
          </a:p>
        </p:txBody>
      </p:sp>
      <p:sp>
        <p:nvSpPr>
          <p:cNvPr id="3" name="Content Placeholder 2"/>
          <p:cNvSpPr>
            <a:spLocks noGrp="1"/>
          </p:cNvSpPr>
          <p:nvPr>
            <p:ph idx="1"/>
          </p:nvPr>
        </p:nvSpPr>
        <p:spPr/>
        <p:txBody>
          <a:bodyPr/>
          <a:lstStyle/>
          <a:p>
            <a:r>
              <a:rPr lang="en-US" b="1" dirty="0"/>
              <a:t>synchronous exception</a:t>
            </a:r>
            <a:r>
              <a:rPr lang="en-US" dirty="0"/>
              <a:t> : Errors such as “out-of-range index” and “over-flow” belong to the synchronous type exception.</a:t>
            </a:r>
          </a:p>
          <a:p>
            <a:pPr>
              <a:buNone/>
            </a:pPr>
            <a:endParaRPr lang="en-US" dirty="0"/>
          </a:p>
          <a:p>
            <a:r>
              <a:rPr lang="en-US" b="1" dirty="0"/>
              <a:t>asynchronous exception : </a:t>
            </a:r>
            <a:r>
              <a:rPr lang="en-US" dirty="0"/>
              <a:t> The errors that are caused by events beyond the control of the program(such as keyboard interrupts) are called asynchronous exception</a:t>
            </a:r>
          </a:p>
        </p:txBody>
      </p:sp>
      <p:sp>
        <p:nvSpPr>
          <p:cNvPr id="4" name="Slide Number Placeholder 3"/>
          <p:cNvSpPr>
            <a:spLocks noGrp="1"/>
          </p:cNvSpPr>
          <p:nvPr>
            <p:ph type="sldNum" sz="quarter" idx="12"/>
          </p:nvPr>
        </p:nvSpPr>
        <p:spPr/>
        <p:txBody>
          <a:bodyPr/>
          <a:lstStyle/>
          <a:p>
            <a:fld id="{64115005-09F0-4D0A-B1D9-8F4F5C5C02E1}" type="slidenum">
              <a:rPr lang="en-US" smtClean="0"/>
              <a:pPr/>
              <a:t>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1755</Words>
  <Application>Microsoft Office PowerPoint</Application>
  <PresentationFormat>On-screen Show (4:3)</PresentationFormat>
  <Paragraphs>311</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Templates </vt:lpstr>
      <vt:lpstr>CLASS TEMPLATES </vt:lpstr>
      <vt:lpstr>FUNCTION TEMPLATES </vt:lpstr>
      <vt:lpstr>Slide 4</vt:lpstr>
      <vt:lpstr>template function </vt:lpstr>
      <vt:lpstr>MEMBER FUNCTION TEMPLATES </vt:lpstr>
      <vt:lpstr>TEMPLATE ARGUMENTS </vt:lpstr>
      <vt:lpstr>EXCEPTION HANDLING  </vt:lpstr>
      <vt:lpstr>Synchronous &amp; asynchronous exception </vt:lpstr>
      <vt:lpstr>error handling code</vt:lpstr>
      <vt:lpstr>  SYNTAX OF EXCEPTION HANDLING CODE    </vt:lpstr>
      <vt:lpstr>RETHROWING AN EXCEPTION  </vt:lpstr>
      <vt:lpstr>SPECIFYING EXCEPTIONS</vt:lpstr>
      <vt:lpstr> Standard Template Library </vt:lpstr>
      <vt:lpstr>STL Components</vt:lpstr>
      <vt:lpstr>Containers</vt:lpstr>
      <vt:lpstr>Algorithms   </vt:lpstr>
      <vt:lpstr>iterator</vt:lpstr>
      <vt:lpstr>Containers supported by the STL</vt:lpstr>
      <vt:lpstr>Sequence Containers</vt:lpstr>
      <vt:lpstr>Three types of containers</vt:lpstr>
      <vt:lpstr> Vector, List   &amp; Deque </vt:lpstr>
      <vt:lpstr>Associative Containers </vt:lpstr>
      <vt:lpstr>Set   &amp;   Multiset </vt:lpstr>
      <vt:lpstr>map  &amp; multimap </vt:lpstr>
      <vt:lpstr>Derived Containers </vt:lpstr>
      <vt:lpstr>Algorithms</vt:lpstr>
      <vt:lpstr>Nonmutating algorithms </vt:lpstr>
      <vt:lpstr>Mutating algorithms </vt:lpstr>
      <vt:lpstr>Sorting algorithms </vt:lpstr>
      <vt:lpstr>Set algorithms </vt:lpstr>
      <vt:lpstr>Relational algorithms </vt:lpstr>
      <vt:lpstr>Numeric algorithms </vt:lpstr>
      <vt:lpstr>ITERATORS</vt:lpstr>
      <vt:lpstr>Slide 35</vt:lpstr>
      <vt:lpstr>Slide 36</vt:lpstr>
      <vt:lpstr>Slide 37</vt:lpstr>
      <vt:lpstr>APPLICATION OF CONTAINER CLASSES </vt:lpstr>
      <vt:lpstr>Important member functions of the vector class </vt:lpstr>
      <vt:lpstr>Lists</vt:lpstr>
      <vt:lpstr>Important Member functions of the list class </vt:lpstr>
      <vt:lpstr>Maps </vt:lpstr>
      <vt:lpstr>FUNCTION OBJECTS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dc:title>
  <dc:creator>SENTHIL</dc:creator>
  <cp:lastModifiedBy>SENTHIL</cp:lastModifiedBy>
  <cp:revision>20</cp:revision>
  <dcterms:created xsi:type="dcterms:W3CDTF">2020-05-27T11:26:24Z</dcterms:created>
  <dcterms:modified xsi:type="dcterms:W3CDTF">2020-06-08T02:52:20Z</dcterms:modified>
</cp:coreProperties>
</file>