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4DAD3-DC94-47E3-8D1F-62544511022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F96D-F272-4D66-93BB-A63F78DB4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F96D-F272-4D66-93BB-A63F78DB4E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1CB9D-219E-419B-8408-9DEE4274390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108-1946-45E1-A27C-C263252C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600200"/>
          </a:xfrm>
        </p:spPr>
        <p:txBody>
          <a:bodyPr>
            <a:normAutofit/>
          </a:bodyPr>
          <a:lstStyle/>
          <a:p>
            <a:r>
              <a:rPr lang="en-US" dirty="0"/>
              <a:t>WWW</a:t>
            </a:r>
            <a:br>
              <a:rPr lang="en-US" dirty="0"/>
            </a:br>
            <a:r>
              <a:rPr lang="en-US" dirty="0" smtClean="0"/>
              <a:t>(World Wide Web)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33600"/>
            <a:ext cx="7620000" cy="35052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    The </a:t>
            </a:r>
            <a:r>
              <a:rPr lang="en-US" dirty="0">
                <a:solidFill>
                  <a:schemeClr val="tx1"/>
                </a:solidFill>
              </a:rPr>
              <a:t>idea of the Web was first proposed by Tim Berners-Lee in 1989</a:t>
            </a:r>
            <a:r>
              <a:rPr lang="en-US" dirty="0" smtClean="0"/>
              <a:t>.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     To </a:t>
            </a:r>
            <a:r>
              <a:rPr lang="en-US" dirty="0">
                <a:solidFill>
                  <a:schemeClr val="tx1"/>
                </a:solidFill>
              </a:rPr>
              <a:t>allow several researchers at different  </a:t>
            </a:r>
            <a:r>
              <a:rPr lang="en-US" dirty="0" smtClean="0">
                <a:solidFill>
                  <a:schemeClr val="tx1"/>
                </a:solidFill>
              </a:rPr>
              <a:t>locations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             The </a:t>
            </a:r>
            <a:r>
              <a:rPr lang="en-US" dirty="0">
                <a:solidFill>
                  <a:schemeClr val="tx1"/>
                </a:solidFill>
              </a:rPr>
              <a:t>Web today is a repository of information in which the documents, called web pages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Uniform </a:t>
            </a:r>
            <a:r>
              <a:rPr lang="en-US" b="1" dirty="0"/>
              <a:t>Resource Locator (URL)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199"/>
            <a:ext cx="8077200" cy="4419601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web page</a:t>
            </a:r>
            <a:r>
              <a:rPr lang="en-US" dirty="0"/>
              <a:t>, as a file, </a:t>
            </a:r>
            <a:r>
              <a:rPr lang="en-US" b="1" dirty="0"/>
              <a:t>needs</a:t>
            </a:r>
            <a:r>
              <a:rPr lang="en-US" dirty="0"/>
              <a:t> to have </a:t>
            </a:r>
            <a:r>
              <a:rPr lang="en-US" b="1" dirty="0"/>
              <a:t>a unique identifier</a:t>
            </a:r>
            <a:r>
              <a:rPr lang="en-US" dirty="0"/>
              <a:t> to distinguish it from other web pages. To define a web page, we need three identifiers: </a:t>
            </a:r>
            <a:r>
              <a:rPr lang="en-US" b="1" i="1" dirty="0"/>
              <a:t>host, port, </a:t>
            </a:r>
            <a:r>
              <a:rPr lang="en-US" b="1" dirty="0"/>
              <a:t>and </a:t>
            </a:r>
            <a:r>
              <a:rPr lang="en-US" b="1" i="1" dirty="0"/>
              <a:t>path</a:t>
            </a:r>
            <a:r>
              <a:rPr lang="en-US" dirty="0"/>
              <a:t>. </a:t>
            </a:r>
          </a:p>
          <a:p>
            <a:r>
              <a:rPr lang="en-US" dirty="0"/>
              <a:t>However, </a:t>
            </a:r>
            <a:r>
              <a:rPr lang="en-US" b="1" dirty="0"/>
              <a:t>before defining the web page</a:t>
            </a:r>
            <a:r>
              <a:rPr lang="en-US" dirty="0"/>
              <a:t>, we need to tell the browser what client server application we want to use, which is called the </a:t>
            </a:r>
            <a:r>
              <a:rPr lang="en-US" b="1" i="1" dirty="0"/>
              <a:t>protocol</a:t>
            </a:r>
            <a:r>
              <a:rPr lang="en-US" b="1" dirty="0"/>
              <a:t>.  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b="1" i="1" dirty="0"/>
              <a:t>Protocol</a:t>
            </a:r>
            <a:r>
              <a:rPr lang="en-US" b="1" dirty="0"/>
              <a:t>. </a:t>
            </a:r>
            <a:r>
              <a:rPr lang="en-US" dirty="0"/>
              <a:t>The first identifier is the abbreviation for the client-server program </a:t>
            </a:r>
            <a:r>
              <a:rPr lang="en-US" dirty="0" smtClean="0"/>
              <a:t>that  we </a:t>
            </a:r>
            <a:r>
              <a:rPr lang="en-US" dirty="0"/>
              <a:t>need in order to access the web page. </a:t>
            </a:r>
          </a:p>
          <a:p>
            <a:r>
              <a:rPr lang="en-US" dirty="0" smtClean="0"/>
              <a:t> </a:t>
            </a:r>
            <a:r>
              <a:rPr lang="en-US" b="1" i="1" dirty="0"/>
              <a:t>Host</a:t>
            </a:r>
            <a:r>
              <a:rPr lang="en-US" b="1" dirty="0"/>
              <a:t>. </a:t>
            </a:r>
            <a:r>
              <a:rPr lang="en-US" dirty="0"/>
              <a:t>The host identifier can be the IP address of the server or the unique </a:t>
            </a:r>
            <a:r>
              <a:rPr lang="en-US" dirty="0" smtClean="0"/>
              <a:t>name given </a:t>
            </a:r>
            <a:r>
              <a:rPr lang="en-US" dirty="0"/>
              <a:t>to the server. </a:t>
            </a:r>
            <a:endParaRPr lang="en-US" dirty="0" smtClean="0"/>
          </a:p>
          <a:p>
            <a:r>
              <a:rPr lang="en-US" b="1" i="1" dirty="0"/>
              <a:t>Port</a:t>
            </a:r>
            <a:r>
              <a:rPr lang="en-US" b="1" dirty="0"/>
              <a:t>. </a:t>
            </a:r>
            <a:r>
              <a:rPr lang="en-US" dirty="0"/>
              <a:t>The port, a 16-bit integer, is normally predefined for the client-server </a:t>
            </a:r>
            <a:r>
              <a:rPr lang="en-US" dirty="0" smtClean="0"/>
              <a:t>application </a:t>
            </a:r>
          </a:p>
          <a:p>
            <a:r>
              <a:rPr lang="en-US" dirty="0"/>
              <a:t>For example, if the HTTP protocol is used for accessing the web page, the well-known port number is 80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/>
              <a:t>Path</a:t>
            </a:r>
            <a:r>
              <a:rPr lang="en-US" b="1" dirty="0"/>
              <a:t>. </a:t>
            </a:r>
            <a:r>
              <a:rPr lang="en-US" dirty="0"/>
              <a:t>The path identifies the location and the name of the file  </a:t>
            </a:r>
          </a:p>
          <a:p>
            <a:r>
              <a:rPr lang="en-US" dirty="0"/>
              <a:t>For example, </a:t>
            </a:r>
            <a:r>
              <a:rPr lang="en-US" i="1" dirty="0"/>
              <a:t>/top/next/last/</a:t>
            </a:r>
            <a:r>
              <a:rPr lang="en-US" i="1" dirty="0" err="1"/>
              <a:t>myfile</a:t>
            </a:r>
            <a:r>
              <a:rPr lang="en-US" i="1" dirty="0"/>
              <a:t> </a:t>
            </a:r>
            <a:r>
              <a:rPr lang="en-US" dirty="0"/>
              <a:t>is a path </a:t>
            </a:r>
            <a:r>
              <a:rPr lang="en-US" dirty="0" smtClean="0"/>
              <a:t>that uniquely </a:t>
            </a:r>
            <a:r>
              <a:rPr lang="en-US" dirty="0"/>
              <a:t>defines a file named </a:t>
            </a:r>
            <a:r>
              <a:rPr lang="en-US" i="1" dirty="0" err="1"/>
              <a:t>myfile</a:t>
            </a:r>
            <a:r>
              <a:rPr lang="en-US" i="1" dirty="0"/>
              <a:t>, </a:t>
            </a:r>
            <a:r>
              <a:rPr lang="en-US" dirty="0"/>
              <a:t>stored in the directory </a:t>
            </a:r>
            <a:r>
              <a:rPr lang="en-US" i="1" dirty="0"/>
              <a:t>last, </a:t>
            </a:r>
            <a:r>
              <a:rPr lang="en-US" dirty="0"/>
              <a:t>which itself </a:t>
            </a:r>
            <a:r>
              <a:rPr lang="en-US" dirty="0" smtClean="0"/>
              <a:t>is part </a:t>
            </a:r>
            <a:r>
              <a:rPr lang="en-US" dirty="0"/>
              <a:t>of the directory </a:t>
            </a:r>
            <a:r>
              <a:rPr lang="en-US" i="1" dirty="0"/>
              <a:t>next, </a:t>
            </a:r>
            <a:r>
              <a:rPr lang="en-US" dirty="0"/>
              <a:t>which itself is under the directory </a:t>
            </a:r>
            <a:r>
              <a:rPr lang="en-US" i="1" dirty="0"/>
              <a:t>top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/>
              <a:t>To combine these four pieces together, the </a:t>
            </a:r>
            <a:r>
              <a:rPr lang="en-US" b="1" dirty="0"/>
              <a:t>uniform resource locator (URL) </a:t>
            </a:r>
            <a:r>
              <a:rPr lang="en-US" dirty="0" smtClean="0"/>
              <a:t>has been </a:t>
            </a:r>
            <a:r>
              <a:rPr lang="en-US" dirty="0"/>
              <a:t>designed; it uses three different separators between the four pieces as </a:t>
            </a:r>
            <a:r>
              <a:rPr lang="en-US" dirty="0" smtClean="0"/>
              <a:t>shown below:</a:t>
            </a:r>
            <a:endParaRPr lang="en-US" dirty="0"/>
          </a:p>
          <a:p>
            <a:r>
              <a:rPr lang="en-US" b="1" dirty="0"/>
              <a:t>protocol://host/path Used most of the time</a:t>
            </a:r>
            <a:endParaRPr lang="en-US" dirty="0"/>
          </a:p>
          <a:p>
            <a:r>
              <a:rPr lang="en-US" b="1" dirty="0"/>
              <a:t>protocol://</a:t>
            </a:r>
            <a:r>
              <a:rPr lang="en-US" b="1" dirty="0" smtClean="0"/>
              <a:t>host port/path </a:t>
            </a:r>
            <a:r>
              <a:rPr lang="en-US" b="1" dirty="0"/>
              <a:t>Used when port number is needed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Static </a:t>
            </a:r>
            <a:r>
              <a:rPr lang="en-US" b="1" i="1" dirty="0"/>
              <a:t>Documents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Static documents </a:t>
            </a:r>
            <a:r>
              <a:rPr lang="en-US" dirty="0"/>
              <a:t>are fixed-content documents that are created and stored in a server</a:t>
            </a:r>
            <a:r>
              <a:rPr lang="en-US" dirty="0" smtClean="0"/>
              <a:t>.   The </a:t>
            </a:r>
            <a:r>
              <a:rPr lang="en-US" dirty="0"/>
              <a:t>contents in the server can be changed, but the user cannot change them. </a:t>
            </a:r>
            <a:endParaRPr lang="en-US" dirty="0" smtClean="0"/>
          </a:p>
          <a:p>
            <a:r>
              <a:rPr lang="en-US" dirty="0"/>
              <a:t>Static documents are prepared using one of several languages: </a:t>
            </a:r>
            <a:r>
              <a:rPr lang="en-US" i="1" dirty="0" err="1" smtClean="0"/>
              <a:t>HyperText</a:t>
            </a:r>
            <a:r>
              <a:rPr lang="en-US" i="1" dirty="0" smtClean="0"/>
              <a:t> Markup </a:t>
            </a:r>
            <a:r>
              <a:rPr lang="en-US" i="1" dirty="0"/>
              <a:t>Language </a:t>
            </a:r>
            <a:r>
              <a:rPr lang="en-US" dirty="0"/>
              <a:t>(HTML), </a:t>
            </a:r>
            <a:r>
              <a:rPr lang="en-US" i="1" dirty="0"/>
              <a:t>Extensible Markup Language </a:t>
            </a:r>
            <a:r>
              <a:rPr lang="en-US" dirty="0"/>
              <a:t>(XML), </a:t>
            </a:r>
            <a:r>
              <a:rPr lang="en-US" i="1" dirty="0"/>
              <a:t>Extensible </a:t>
            </a:r>
            <a:r>
              <a:rPr lang="en-US" i="1" dirty="0" smtClean="0"/>
              <a:t>Style Language </a:t>
            </a:r>
            <a:r>
              <a:rPr lang="en-US" dirty="0"/>
              <a:t>(XSL), and </a:t>
            </a:r>
            <a:r>
              <a:rPr lang="en-US" i="1" dirty="0"/>
              <a:t>Extensible Hypertext Markup Language </a:t>
            </a:r>
            <a:r>
              <a:rPr lang="en-US" dirty="0"/>
              <a:t>(XHTML)</a:t>
            </a:r>
            <a:r>
              <a:rPr lang="en-US" i="1" dirty="0"/>
              <a:t>. 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Dynamic </a:t>
            </a:r>
            <a:r>
              <a:rPr lang="en-US" b="1" i="1" dirty="0"/>
              <a:t>Documents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dynamic document </a:t>
            </a:r>
            <a:r>
              <a:rPr lang="en-US" dirty="0"/>
              <a:t>is created by a web server whenever a browser requests the document. When a request arrives, the web server runs an application program or a script that creates the dynamic document. </a:t>
            </a:r>
            <a:endParaRPr lang="en-US" dirty="0" smtClean="0"/>
          </a:p>
          <a:p>
            <a:r>
              <a:rPr lang="en-US" dirty="0"/>
              <a:t>A very simple example of a dynamic document is the retrieval of the time and date from a </a:t>
            </a:r>
            <a:r>
              <a:rPr lang="en-US" dirty="0" smtClean="0"/>
              <a:t>server.</a:t>
            </a:r>
          </a:p>
          <a:p>
            <a:r>
              <a:rPr lang="en-US" i="1" dirty="0"/>
              <a:t>Common Gateway Interface </a:t>
            </a:r>
            <a:r>
              <a:rPr lang="en-US" dirty="0"/>
              <a:t>(</a:t>
            </a:r>
            <a:r>
              <a:rPr lang="en-US" i="1" dirty="0"/>
              <a:t>CGI</a:t>
            </a:r>
            <a:r>
              <a:rPr lang="en-US" dirty="0"/>
              <a:t>) was used to retrieve a dynamic document in the </a:t>
            </a:r>
            <a:r>
              <a:rPr lang="en-US" dirty="0" smtClean="0"/>
              <a:t>past.</a:t>
            </a:r>
          </a:p>
          <a:p>
            <a:r>
              <a:rPr lang="en-US" dirty="0" smtClean="0"/>
              <a:t>Today’s </a:t>
            </a:r>
            <a:r>
              <a:rPr lang="en-US" dirty="0"/>
              <a:t>options include one of the scripting languages such as </a:t>
            </a:r>
            <a:r>
              <a:rPr lang="en-US" i="1" dirty="0"/>
              <a:t>Java Server Pages </a:t>
            </a:r>
            <a:r>
              <a:rPr lang="en-US" dirty="0"/>
              <a:t>(</a:t>
            </a:r>
            <a:r>
              <a:rPr lang="en-US" i="1" dirty="0"/>
              <a:t>JSP</a:t>
            </a:r>
            <a:r>
              <a:rPr lang="en-US" dirty="0"/>
              <a:t>), which uses the Java language for scripting, or </a:t>
            </a:r>
            <a:r>
              <a:rPr lang="en-US" i="1" dirty="0"/>
              <a:t>Active Server Pages </a:t>
            </a:r>
            <a:r>
              <a:rPr lang="en-US" dirty="0"/>
              <a:t>(</a:t>
            </a:r>
            <a:r>
              <a:rPr lang="en-US" i="1" dirty="0"/>
              <a:t>ASP</a:t>
            </a:r>
            <a:r>
              <a:rPr lang="en-US" dirty="0"/>
              <a:t>), a Microsoft product that uses Visual Basic language for </a:t>
            </a:r>
            <a:r>
              <a:rPr lang="en-US" dirty="0" smtClean="0"/>
              <a:t>scripting 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Active Documents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many applications, we need a program or a script to be run at the client site. These are called </a:t>
            </a:r>
            <a:r>
              <a:rPr lang="en-US" b="1" i="1" dirty="0"/>
              <a:t>active documents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dirty="0"/>
              <a:t>For example, suppose we want to run a program that creates animated graphics on the screen or a program that interacts with the user. </a:t>
            </a:r>
            <a:endParaRPr lang="en-US" dirty="0" smtClean="0"/>
          </a:p>
          <a:p>
            <a:r>
              <a:rPr lang="en-US" dirty="0"/>
              <a:t>One way to create an active document is to use </a:t>
            </a:r>
            <a:r>
              <a:rPr lang="en-US" i="1" dirty="0"/>
              <a:t>Java applets, </a:t>
            </a:r>
            <a:r>
              <a:rPr lang="en-US" dirty="0"/>
              <a:t>a program written in Java on the server Another way is to use </a:t>
            </a:r>
            <a:r>
              <a:rPr lang="en-US" i="1" dirty="0" smtClean="0"/>
              <a:t>Java Scripts </a:t>
            </a:r>
            <a:r>
              <a:rPr lang="en-US" dirty="0"/>
              <a:t>but download and run the script at the client site.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HyperText</a:t>
            </a:r>
            <a:r>
              <a:rPr lang="en-US" b="1" dirty="0"/>
              <a:t> Transfer Protocol (HTTP)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define how the client-server programs can be written to retrieve web pages from the Web. </a:t>
            </a:r>
          </a:p>
          <a:p>
            <a:r>
              <a:rPr lang="en-US" dirty="0"/>
              <a:t>An HTTP client sends a request; an HTTP server returns a response. </a:t>
            </a:r>
          </a:p>
          <a:p>
            <a:r>
              <a:rPr lang="en-US" dirty="0"/>
              <a:t>The server uses the port number 80; the client uses a temporary port number. </a:t>
            </a:r>
          </a:p>
          <a:p>
            <a:r>
              <a:rPr lang="en-US" dirty="0"/>
              <a:t>HTTP uses the services of TCP.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Nonpersistent</a:t>
            </a:r>
            <a:r>
              <a:rPr lang="en-US" b="1" dirty="0"/>
              <a:t> versus Persistent Connections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some of the objects are located on the same server, we have two choices: 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retrieve each object using a new TCP connection or </a:t>
            </a:r>
          </a:p>
          <a:p>
            <a:r>
              <a:rPr lang="en-US" dirty="0" smtClean="0"/>
              <a:t>To </a:t>
            </a:r>
            <a:r>
              <a:rPr lang="en-US" dirty="0"/>
              <a:t>make a TCP connection and retrieve them all. </a:t>
            </a:r>
          </a:p>
          <a:p>
            <a:r>
              <a:rPr lang="en-US" dirty="0"/>
              <a:t>The first method is  referred to as a </a:t>
            </a:r>
            <a:r>
              <a:rPr lang="en-US" b="1" dirty="0" err="1"/>
              <a:t>nonpersistent</a:t>
            </a:r>
            <a:r>
              <a:rPr lang="en-US" b="1" dirty="0"/>
              <a:t> connection,</a:t>
            </a:r>
            <a:r>
              <a:rPr lang="en-US" i="1" dirty="0"/>
              <a:t> </a:t>
            </a:r>
            <a:endParaRPr lang="en-US" dirty="0"/>
          </a:p>
          <a:p>
            <a:r>
              <a:rPr lang="en-US" dirty="0"/>
              <a:t>the second as a </a:t>
            </a:r>
            <a:r>
              <a:rPr lang="en-US" b="1" dirty="0"/>
              <a:t>persistent connection.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Nonpersistent</a:t>
            </a:r>
            <a:r>
              <a:rPr lang="en-US" b="1" dirty="0"/>
              <a:t> Connections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a </a:t>
            </a:r>
            <a:r>
              <a:rPr lang="en-US" b="1" dirty="0" err="1"/>
              <a:t>nonpersistent</a:t>
            </a:r>
            <a:r>
              <a:rPr lang="en-US" b="1" dirty="0"/>
              <a:t> connection</a:t>
            </a:r>
            <a:r>
              <a:rPr lang="en-US" dirty="0"/>
              <a:t>, one TCP connection is made for each request/response.</a:t>
            </a:r>
          </a:p>
          <a:p>
            <a:r>
              <a:rPr lang="en-US" dirty="0"/>
              <a:t>The following lists the steps in this strategy:</a:t>
            </a:r>
          </a:p>
          <a:p>
            <a:pPr>
              <a:buNone/>
            </a:pPr>
            <a:r>
              <a:rPr lang="en-US" b="1" dirty="0"/>
              <a:t>1. </a:t>
            </a:r>
            <a:r>
              <a:rPr lang="en-US" dirty="0"/>
              <a:t>The client opens a TCP connection and sends a request.</a:t>
            </a:r>
          </a:p>
          <a:p>
            <a:pPr>
              <a:buNone/>
            </a:pPr>
            <a:r>
              <a:rPr lang="en-US" b="1" dirty="0"/>
              <a:t>2. </a:t>
            </a:r>
            <a:r>
              <a:rPr lang="en-US" dirty="0"/>
              <a:t>The server sends the response and closes the connection.</a:t>
            </a:r>
          </a:p>
          <a:p>
            <a:pPr>
              <a:buNone/>
            </a:pPr>
            <a:r>
              <a:rPr lang="en-US" b="1" dirty="0"/>
              <a:t>3. </a:t>
            </a:r>
            <a:r>
              <a:rPr lang="en-US" dirty="0"/>
              <a:t>The client reads the data until it encounters an end-of-file marker; it then closes </a:t>
            </a:r>
            <a:r>
              <a:rPr lang="en-US" dirty="0" smtClean="0"/>
              <a:t>the connection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Persistent Connections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 a persistent connection, the server leaves the connection open for more requests after sending a response .  The server can close the connection at the request of a client or if a time-out has been reached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distributed </a:t>
            </a:r>
            <a:r>
              <a:rPr lang="en-US" dirty="0"/>
              <a:t>and </a:t>
            </a:r>
            <a:r>
              <a:rPr lang="en-US" i="1" dirty="0"/>
              <a:t>linked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Distribution allows the growth of the Web </a:t>
            </a:r>
            <a:endParaRPr lang="en-US" dirty="0" smtClean="0"/>
          </a:p>
          <a:p>
            <a:r>
              <a:rPr lang="en-US" dirty="0"/>
              <a:t>Linking allows one web page to refer to another web page stored in another server.  </a:t>
            </a:r>
          </a:p>
          <a:p>
            <a:r>
              <a:rPr lang="en-US" dirty="0"/>
              <a:t> </a:t>
            </a:r>
            <a:r>
              <a:rPr lang="en-US" b="1" i="1" dirty="0" smtClean="0"/>
              <a:t>hypertext</a:t>
            </a:r>
            <a:r>
              <a:rPr lang="en-US" b="1" i="1" dirty="0"/>
              <a:t> </a:t>
            </a:r>
            <a:r>
              <a:rPr lang="en-US" b="1" i="1" dirty="0" smtClean="0"/>
              <a:t>:  </a:t>
            </a:r>
            <a:r>
              <a:rPr lang="en-US" dirty="0"/>
              <a:t>The linking of web pages was achieved using a concept called </a:t>
            </a:r>
            <a:r>
              <a:rPr lang="en-US" b="1" i="1" dirty="0"/>
              <a:t>hypertext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r>
              <a:rPr lang="en-US" b="1" i="1" dirty="0" smtClean="0"/>
              <a:t>hypermedia : </a:t>
            </a:r>
            <a:r>
              <a:rPr lang="en-US" dirty="0"/>
              <a:t>Today, the term </a:t>
            </a:r>
            <a:r>
              <a:rPr lang="en-US" i="1" dirty="0"/>
              <a:t>hypertext,  </a:t>
            </a:r>
            <a:r>
              <a:rPr lang="en-US" dirty="0"/>
              <a:t>has been changed to </a:t>
            </a:r>
            <a:r>
              <a:rPr lang="en-US" b="1" i="1" dirty="0"/>
              <a:t>hypermedia, </a:t>
            </a:r>
            <a:r>
              <a:rPr lang="en-US" dirty="0"/>
              <a:t>to show that a web page can be a text document, an image, an audio file, or a video file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Request Message </a:t>
            </a:r>
            <a:r>
              <a:rPr lang="en-US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method field defines the request types.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8974" t="26989" r="22489" b="36648"/>
          <a:stretch>
            <a:fillRect/>
          </a:stretch>
        </p:blipFill>
        <p:spPr bwMode="auto">
          <a:xfrm>
            <a:off x="762000" y="2281237"/>
            <a:ext cx="792480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Response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response message  consists of a status line, header lines, a blank line, and sometimes a body.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lum bright="-30000"/>
          </a:blip>
          <a:srcRect l="22586" t="39489" r="29048" b="13352"/>
          <a:stretch>
            <a:fillRect/>
          </a:stretch>
        </p:blipFill>
        <p:spPr bwMode="auto">
          <a:xfrm>
            <a:off x="1447800" y="3276600"/>
            <a:ext cx="6096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Proxy </a:t>
            </a:r>
            <a:r>
              <a:rPr lang="en-US" dirty="0"/>
              <a:t>Servers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HTTP supports </a:t>
            </a:r>
            <a:r>
              <a:rPr lang="en-US" b="1" dirty="0"/>
              <a:t>proxy </a:t>
            </a:r>
            <a:r>
              <a:rPr lang="en-US" b="1" dirty="0" smtClean="0"/>
              <a:t>servers.</a:t>
            </a:r>
          </a:p>
          <a:p>
            <a:r>
              <a:rPr lang="en-US" dirty="0"/>
              <a:t>A proxy server is a computer that keeps copies of responses to recent requests</a:t>
            </a:r>
            <a:r>
              <a:rPr lang="en-US" dirty="0" smtClean="0"/>
              <a:t>.</a:t>
            </a:r>
          </a:p>
          <a:p>
            <a:r>
              <a:rPr lang="en-US" dirty="0"/>
              <a:t>The HTTP client sends a request to the proxy </a:t>
            </a:r>
            <a:r>
              <a:rPr lang="en-US" dirty="0" smtClean="0"/>
              <a:t>server.</a:t>
            </a:r>
          </a:p>
          <a:p>
            <a:r>
              <a:rPr lang="en-US" dirty="0"/>
              <a:t>The proxy server checks its cache. If the response is not stored in the cache, the proxy server sends the request to the corresponding </a:t>
            </a:r>
            <a:r>
              <a:rPr lang="en-US" dirty="0" smtClean="0"/>
              <a:t>server.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Proxy Server Location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1. </a:t>
            </a:r>
            <a:r>
              <a:rPr lang="en-US" dirty="0"/>
              <a:t>A client computer can also be used as a proxy server, in a small capacity, that stores responses to requests often invoked by the client.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2. </a:t>
            </a:r>
            <a:r>
              <a:rPr lang="en-US" dirty="0"/>
              <a:t>In a company, a proxy server may be installed on the computer LAN to reduce the load going out of and coming into the LAN.</a:t>
            </a:r>
          </a:p>
          <a:p>
            <a:endParaRPr lang="en-US" dirty="0"/>
          </a:p>
          <a:p>
            <a:r>
              <a:rPr lang="en-US" b="1" dirty="0"/>
              <a:t>3. </a:t>
            </a:r>
            <a:r>
              <a:rPr lang="en-US" dirty="0"/>
              <a:t>An ISP with many customers can install a proxy server to reduce the load going out of and coming into the ISP network.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HTTP Security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 can be run over the Secure Socket Layer (SSL).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this case, HTTP is referred to as HTTPS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HTTPS provides confidentiality, client and server authentication, and data integrity.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FTP</a:t>
            </a:r>
            <a:br>
              <a:rPr lang="en-US" b="1" dirty="0" smtClean="0"/>
            </a:br>
            <a:r>
              <a:rPr lang="en-US" b="1" dirty="0" smtClean="0"/>
              <a:t>(File Transfer Protocol)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protocol provided by TCP/IP for copying a file from one host to another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 </a:t>
            </a:r>
            <a:r>
              <a:rPr lang="en-US" dirty="0" smtClean="0"/>
              <a:t>Although </a:t>
            </a:r>
            <a:r>
              <a:rPr lang="en-US" dirty="0"/>
              <a:t>we can transfer files using HTTP, FTP is a better choice to transfer large files or to transfer files using different formats.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Model Of  FTP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lum bright="-20000"/>
          </a:blip>
          <a:srcRect l="22436" t="29830" r="27297" b="34943"/>
          <a:stretch>
            <a:fillRect/>
          </a:stretch>
        </p:blipFill>
        <p:spPr bwMode="auto">
          <a:xfrm>
            <a:off x="1316206" y="1600200"/>
            <a:ext cx="7370594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 Connections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 connection </a:t>
            </a:r>
            <a:r>
              <a:rPr lang="en-US" dirty="0" smtClean="0"/>
              <a:t>: </a:t>
            </a:r>
            <a:r>
              <a:rPr lang="en-US" dirty="0"/>
              <a:t>remains connected during the entire interactive FTP session. </a:t>
            </a:r>
          </a:p>
          <a:p>
            <a:r>
              <a:rPr lang="en-US" dirty="0"/>
              <a:t>data connection </a:t>
            </a:r>
            <a:r>
              <a:rPr lang="en-US" dirty="0" smtClean="0"/>
              <a:t>: </a:t>
            </a:r>
            <a:r>
              <a:rPr lang="en-US" dirty="0"/>
              <a:t>The data connection is opened and then closed for each file transfer activity.</a:t>
            </a:r>
          </a:p>
          <a:p>
            <a:r>
              <a:rPr lang="en-US" dirty="0"/>
              <a:t> During this control connection, commands are sent from the client to the server and responses are sent from the server to the client.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FTP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ABOR                </a:t>
            </a:r>
            <a:r>
              <a:rPr lang="en-US" dirty="0"/>
              <a:t>Abort the previous command</a:t>
            </a:r>
          </a:p>
          <a:p>
            <a:r>
              <a:rPr lang="en-US" b="1" dirty="0"/>
              <a:t>CDUP                </a:t>
            </a:r>
            <a:r>
              <a:rPr lang="en-US" dirty="0"/>
              <a:t>Change to parent directory</a:t>
            </a:r>
          </a:p>
          <a:p>
            <a:r>
              <a:rPr lang="en-US" b="1" dirty="0"/>
              <a:t>CWD                 </a:t>
            </a:r>
            <a:r>
              <a:rPr lang="en-US" dirty="0"/>
              <a:t>Directory name Change to another directory</a:t>
            </a:r>
          </a:p>
          <a:p>
            <a:r>
              <a:rPr lang="en-US" b="1" dirty="0"/>
              <a:t>DELE                </a:t>
            </a:r>
            <a:r>
              <a:rPr lang="en-US" dirty="0"/>
              <a:t>File name Delete a file</a:t>
            </a:r>
          </a:p>
          <a:p>
            <a:r>
              <a:rPr lang="en-US" b="1" dirty="0"/>
              <a:t>LIST                 </a:t>
            </a:r>
            <a:r>
              <a:rPr lang="en-US" dirty="0"/>
              <a:t>Directory name List subdirectories or files</a:t>
            </a:r>
          </a:p>
          <a:p>
            <a:r>
              <a:rPr lang="en-US" b="1" dirty="0"/>
              <a:t>MKD                </a:t>
            </a:r>
            <a:r>
              <a:rPr lang="en-US" dirty="0"/>
              <a:t>Directory name Create a new directory</a:t>
            </a:r>
          </a:p>
          <a:p>
            <a:r>
              <a:rPr lang="en-US" b="1" dirty="0"/>
              <a:t>PASS                </a:t>
            </a:r>
            <a:r>
              <a:rPr lang="en-US" dirty="0"/>
              <a:t>User password </a:t>
            </a:r>
            <a:r>
              <a:rPr lang="en-US" dirty="0" err="1"/>
              <a:t>Password</a:t>
            </a:r>
            <a:r>
              <a:rPr lang="en-US" dirty="0"/>
              <a:t>        etc.,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FTP command generates at least one response. A response has two parts: </a:t>
            </a:r>
            <a:r>
              <a:rPr lang="en-US" b="1" dirty="0"/>
              <a:t>a three-digit number</a:t>
            </a:r>
            <a:r>
              <a:rPr lang="en-US" dirty="0"/>
              <a:t> followed by text. The numeric part defines the code; the text part defines needed parameters or further explanations.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first digit defines the status of the command. The second digit defines the area in which the status applies. The third digit provides additional information.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WWW today is a distributed client-server service.</a:t>
            </a:r>
          </a:p>
          <a:p>
            <a:r>
              <a:rPr lang="en-US" dirty="0"/>
              <a:t>a client using a browser can access a service using a </a:t>
            </a:r>
            <a:r>
              <a:rPr lang="en-US" dirty="0" smtClean="0"/>
              <a:t>server.</a:t>
            </a:r>
          </a:p>
          <a:p>
            <a:r>
              <a:rPr lang="en-US" dirty="0"/>
              <a:t>the service provided is distributed over many locations called </a:t>
            </a:r>
            <a:r>
              <a:rPr lang="en-US" b="1" i="1" dirty="0" smtClean="0"/>
              <a:t>site.</a:t>
            </a:r>
          </a:p>
          <a:p>
            <a:r>
              <a:rPr lang="en-US" dirty="0"/>
              <a:t>Each site holds one or more web pages. </a:t>
            </a:r>
            <a:endParaRPr lang="en-US" dirty="0" smtClean="0"/>
          </a:p>
          <a:p>
            <a:r>
              <a:rPr lang="en-US" dirty="0"/>
              <a:t>Each web page, can contain some links to other web pages in the same or other  sites.</a:t>
            </a:r>
          </a:p>
          <a:p>
            <a:endParaRPr lang="en-US" dirty="0"/>
          </a:p>
          <a:p>
            <a:endParaRPr lang="en-US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/>
              <a:t> Some responses in FTP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125 Data </a:t>
            </a:r>
            <a:r>
              <a:rPr lang="en-US" dirty="0"/>
              <a:t>connection open                      </a:t>
            </a:r>
          </a:p>
          <a:p>
            <a:r>
              <a:rPr lang="en-US" dirty="0" smtClean="0"/>
              <a:t>150 File </a:t>
            </a:r>
            <a:r>
              <a:rPr lang="en-US" dirty="0"/>
              <a:t>status OK                                  </a:t>
            </a:r>
          </a:p>
          <a:p>
            <a:r>
              <a:rPr lang="en-US" dirty="0" smtClean="0"/>
              <a:t>200 Command </a:t>
            </a:r>
            <a:r>
              <a:rPr lang="en-US" dirty="0"/>
              <a:t>OK                                  </a:t>
            </a:r>
          </a:p>
          <a:p>
            <a:r>
              <a:rPr lang="en-US" dirty="0" smtClean="0"/>
              <a:t>250 Request </a:t>
            </a:r>
            <a:r>
              <a:rPr lang="en-US" dirty="0"/>
              <a:t>file action OK</a:t>
            </a:r>
          </a:p>
          <a:p>
            <a:r>
              <a:rPr lang="en-US" dirty="0" smtClean="0"/>
              <a:t>331 User </a:t>
            </a:r>
            <a:r>
              <a:rPr lang="en-US" dirty="0"/>
              <a:t>name OK; password is needed</a:t>
            </a:r>
          </a:p>
          <a:p>
            <a:r>
              <a:rPr lang="en-US" dirty="0" smtClean="0"/>
              <a:t>425 Cannot </a:t>
            </a:r>
            <a:r>
              <a:rPr lang="en-US" dirty="0"/>
              <a:t>open data connection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Data </a:t>
            </a:r>
            <a:r>
              <a:rPr lang="en-US" dirty="0"/>
              <a:t>Connection 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data connection uses the well-known port 20 at the server site.</a:t>
            </a:r>
          </a:p>
          <a:p>
            <a:pPr lvl="0"/>
            <a:r>
              <a:rPr lang="en-US" dirty="0"/>
              <a:t>Using the PORT command the client sends this port number to the server.</a:t>
            </a:r>
          </a:p>
          <a:p>
            <a:pPr lvl="0"/>
            <a:r>
              <a:rPr lang="en-US" dirty="0"/>
              <a:t>The server receives the port number and issues an active open using the well known port 20 and the received ephemeral port number.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File Type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FTP can transfer one of the following file types across the data connection: ASCII file, EBCDIC file, or image file.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Data Structure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FTP can transfer a file across the data connection using one of the following </a:t>
            </a:r>
            <a:r>
              <a:rPr lang="en-US" dirty="0" smtClean="0"/>
              <a:t>interpretations of </a:t>
            </a:r>
            <a:r>
              <a:rPr lang="en-US" dirty="0"/>
              <a:t>the structure of the data: </a:t>
            </a:r>
            <a:r>
              <a:rPr lang="en-US" b="1" dirty="0"/>
              <a:t>file structure, record structure, or page structure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file structure format (used by default) has no structure. It is a continuous stream </a:t>
            </a:r>
            <a:r>
              <a:rPr lang="en-US" dirty="0" smtClean="0"/>
              <a:t>of bytes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record structure, the file is divided into </a:t>
            </a:r>
            <a:r>
              <a:rPr lang="en-US" i="1" dirty="0"/>
              <a:t>records</a:t>
            </a:r>
            <a:r>
              <a:rPr lang="en-US" dirty="0"/>
              <a:t>. This can be used only </a:t>
            </a:r>
            <a:r>
              <a:rPr lang="en-US" dirty="0" smtClean="0"/>
              <a:t>with text </a:t>
            </a:r>
            <a:r>
              <a:rPr lang="en-US" dirty="0"/>
              <a:t>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 the page structure, the file is divided into pages, with each page having </a:t>
            </a:r>
            <a:r>
              <a:rPr lang="en-US" dirty="0" smtClean="0"/>
              <a:t>a page </a:t>
            </a:r>
            <a:r>
              <a:rPr lang="en-US" dirty="0"/>
              <a:t>number and a page header.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Transmission Mode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FTP can transfer a file across the data connection using one of the following three transmission modes: </a:t>
            </a:r>
            <a:r>
              <a:rPr lang="en-US" b="1" dirty="0"/>
              <a:t>stream mode, block mode, or compressed mode.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The </a:t>
            </a:r>
            <a:r>
              <a:rPr lang="en-US" b="1" dirty="0"/>
              <a:t>stream mode </a:t>
            </a:r>
            <a:r>
              <a:rPr lang="en-US" dirty="0"/>
              <a:t>is the default mode; data are delivered from FTP to TCP as a continuous stream of bytes. 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b="1" dirty="0"/>
              <a:t>block mode</a:t>
            </a:r>
            <a:r>
              <a:rPr lang="en-US" dirty="0"/>
              <a:t>, data can be delivered from FTP to TCP in blocks.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File Transfer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transfer occurs over the data connection under the control of the commands sent over the control connection </a:t>
            </a:r>
          </a:p>
          <a:p>
            <a:r>
              <a:rPr lang="en-US" dirty="0"/>
              <a:t>file transfer in FTP means one of three things: retrieving a file (server to client), storing a file (client to server), and directory listing (server to client).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 for FTP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transfer connection also transfers data in plaintext, which is </a:t>
            </a:r>
            <a:r>
              <a:rPr lang="en-US" dirty="0" smtClean="0"/>
              <a:t>insecure.</a:t>
            </a:r>
          </a:p>
          <a:p>
            <a:r>
              <a:rPr lang="en-US" dirty="0"/>
              <a:t>To be secure, one can add a Secure Socket Layer between the FTP application layer and the TCP layer. In this case FTP is called SSL-FTP.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or composite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web page can be simple or </a:t>
            </a:r>
            <a:r>
              <a:rPr lang="en-US" dirty="0" smtClean="0"/>
              <a:t>composite</a:t>
            </a:r>
          </a:p>
          <a:p>
            <a:r>
              <a:rPr lang="en-US" dirty="0"/>
              <a:t>A </a:t>
            </a:r>
            <a:r>
              <a:rPr lang="en-US" b="1" dirty="0"/>
              <a:t>simple web page </a:t>
            </a:r>
            <a:r>
              <a:rPr lang="en-US" dirty="0"/>
              <a:t>has no links to other web </a:t>
            </a:r>
            <a:r>
              <a:rPr lang="en-US" dirty="0" smtClean="0"/>
              <a:t>pages.</a:t>
            </a:r>
          </a:p>
          <a:p>
            <a:r>
              <a:rPr lang="en-US" dirty="0"/>
              <a:t>a </a:t>
            </a:r>
            <a:r>
              <a:rPr lang="en-US" b="1" dirty="0"/>
              <a:t>composite web page </a:t>
            </a:r>
            <a:r>
              <a:rPr lang="en-US" dirty="0"/>
              <a:t>has one or more links to other web </a:t>
            </a:r>
            <a:r>
              <a:rPr lang="en-US" dirty="0" smtClean="0"/>
              <a:t>pages</a:t>
            </a:r>
          </a:p>
          <a:p>
            <a:r>
              <a:rPr lang="en-US" dirty="0"/>
              <a:t>Each web page is a file with a name and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Web Client (Browser)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vendors offer commercial </a:t>
            </a:r>
            <a:r>
              <a:rPr lang="en-US" b="1" dirty="0"/>
              <a:t>browsers </a:t>
            </a:r>
            <a:r>
              <a:rPr lang="en-US" dirty="0"/>
              <a:t>that interpret and display a web page </a:t>
            </a:r>
            <a:r>
              <a:rPr lang="en-US" dirty="0" smtClean="0"/>
              <a:t>.</a:t>
            </a:r>
          </a:p>
          <a:p>
            <a:r>
              <a:rPr lang="en-US" dirty="0"/>
              <a:t>Each browser usually consists of three parts</a:t>
            </a:r>
            <a:r>
              <a:rPr lang="en-US" dirty="0" smtClean="0"/>
              <a:t>:</a:t>
            </a:r>
          </a:p>
          <a:p>
            <a:r>
              <a:rPr lang="en-US" dirty="0" smtClean="0"/>
              <a:t>Controller</a:t>
            </a:r>
          </a:p>
          <a:p>
            <a:r>
              <a:rPr lang="en-US" dirty="0"/>
              <a:t>client </a:t>
            </a:r>
            <a:r>
              <a:rPr lang="en-US" dirty="0" smtClean="0"/>
              <a:t>protocols</a:t>
            </a:r>
          </a:p>
          <a:p>
            <a:r>
              <a:rPr lang="en-US" dirty="0"/>
              <a:t>interpreters.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lum bright="-30000"/>
          </a:blip>
          <a:srcRect l="23889" t="15790" r="27749" b="53686"/>
          <a:stretch>
            <a:fillRect/>
          </a:stretch>
        </p:blipFill>
        <p:spPr bwMode="auto">
          <a:xfrm>
            <a:off x="838200" y="304800"/>
            <a:ext cx="7696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From the Fig 26.2</a:t>
            </a:r>
          </a:p>
          <a:p>
            <a:r>
              <a:rPr lang="en-US" dirty="0"/>
              <a:t>The </a:t>
            </a:r>
            <a:r>
              <a:rPr lang="en-US" b="1" dirty="0"/>
              <a:t>controller</a:t>
            </a:r>
            <a:r>
              <a:rPr lang="en-US" dirty="0"/>
              <a:t> receives input from the keyboard or the mouse and uses the client programs to access the document.</a:t>
            </a:r>
          </a:p>
          <a:p>
            <a:r>
              <a:rPr lang="en-US" dirty="0"/>
              <a:t>After the document has been accessed, the controller uses one of the </a:t>
            </a:r>
            <a:r>
              <a:rPr lang="en-US" b="1" dirty="0"/>
              <a:t>interpreters</a:t>
            </a:r>
            <a:r>
              <a:rPr lang="en-US" dirty="0"/>
              <a:t> to display the document on the screen</a:t>
            </a:r>
            <a:r>
              <a:rPr lang="en-US" dirty="0" smtClean="0"/>
              <a:t>.</a:t>
            </a:r>
          </a:p>
          <a:p>
            <a:r>
              <a:rPr lang="en-US" dirty="0"/>
              <a:t>The </a:t>
            </a:r>
            <a:r>
              <a:rPr lang="en-US" b="1" dirty="0"/>
              <a:t>client protocol </a:t>
            </a:r>
            <a:r>
              <a:rPr lang="en-US" dirty="0"/>
              <a:t>can be one of the protocols   such as HTTP or </a:t>
            </a:r>
            <a:r>
              <a:rPr lang="en-US" dirty="0" smtClean="0"/>
              <a:t>FTP</a:t>
            </a:r>
          </a:p>
          <a:p>
            <a:r>
              <a:rPr lang="en-US" dirty="0"/>
              <a:t>The </a:t>
            </a:r>
            <a:r>
              <a:rPr lang="en-US" b="1" dirty="0"/>
              <a:t>interpreter</a:t>
            </a:r>
            <a:r>
              <a:rPr lang="en-US" dirty="0"/>
              <a:t> can be HTML, Java, or JavaScript, depending on the type of document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Web </a:t>
            </a:r>
            <a:r>
              <a:rPr lang="en-US" b="1" i="1" dirty="0"/>
              <a:t>Server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 page is stored at the </a:t>
            </a:r>
            <a:r>
              <a:rPr lang="en-US" dirty="0" smtClean="0"/>
              <a:t>server</a:t>
            </a:r>
          </a:p>
          <a:p>
            <a:r>
              <a:rPr lang="en-US" dirty="0"/>
              <a:t>Each time a request arrives, the corresponding document is sent to the </a:t>
            </a:r>
            <a:r>
              <a:rPr lang="en-US" dirty="0" smtClean="0"/>
              <a:t>client.</a:t>
            </a:r>
          </a:p>
          <a:p>
            <a:r>
              <a:rPr lang="en-US" dirty="0"/>
              <a:t>To improve efficiency, servers normally store requested files in a cache in </a:t>
            </a:r>
            <a:r>
              <a:rPr lang="en-US" dirty="0" smtClean="0"/>
              <a:t>memory.</a:t>
            </a:r>
          </a:p>
          <a:p>
            <a:r>
              <a:rPr lang="en-US" dirty="0"/>
              <a:t>memory is faster to access than a </a:t>
            </a:r>
            <a:r>
              <a:rPr lang="en-US" dirty="0" smtClean="0"/>
              <a:t>disk.</a:t>
            </a:r>
          </a:p>
          <a:p>
            <a:r>
              <a:rPr lang="en-US" dirty="0"/>
              <a:t>Some popular web servers include Apache and Microsoft Internet Information Server.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memory : it is an extremely fast memory type that acts as a buffer between RAM and the CPU. </a:t>
            </a:r>
            <a:endParaRPr lang="en-US" dirty="0" smtClean="0"/>
          </a:p>
          <a:p>
            <a:r>
              <a:rPr lang="en-US" dirty="0"/>
              <a:t>It holds frequently requested data and instructions so that they are immediately available to the CPU when needed</a:t>
            </a:r>
            <a:r>
              <a:rPr lang="en-US" dirty="0" smtClean="0"/>
              <a:t>.</a:t>
            </a:r>
          </a:p>
          <a:p>
            <a:r>
              <a:rPr lang="en-US" dirty="0"/>
              <a:t>Cache memory is used to reduce the average time to access data from the main memory.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1878</Words>
  <Application>Microsoft Office PowerPoint</Application>
  <PresentationFormat>On-screen Show (4:3)</PresentationFormat>
  <Paragraphs>165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WWW (World Wide Web)</vt:lpstr>
      <vt:lpstr>distributed and linked</vt:lpstr>
      <vt:lpstr>Architecture</vt:lpstr>
      <vt:lpstr>simple or composite</vt:lpstr>
      <vt:lpstr>Web Client (Browser) </vt:lpstr>
      <vt:lpstr>Slide 6</vt:lpstr>
      <vt:lpstr>Slide 7</vt:lpstr>
      <vt:lpstr> Web Server </vt:lpstr>
      <vt:lpstr>Cache memory </vt:lpstr>
      <vt:lpstr> Uniform Resource Locator (URL) </vt:lpstr>
      <vt:lpstr>Slide 11</vt:lpstr>
      <vt:lpstr>Slide 12</vt:lpstr>
      <vt:lpstr> Static Documents </vt:lpstr>
      <vt:lpstr> Dynamic Documents </vt:lpstr>
      <vt:lpstr>Active Documents </vt:lpstr>
      <vt:lpstr>HyperText Transfer Protocol (HTTP) </vt:lpstr>
      <vt:lpstr>Nonpersistent versus Persistent Connections </vt:lpstr>
      <vt:lpstr>Nonpersistent Connections </vt:lpstr>
      <vt:lpstr>Persistent Connections </vt:lpstr>
      <vt:lpstr>Request Message   </vt:lpstr>
      <vt:lpstr>Response Message</vt:lpstr>
      <vt:lpstr>Proxy Servers </vt:lpstr>
      <vt:lpstr>Proxy Server Location </vt:lpstr>
      <vt:lpstr>HTTP Security </vt:lpstr>
      <vt:lpstr>FTP (File Transfer Protocol)</vt:lpstr>
      <vt:lpstr>Basic Model Of  FTP</vt:lpstr>
      <vt:lpstr>Two Connections </vt:lpstr>
      <vt:lpstr>FTP commands</vt:lpstr>
      <vt:lpstr>Response</vt:lpstr>
      <vt:lpstr>Slide 30</vt:lpstr>
      <vt:lpstr>  Data Connection     </vt:lpstr>
      <vt:lpstr>File Type </vt:lpstr>
      <vt:lpstr>Data Structure </vt:lpstr>
      <vt:lpstr>file structure </vt:lpstr>
      <vt:lpstr>record structure</vt:lpstr>
      <vt:lpstr>page structure</vt:lpstr>
      <vt:lpstr>Transmission Mode </vt:lpstr>
      <vt:lpstr>File Transfer </vt:lpstr>
      <vt:lpstr>Security for FTP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 (World Wide Web)</dc:title>
  <dc:creator>SENTHIL</dc:creator>
  <cp:lastModifiedBy>SENTHIL</cp:lastModifiedBy>
  <cp:revision>15</cp:revision>
  <dcterms:created xsi:type="dcterms:W3CDTF">2020-05-24T15:01:27Z</dcterms:created>
  <dcterms:modified xsi:type="dcterms:W3CDTF">2020-05-25T09:52:08Z</dcterms:modified>
</cp:coreProperties>
</file>