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5308-E5A1-4793-B211-C27002FAC27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7B41-4703-4B6A-B4DD-8D049EE16C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5486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ELECTRONIC MAIL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mail (or e-mail) allows users to exchange messages.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Receiving 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a user has mail, the UA informs the user with a notice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If the user is ready to read the mail, a list is displayed in which each line contains a summary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summary usually includes the sender mail address, the subject, and the time the mail was sent or received.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Addresses </a:t>
            </a: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000" dirty="0"/>
              <a:t>To deliver mail, a mail handling system must use an addressing system with unique addresses. In the Internet, the address consists of two parts: a </a:t>
            </a:r>
            <a:r>
              <a:rPr lang="en-US" sz="2000" i="1" dirty="0"/>
              <a:t>local part </a:t>
            </a:r>
            <a:r>
              <a:rPr lang="en-US" sz="2000" dirty="0"/>
              <a:t>and a </a:t>
            </a:r>
            <a:r>
              <a:rPr lang="en-US" sz="2000" i="1" dirty="0"/>
              <a:t>domain name, </a:t>
            </a:r>
            <a:r>
              <a:rPr lang="en-US" sz="2000" dirty="0"/>
              <a:t>separated by an @ sign  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The local part defines the name of a special file, called the user mailbox, where all the mail received for a user is stored for retrieval by the message access agent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/>
              <a:t>An organization usually selects one or more hosts to receive and send e-mail; they are sometimes called </a:t>
            </a:r>
            <a:r>
              <a:rPr lang="en-US" sz="2000" b="1" i="1" dirty="0"/>
              <a:t>mail servers </a:t>
            </a:r>
            <a:r>
              <a:rPr lang="en-US" sz="2000" b="1" dirty="0"/>
              <a:t>or  </a:t>
            </a:r>
            <a:r>
              <a:rPr lang="en-US" sz="2000" b="1" i="1" dirty="0"/>
              <a:t>exchangers</a:t>
            </a:r>
            <a:r>
              <a:rPr lang="en-US" sz="2000" b="1" dirty="0" smtClean="0"/>
              <a:t>.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The domain name assigned to each mail exchanger either comes from the DNS database or is a logical name (for example, the name of the organization).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Mailing List or Group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/>
              <a:t>Electronic mail allows one name, an </a:t>
            </a:r>
            <a:r>
              <a:rPr lang="en-US" i="1" dirty="0"/>
              <a:t>alias, </a:t>
            </a:r>
            <a:r>
              <a:rPr lang="en-US" dirty="0"/>
              <a:t>to represent several different e-mail addresses; this is called a mailing list.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Message Transfer Agent: SMTP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30000"/>
          </a:blip>
          <a:srcRect l="19231" t="34659" r="17682" b="28977"/>
          <a:stretch>
            <a:fillRect/>
          </a:stretch>
        </p:blipFill>
        <p:spPr bwMode="auto">
          <a:xfrm>
            <a:off x="485855" y="1295400"/>
            <a:ext cx="817229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The formal protocol that defines the MTA client and server in the Internet is called </a:t>
            </a:r>
            <a:r>
              <a:rPr lang="en-US" b="1" i="1" dirty="0"/>
              <a:t>Simple Mail Transfer Protocol (SMTP). </a:t>
            </a:r>
            <a:r>
              <a:rPr lang="en-US" dirty="0"/>
              <a:t>SMTP is used two times, between the sender and the sender’s mail server and between the two mail servers.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Commands and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SMTP uses commands and responses to transfer messages between an MTA client and an MTA server. The command is from an MTA client to an MTA server; the response is from an MTA server to the MTA client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Commands</a:t>
            </a:r>
            <a:r>
              <a:rPr lang="en-US" sz="1800" b="1" dirty="0"/>
              <a:t> </a:t>
            </a:r>
            <a:r>
              <a:rPr lang="en-US" sz="1800" b="1" i="1" dirty="0"/>
              <a:t>  </a:t>
            </a:r>
            <a:r>
              <a:rPr lang="en-US" sz="1800" b="1" dirty="0"/>
              <a:t>: </a:t>
            </a:r>
            <a:r>
              <a:rPr lang="en-US" sz="1800" b="1" i="1" dirty="0"/>
              <a:t> </a:t>
            </a:r>
            <a:r>
              <a:rPr lang="en-US" sz="1800" dirty="0"/>
              <a:t>Commands are sent from the client to the server. The format of a command is shown below:  (few commands only for example)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30000"/>
          </a:blip>
          <a:srcRect l="19058" t="28214" r="33174" b="31161"/>
          <a:stretch>
            <a:fillRect/>
          </a:stretch>
        </p:blipFill>
        <p:spPr bwMode="auto">
          <a:xfrm>
            <a:off x="1143000" y="3124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Responses are sent from the server to the client. A response is a three digit code that may be followed by additional textual information.   (few commands only for example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20000"/>
          </a:blip>
          <a:srcRect l="17308" t="29261" r="29327" b="42890"/>
          <a:stretch>
            <a:fillRect/>
          </a:stretch>
        </p:blipFill>
        <p:spPr bwMode="auto">
          <a:xfrm>
            <a:off x="1371600" y="2743200"/>
            <a:ext cx="655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Mail Transfer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Three phases </a:t>
            </a:r>
          </a:p>
          <a:p>
            <a:pPr algn="ctr">
              <a:buNone/>
            </a:pPr>
            <a:endParaRPr lang="en-US" b="1" dirty="0" smtClean="0"/>
          </a:p>
          <a:p>
            <a:r>
              <a:rPr lang="en-US" dirty="0"/>
              <a:t>connection </a:t>
            </a:r>
            <a:r>
              <a:rPr lang="en-US" dirty="0" smtClean="0"/>
              <a:t>establishment</a:t>
            </a:r>
          </a:p>
          <a:p>
            <a:endParaRPr lang="en-US" dirty="0" smtClean="0"/>
          </a:p>
          <a:p>
            <a:r>
              <a:rPr lang="en-US" dirty="0"/>
              <a:t>message </a:t>
            </a:r>
            <a:r>
              <a:rPr lang="en-US" dirty="0" smtClean="0"/>
              <a:t>transfer</a:t>
            </a:r>
          </a:p>
          <a:p>
            <a:endParaRPr lang="en-US" dirty="0" smtClean="0"/>
          </a:p>
          <a:p>
            <a:r>
              <a:rPr lang="en-US" dirty="0"/>
              <a:t>connection termination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Connection Establishment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This phase involves the following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steps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server sends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code 220 (service ready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to tell the client that it is ready to receive mail.  If the server is not ready, it sends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code 421 (service not available).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client sends the HELO message to identify itself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using its domain name address. This step is necessary to inform the server of the domain name of the client.</a:t>
            </a: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server responds with code 250 (request command completed)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or some other code depending on the  situation.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/>
              <a:t>Message </a:t>
            </a:r>
            <a:r>
              <a:rPr lang="en-US" b="1" dirty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After connection has been established between the SMTP client and server, a single message between a sender and one or more recipients can be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exchanged.</a:t>
            </a:r>
          </a:p>
          <a:p>
            <a:r>
              <a:rPr lang="en-US" sz="1800" b="1" dirty="0"/>
              <a:t>This phase involves eight </a:t>
            </a:r>
            <a:r>
              <a:rPr lang="en-US" sz="1800" b="1" dirty="0" smtClean="0"/>
              <a:t>steps</a:t>
            </a:r>
            <a:r>
              <a:rPr lang="en-US" sz="18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The client sends the MAIL FROM message to introduce the sender of the message.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The server responds with code 250 or some other appropriate code.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 The client sends the RCPT TO (recipient) message, which includes the mail address</a:t>
            </a:r>
          </a:p>
          <a:p>
            <a:pPr>
              <a:buNone/>
            </a:pPr>
            <a:r>
              <a:rPr lang="en-US" sz="1800" dirty="0" smtClean="0"/>
              <a:t>        of </a:t>
            </a:r>
            <a:r>
              <a:rPr lang="en-US" sz="1800" dirty="0"/>
              <a:t>the recipient.</a:t>
            </a:r>
          </a:p>
          <a:p>
            <a:pPr lvl="0">
              <a:buAutoNum type="arabicPeriod" startAt="4"/>
            </a:pPr>
            <a:r>
              <a:rPr lang="en-US" sz="1800" dirty="0" smtClean="0"/>
              <a:t>The </a:t>
            </a:r>
            <a:r>
              <a:rPr lang="en-US" sz="1800" dirty="0"/>
              <a:t>server responds with code 250 or some other appropriate </a:t>
            </a:r>
            <a:r>
              <a:rPr lang="en-US" sz="1800" dirty="0" smtClean="0"/>
              <a:t>code.</a:t>
            </a:r>
          </a:p>
          <a:p>
            <a:pPr lvl="0">
              <a:buAutoNum type="arabicPeriod" startAt="4"/>
            </a:pPr>
            <a:r>
              <a:rPr lang="en-US" sz="1800" dirty="0" smtClean="0"/>
              <a:t>The </a:t>
            </a:r>
            <a:r>
              <a:rPr lang="en-US" sz="1800" dirty="0"/>
              <a:t>client sends the DATA message to initialize the message </a:t>
            </a:r>
            <a:r>
              <a:rPr lang="en-US" sz="1800" dirty="0" smtClean="0"/>
              <a:t>transfer.</a:t>
            </a:r>
          </a:p>
          <a:p>
            <a:pPr lvl="0">
              <a:buAutoNum type="arabicPeriod" startAt="4"/>
            </a:pPr>
            <a:r>
              <a:rPr lang="en-US" sz="1800" dirty="0" smtClean="0"/>
              <a:t>The </a:t>
            </a:r>
            <a:r>
              <a:rPr lang="en-US" sz="1800" dirty="0"/>
              <a:t>server responds with code 354 (start mail input) or some other appropriate</a:t>
            </a:r>
          </a:p>
          <a:p>
            <a:pPr>
              <a:buNone/>
            </a:pPr>
            <a:r>
              <a:rPr lang="en-US" sz="1800" dirty="0" smtClean="0"/>
              <a:t>        message</a:t>
            </a:r>
            <a:r>
              <a:rPr lang="en-US" sz="1800" dirty="0"/>
              <a:t>.</a:t>
            </a:r>
          </a:p>
          <a:p>
            <a:pPr lvl="0">
              <a:buNone/>
            </a:pPr>
            <a:r>
              <a:rPr lang="en-US" sz="1800" dirty="0" smtClean="0"/>
              <a:t>7.    The </a:t>
            </a:r>
            <a:r>
              <a:rPr lang="en-US" sz="1800" dirty="0"/>
              <a:t>client sends the contents of the message in consecutive lines. Each line is terminated  by a two-character end-of-line token (carriage return and line feed). The message is terminated by a line containing just one period.</a:t>
            </a:r>
          </a:p>
          <a:p>
            <a:pPr>
              <a:buNone/>
            </a:pPr>
            <a:r>
              <a:rPr lang="en-US" sz="1800" dirty="0" smtClean="0"/>
              <a:t>8.   </a:t>
            </a:r>
            <a:r>
              <a:rPr lang="en-US" sz="1800" dirty="0"/>
              <a:t> </a:t>
            </a:r>
            <a:r>
              <a:rPr lang="en-US" sz="1800" dirty="0" smtClean="0"/>
              <a:t>The </a:t>
            </a:r>
            <a:r>
              <a:rPr lang="en-US" sz="1800" dirty="0"/>
              <a:t>server responds with code 250 (OK) or some other appropriate code.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20000"/>
          </a:blip>
          <a:srcRect l="18898" t="18182" r="15919" b="25284"/>
          <a:stretch>
            <a:fillRect/>
          </a:stretch>
        </p:blipFill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Connection 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After the message is transferred successfully, the client terminates the connection. This phase involves two steps</a:t>
            </a:r>
            <a:r>
              <a:rPr lang="en-US" sz="2400" b="1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1. </a:t>
            </a:r>
            <a:r>
              <a:rPr lang="en-US" dirty="0"/>
              <a:t>The client sends the QUIT command.</a:t>
            </a:r>
          </a:p>
          <a:p>
            <a:r>
              <a:rPr lang="en-US" b="1" dirty="0"/>
              <a:t>2. </a:t>
            </a:r>
            <a:r>
              <a:rPr lang="en-US" dirty="0"/>
              <a:t>The server responds with code 221 or some other appropriate code.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Message Access Agent: POP and IMAP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Post Office Protocol, version 3 (POP3)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is simple but limited in functionality. The client POP3 software is installed on the recipient computer; the server POP3 software is installed on the mail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server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POP3 has two modes: the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delete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 and the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keep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Delete mode  :  </a:t>
            </a:r>
            <a:r>
              <a:rPr lang="en-US" sz="2000" dirty="0" smtClean="0"/>
              <a:t>The </a:t>
            </a:r>
            <a:r>
              <a:rPr lang="en-US" sz="2000" dirty="0"/>
              <a:t>mail is deleted from the mailbox after each </a:t>
            </a:r>
            <a:r>
              <a:rPr lang="en-US" sz="2000" dirty="0" smtClean="0"/>
              <a:t>retrieval.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/>
              <a:t>Keep mode      : </a:t>
            </a:r>
            <a:r>
              <a:rPr lang="en-US" sz="2000" dirty="0" smtClean="0"/>
              <a:t>The </a:t>
            </a:r>
            <a:r>
              <a:rPr lang="en-US" sz="2000" dirty="0"/>
              <a:t>mail </a:t>
            </a:r>
            <a:r>
              <a:rPr lang="en-US" sz="2000" dirty="0" smtClean="0"/>
              <a:t>remains </a:t>
            </a:r>
            <a:r>
              <a:rPr lang="en-US" sz="2000" dirty="0"/>
              <a:t>in the mailbox after </a:t>
            </a:r>
            <a:r>
              <a:rPr lang="en-US" sz="2000" dirty="0" smtClean="0"/>
              <a:t>retrieval.</a:t>
            </a:r>
          </a:p>
          <a:p>
            <a:endParaRPr lang="en-US" sz="2000" dirty="0"/>
          </a:p>
          <a:p>
            <a:r>
              <a:rPr lang="en-US" sz="2000" dirty="0"/>
              <a:t>The delete mode is normally used when the user  is working at her permanent computer and can save and organize the received mail after reading or replying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keep mode is normally used when the user accesses her mail away from her primary computer (for example, from a laptop). The mail is read but kept in the system for later retrieval and organizing.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30000"/>
          </a:blip>
          <a:srcRect l="14904" t="19318" r="19284" b="23011"/>
          <a:stretch>
            <a:fillRect/>
          </a:stretch>
        </p:blipFill>
        <p:spPr bwMode="auto">
          <a:xfrm>
            <a:off x="457200" y="4572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Internet Mail Access 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Protocol,</a:t>
            </a:r>
            <a:br>
              <a:rPr lang="en-US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version 4 (IMAP4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Another mail access </a:t>
            </a:r>
            <a:r>
              <a:rPr lang="en-US" dirty="0" smtClean="0"/>
              <a:t>protocol.</a:t>
            </a:r>
          </a:p>
          <a:p>
            <a:r>
              <a:rPr lang="en-US" dirty="0"/>
              <a:t>similar to POP3, but it has more </a:t>
            </a:r>
            <a:r>
              <a:rPr lang="en-US" dirty="0" smtClean="0"/>
              <a:t>features.</a:t>
            </a:r>
          </a:p>
          <a:p>
            <a:r>
              <a:rPr lang="en-US" dirty="0" smtClean="0"/>
              <a:t>IMAP4 is more powerful and more complex.</a:t>
            </a:r>
          </a:p>
          <a:p>
            <a:r>
              <a:rPr lang="en-US" b="1" dirty="0"/>
              <a:t>IMAP4 provides the following extra functions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user can check the e-mail header prior to downloading.</a:t>
            </a:r>
          </a:p>
          <a:p>
            <a:r>
              <a:rPr lang="en-US" dirty="0" smtClean="0"/>
              <a:t>A </a:t>
            </a:r>
            <a:r>
              <a:rPr lang="en-US" dirty="0"/>
              <a:t>user can search the contents of the e-mail for a specific string of characters prior  to downloading.</a:t>
            </a:r>
          </a:p>
          <a:p>
            <a:r>
              <a:rPr lang="en-US" dirty="0" smtClean="0"/>
              <a:t>A </a:t>
            </a:r>
            <a:r>
              <a:rPr lang="en-US" dirty="0"/>
              <a:t>user can partially download e-mail. This is especially useful if bandwidth is limited and the e-mail contains multimedia with high bandwidth requirements.</a:t>
            </a:r>
          </a:p>
          <a:p>
            <a:r>
              <a:rPr lang="en-US" dirty="0" smtClean="0"/>
              <a:t>A </a:t>
            </a:r>
            <a:r>
              <a:rPr lang="en-US" dirty="0"/>
              <a:t>user can create, delete, or rename mailboxes on the mail server.</a:t>
            </a:r>
          </a:p>
          <a:p>
            <a:r>
              <a:rPr lang="en-US" dirty="0" smtClean="0"/>
              <a:t>A </a:t>
            </a:r>
            <a:r>
              <a:rPr lang="en-US" dirty="0"/>
              <a:t>user can create a hierarchy of mailboxes in a folder for e-mail storage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MIME : (Multipurpose Internet Mail Extensions)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It is an extension to the internet email protocol that allows it’s users to exchange different kinds of data files over the internet such as images, audio and video.</a:t>
            </a:r>
          </a:p>
          <a:p>
            <a:endParaRPr lang="en-US" dirty="0"/>
          </a:p>
          <a:p>
            <a:r>
              <a:rPr lang="en-US" dirty="0"/>
              <a:t>The MIME is required if text in character sets other than ASCII.</a:t>
            </a:r>
          </a:p>
          <a:p>
            <a:endParaRPr lang="en-US" dirty="0"/>
          </a:p>
          <a:p>
            <a:r>
              <a:rPr lang="en-US" dirty="0"/>
              <a:t>It  is a supplementary protocol that allows non-ASCII data to be sent through e-mail.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can think of MIME as a set of software functions that transforms non-ASCII data to ASCII data and vice versa, as shown in Figure 26.18.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30000"/>
          </a:blip>
          <a:srcRect l="17778" t="35795" r="29209" b="28977"/>
          <a:stretch>
            <a:fillRect/>
          </a:stretch>
        </p:blipFill>
        <p:spPr bwMode="auto">
          <a:xfrm>
            <a:off x="304800" y="4572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NVT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b="1" dirty="0" smtClean="0"/>
              <a:t>Network </a:t>
            </a:r>
            <a:r>
              <a:rPr lang="en-US" b="1" dirty="0"/>
              <a:t>Virtual </a:t>
            </a:r>
            <a:r>
              <a:rPr lang="en-US" b="1" dirty="0" smtClean="0"/>
              <a:t>Terminal)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Communication is established using the </a:t>
            </a:r>
            <a:endParaRPr lang="en-US" b="1" dirty="0" smtClean="0"/>
          </a:p>
          <a:p>
            <a:pPr algn="just">
              <a:buNone/>
            </a:pPr>
            <a:r>
              <a:rPr lang="en-US" b="1" dirty="0"/>
              <a:t> </a:t>
            </a:r>
            <a:r>
              <a:rPr lang="en-US" b="1" dirty="0" smtClean="0"/>
              <a:t>   TCP/IP </a:t>
            </a:r>
            <a:r>
              <a:rPr lang="en-US" b="1" dirty="0"/>
              <a:t>protocols and communication is </a:t>
            </a:r>
            <a:r>
              <a:rPr lang="en-US" b="1" dirty="0" smtClean="0"/>
              <a:t>based </a:t>
            </a:r>
          </a:p>
          <a:p>
            <a:pPr algn="just">
              <a:buNone/>
            </a:pPr>
            <a:r>
              <a:rPr lang="en-US" b="1" dirty="0"/>
              <a:t> </a:t>
            </a:r>
            <a:r>
              <a:rPr lang="en-US" b="1" dirty="0" smtClean="0"/>
              <a:t>   on </a:t>
            </a:r>
            <a:r>
              <a:rPr lang="en-US" b="1" dirty="0"/>
              <a:t>a set of facilities known as a Network </a:t>
            </a:r>
            <a:endParaRPr lang="en-US" b="1" dirty="0" smtClean="0"/>
          </a:p>
          <a:p>
            <a:pPr algn="just">
              <a:buNone/>
            </a:pPr>
            <a:r>
              <a:rPr lang="en-US" b="1" dirty="0"/>
              <a:t> </a:t>
            </a:r>
            <a:r>
              <a:rPr lang="en-US" b="1" dirty="0" smtClean="0"/>
              <a:t>   Virtual </a:t>
            </a:r>
            <a:r>
              <a:rPr lang="en-US" b="1" dirty="0"/>
              <a:t>Terminal (NVT)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Web-Based 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Webmail is an email service that can be accessed using a standard web browser. Three common sites are Hotmail, Yahoo, and Google mail.</a:t>
            </a:r>
          </a:p>
          <a:p>
            <a:pPr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30000"/>
          </a:blip>
          <a:srcRect l="19537" t="25852" r="27615" b="7670"/>
          <a:stretch>
            <a:fillRect/>
          </a:stretch>
        </p:blipFill>
        <p:spPr bwMode="auto">
          <a:xfrm>
            <a:off x="838200" y="25146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i="1" dirty="0"/>
              <a:t>Case I</a:t>
            </a:r>
            <a:endParaRPr lang="en-US" dirty="0"/>
          </a:p>
          <a:p>
            <a:pPr>
              <a:buNone/>
            </a:pPr>
            <a:r>
              <a:rPr lang="en-US" dirty="0" smtClean="0"/>
              <a:t>    the </a:t>
            </a:r>
            <a:r>
              <a:rPr lang="en-US" dirty="0"/>
              <a:t>sender, uses a traditional mail server; Mail transfer from Alice’s browser to her mail server </a:t>
            </a:r>
            <a:r>
              <a:rPr lang="en-US" dirty="0" smtClean="0"/>
              <a:t>is done </a:t>
            </a:r>
            <a:r>
              <a:rPr lang="en-US" dirty="0"/>
              <a:t>through </a:t>
            </a:r>
            <a:r>
              <a:rPr lang="en-US" dirty="0" smtClean="0"/>
              <a:t>SMTP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Case II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use </a:t>
            </a:r>
            <a:r>
              <a:rPr lang="en-US" dirty="0"/>
              <a:t>web servers, Alice sends the message to the web server using HTTP transactions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E-Mail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 Security is the term for any procedure that protects email content and accounts against unauthorized access</a:t>
            </a:r>
            <a:r>
              <a:rPr lang="en-US" dirty="0" smtClean="0"/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Email service providers have email security measures in place to secure client accounts and information from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hackers</a:t>
            </a:r>
            <a:r>
              <a:rPr lang="en-US" dirty="0" smtClean="0"/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Most common way messages are encrypted  is through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Pretty Good Privacy (PGP)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encryption.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/>
              <a:t>The sender and the receiver of the e-mail,  are connected via a LAN or a WAN to two mail servers.  </a:t>
            </a:r>
          </a:p>
          <a:p>
            <a:r>
              <a:rPr lang="en-US" dirty="0"/>
              <a:t>The administrator has created one mailbox for each user where the received messages are stored. </a:t>
            </a:r>
          </a:p>
          <a:p>
            <a:r>
              <a:rPr lang="en-US" dirty="0"/>
              <a:t>A </a:t>
            </a:r>
            <a:r>
              <a:rPr lang="en-US" i="1" dirty="0"/>
              <a:t>mailbox </a:t>
            </a:r>
            <a:r>
              <a:rPr lang="en-US" dirty="0"/>
              <a:t>is part of a server . Only the owner of the mailbox has access to it. </a:t>
            </a:r>
          </a:p>
          <a:p>
            <a:r>
              <a:rPr lang="en-US" dirty="0"/>
              <a:t>The administrator has also created a queue   to store messages waiting to be sent.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Secure/Multipurpose </a:t>
            </a:r>
            <a:r>
              <a:rPr lang="en-US" b="1" dirty="0"/>
              <a:t>Internet Mail Extensions (S/MIME)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technology that allows you to encrypt your emails.</a:t>
            </a:r>
          </a:p>
          <a:p>
            <a:r>
              <a:rPr lang="en-US" dirty="0"/>
              <a:t>It is based on asymmetric cryptography ( or public –key cryptography)  to protect your emails from unwanted access</a:t>
            </a:r>
          </a:p>
          <a:p>
            <a:r>
              <a:rPr lang="en-US" dirty="0"/>
              <a:t>The public key is used to encrypt and the private key is used to decrypt.</a:t>
            </a:r>
          </a:p>
          <a:p>
            <a:endParaRPr lang="en-US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different </a:t>
            </a:r>
            <a:r>
              <a:rPr lang="en-US" i="1" dirty="0"/>
              <a:t>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User Agent </a:t>
            </a:r>
            <a:r>
              <a:rPr lang="en-US" b="1" dirty="0"/>
              <a:t>(UA</a:t>
            </a:r>
            <a:r>
              <a:rPr lang="en-US" b="1" dirty="0" smtClean="0"/>
              <a:t>)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Message Transfer Agent </a:t>
            </a:r>
            <a:r>
              <a:rPr lang="en-US" b="1" dirty="0"/>
              <a:t>(MTA</a:t>
            </a:r>
            <a:r>
              <a:rPr lang="en-US" b="1" dirty="0" smtClean="0"/>
              <a:t>) </a:t>
            </a:r>
          </a:p>
          <a:p>
            <a:endParaRPr lang="en-US" b="1" dirty="0"/>
          </a:p>
          <a:p>
            <a:r>
              <a:rPr lang="en-US" b="1" dirty="0" smtClean="0"/>
              <a:t>Message Access  Agent </a:t>
            </a:r>
            <a:r>
              <a:rPr lang="en-US" b="1" dirty="0"/>
              <a:t>(MAA).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User Agent (UA)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first component of an electronic mail system is the </a:t>
            </a:r>
            <a:r>
              <a:rPr lang="en-US" b="1" dirty="0"/>
              <a:t>user agent (UA</a:t>
            </a:r>
            <a:r>
              <a:rPr lang="en-US" b="1" dirty="0" smtClean="0"/>
              <a:t>).</a:t>
            </a:r>
            <a:endParaRPr lang="en-US" dirty="0"/>
          </a:p>
          <a:p>
            <a:r>
              <a:rPr lang="en-US" b="1" dirty="0"/>
              <a:t> </a:t>
            </a:r>
            <a:r>
              <a:rPr lang="en-US" dirty="0"/>
              <a:t>It provides service to the user to make the process of sending and receiving a message easier. </a:t>
            </a:r>
          </a:p>
          <a:p>
            <a:r>
              <a:rPr lang="en-US" dirty="0"/>
              <a:t>A user agent is a software package  (program) that </a:t>
            </a:r>
            <a:r>
              <a:rPr lang="en-US" b="1" dirty="0"/>
              <a:t>composes, reads, replies to, and forwards messages</a:t>
            </a:r>
            <a:r>
              <a:rPr lang="en-US" dirty="0"/>
              <a:t>. </a:t>
            </a:r>
          </a:p>
          <a:p>
            <a:r>
              <a:rPr lang="en-US" dirty="0"/>
              <a:t>It also handles local mailboxes on the user computers.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</a:t>
            </a:r>
            <a:r>
              <a:rPr lang="en-US" b="1" dirty="0"/>
              <a:t>of </a:t>
            </a:r>
            <a:r>
              <a:rPr lang="en-US" b="1" dirty="0" smtClean="0"/>
              <a:t>User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command-driven </a:t>
            </a:r>
            <a:r>
              <a:rPr lang="en-US" dirty="0" smtClean="0"/>
              <a:t>. </a:t>
            </a:r>
            <a:r>
              <a:rPr lang="en-US" b="1" dirty="0" smtClean="0"/>
              <a:t>(user agents belong to the early days of electronic mail.)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GUI-based. </a:t>
            </a:r>
            <a:r>
              <a:rPr lang="en-US" dirty="0"/>
              <a:t>(Modern user agents are GUI-based.)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command-driven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command-driven user agent normally accepts a one character command from the keyboard to perform its </a:t>
            </a:r>
            <a:r>
              <a:rPr lang="en-US" dirty="0" smtClean="0"/>
              <a:t>task.</a:t>
            </a:r>
          </a:p>
          <a:p>
            <a:r>
              <a:rPr lang="en-US" dirty="0"/>
              <a:t>For example, a user can type the character </a:t>
            </a:r>
            <a:r>
              <a:rPr lang="en-US" i="1" dirty="0"/>
              <a:t>r</a:t>
            </a:r>
            <a:r>
              <a:rPr lang="en-US" dirty="0"/>
              <a:t>, at the command prompt, to reply to the sender of the message, or type  the character </a:t>
            </a:r>
            <a:r>
              <a:rPr lang="en-US" i="1" dirty="0"/>
              <a:t>R </a:t>
            </a:r>
            <a:r>
              <a:rPr lang="en-US" dirty="0"/>
              <a:t>to reply to the sender and all recipients.</a:t>
            </a:r>
          </a:p>
          <a:p>
            <a:r>
              <a:rPr lang="en-US" dirty="0"/>
              <a:t>  Some examples of command driven user agents are </a:t>
            </a:r>
            <a:r>
              <a:rPr lang="en-US" i="1" dirty="0"/>
              <a:t>mail, pine, </a:t>
            </a:r>
            <a:r>
              <a:rPr lang="en-US" dirty="0"/>
              <a:t>and </a:t>
            </a:r>
            <a:r>
              <a:rPr lang="en-US" i="1" dirty="0"/>
              <a:t>elm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GUI-based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They contain graphical user interface (GUI)  components.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allow the user to interact with the software by using both the keyboard and the mouse.</a:t>
            </a:r>
          </a:p>
          <a:p>
            <a:endParaRPr lang="en-US" dirty="0"/>
          </a:p>
          <a:p>
            <a:r>
              <a:rPr lang="en-US" dirty="0"/>
              <a:t>They have graphical components such as icons, menu bars, and windows that make the services easy to access.</a:t>
            </a:r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Some examples of GUI-based user agents are </a:t>
            </a:r>
            <a:r>
              <a:rPr lang="en-US" i="1" dirty="0"/>
              <a:t>Eudora </a:t>
            </a:r>
            <a:r>
              <a:rPr lang="en-US" dirty="0"/>
              <a:t>and </a:t>
            </a:r>
            <a:r>
              <a:rPr lang="en-US" i="1" dirty="0"/>
              <a:t>Outlook</a:t>
            </a:r>
            <a:r>
              <a:rPr lang="en-US" b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Sending Mail </a:t>
            </a: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send mail, the user, through the UA, creates mail that looks very similar to postal mail. It has an </a:t>
            </a:r>
            <a:r>
              <a:rPr lang="en-US" b="1" i="1" dirty="0"/>
              <a:t>envelope </a:t>
            </a:r>
            <a:r>
              <a:rPr lang="en-US" dirty="0"/>
              <a:t>and a </a:t>
            </a:r>
            <a:r>
              <a:rPr lang="en-US" b="1" i="1" dirty="0"/>
              <a:t>message </a:t>
            </a:r>
            <a:r>
              <a:rPr lang="en-US" b="1" dirty="0"/>
              <a:t>. 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envelope usually contains the sender address, the receiver address, and other information. </a:t>
            </a:r>
            <a:r>
              <a:rPr lang="en-US" b="1" dirty="0"/>
              <a:t>The message  contains the </a:t>
            </a:r>
            <a:r>
              <a:rPr lang="en-US" b="1" i="1" dirty="0"/>
              <a:t>header </a:t>
            </a:r>
            <a:r>
              <a:rPr lang="en-US" b="1" dirty="0"/>
              <a:t>and the </a:t>
            </a:r>
            <a:r>
              <a:rPr lang="en-US" b="1" i="1" dirty="0"/>
              <a:t>body</a:t>
            </a:r>
            <a:r>
              <a:rPr lang="en-US" b="1" dirty="0"/>
              <a:t>. </a:t>
            </a:r>
          </a:p>
          <a:p>
            <a:endParaRPr lang="en-US" dirty="0"/>
          </a:p>
          <a:p>
            <a:r>
              <a:rPr lang="en-US" dirty="0"/>
              <a:t>The header of the message defines the sender, the receiver, the subject of the message, and some other information. </a:t>
            </a:r>
          </a:p>
          <a:p>
            <a:endParaRPr lang="en-US" dirty="0"/>
          </a:p>
          <a:p>
            <a:r>
              <a:rPr lang="en-US" dirty="0"/>
              <a:t>The body of the message contains the actual information to be read by the recipient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1629</Words>
  <Application>Microsoft Office PowerPoint</Application>
  <PresentationFormat>On-screen Show (4:3)</PresentationFormat>
  <Paragraphs>150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    ELECTRONIC MAIL    Electronic mail (or e-mail) allows users to exchange messages.          </vt:lpstr>
      <vt:lpstr>Architecture</vt:lpstr>
      <vt:lpstr>Slide 3</vt:lpstr>
      <vt:lpstr>Three different agents</vt:lpstr>
      <vt:lpstr>User Agent (UA) </vt:lpstr>
      <vt:lpstr>Types of User Agents</vt:lpstr>
      <vt:lpstr>command-driven .</vt:lpstr>
      <vt:lpstr>GUI-based </vt:lpstr>
      <vt:lpstr>Sending Mail   </vt:lpstr>
      <vt:lpstr>Receiving Mail</vt:lpstr>
      <vt:lpstr>Addresses   </vt:lpstr>
      <vt:lpstr>Mailing List or Group List</vt:lpstr>
      <vt:lpstr>Message Transfer Agent: SMTP</vt:lpstr>
      <vt:lpstr>Slide 14</vt:lpstr>
      <vt:lpstr>Commands and Responses</vt:lpstr>
      <vt:lpstr>Responses</vt:lpstr>
      <vt:lpstr>Mail Transfer Phases</vt:lpstr>
      <vt:lpstr>Connection Establishment</vt:lpstr>
      <vt:lpstr>Message Transfer</vt:lpstr>
      <vt:lpstr>Connection Termination</vt:lpstr>
      <vt:lpstr>Message Access Agent: POP and IMAP </vt:lpstr>
      <vt:lpstr>Slide 22</vt:lpstr>
      <vt:lpstr>Internet Mail Access Protocol,  version 4 (IMAP4)</vt:lpstr>
      <vt:lpstr>MIME : (Multipurpose Internet Mail Extensions) </vt:lpstr>
      <vt:lpstr>Slide 25</vt:lpstr>
      <vt:lpstr>NVT  (Network Virtual Terminal) </vt:lpstr>
      <vt:lpstr>Web-Based Mail</vt:lpstr>
      <vt:lpstr>Slide 28</vt:lpstr>
      <vt:lpstr>E-Mail Security</vt:lpstr>
      <vt:lpstr> Secure/Multipurpose Internet Mail Extensions (S/MIME)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MAIL    Electronic mail (or e-mail) allows users to exchange messages.</dc:title>
  <dc:creator>SENTHIL</dc:creator>
  <cp:lastModifiedBy>SENTHIL</cp:lastModifiedBy>
  <cp:revision>11</cp:revision>
  <dcterms:created xsi:type="dcterms:W3CDTF">2020-05-25T10:20:08Z</dcterms:created>
  <dcterms:modified xsi:type="dcterms:W3CDTF">2020-05-25T11:36:31Z</dcterms:modified>
</cp:coreProperties>
</file>