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0C282-DBCF-4874-9CC5-BFA89D30015F}" type="datetimeFigureOut">
              <a:rPr lang="en-US" smtClean="0"/>
              <a:pPr/>
              <a:t>6/8/2020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7B847-EEBA-4839-8835-4A2F6EBF65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B20C1-134A-418B-A7EE-531EA04D100C}" type="datetime1">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A7A8B-263B-4EA2-9DF9-9C03A54DE388}" type="datetime1">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C8424-8DC1-4AF9-B2DA-D0058C367E1D}" type="datetime1">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30577-6BB5-4F44-B13D-0FA02218C8E8}" type="datetime1">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070AA8-6664-4D0C-B8DC-EF449E015A17}" type="datetime1">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076D05-4DD5-4C7F-9CD0-485503CC9066}" type="datetime1">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A0A5D5-41DB-459D-88E2-FECF0CE8937D}" type="datetime1">
              <a:rPr lang="en-US" smtClean="0"/>
              <a:pPr/>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2CA6DA-B8BD-4D29-8004-987F358F96A9}" type="datetime1">
              <a:rPr lang="en-US" smtClean="0"/>
              <a:pPr/>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32BE1C-4B94-482B-BE46-185A7C2BCEC7}" type="datetime1">
              <a:rPr lang="en-US" smtClean="0"/>
              <a:pPr/>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213D2-C427-4597-BA48-F6D6A65EEEF9}" type="datetime1">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65DC9-AE51-477E-8089-91C9ED21D365}" type="datetime1">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F70D5-84E3-4D05-8331-B13C46165E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08027-25D9-488E-B86B-C9A5131BA4C4}" type="datetime1">
              <a:rPr lang="en-US" smtClean="0"/>
              <a:pPr/>
              <a:t>6/8/2020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F70D5-84E3-4D05-8331-B13C46165E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1066800"/>
          </a:xfrm>
        </p:spPr>
        <p:txBody>
          <a:bodyPr/>
          <a:lstStyle/>
          <a:p>
            <a:r>
              <a:rPr lang="en-US" dirty="0"/>
              <a:t>DOMAIN NAME SYSTEM (DNS) </a:t>
            </a:r>
          </a:p>
        </p:txBody>
      </p:sp>
      <p:sp>
        <p:nvSpPr>
          <p:cNvPr id="3" name="Subtitle 2"/>
          <p:cNvSpPr>
            <a:spLocks noGrp="1"/>
          </p:cNvSpPr>
          <p:nvPr>
            <p:ph type="subTitle" idx="1"/>
          </p:nvPr>
        </p:nvSpPr>
        <p:spPr>
          <a:xfrm>
            <a:off x="228600" y="1219200"/>
            <a:ext cx="8610600" cy="5029200"/>
          </a:xfrm>
        </p:spPr>
        <p:txBody>
          <a:bodyPr/>
          <a:lstStyle/>
          <a:p>
            <a:pPr algn="l">
              <a:buFont typeface="Arial" pitchFamily="34" charset="0"/>
              <a:buChar char="•"/>
            </a:pPr>
            <a:r>
              <a:rPr lang="en-US" sz="2800" dirty="0" smtClean="0">
                <a:solidFill>
                  <a:schemeClr val="tx1"/>
                </a:solidFill>
                <a:latin typeface="Times New Roman" pitchFamily="18" charset="0"/>
                <a:cs typeface="Times New Roman" pitchFamily="18" charset="0"/>
              </a:rPr>
              <a:t>An </a:t>
            </a:r>
            <a:r>
              <a:rPr lang="en-US" sz="2800" dirty="0">
                <a:solidFill>
                  <a:schemeClr val="tx1"/>
                </a:solidFill>
                <a:latin typeface="Times New Roman" pitchFamily="18" charset="0"/>
                <a:cs typeface="Times New Roman" pitchFamily="18" charset="0"/>
              </a:rPr>
              <a:t>Internet service that translates domain names into IP </a:t>
            </a:r>
            <a:r>
              <a:rPr lang="en-US" sz="2800" dirty="0" smtClean="0">
                <a:solidFill>
                  <a:schemeClr val="tx1"/>
                </a:solidFill>
                <a:latin typeface="Times New Roman" pitchFamily="18" charset="0"/>
                <a:cs typeface="Times New Roman" pitchFamily="18" charset="0"/>
              </a:rPr>
              <a:t> addresses.</a:t>
            </a:r>
          </a:p>
          <a:p>
            <a:pPr algn="l">
              <a:buFont typeface="Arial" pitchFamily="34" charset="0"/>
              <a:buChar char="•"/>
            </a:pPr>
            <a:r>
              <a:rPr lang="en-US" sz="2800" dirty="0">
                <a:solidFill>
                  <a:schemeClr val="tx1"/>
                </a:solidFill>
                <a:latin typeface="Times New Roman" pitchFamily="18" charset="0"/>
                <a:cs typeface="Times New Roman" pitchFamily="18" charset="0"/>
              </a:rPr>
              <a:t>For example, the domain name </a:t>
            </a:r>
            <a:r>
              <a:rPr lang="en-US" sz="2800" dirty="0">
                <a:solidFill>
                  <a:schemeClr val="tx1"/>
                </a:solidFill>
                <a:latin typeface="Times New Roman" pitchFamily="18" charset="0"/>
                <a:cs typeface="Times New Roman" pitchFamily="18" charset="0"/>
                <a:hlinkClick r:id="rId2"/>
              </a:rPr>
              <a:t>www.example.com</a:t>
            </a:r>
            <a:r>
              <a:rPr lang="en-US" sz="2800" dirty="0">
                <a:solidFill>
                  <a:schemeClr val="tx1"/>
                </a:solidFill>
                <a:latin typeface="Times New Roman" pitchFamily="18" charset="0"/>
                <a:cs typeface="Times New Roman" pitchFamily="18" charset="0"/>
              </a:rPr>
              <a:t> might translate to 198.105.232.4</a:t>
            </a:r>
          </a:p>
          <a:p>
            <a:pPr algn="l">
              <a:buFont typeface="Arial" pitchFamily="34" charset="0"/>
              <a:buChar char="•"/>
            </a:pPr>
            <a:r>
              <a:rPr lang="en-US" sz="2800" dirty="0">
                <a:solidFill>
                  <a:schemeClr val="tx1"/>
                </a:solidFill>
                <a:latin typeface="Times New Roman" pitchFamily="18" charset="0"/>
                <a:cs typeface="Times New Roman" pitchFamily="18" charset="0"/>
              </a:rPr>
              <a:t>Figure 26.28 shows how TCP/IP uses a DNS client and a DNS server to map a name to an address. </a:t>
            </a:r>
            <a:endParaRPr lang="en-US" sz="2800" dirty="0" smtClean="0">
              <a:solidFill>
                <a:schemeClr val="tx1"/>
              </a:solidFill>
              <a:latin typeface="Times New Roman" pitchFamily="18" charset="0"/>
              <a:cs typeface="Times New Roman" pitchFamily="18" charset="0"/>
            </a:endParaRPr>
          </a:p>
          <a:p>
            <a:pPr algn="l">
              <a:buFont typeface="Arial" pitchFamily="34" charset="0"/>
              <a:buChar char="•"/>
            </a:pPr>
            <a:r>
              <a:rPr lang="en-US" sz="2800" dirty="0" smtClean="0">
                <a:solidFill>
                  <a:schemeClr val="tx1"/>
                </a:solidFill>
                <a:latin typeface="Times New Roman" pitchFamily="18" charset="0"/>
                <a:cs typeface="Times New Roman" pitchFamily="18" charset="0"/>
              </a:rPr>
              <a:t>A </a:t>
            </a:r>
            <a:r>
              <a:rPr lang="en-US" sz="2800" dirty="0">
                <a:solidFill>
                  <a:schemeClr val="tx1"/>
                </a:solidFill>
                <a:latin typeface="Times New Roman" pitchFamily="18" charset="0"/>
                <a:cs typeface="Times New Roman" pitchFamily="18" charset="0"/>
              </a:rPr>
              <a:t>user wants to use a file transfer client to access the corresponding file transfer server running on a remote host. The user knows only the file </a:t>
            </a:r>
            <a:r>
              <a:rPr lang="en-US" sz="2800" dirty="0" smtClean="0">
                <a:solidFill>
                  <a:schemeClr val="tx1"/>
                </a:solidFill>
                <a:latin typeface="Times New Roman" pitchFamily="18" charset="0"/>
                <a:cs typeface="Times New Roman" pitchFamily="18" charset="0"/>
              </a:rPr>
              <a:t>transfer </a:t>
            </a:r>
            <a:r>
              <a:rPr lang="en-US" sz="2800" dirty="0">
                <a:solidFill>
                  <a:schemeClr val="tx1"/>
                </a:solidFill>
                <a:latin typeface="Times New Roman" pitchFamily="18" charset="0"/>
                <a:cs typeface="Times New Roman" pitchFamily="18" charset="0"/>
              </a:rPr>
              <a:t>server name, such as </a:t>
            </a:r>
            <a:r>
              <a:rPr lang="en-US" sz="2800" dirty="0" smtClean="0">
                <a:solidFill>
                  <a:schemeClr val="tx1"/>
                </a:solidFill>
                <a:latin typeface="Times New Roman" pitchFamily="18" charset="0"/>
                <a:cs typeface="Times New Roman" pitchFamily="18" charset="0"/>
              </a:rPr>
              <a:t>a  </a:t>
            </a:r>
            <a:r>
              <a:rPr lang="en-US" sz="2800" i="1" dirty="0" smtClean="0">
                <a:solidFill>
                  <a:schemeClr val="tx1"/>
                </a:solidFill>
                <a:latin typeface="Times New Roman" pitchFamily="18" charset="0"/>
                <a:cs typeface="Times New Roman" pitchFamily="18" charset="0"/>
              </a:rPr>
              <a:t>filesource.com</a:t>
            </a:r>
            <a:r>
              <a:rPr lang="en-US" sz="2800" i="1" dirty="0">
                <a:solidFill>
                  <a:schemeClr val="tx1"/>
                </a:solidFill>
                <a:latin typeface="Times New Roman" pitchFamily="18" charset="0"/>
                <a:cs typeface="Times New Roman" pitchFamily="18" charset="0"/>
              </a:rPr>
              <a:t>. </a:t>
            </a:r>
          </a:p>
          <a:p>
            <a:pPr algn="l">
              <a:buFont typeface="Arial" pitchFamily="34" charset="0"/>
              <a:buChar char="•"/>
            </a:pPr>
            <a:endParaRPr lang="en-US" sz="2800" dirty="0">
              <a:solidFill>
                <a:schemeClr val="tx1"/>
              </a:solidFill>
              <a:latin typeface="Times New Roman" pitchFamily="18" charset="0"/>
              <a:cs typeface="Times New Roman" pitchFamily="18" charset="0"/>
            </a:endParaRPr>
          </a:p>
          <a:p>
            <a:pPr algn="l"/>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t>Zone</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lgn="just"/>
            <a:r>
              <a:rPr lang="en-US" sz="2000" dirty="0">
                <a:latin typeface="Times New Roman" pitchFamily="18" charset="0"/>
                <a:cs typeface="Times New Roman" pitchFamily="18" charset="0"/>
              </a:rPr>
              <a:t>Since the complete domain name hierarchy cannot be stored on a single server, it is divided among many servers.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What </a:t>
            </a:r>
            <a:r>
              <a:rPr lang="en-US" sz="2000" dirty="0">
                <a:latin typeface="Times New Roman" pitchFamily="18" charset="0"/>
                <a:cs typeface="Times New Roman" pitchFamily="18" charset="0"/>
              </a:rPr>
              <a:t>a server is responsible for or has authority over is called a </a:t>
            </a:r>
            <a:r>
              <a:rPr lang="en-US" sz="2000" b="1" i="1" dirty="0">
                <a:latin typeface="Times New Roman" pitchFamily="18" charset="0"/>
                <a:cs typeface="Times New Roman" pitchFamily="18" charset="0"/>
              </a:rPr>
              <a:t>zone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server makes a database called a </a:t>
            </a:r>
            <a:r>
              <a:rPr lang="en-US" sz="2000" i="1" dirty="0">
                <a:latin typeface="Times New Roman" pitchFamily="18" charset="0"/>
                <a:cs typeface="Times New Roman" pitchFamily="18" charset="0"/>
              </a:rPr>
              <a:t>zone file </a:t>
            </a:r>
            <a:r>
              <a:rPr lang="en-US" sz="2000" dirty="0">
                <a:latin typeface="Times New Roman" pitchFamily="18" charset="0"/>
                <a:cs typeface="Times New Roman" pitchFamily="18" charset="0"/>
              </a:rPr>
              <a:t>and keeps all the information for every node under that </a:t>
            </a:r>
            <a:r>
              <a:rPr lang="en-US" sz="2000" dirty="0" smtClean="0">
                <a:latin typeface="Times New Roman" pitchFamily="18" charset="0"/>
                <a:cs typeface="Times New Roman" pitchFamily="18" charset="0"/>
              </a:rPr>
              <a:t>domain.</a:t>
            </a:r>
          </a:p>
          <a:p>
            <a:pPr algn="just"/>
            <a:endParaRPr lang="en-US" sz="2000" dirty="0">
              <a:latin typeface="Times New Roman" pitchFamily="18" charset="0"/>
              <a:cs typeface="Times New Roman" pitchFamily="18" charset="0"/>
            </a:endParaRPr>
          </a:p>
        </p:txBody>
      </p:sp>
      <p:pic>
        <p:nvPicPr>
          <p:cNvPr id="4" name="Picture 3"/>
          <p:cNvPicPr/>
          <p:nvPr/>
        </p:nvPicPr>
        <p:blipFill>
          <a:blip r:embed="rId2">
            <a:lum bright="-30000"/>
          </a:blip>
          <a:srcRect l="22102" t="33523" r="14316" b="14489"/>
          <a:stretch>
            <a:fillRect/>
          </a:stretch>
        </p:blipFill>
        <p:spPr bwMode="auto">
          <a:xfrm>
            <a:off x="762000" y="2971800"/>
            <a:ext cx="7772400" cy="3581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10</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Root Server </a:t>
            </a:r>
            <a:endParaRPr lang="en-US" dirty="0"/>
          </a:p>
        </p:txBody>
      </p:sp>
      <p:sp>
        <p:nvSpPr>
          <p:cNvPr id="3" name="Content Placeholder 2"/>
          <p:cNvSpPr>
            <a:spLocks noGrp="1"/>
          </p:cNvSpPr>
          <p:nvPr>
            <p:ph idx="1"/>
          </p:nvPr>
        </p:nvSpPr>
        <p:spPr/>
        <p:txBody>
          <a:bodyPr/>
          <a:lstStyle/>
          <a:p>
            <a:pPr algn="just"/>
            <a:r>
              <a:rPr lang="en-US" dirty="0"/>
              <a:t>A </a:t>
            </a:r>
            <a:r>
              <a:rPr lang="en-US" b="1" dirty="0"/>
              <a:t>root server </a:t>
            </a:r>
            <a:r>
              <a:rPr lang="en-US" dirty="0"/>
              <a:t>is a server whose zone consists of the whole tree. </a:t>
            </a:r>
            <a:endParaRPr lang="en-US" dirty="0" smtClean="0"/>
          </a:p>
          <a:p>
            <a:pPr algn="just"/>
            <a:r>
              <a:rPr lang="en-US" dirty="0" smtClean="0"/>
              <a:t>A </a:t>
            </a:r>
            <a:r>
              <a:rPr lang="en-US" dirty="0"/>
              <a:t>root server usually does not store any information about domains but delegates its authority to other servers, keeping references to those servers.</a:t>
            </a:r>
          </a:p>
          <a:p>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and Secondary Servers </a:t>
            </a:r>
            <a:endParaRPr lang="en-US" dirty="0"/>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A </a:t>
            </a:r>
            <a:r>
              <a:rPr lang="en-US" sz="2400" i="1" dirty="0">
                <a:latin typeface="Times New Roman" pitchFamily="18" charset="0"/>
                <a:cs typeface="Times New Roman" pitchFamily="18" charset="0"/>
              </a:rPr>
              <a:t>primary server </a:t>
            </a:r>
            <a:r>
              <a:rPr lang="en-US" sz="2400" dirty="0">
                <a:latin typeface="Times New Roman" pitchFamily="18" charset="0"/>
                <a:cs typeface="Times New Roman" pitchFamily="18" charset="0"/>
              </a:rPr>
              <a:t>is a server that stores a file about the zone for which it is an authority. It is responsible for creating, maintaining, and updating the zone file. It stores the zone file on a local disk.</a:t>
            </a:r>
          </a:p>
          <a:p>
            <a:r>
              <a:rPr lang="en-US" sz="2400" dirty="0">
                <a:latin typeface="Times New Roman" pitchFamily="18" charset="0"/>
                <a:cs typeface="Times New Roman" pitchFamily="18" charset="0"/>
              </a:rPr>
              <a:t>A secondary server is a server that transfers the complete information about a zone from another server (primary or secondary) and stores the file on its local disk.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secondary server neither creates nor updates the zone files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If updating is required, it must be done by the primary server, which sends the updated version to the secondary.</a:t>
            </a:r>
          </a:p>
          <a:p>
            <a:endParaRPr lang="en-US" sz="26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b="1" dirty="0"/>
              <a:t>DNS in the Internet </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sz="3000" dirty="0">
                <a:latin typeface="Times New Roman" pitchFamily="18" charset="0"/>
                <a:cs typeface="Times New Roman" pitchFamily="18" charset="0"/>
              </a:rPr>
              <a:t>In the Internet, the domain name space (tree) was originally divided into three different sections: generic domains, country domains, and the inverse domains</a:t>
            </a:r>
            <a:r>
              <a:rPr lang="en-US" sz="3000" dirty="0" smtClean="0">
                <a:latin typeface="Times New Roman" pitchFamily="18" charset="0"/>
                <a:cs typeface="Times New Roman" pitchFamily="18" charset="0"/>
              </a:rPr>
              <a:t>.</a:t>
            </a:r>
          </a:p>
          <a:p>
            <a:pPr algn="just"/>
            <a:endParaRPr lang="en-US" sz="3000" dirty="0">
              <a:latin typeface="Times New Roman" pitchFamily="18" charset="0"/>
              <a:cs typeface="Times New Roman" pitchFamily="18" charset="0"/>
            </a:endParaRPr>
          </a:p>
          <a:p>
            <a:pPr algn="just"/>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However</a:t>
            </a:r>
            <a:r>
              <a:rPr lang="en-US" sz="3000" dirty="0">
                <a:latin typeface="Times New Roman" pitchFamily="18" charset="0"/>
                <a:cs typeface="Times New Roman" pitchFamily="18" charset="0"/>
              </a:rPr>
              <a:t>, due to the rapid growth of the Internet, it became extremely difficult to keep track of the inverse domains, which could be used to find the name of a host when given the IP address. The inverse domains are now deprecated (removed</a:t>
            </a:r>
            <a:r>
              <a:rPr lang="en-US" sz="3000" dirty="0" smtClean="0">
                <a:latin typeface="Times New Roman" pitchFamily="18" charset="0"/>
                <a:cs typeface="Times New Roman" pitchFamily="18" charset="0"/>
              </a:rPr>
              <a:t>).</a:t>
            </a:r>
          </a:p>
          <a:p>
            <a:pPr algn="just"/>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a:t>
            </a:r>
            <a:r>
              <a:rPr lang="en-US" sz="3300" dirty="0">
                <a:latin typeface="Times New Roman" pitchFamily="18" charset="0"/>
                <a:cs typeface="Times New Roman" pitchFamily="18" charset="0"/>
              </a:rPr>
              <a:t>We, therefore, concentrate on the first two</a:t>
            </a:r>
            <a:r>
              <a:rPr lang="en-US" sz="3000" dirty="0"/>
              <a:t>. </a:t>
            </a:r>
          </a:p>
          <a:p>
            <a:endParaRPr lang="en-US" sz="3000" dirty="0"/>
          </a:p>
          <a:p>
            <a:pPr algn="just"/>
            <a:endParaRPr lang="en-US" sz="2400"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lum bright="-20000"/>
          </a:blip>
          <a:srcRect l="20833" t="20739" r="13462" b="9091"/>
          <a:stretch>
            <a:fillRect/>
          </a:stretch>
        </p:blipFill>
        <p:spPr bwMode="auto">
          <a:xfrm>
            <a:off x="381000" y="228600"/>
            <a:ext cx="8229600" cy="3533275"/>
          </a:xfrm>
          <a:prstGeom prst="rect">
            <a:avLst/>
          </a:prstGeom>
          <a:noFill/>
          <a:ln w="9525">
            <a:noFill/>
            <a:miter lim="800000"/>
            <a:headEnd/>
            <a:tailEnd/>
          </a:ln>
        </p:spPr>
      </p:pic>
      <p:pic>
        <p:nvPicPr>
          <p:cNvPr id="5" name="Picture 4"/>
          <p:cNvPicPr/>
          <p:nvPr/>
        </p:nvPicPr>
        <p:blipFill>
          <a:blip r:embed="rId3">
            <a:lum bright="-20000"/>
          </a:blip>
          <a:srcRect l="17949" t="26989" r="16818" b="21023"/>
          <a:stretch>
            <a:fillRect/>
          </a:stretch>
        </p:blipFill>
        <p:spPr bwMode="auto">
          <a:xfrm>
            <a:off x="762000" y="4191000"/>
            <a:ext cx="7924800" cy="24955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2AEF70D5-84E3-4D05-8331-B13C46165E76}" type="slidenum">
              <a:rPr lang="en-US" smtClean="0"/>
              <a:pPr/>
              <a:t>14</a:t>
            </a:fld>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Country Domains </a:t>
            </a:r>
            <a:endParaRPr lang="en-US" dirty="0"/>
          </a:p>
        </p:txBody>
      </p:sp>
      <p:pic>
        <p:nvPicPr>
          <p:cNvPr id="4" name="Content Placeholder 3"/>
          <p:cNvPicPr>
            <a:picLocks noGrp="1"/>
          </p:cNvPicPr>
          <p:nvPr>
            <p:ph idx="1"/>
          </p:nvPr>
        </p:nvPicPr>
        <p:blipFill>
          <a:blip r:embed="rId2"/>
          <a:srcRect l="24681" t="23295" r="25467" b="18466"/>
          <a:stretch>
            <a:fillRect/>
          </a:stretch>
        </p:blipFill>
        <p:spPr bwMode="auto">
          <a:xfrm>
            <a:off x="457200" y="1295400"/>
            <a:ext cx="8458200" cy="5562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15</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a:t>Resolution </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lgn="just"/>
            <a:r>
              <a:rPr lang="en-US" sz="2800" dirty="0">
                <a:latin typeface="Times New Roman" pitchFamily="18" charset="0"/>
                <a:cs typeface="Times New Roman" pitchFamily="18" charset="0"/>
              </a:rPr>
              <a:t>Mapping a name to an address is called </a:t>
            </a:r>
            <a:r>
              <a:rPr lang="en-US" sz="2800" i="1" dirty="0">
                <a:latin typeface="Times New Roman" pitchFamily="18" charset="0"/>
                <a:cs typeface="Times New Roman" pitchFamily="18" charset="0"/>
              </a:rPr>
              <a:t>name-address </a:t>
            </a:r>
            <a:r>
              <a:rPr lang="en-US" sz="2800" i="1" dirty="0" smtClean="0">
                <a:latin typeface="Times New Roman" pitchFamily="18" charset="0"/>
                <a:cs typeface="Times New Roman" pitchFamily="18" charset="0"/>
              </a:rPr>
              <a:t>resolution.</a:t>
            </a:r>
          </a:p>
          <a:p>
            <a:pPr algn="just"/>
            <a:r>
              <a:rPr lang="en-US" sz="2800" dirty="0">
                <a:latin typeface="Times New Roman" pitchFamily="18" charset="0"/>
                <a:cs typeface="Times New Roman" pitchFamily="18" charset="0"/>
              </a:rPr>
              <a:t>A host that needs to map an address to a name or a name to an address calls a DNS client called a </a:t>
            </a:r>
            <a:r>
              <a:rPr lang="en-US" sz="2800" b="1" i="1" dirty="0">
                <a:latin typeface="Times New Roman" pitchFamily="18" charset="0"/>
                <a:cs typeface="Times New Roman" pitchFamily="18" charset="0"/>
              </a:rPr>
              <a:t>resolver</a:t>
            </a:r>
            <a:r>
              <a:rPr lang="en-US" sz="2800" b="1" dirty="0" smtClean="0">
                <a:latin typeface="Times New Roman" pitchFamily="18" charset="0"/>
                <a:cs typeface="Times New Roman" pitchFamily="18" charset="0"/>
              </a:rPr>
              <a:t>.</a:t>
            </a:r>
          </a:p>
          <a:p>
            <a:pPr algn="just"/>
            <a:r>
              <a:rPr lang="en-US" sz="2800" dirty="0"/>
              <a:t>The resolver accesses the closest DNS server with a mapping request. If the server has the information, it satisfies the resolver; otherwise, it either refers the resolver to other servers or asks other servers to provide the information.</a:t>
            </a:r>
          </a:p>
          <a:p>
            <a:pPr algn="just"/>
            <a:endParaRPr lang="en-US" sz="2800" dirty="0"/>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AEF70D5-84E3-4D05-8331-B13C46165E76}" type="slidenum">
              <a:rPr lang="en-US" smtClean="0"/>
              <a:pPr/>
              <a:t>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t>Recursive and iterative </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sz="2800" dirty="0">
                <a:latin typeface="Times New Roman" pitchFamily="18" charset="0"/>
                <a:cs typeface="Times New Roman" pitchFamily="18" charset="0"/>
              </a:rPr>
              <a:t>Recursion or recursive resolution is just a name for the resolution process used by a name server when it receives recursive queries. </a:t>
            </a:r>
            <a:endParaRPr lang="en-US" sz="2800" dirty="0" smtClean="0">
              <a:latin typeface="Times New Roman" pitchFamily="18" charset="0"/>
              <a:cs typeface="Times New Roman" pitchFamily="18" charset="0"/>
            </a:endParaRPr>
          </a:p>
          <a:p>
            <a:r>
              <a:rPr lang="en-US" sz="2800" dirty="0">
                <a:latin typeface="Times New Roman" pitchFamily="18" charset="0"/>
                <a:cs typeface="Times New Roman" pitchFamily="18" charset="0"/>
              </a:rPr>
              <a:t>Iteration or iterative resolution on the other hand refers to the resolution process used by a name server when it receives iterative queries.</a:t>
            </a:r>
          </a:p>
          <a:p>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Recursive and iterative DNS queries are queries that the client sends to a server in order to find-</a:t>
            </a:r>
            <a:endParaRPr lang="en-US" sz="2800" dirty="0">
              <a:latin typeface="Times New Roman" pitchFamily="18" charset="0"/>
              <a:cs typeface="Times New Roman" pitchFamily="18" charset="0"/>
            </a:endParaRPr>
          </a:p>
          <a:p>
            <a:pPr marL="457200" lvl="0" indent="-457200">
              <a:buFont typeface="+mj-lt"/>
              <a:buAutoNum type="arabicPeriod"/>
            </a:pPr>
            <a:r>
              <a:rPr lang="en-US" sz="2800" b="1" i="1" dirty="0">
                <a:latin typeface="Times New Roman" pitchFamily="18" charset="0"/>
                <a:cs typeface="Times New Roman" pitchFamily="18" charset="0"/>
              </a:rPr>
              <a:t>The IP address of a particular domain name.</a:t>
            </a:r>
            <a:endParaRPr lang="en-US" sz="2800" dirty="0">
              <a:latin typeface="Times New Roman" pitchFamily="18" charset="0"/>
              <a:cs typeface="Times New Roman" pitchFamily="18" charset="0"/>
            </a:endParaRPr>
          </a:p>
          <a:p>
            <a:pPr marL="457200" indent="-457200">
              <a:buFont typeface="+mj-lt"/>
              <a:buAutoNum type="arabicPeriod"/>
            </a:pPr>
            <a:r>
              <a:rPr lang="en-US" sz="2800" b="1" i="1" dirty="0">
                <a:latin typeface="Times New Roman" pitchFamily="18" charset="0"/>
                <a:cs typeface="Times New Roman" pitchFamily="18" charset="0"/>
              </a:rPr>
              <a:t>Domain name which is assigned a particular IP address</a:t>
            </a:r>
            <a:endParaRPr lang="en-US" sz="2800" dirty="0">
              <a:latin typeface="Times New Roman" pitchFamily="18" charset="0"/>
              <a:cs typeface="Times New Roman" pitchFamily="18" charset="0"/>
            </a:endParaRPr>
          </a:p>
          <a:p>
            <a:pPr marL="457200" indent="-457200">
              <a:buFont typeface="+mj-lt"/>
              <a:buAutoNum type="arabicPeriod"/>
            </a:pPr>
            <a:endParaRPr lang="en-US" sz="2800" dirty="0">
              <a:latin typeface="Times New Roman" pitchFamily="18" charset="0"/>
              <a:cs typeface="Times New Roman" pitchFamily="18" charset="0"/>
            </a:endParaRPr>
          </a:p>
          <a:p>
            <a:pPr marL="514350" indent="-514350">
              <a:buFont typeface="+mj-lt"/>
              <a:buAutoNum type="arabicPeriod"/>
            </a:pPr>
            <a:endParaRPr lang="en-US" dirty="0"/>
          </a:p>
          <a:p>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i="1" dirty="0" smtClean="0"/>
              <a:t/>
            </a:r>
            <a:br>
              <a:rPr lang="en-US" b="1" i="1" dirty="0" smtClean="0"/>
            </a:br>
            <a:r>
              <a:rPr lang="en-US" b="1" i="1" dirty="0" smtClean="0"/>
              <a:t>Recursive</a:t>
            </a:r>
            <a:r>
              <a:rPr lang="en-US" dirty="0"/>
              <a:t/>
            </a:r>
            <a:br>
              <a:rPr lang="en-US" dirty="0"/>
            </a:br>
            <a:endParaRPr lang="en-US" dirty="0"/>
          </a:p>
        </p:txBody>
      </p:sp>
      <p:sp>
        <p:nvSpPr>
          <p:cNvPr id="3" name="Content Placeholder 2"/>
          <p:cNvSpPr>
            <a:spLocks noGrp="1"/>
          </p:cNvSpPr>
          <p:nvPr>
            <p:ph idx="1"/>
          </p:nvPr>
        </p:nvSpPr>
        <p:spPr>
          <a:xfrm>
            <a:off x="457200" y="1219200"/>
            <a:ext cx="8229600" cy="4906963"/>
          </a:xfrm>
        </p:spPr>
        <p:txBody>
          <a:bodyPr/>
          <a:lstStyle/>
          <a:p>
            <a:r>
              <a:rPr lang="en-US" sz="2000" dirty="0">
                <a:latin typeface="Times New Roman" pitchFamily="18" charset="0"/>
                <a:cs typeface="Times New Roman" pitchFamily="18" charset="0"/>
              </a:rPr>
              <a:t>Recursive DNS queries </a:t>
            </a:r>
            <a:r>
              <a:rPr lang="en-US" sz="2000" b="1" dirty="0">
                <a:latin typeface="Times New Roman" pitchFamily="18" charset="0"/>
                <a:cs typeface="Times New Roman" pitchFamily="18" charset="0"/>
              </a:rPr>
              <a:t>occur</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when a DNS client requests information from a DNS server that is set to query subsequent DNS servers until a definitive answer is returned to the client</a:t>
            </a:r>
            <a:r>
              <a:rPr lang="en-US" sz="2000" dirty="0">
                <a:latin typeface="Times New Roman" pitchFamily="18" charset="0"/>
                <a:cs typeface="Times New Roman" pitchFamily="18" charset="0"/>
              </a:rPr>
              <a:t>. </a:t>
            </a:r>
          </a:p>
          <a:p>
            <a:endParaRPr lang="en-US" dirty="0"/>
          </a:p>
        </p:txBody>
      </p:sp>
      <p:pic>
        <p:nvPicPr>
          <p:cNvPr id="4" name="Picture 3"/>
          <p:cNvPicPr/>
          <p:nvPr/>
        </p:nvPicPr>
        <p:blipFill>
          <a:blip r:embed="rId2">
            <a:lum bright="-20000"/>
          </a:blip>
          <a:srcRect l="23237" t="23295" r="14296" b="5752"/>
          <a:stretch>
            <a:fillRect/>
          </a:stretch>
        </p:blipFill>
        <p:spPr bwMode="auto">
          <a:xfrm>
            <a:off x="609600" y="2438400"/>
            <a:ext cx="8229600" cy="3810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18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b="1" i="1" dirty="0" smtClean="0"/>
              <a:t/>
            </a:r>
            <a:br>
              <a:rPr lang="en-US" b="1" i="1" dirty="0" smtClean="0"/>
            </a:br>
            <a:r>
              <a:rPr lang="en-US" b="1" i="1" dirty="0" smtClean="0"/>
              <a:t>Iterative</a:t>
            </a:r>
            <a:r>
              <a:rPr lang="en-US" dirty="0"/>
              <a:t/>
            </a:r>
            <a:br>
              <a:rPr lang="en-US" dirty="0"/>
            </a:br>
            <a:endParaRPr lang="en-US" dirty="0"/>
          </a:p>
        </p:txBody>
      </p:sp>
      <p:sp>
        <p:nvSpPr>
          <p:cNvPr id="3" name="Content Placeholder 2"/>
          <p:cNvSpPr>
            <a:spLocks noGrp="1"/>
          </p:cNvSpPr>
          <p:nvPr>
            <p:ph idx="1"/>
          </p:nvPr>
        </p:nvSpPr>
        <p:spPr>
          <a:xfrm>
            <a:off x="457200" y="990600"/>
            <a:ext cx="8229600" cy="5135563"/>
          </a:xfrm>
        </p:spPr>
        <p:txBody>
          <a:bodyPr/>
          <a:lstStyle/>
          <a:p>
            <a:pPr algn="just"/>
            <a:r>
              <a:rPr lang="en-US" sz="2000" dirty="0">
                <a:latin typeface="Times New Roman" pitchFamily="18" charset="0"/>
                <a:cs typeface="Times New Roman" pitchFamily="18" charset="0"/>
              </a:rPr>
              <a:t>Iterative DNS queries are ones in which a </a:t>
            </a:r>
            <a:r>
              <a:rPr lang="en-US" sz="2000" b="1" dirty="0">
                <a:latin typeface="Times New Roman" pitchFamily="18" charset="0"/>
                <a:cs typeface="Times New Roman" pitchFamily="18" charset="0"/>
              </a:rPr>
              <a:t>DNS server is queried and returns an answer without</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querying other DNS servers</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even if it cannot provide a definitive answer</a:t>
            </a:r>
            <a:r>
              <a:rPr lang="en-US" sz="2000" dirty="0">
                <a:latin typeface="Times New Roman" pitchFamily="18" charset="0"/>
                <a:cs typeface="Times New Roman" pitchFamily="18" charset="0"/>
              </a:rPr>
              <a:t>. Iterative queries are also called non-recursive queries.</a:t>
            </a:r>
          </a:p>
          <a:p>
            <a:r>
              <a:rPr lang="en-US" sz="2000" dirty="0">
                <a:latin typeface="Times New Roman" pitchFamily="18" charset="0"/>
                <a:cs typeface="Times New Roman" pitchFamily="18" charset="0"/>
              </a:rPr>
              <a:t>In </a:t>
            </a:r>
            <a:r>
              <a:rPr lang="en-US" sz="2000" b="1" dirty="0">
                <a:latin typeface="Times New Roman" pitchFamily="18" charset="0"/>
                <a:cs typeface="Times New Roman" pitchFamily="18" charset="0"/>
              </a:rPr>
              <a:t>iterative resolution, </a:t>
            </a:r>
            <a:r>
              <a:rPr lang="en-US" sz="2000" dirty="0">
                <a:latin typeface="Times New Roman" pitchFamily="18" charset="0"/>
                <a:cs typeface="Times New Roman" pitchFamily="18" charset="0"/>
              </a:rPr>
              <a:t>each server that does not know the mapping sends the IP address of the next server back to the one that requested it.</a:t>
            </a:r>
          </a:p>
          <a:p>
            <a:r>
              <a:rPr lang="en-US" b="1" dirty="0"/>
              <a:t> </a:t>
            </a:r>
            <a:r>
              <a:rPr lang="en-US" sz="2000" dirty="0" smtClean="0">
                <a:latin typeface="Times New Roman" pitchFamily="18" charset="0"/>
                <a:cs typeface="Times New Roman" pitchFamily="18" charset="0"/>
              </a:rPr>
              <a:t>Normally </a:t>
            </a:r>
            <a:r>
              <a:rPr lang="en-US" sz="2000" dirty="0">
                <a:latin typeface="Times New Roman" pitchFamily="18" charset="0"/>
                <a:cs typeface="Times New Roman" pitchFamily="18" charset="0"/>
              </a:rPr>
              <a:t>the iterative resolution takes place between two local servers; the original resolver gets the final answer from the local server</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dirty="0"/>
          </a:p>
        </p:txBody>
      </p:sp>
      <p:pic>
        <p:nvPicPr>
          <p:cNvPr id="4" name="Picture 3"/>
          <p:cNvPicPr/>
          <p:nvPr/>
        </p:nvPicPr>
        <p:blipFill>
          <a:blip r:embed="rId2">
            <a:lum bright="-30000"/>
          </a:blip>
          <a:srcRect l="22596" t="21023" r="16018" b="23295"/>
          <a:stretch>
            <a:fillRect/>
          </a:stretch>
        </p:blipFill>
        <p:spPr bwMode="auto">
          <a:xfrm>
            <a:off x="990600" y="3810000"/>
            <a:ext cx="7315200" cy="2590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19</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lum bright="-30000"/>
          </a:blip>
          <a:srcRect l="20340" t="15341" r="13675" b="29830"/>
          <a:stretch>
            <a:fillRect/>
          </a:stretch>
        </p:blipFill>
        <p:spPr bwMode="auto">
          <a:xfrm>
            <a:off x="228600" y="381000"/>
            <a:ext cx="8915400" cy="5943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AEF70D5-84E3-4D05-8331-B13C46165E76}"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Caching</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sz="2000" dirty="0"/>
              <a:t>Each time a server receives a query for a name that is not in its domain, it needs to search its database for a server IP address. Reduction of this search time would increase efficiency. DNS handles this with a mechanism called  </a:t>
            </a:r>
            <a:r>
              <a:rPr lang="en-US" sz="2000" i="1" dirty="0"/>
              <a:t>caching.</a:t>
            </a:r>
            <a:endParaRPr lang="en-US" sz="2000" dirty="0"/>
          </a:p>
          <a:p>
            <a:r>
              <a:rPr lang="en-US" b="1" dirty="0"/>
              <a:t> </a:t>
            </a:r>
            <a:r>
              <a:rPr lang="en-US" sz="2000" dirty="0">
                <a:latin typeface="Times New Roman" pitchFamily="18" charset="0"/>
                <a:cs typeface="Times New Roman" pitchFamily="18" charset="0"/>
              </a:rPr>
              <a:t>When a server asks for a mapping from another server and receives the response, it stores this information in its cache memory before sending it to the client.</a:t>
            </a:r>
          </a:p>
          <a:p>
            <a:r>
              <a:rPr lang="en-US" dirty="0"/>
              <a:t> </a:t>
            </a:r>
            <a:r>
              <a:rPr lang="en-US" sz="2000" dirty="0">
                <a:latin typeface="Times New Roman" pitchFamily="18" charset="0"/>
                <a:cs typeface="Times New Roman" pitchFamily="18" charset="0"/>
              </a:rPr>
              <a:t>If  the same or another client asks for the same mapping, it can check its cache memory and resolve the problem.</a:t>
            </a:r>
          </a:p>
          <a:p>
            <a:r>
              <a:rPr lang="en-US" dirty="0"/>
              <a:t> </a:t>
            </a:r>
            <a:r>
              <a:rPr lang="en-US" sz="2200" dirty="0">
                <a:latin typeface="Times New Roman" pitchFamily="18" charset="0"/>
                <a:cs typeface="Times New Roman" pitchFamily="18" charset="0"/>
              </a:rPr>
              <a:t>However, to inform the client that the response is coming from the cache memory and not from an  authoritative source, the server marks the response as </a:t>
            </a:r>
            <a:r>
              <a:rPr lang="en-US" sz="2200" b="1" i="1" dirty="0" err="1">
                <a:latin typeface="Times New Roman" pitchFamily="18" charset="0"/>
                <a:cs typeface="Times New Roman" pitchFamily="18" charset="0"/>
              </a:rPr>
              <a:t>unauthoritative</a:t>
            </a:r>
            <a:r>
              <a:rPr lang="en-US" sz="2200" b="1" i="1"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buNone/>
            </a:pPr>
            <a:r>
              <a:rPr lang="en-US" sz="2200" b="1" i="1"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algn="just"/>
            <a:r>
              <a:rPr lang="en-US" dirty="0"/>
              <a:t>Caching speeds up resolution, but it can also be problematic. If a server caches a mapping for a long time, it may send an outdated mapping to the client.</a:t>
            </a:r>
          </a:p>
          <a:p>
            <a:pPr algn="just"/>
            <a:endParaRPr lang="en-US" dirty="0"/>
          </a:p>
          <a:p>
            <a:pPr algn="just"/>
            <a:r>
              <a:rPr lang="en-US" dirty="0"/>
              <a:t>To counter this,  two techniques are used.</a:t>
            </a:r>
          </a:p>
          <a:p>
            <a:pPr algn="just"/>
            <a:endParaRPr lang="en-US" dirty="0"/>
          </a:p>
          <a:p>
            <a:pPr algn="just"/>
            <a:r>
              <a:rPr lang="en-US" dirty="0"/>
              <a:t>First, the authoritative server always adds information to the mapping called </a:t>
            </a:r>
            <a:r>
              <a:rPr lang="en-US" i="1" dirty="0"/>
              <a:t>time to live </a:t>
            </a:r>
            <a:r>
              <a:rPr lang="en-US" dirty="0"/>
              <a:t>(TTL).</a:t>
            </a:r>
          </a:p>
          <a:p>
            <a:pPr algn="just"/>
            <a:endParaRPr lang="en-US" dirty="0"/>
          </a:p>
          <a:p>
            <a:pPr algn="just"/>
            <a:r>
              <a:rPr lang="en-US" dirty="0"/>
              <a:t>Second, DNS requires that each server keep a TTL counter for each mapping it caches.</a:t>
            </a:r>
          </a:p>
          <a:p>
            <a:pPr algn="just"/>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Resource Records </a:t>
            </a:r>
            <a:endParaRPr lang="en-US" dirty="0"/>
          </a:p>
        </p:txBody>
      </p:sp>
      <p:sp>
        <p:nvSpPr>
          <p:cNvPr id="3" name="Content Placeholder 2"/>
          <p:cNvSpPr>
            <a:spLocks noGrp="1"/>
          </p:cNvSpPr>
          <p:nvPr>
            <p:ph idx="1"/>
          </p:nvPr>
        </p:nvSpPr>
        <p:spPr>
          <a:xfrm>
            <a:off x="457200" y="1295400"/>
            <a:ext cx="8229600" cy="4830763"/>
          </a:xfrm>
        </p:spPr>
        <p:txBody>
          <a:bodyPr/>
          <a:lstStyle/>
          <a:p>
            <a:pPr algn="just"/>
            <a:r>
              <a:rPr lang="en-US" sz="2400" dirty="0">
                <a:latin typeface="Times New Roman" pitchFamily="18" charset="0"/>
                <a:cs typeface="Times New Roman" pitchFamily="18" charset="0"/>
              </a:rPr>
              <a:t>The zone information associated with a server is implemented as a set of </a:t>
            </a:r>
            <a:r>
              <a:rPr lang="en-US" sz="2400" i="1" dirty="0">
                <a:latin typeface="Times New Roman" pitchFamily="18" charset="0"/>
                <a:cs typeface="Times New Roman" pitchFamily="18" charset="0"/>
              </a:rPr>
              <a:t>resource records</a:t>
            </a:r>
            <a:r>
              <a:rPr lang="en-US" sz="2400" dirty="0">
                <a:latin typeface="Times New Roman" pitchFamily="18" charset="0"/>
                <a:cs typeface="Times New Roman" pitchFamily="18" charset="0"/>
              </a:rPr>
              <a:t>. In other words, a name server stores a database of resource records. A </a:t>
            </a:r>
            <a:r>
              <a:rPr lang="en-US" sz="2400" i="1" dirty="0">
                <a:latin typeface="Times New Roman" pitchFamily="18" charset="0"/>
                <a:cs typeface="Times New Roman" pitchFamily="18" charset="0"/>
              </a:rPr>
              <a:t>resource record </a:t>
            </a:r>
            <a:r>
              <a:rPr lang="en-US" sz="2400" dirty="0">
                <a:latin typeface="Times New Roman" pitchFamily="18" charset="0"/>
                <a:cs typeface="Times New Roman" pitchFamily="18" charset="0"/>
              </a:rPr>
              <a:t>is a 5-tuple structure, as shown below</a:t>
            </a:r>
            <a:r>
              <a:rPr lang="en-US" sz="2400" dirty="0" smtClean="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a:p>
            <a:pPr algn="ctr">
              <a:buNone/>
            </a:pPr>
            <a:r>
              <a:rPr lang="en-US" sz="2400" b="1" dirty="0"/>
              <a:t> (Domain Name, Type, Class, TTL, Value</a:t>
            </a:r>
            <a:r>
              <a:rPr lang="en-US" sz="2400" b="1" dirty="0" smtClean="0"/>
              <a:t>)</a:t>
            </a:r>
          </a:p>
          <a:p>
            <a:pPr>
              <a:buNone/>
            </a:pPr>
            <a:endParaRPr lang="en-US" sz="2400" dirty="0">
              <a:latin typeface="Times New Roman" pitchFamily="18" charset="0"/>
              <a:cs typeface="Times New Roman" pitchFamily="18" charset="0"/>
            </a:endParaRPr>
          </a:p>
          <a:p>
            <a:endParaRPr lang="en-US" dirty="0"/>
          </a:p>
        </p:txBody>
      </p:sp>
      <p:pic>
        <p:nvPicPr>
          <p:cNvPr id="4" name="Picture 3"/>
          <p:cNvPicPr/>
          <p:nvPr/>
        </p:nvPicPr>
        <p:blipFill>
          <a:blip r:embed="rId2"/>
          <a:srcRect l="21955" t="58523" r="31556" b="14773"/>
          <a:stretch>
            <a:fillRect/>
          </a:stretch>
        </p:blipFill>
        <p:spPr bwMode="auto">
          <a:xfrm>
            <a:off x="1219200" y="3810000"/>
            <a:ext cx="7162800" cy="2819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22</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lum bright="-30000"/>
          </a:blip>
          <a:srcRect l="23718" t="27273" r="15064" b="31250"/>
          <a:stretch>
            <a:fillRect/>
          </a:stretch>
        </p:blipFill>
        <p:spPr bwMode="auto">
          <a:xfrm>
            <a:off x="533400" y="381000"/>
            <a:ext cx="7930180" cy="6324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AEF70D5-84E3-4D05-8331-B13C46165E76}"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Messages</a:t>
            </a:r>
            <a:endParaRPr lang="en-US" dirty="0"/>
          </a:p>
        </p:txBody>
      </p:sp>
      <p:pic>
        <p:nvPicPr>
          <p:cNvPr id="4" name="Content Placeholder 3"/>
          <p:cNvPicPr>
            <a:picLocks noGrp="1"/>
          </p:cNvPicPr>
          <p:nvPr>
            <p:ph idx="1"/>
          </p:nvPr>
        </p:nvPicPr>
        <p:blipFill>
          <a:blip r:embed="rId2">
            <a:lum bright="-30000"/>
          </a:blip>
          <a:srcRect l="19366" t="15057" r="11989" b="8085"/>
          <a:stretch>
            <a:fillRect/>
          </a:stretch>
        </p:blipFill>
        <p:spPr bwMode="auto">
          <a:xfrm>
            <a:off x="685800" y="1143000"/>
            <a:ext cx="8001000" cy="5486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24</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srcRect l="20370" t="21801" r="19444" b="32288"/>
          <a:stretch>
            <a:fillRect/>
          </a:stretch>
        </p:blipFill>
        <p:spPr bwMode="auto">
          <a:xfrm>
            <a:off x="457200" y="457200"/>
            <a:ext cx="8458200" cy="5410199"/>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2AEF70D5-84E3-4D05-8331-B13C46165E76}" type="slidenum">
              <a:rPr lang="en-US" smtClean="0"/>
              <a:pPr/>
              <a:t>25</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Registrars</a:t>
            </a:r>
            <a:endParaRPr lang="en-US" dirty="0"/>
          </a:p>
        </p:txBody>
      </p:sp>
      <p:pic>
        <p:nvPicPr>
          <p:cNvPr id="4" name="Content Placeholder 3"/>
          <p:cNvPicPr>
            <a:picLocks noGrp="1"/>
          </p:cNvPicPr>
          <p:nvPr>
            <p:ph idx="1"/>
          </p:nvPr>
        </p:nvPicPr>
        <p:blipFill>
          <a:blip r:embed="rId2">
            <a:lum bright="-10000"/>
          </a:blip>
          <a:srcRect l="19712" t="30398" r="23237" b="39204"/>
          <a:stretch>
            <a:fillRect/>
          </a:stretch>
        </p:blipFill>
        <p:spPr bwMode="auto">
          <a:xfrm>
            <a:off x="457200" y="1371600"/>
            <a:ext cx="8305800"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26</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25000" lnSpcReduction="20000"/>
          </a:bodyPr>
          <a:lstStyle/>
          <a:p>
            <a:r>
              <a:rPr lang="en-US" sz="8000" b="1" dirty="0">
                <a:latin typeface="Times New Roman" pitchFamily="18" charset="0"/>
                <a:cs typeface="Times New Roman" pitchFamily="18" charset="0"/>
              </a:rPr>
              <a:t>DDNS : Dynamic Domain Name System </a:t>
            </a:r>
            <a:endParaRPr lang="en-US" sz="8000" dirty="0">
              <a:latin typeface="Times New Roman" pitchFamily="18" charset="0"/>
              <a:cs typeface="Times New Roman" pitchFamily="18" charset="0"/>
            </a:endParaRPr>
          </a:p>
          <a:p>
            <a:r>
              <a:rPr lang="en-US" sz="8000" b="1" dirty="0">
                <a:latin typeface="Times New Roman" pitchFamily="18" charset="0"/>
                <a:cs typeface="Times New Roman" pitchFamily="18" charset="0"/>
              </a:rPr>
              <a:t> </a:t>
            </a:r>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It’s a service that maps internet domain names to IP addresses. However, unlike DNS, which only works with static IP addresses, DDNS  is also designed to support dynamic(changing) IP addresses, such as those assigned by a DHCP server.</a:t>
            </a:r>
          </a:p>
          <a:p>
            <a:endParaRPr lang="en-US" sz="8000" dirty="0">
              <a:latin typeface="Times New Roman" pitchFamily="18" charset="0"/>
              <a:cs typeface="Times New Roman" pitchFamily="18" charset="0"/>
            </a:endParaRPr>
          </a:p>
          <a:p>
            <a:r>
              <a:rPr lang="en-US" sz="8000" b="1" dirty="0">
                <a:latin typeface="Times New Roman" pitchFamily="18" charset="0"/>
                <a:cs typeface="Times New Roman" pitchFamily="18" charset="0"/>
              </a:rPr>
              <a:t>What is the use of DDNS in router ?</a:t>
            </a:r>
            <a:endParaRPr lang="en-US" sz="8000" dirty="0">
              <a:latin typeface="Times New Roman" pitchFamily="18" charset="0"/>
              <a:cs typeface="Times New Roman" pitchFamily="18" charset="0"/>
            </a:endParaRPr>
          </a:p>
          <a:p>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The Dynamic Domain Name System (DDNS) is a premium service that assigns your device a fixed domain name even though you are using a dynamic Internet IP </a:t>
            </a:r>
            <a:r>
              <a:rPr lang="en-US" sz="8000" dirty="0" smtClean="0">
                <a:latin typeface="Times New Roman" pitchFamily="18" charset="0"/>
                <a:cs typeface="Times New Roman" pitchFamily="18" charset="0"/>
              </a:rPr>
              <a:t>Address.</a:t>
            </a:r>
          </a:p>
          <a:p>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 </a:t>
            </a:r>
            <a:r>
              <a:rPr lang="en-US" sz="8000" b="1" dirty="0" smtClean="0">
                <a:latin typeface="Times New Roman" pitchFamily="18" charset="0"/>
                <a:cs typeface="Times New Roman" pitchFamily="18" charset="0"/>
              </a:rPr>
              <a:t>What </a:t>
            </a:r>
            <a:r>
              <a:rPr lang="en-US" sz="8000" b="1" dirty="0">
                <a:latin typeface="Times New Roman" pitchFamily="18" charset="0"/>
                <a:cs typeface="Times New Roman" pitchFamily="18" charset="0"/>
              </a:rPr>
              <a:t>is DHCP ?</a:t>
            </a:r>
            <a:endParaRPr lang="en-US" sz="8000" dirty="0">
              <a:latin typeface="Times New Roman" pitchFamily="18" charset="0"/>
              <a:cs typeface="Times New Roman" pitchFamily="18" charset="0"/>
            </a:endParaRPr>
          </a:p>
          <a:p>
            <a:endParaRPr lang="en-US" sz="8000" dirty="0">
              <a:latin typeface="Times New Roman" pitchFamily="18" charset="0"/>
              <a:cs typeface="Times New Roman" pitchFamily="18" charset="0"/>
            </a:endParaRPr>
          </a:p>
          <a:p>
            <a:r>
              <a:rPr lang="en-US" sz="8000" b="1" dirty="0">
                <a:latin typeface="Times New Roman" pitchFamily="18" charset="0"/>
                <a:cs typeface="Times New Roman" pitchFamily="18" charset="0"/>
              </a:rPr>
              <a:t> Dynamic Host  Configuration Protocol</a:t>
            </a:r>
            <a:r>
              <a:rPr lang="en-US" sz="8000" dirty="0">
                <a:latin typeface="Times New Roman" pitchFamily="18" charset="0"/>
                <a:cs typeface="Times New Roman" pitchFamily="18" charset="0"/>
              </a:rPr>
              <a:t> to configure the subnet mask, default gateway, and DNS server information on the device.</a:t>
            </a:r>
          </a:p>
          <a:p>
            <a:endParaRPr lang="en-US" sz="8000" dirty="0">
              <a:latin typeface="Times New Roman" pitchFamily="18" charset="0"/>
              <a:cs typeface="Times New Roman" pitchFamily="18" charset="0"/>
            </a:endParaRPr>
          </a:p>
          <a:p>
            <a:r>
              <a:rPr lang="en-US" sz="8000" dirty="0">
                <a:latin typeface="Times New Roman" pitchFamily="18" charset="0"/>
                <a:cs typeface="Times New Roman" pitchFamily="18" charset="0"/>
              </a:rPr>
              <a:t>It also provides quick, automatic and central management for the distribution of  IP addresses within a network.</a:t>
            </a:r>
          </a:p>
          <a:p>
            <a:r>
              <a:rPr lang="en-US" sz="8000" dirty="0">
                <a:latin typeface="Times New Roman" pitchFamily="18" charset="0"/>
                <a:cs typeface="Times New Roman" pitchFamily="18" charset="0"/>
              </a:rPr>
              <a:t> </a:t>
            </a:r>
          </a:p>
          <a:p>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Security of DNS </a:t>
            </a:r>
            <a:endParaRPr lang="en-US" dirty="0"/>
          </a:p>
        </p:txBody>
      </p:sp>
      <p:pic>
        <p:nvPicPr>
          <p:cNvPr id="4" name="Content Placeholder 3"/>
          <p:cNvPicPr>
            <a:picLocks noGrp="1"/>
          </p:cNvPicPr>
          <p:nvPr>
            <p:ph idx="1"/>
          </p:nvPr>
        </p:nvPicPr>
        <p:blipFill>
          <a:blip r:embed="rId2">
            <a:lum bright="-10000"/>
          </a:blip>
          <a:srcRect l="24185" t="21023" r="23121" b="15341"/>
          <a:stretch>
            <a:fillRect/>
          </a:stretch>
        </p:blipFill>
        <p:spPr bwMode="auto">
          <a:xfrm>
            <a:off x="228600" y="1345131"/>
            <a:ext cx="8458199" cy="52080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28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a:t>
            </a:r>
            <a:r>
              <a:rPr lang="en-US" dirty="0" smtClean="0"/>
              <a:t>to map </a:t>
            </a:r>
            <a:r>
              <a:rPr lang="en-US" dirty="0"/>
              <a:t>the host name to an IP address</a:t>
            </a:r>
          </a:p>
        </p:txBody>
      </p:sp>
      <p:sp>
        <p:nvSpPr>
          <p:cNvPr id="3" name="Content Placeholder 2"/>
          <p:cNvSpPr>
            <a:spLocks noGrp="1"/>
          </p:cNvSpPr>
          <p:nvPr>
            <p:ph idx="1"/>
          </p:nvPr>
        </p:nvSpPr>
        <p:spPr>
          <a:xfrm>
            <a:off x="457200" y="1600200"/>
            <a:ext cx="8229600" cy="5029200"/>
          </a:xfrm>
        </p:spPr>
        <p:txBody>
          <a:bodyPr>
            <a:normAutofit fontScale="25000" lnSpcReduction="20000"/>
          </a:bodyPr>
          <a:lstStyle/>
          <a:p>
            <a:r>
              <a:rPr lang="en-US" sz="8000" dirty="0">
                <a:latin typeface="Times New Roman" pitchFamily="18" charset="0"/>
                <a:cs typeface="Times New Roman" pitchFamily="18" charset="0"/>
              </a:rPr>
              <a:t>However, the </a:t>
            </a:r>
            <a:r>
              <a:rPr lang="en-US" sz="8000" b="1" dirty="0">
                <a:latin typeface="Times New Roman" pitchFamily="18" charset="0"/>
                <a:cs typeface="Times New Roman" pitchFamily="18" charset="0"/>
              </a:rPr>
              <a:t>TCP/IP suite needs the IP address of the file transfer server to make the connection. </a:t>
            </a:r>
            <a:endParaRPr lang="en-US" sz="8000" b="1" dirty="0" smtClean="0">
              <a:latin typeface="Times New Roman" pitchFamily="18" charset="0"/>
              <a:cs typeface="Times New Roman" pitchFamily="18" charset="0"/>
            </a:endParaRPr>
          </a:p>
          <a:p>
            <a:r>
              <a:rPr lang="en-US" sz="8000" b="1" dirty="0" smtClean="0">
                <a:latin typeface="Times New Roman" pitchFamily="18" charset="0"/>
                <a:cs typeface="Times New Roman" pitchFamily="18" charset="0"/>
              </a:rPr>
              <a:t>The </a:t>
            </a:r>
            <a:r>
              <a:rPr lang="en-US" sz="8000" b="1" dirty="0">
                <a:latin typeface="Times New Roman" pitchFamily="18" charset="0"/>
                <a:cs typeface="Times New Roman" pitchFamily="18" charset="0"/>
              </a:rPr>
              <a:t>following six steps map the host name to an IP address:</a:t>
            </a:r>
          </a:p>
          <a:p>
            <a:pPr algn="just">
              <a:buNone/>
            </a:pPr>
            <a:r>
              <a:rPr lang="en-US" sz="8000" b="1" dirty="0">
                <a:latin typeface="Times New Roman" pitchFamily="18" charset="0"/>
                <a:cs typeface="Times New Roman" pitchFamily="18" charset="0"/>
              </a:rPr>
              <a:t>1. </a:t>
            </a:r>
            <a:r>
              <a:rPr lang="en-US" sz="8000" dirty="0">
                <a:latin typeface="Times New Roman" pitchFamily="18" charset="0"/>
                <a:cs typeface="Times New Roman" pitchFamily="18" charset="0"/>
              </a:rPr>
              <a:t>The user passes the host name to the file transfer client.</a:t>
            </a:r>
          </a:p>
          <a:p>
            <a:pPr algn="just">
              <a:buNone/>
            </a:pPr>
            <a:r>
              <a:rPr lang="en-US" sz="8000" b="1" dirty="0">
                <a:latin typeface="Times New Roman" pitchFamily="18" charset="0"/>
                <a:cs typeface="Times New Roman" pitchFamily="18" charset="0"/>
              </a:rPr>
              <a:t>2. </a:t>
            </a:r>
            <a:r>
              <a:rPr lang="en-US" sz="8000" dirty="0">
                <a:latin typeface="Times New Roman" pitchFamily="18" charset="0"/>
                <a:cs typeface="Times New Roman" pitchFamily="18" charset="0"/>
              </a:rPr>
              <a:t>The file transfer client passes the host name to the DNS client.</a:t>
            </a:r>
          </a:p>
          <a:p>
            <a:pPr algn="just">
              <a:buNone/>
            </a:pPr>
            <a:r>
              <a:rPr lang="en-US" sz="8000" b="1" dirty="0">
                <a:latin typeface="Times New Roman" pitchFamily="18" charset="0"/>
                <a:cs typeface="Times New Roman" pitchFamily="18" charset="0"/>
              </a:rPr>
              <a:t>3. </a:t>
            </a:r>
            <a:r>
              <a:rPr lang="en-US" sz="8000" dirty="0">
                <a:latin typeface="Times New Roman" pitchFamily="18" charset="0"/>
                <a:cs typeface="Times New Roman" pitchFamily="18" charset="0"/>
              </a:rPr>
              <a:t>Each computer, after being booted, knows the address of one DNS server. </a:t>
            </a:r>
            <a:r>
              <a:rPr lang="en-US" sz="8000" dirty="0" smtClean="0">
                <a:latin typeface="Times New Roman" pitchFamily="18" charset="0"/>
                <a:cs typeface="Times New Roman" pitchFamily="18" charset="0"/>
              </a:rPr>
              <a:t>The DNS </a:t>
            </a:r>
            <a:r>
              <a:rPr lang="en-US" sz="8000" dirty="0">
                <a:latin typeface="Times New Roman" pitchFamily="18" charset="0"/>
                <a:cs typeface="Times New Roman" pitchFamily="18" charset="0"/>
              </a:rPr>
              <a:t>client sends a message to a DNS server with a query that gives the file </a:t>
            </a:r>
            <a:r>
              <a:rPr lang="en-US" sz="8000" dirty="0" smtClean="0">
                <a:latin typeface="Times New Roman" pitchFamily="18" charset="0"/>
                <a:cs typeface="Times New Roman" pitchFamily="18" charset="0"/>
              </a:rPr>
              <a:t>transfer server </a:t>
            </a:r>
            <a:r>
              <a:rPr lang="en-US" sz="8000" dirty="0">
                <a:latin typeface="Times New Roman" pitchFamily="18" charset="0"/>
                <a:cs typeface="Times New Roman" pitchFamily="18" charset="0"/>
              </a:rPr>
              <a:t>name using the known IP address of the DNS server.</a:t>
            </a:r>
          </a:p>
          <a:p>
            <a:pPr algn="just">
              <a:buNone/>
            </a:pPr>
            <a:r>
              <a:rPr lang="en-US" sz="8000" b="1" dirty="0">
                <a:latin typeface="Times New Roman" pitchFamily="18" charset="0"/>
                <a:cs typeface="Times New Roman" pitchFamily="18" charset="0"/>
              </a:rPr>
              <a:t>4. </a:t>
            </a:r>
            <a:r>
              <a:rPr lang="en-US" sz="8000" dirty="0">
                <a:latin typeface="Times New Roman" pitchFamily="18" charset="0"/>
                <a:cs typeface="Times New Roman" pitchFamily="18" charset="0"/>
              </a:rPr>
              <a:t>The DNS server responds with the IP address of the desired file transfer server.</a:t>
            </a:r>
          </a:p>
          <a:p>
            <a:pPr algn="just">
              <a:buNone/>
            </a:pPr>
            <a:r>
              <a:rPr lang="en-US" sz="8000" b="1" dirty="0">
                <a:latin typeface="Times New Roman" pitchFamily="18" charset="0"/>
                <a:cs typeface="Times New Roman" pitchFamily="18" charset="0"/>
              </a:rPr>
              <a:t>5. </a:t>
            </a:r>
            <a:r>
              <a:rPr lang="en-US" sz="8000" dirty="0">
                <a:latin typeface="Times New Roman" pitchFamily="18" charset="0"/>
                <a:cs typeface="Times New Roman" pitchFamily="18" charset="0"/>
              </a:rPr>
              <a:t>The DNS server passes the IP address to the file transfer client.</a:t>
            </a:r>
          </a:p>
          <a:p>
            <a:pPr algn="just">
              <a:buNone/>
            </a:pPr>
            <a:r>
              <a:rPr lang="en-US" sz="8000" b="1" dirty="0">
                <a:latin typeface="Times New Roman" pitchFamily="18" charset="0"/>
                <a:cs typeface="Times New Roman" pitchFamily="18" charset="0"/>
              </a:rPr>
              <a:t>6. </a:t>
            </a:r>
            <a:r>
              <a:rPr lang="en-US" sz="8000" dirty="0">
                <a:latin typeface="Times New Roman" pitchFamily="18" charset="0"/>
                <a:cs typeface="Times New Roman" pitchFamily="18" charset="0"/>
              </a:rPr>
              <a:t>The file transfer client now uses the received IP address to access the file </a:t>
            </a:r>
            <a:r>
              <a:rPr lang="en-US" sz="8000" dirty="0" smtClean="0">
                <a:latin typeface="Times New Roman" pitchFamily="18" charset="0"/>
                <a:cs typeface="Times New Roman" pitchFamily="18" charset="0"/>
              </a:rPr>
              <a:t>transfer  server</a:t>
            </a:r>
            <a:r>
              <a:rPr lang="en-US" sz="8000" dirty="0">
                <a:latin typeface="Times New Roman" pitchFamily="18" charset="0"/>
                <a:cs typeface="Times New Roman" pitchFamily="18" charset="0"/>
              </a:rPr>
              <a:t>.</a:t>
            </a:r>
          </a:p>
          <a:p>
            <a:pPr algn="just"/>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a:t>Name Space</a:t>
            </a:r>
            <a:r>
              <a:rPr lang="en-US" b="1" dirty="0"/>
              <a:t> </a:t>
            </a:r>
            <a:endParaRPr lang="en-US" dirty="0"/>
          </a:p>
        </p:txBody>
      </p:sp>
      <p:sp>
        <p:nvSpPr>
          <p:cNvPr id="3" name="Content Placeholder 2"/>
          <p:cNvSpPr>
            <a:spLocks noGrp="1"/>
          </p:cNvSpPr>
          <p:nvPr>
            <p:ph idx="1"/>
          </p:nvPr>
        </p:nvSpPr>
        <p:spPr>
          <a:xfrm>
            <a:off x="457200" y="990600"/>
            <a:ext cx="8229600" cy="5135563"/>
          </a:xfrm>
        </p:spPr>
        <p:txBody>
          <a:bodyPr>
            <a:normAutofit fontScale="25000" lnSpcReduction="20000"/>
          </a:bodyPr>
          <a:lstStyle/>
          <a:p>
            <a:r>
              <a:rPr lang="en-US" sz="8000" dirty="0">
                <a:latin typeface="Times New Roman" pitchFamily="18" charset="0"/>
                <a:cs typeface="Times New Roman" pitchFamily="18" charset="0"/>
              </a:rPr>
              <a:t>maps each address to a unique name can be organized in two ways:</a:t>
            </a:r>
            <a:r>
              <a:rPr lang="en-US" sz="8000" i="1" dirty="0">
                <a:latin typeface="Times New Roman" pitchFamily="18" charset="0"/>
                <a:cs typeface="Times New Roman" pitchFamily="18" charset="0"/>
              </a:rPr>
              <a:t> </a:t>
            </a:r>
            <a:r>
              <a:rPr lang="en-US" sz="8000" b="1" i="1" u="sng" dirty="0">
                <a:latin typeface="Times New Roman" pitchFamily="18" charset="0"/>
                <a:cs typeface="Times New Roman" pitchFamily="18" charset="0"/>
              </a:rPr>
              <a:t>flat </a:t>
            </a:r>
            <a:r>
              <a:rPr lang="en-US" sz="8000" b="1" u="sng" dirty="0">
                <a:latin typeface="Times New Roman" pitchFamily="18" charset="0"/>
                <a:cs typeface="Times New Roman" pitchFamily="18" charset="0"/>
              </a:rPr>
              <a:t>or </a:t>
            </a:r>
            <a:r>
              <a:rPr lang="en-US" sz="8000" b="1" i="1" u="sng" dirty="0">
                <a:latin typeface="Times New Roman" pitchFamily="18" charset="0"/>
                <a:cs typeface="Times New Roman" pitchFamily="18" charset="0"/>
              </a:rPr>
              <a:t>hierarchical</a:t>
            </a:r>
            <a:r>
              <a:rPr lang="en-US" sz="8000" i="1" dirty="0" smtClean="0">
                <a:latin typeface="Times New Roman" pitchFamily="18" charset="0"/>
                <a:cs typeface="Times New Roman" pitchFamily="18" charset="0"/>
              </a:rPr>
              <a:t>.</a:t>
            </a:r>
          </a:p>
          <a:p>
            <a:endParaRPr lang="en-US" sz="8000" i="1" dirty="0">
              <a:latin typeface="Times New Roman" pitchFamily="18" charset="0"/>
              <a:cs typeface="Times New Roman" pitchFamily="18" charset="0"/>
            </a:endParaRPr>
          </a:p>
          <a:p>
            <a:r>
              <a:rPr lang="en-US" sz="8000" b="1" i="1" dirty="0">
                <a:latin typeface="Times New Roman" pitchFamily="18" charset="0"/>
                <a:cs typeface="Times New Roman" pitchFamily="18" charset="0"/>
              </a:rPr>
              <a:t>flat name </a:t>
            </a:r>
            <a:r>
              <a:rPr lang="en-US" sz="8000" b="1" i="1" dirty="0" smtClean="0">
                <a:latin typeface="Times New Roman" pitchFamily="18" charset="0"/>
                <a:cs typeface="Times New Roman" pitchFamily="18" charset="0"/>
              </a:rPr>
              <a:t>space </a:t>
            </a:r>
            <a:r>
              <a:rPr lang="en-US" sz="8000" i="1" dirty="0" smtClean="0">
                <a:latin typeface="Times New Roman" pitchFamily="18" charset="0"/>
                <a:cs typeface="Times New Roman" pitchFamily="18" charset="0"/>
              </a:rPr>
              <a:t>:  </a:t>
            </a:r>
            <a:r>
              <a:rPr lang="en-US" sz="8000" dirty="0">
                <a:latin typeface="Times New Roman" pitchFamily="18" charset="0"/>
                <a:cs typeface="Times New Roman" pitchFamily="18" charset="0"/>
              </a:rPr>
              <a:t>a name is assigned </a:t>
            </a:r>
            <a:r>
              <a:rPr lang="en-US" sz="8000" dirty="0" smtClean="0">
                <a:latin typeface="Times New Roman" pitchFamily="18" charset="0"/>
                <a:cs typeface="Times New Roman" pitchFamily="18" charset="0"/>
              </a:rPr>
              <a:t>to </a:t>
            </a:r>
            <a:r>
              <a:rPr lang="en-US" sz="8000" dirty="0">
                <a:latin typeface="Times New Roman" pitchFamily="18" charset="0"/>
                <a:cs typeface="Times New Roman" pitchFamily="18" charset="0"/>
              </a:rPr>
              <a:t>an </a:t>
            </a:r>
            <a:r>
              <a:rPr lang="en-US" sz="8000" dirty="0" smtClean="0">
                <a:latin typeface="Times New Roman" pitchFamily="18" charset="0"/>
                <a:cs typeface="Times New Roman" pitchFamily="18" charset="0"/>
              </a:rPr>
              <a:t>address.</a:t>
            </a:r>
          </a:p>
          <a:p>
            <a:endParaRPr lang="en-US" sz="8000" dirty="0" smtClean="0">
              <a:latin typeface="Times New Roman" pitchFamily="18" charset="0"/>
              <a:cs typeface="Times New Roman" pitchFamily="18" charset="0"/>
            </a:endParaRPr>
          </a:p>
          <a:p>
            <a:r>
              <a:rPr lang="en-US" sz="8000" dirty="0">
                <a:latin typeface="Times New Roman" pitchFamily="18" charset="0"/>
                <a:cs typeface="Times New Roman" pitchFamily="18" charset="0"/>
              </a:rPr>
              <a:t>A name in this space is a </a:t>
            </a:r>
            <a:r>
              <a:rPr lang="en-US" sz="8000" dirty="0" smtClean="0">
                <a:latin typeface="Times New Roman" pitchFamily="18" charset="0"/>
                <a:cs typeface="Times New Roman" pitchFamily="18" charset="0"/>
              </a:rPr>
              <a:t>sequence </a:t>
            </a:r>
            <a:r>
              <a:rPr lang="en-US" sz="8000" dirty="0">
                <a:latin typeface="Times New Roman" pitchFamily="18" charset="0"/>
                <a:cs typeface="Times New Roman" pitchFamily="18" charset="0"/>
              </a:rPr>
              <a:t>of </a:t>
            </a:r>
            <a:r>
              <a:rPr lang="en-US" sz="8000" dirty="0" smtClean="0">
                <a:latin typeface="Times New Roman" pitchFamily="18" charset="0"/>
                <a:cs typeface="Times New Roman" pitchFamily="18" charset="0"/>
              </a:rPr>
              <a:t>characters.</a:t>
            </a:r>
          </a:p>
          <a:p>
            <a:endParaRPr lang="en-US" sz="8000" dirty="0" smtClean="0">
              <a:latin typeface="Times New Roman" pitchFamily="18" charset="0"/>
              <a:cs typeface="Times New Roman" pitchFamily="18" charset="0"/>
            </a:endParaRPr>
          </a:p>
          <a:p>
            <a:pPr algn="just"/>
            <a:r>
              <a:rPr lang="en-US" sz="8000" b="1" dirty="0" smtClean="0">
                <a:latin typeface="Times New Roman" pitchFamily="18" charset="0"/>
                <a:cs typeface="Times New Roman" pitchFamily="18" charset="0"/>
              </a:rPr>
              <a:t>main </a:t>
            </a:r>
            <a:r>
              <a:rPr lang="en-US" sz="8000" b="1" dirty="0">
                <a:latin typeface="Times New Roman" pitchFamily="18" charset="0"/>
                <a:cs typeface="Times New Roman" pitchFamily="18" charset="0"/>
              </a:rPr>
              <a:t>disadvantage </a:t>
            </a:r>
            <a:r>
              <a:rPr lang="en-US" sz="8000" b="1"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 </a:t>
            </a:r>
            <a:r>
              <a:rPr lang="en-US" sz="8000" dirty="0">
                <a:latin typeface="Times New Roman" pitchFamily="18" charset="0"/>
                <a:cs typeface="Times New Roman" pitchFamily="18" charset="0"/>
              </a:rPr>
              <a:t>it cannot be used in a large system such as the Internet because it must be centrally controlled to avoid ambiguity and duplication</a:t>
            </a:r>
            <a:r>
              <a:rPr lang="en-US" sz="8000" dirty="0" smtClean="0">
                <a:latin typeface="Times New Roman" pitchFamily="18" charset="0"/>
                <a:cs typeface="Times New Roman" pitchFamily="18" charset="0"/>
              </a:rPr>
              <a:t>.</a:t>
            </a:r>
          </a:p>
          <a:p>
            <a:pPr algn="just"/>
            <a:endParaRPr lang="en-US" sz="8000" dirty="0" smtClean="0">
              <a:latin typeface="Times New Roman" pitchFamily="18" charset="0"/>
              <a:cs typeface="Times New Roman" pitchFamily="18" charset="0"/>
            </a:endParaRPr>
          </a:p>
          <a:p>
            <a:pPr algn="just"/>
            <a:r>
              <a:rPr lang="en-US" sz="8000" b="1" i="1" dirty="0">
                <a:latin typeface="Times New Roman" pitchFamily="18" charset="0"/>
                <a:cs typeface="Times New Roman" pitchFamily="18" charset="0"/>
              </a:rPr>
              <a:t>hierarchical name </a:t>
            </a:r>
            <a:r>
              <a:rPr lang="en-US" sz="8000" b="1" i="1" dirty="0" smtClean="0">
                <a:latin typeface="Times New Roman" pitchFamily="18" charset="0"/>
                <a:cs typeface="Times New Roman" pitchFamily="18" charset="0"/>
              </a:rPr>
              <a:t>space : </a:t>
            </a:r>
            <a:r>
              <a:rPr lang="en-US" sz="8000" dirty="0">
                <a:latin typeface="Times New Roman" pitchFamily="18" charset="0"/>
                <a:cs typeface="Times New Roman" pitchFamily="18" charset="0"/>
              </a:rPr>
              <a:t>each name is made of several </a:t>
            </a:r>
            <a:r>
              <a:rPr lang="en-US" sz="8000" dirty="0" smtClean="0">
                <a:latin typeface="Times New Roman" pitchFamily="18" charset="0"/>
                <a:cs typeface="Times New Roman" pitchFamily="18" charset="0"/>
              </a:rPr>
              <a:t>parts.</a:t>
            </a:r>
          </a:p>
          <a:p>
            <a:pPr algn="just"/>
            <a:endParaRPr lang="en-US" sz="8000" dirty="0" smtClean="0">
              <a:latin typeface="Times New Roman" pitchFamily="18" charset="0"/>
              <a:cs typeface="Times New Roman" pitchFamily="18" charset="0"/>
            </a:endParaRPr>
          </a:p>
          <a:p>
            <a:pPr algn="just"/>
            <a:r>
              <a:rPr lang="en-US" sz="8000" dirty="0" smtClean="0">
                <a:latin typeface="Times New Roman" pitchFamily="18" charset="0"/>
                <a:cs typeface="Times New Roman" pitchFamily="18" charset="0"/>
              </a:rPr>
              <a:t>The </a:t>
            </a:r>
            <a:r>
              <a:rPr lang="en-US" sz="8000" dirty="0">
                <a:latin typeface="Times New Roman" pitchFamily="18" charset="0"/>
                <a:cs typeface="Times New Roman" pitchFamily="18" charset="0"/>
              </a:rPr>
              <a:t>first part can define the nature of the organization, </a:t>
            </a:r>
            <a:endParaRPr lang="en-US" sz="8000" dirty="0" smtClean="0">
              <a:latin typeface="Times New Roman" pitchFamily="18" charset="0"/>
              <a:cs typeface="Times New Roman" pitchFamily="18" charset="0"/>
            </a:endParaRPr>
          </a:p>
          <a:p>
            <a:pPr algn="just"/>
            <a:r>
              <a:rPr lang="en-US" sz="8000" dirty="0" smtClean="0">
                <a:latin typeface="Times New Roman" pitchFamily="18" charset="0"/>
                <a:cs typeface="Times New Roman" pitchFamily="18" charset="0"/>
              </a:rPr>
              <a:t>the </a:t>
            </a:r>
            <a:r>
              <a:rPr lang="en-US" sz="8000" dirty="0">
                <a:latin typeface="Times New Roman" pitchFamily="18" charset="0"/>
                <a:cs typeface="Times New Roman" pitchFamily="18" charset="0"/>
              </a:rPr>
              <a:t>second part can define the name of an organization,  </a:t>
            </a:r>
            <a:endParaRPr lang="en-US" sz="8000" dirty="0" smtClean="0">
              <a:latin typeface="Times New Roman" pitchFamily="18" charset="0"/>
              <a:cs typeface="Times New Roman" pitchFamily="18" charset="0"/>
            </a:endParaRPr>
          </a:p>
          <a:p>
            <a:pPr algn="just"/>
            <a:r>
              <a:rPr lang="en-US" sz="8000" dirty="0" smtClean="0">
                <a:latin typeface="Times New Roman" pitchFamily="18" charset="0"/>
                <a:cs typeface="Times New Roman" pitchFamily="18" charset="0"/>
              </a:rPr>
              <a:t>the </a:t>
            </a:r>
            <a:r>
              <a:rPr lang="en-US" sz="8000" dirty="0">
                <a:latin typeface="Times New Roman" pitchFamily="18" charset="0"/>
                <a:cs typeface="Times New Roman" pitchFamily="18" charset="0"/>
              </a:rPr>
              <a:t>third part can define departments in the organization, and so on.</a:t>
            </a:r>
          </a:p>
          <a:p>
            <a:pPr algn="just"/>
            <a:endParaRPr lang="en-US" sz="8000" dirty="0" smtClean="0">
              <a:latin typeface="Times New Roman" pitchFamily="18" charset="0"/>
              <a:cs typeface="Times New Roman" pitchFamily="18" charset="0"/>
            </a:endParaRPr>
          </a:p>
          <a:p>
            <a:pPr algn="just"/>
            <a:endParaRPr lang="en-US" sz="8000" b="1" dirty="0">
              <a:latin typeface="Times New Roman" pitchFamily="18" charset="0"/>
              <a:cs typeface="Times New Roman" pitchFamily="18" charset="0"/>
            </a:endParaRPr>
          </a:p>
          <a:p>
            <a:pPr>
              <a:buNone/>
            </a:pPr>
            <a:r>
              <a:rPr lang="en-US" sz="8000" dirty="0"/>
              <a:t> </a:t>
            </a: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2AEF70D5-84E3-4D05-8331-B13C46165E76}"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lum bright="-30000"/>
          </a:blip>
          <a:srcRect l="21476" t="17614" r="15536" b="17898"/>
          <a:stretch>
            <a:fillRect/>
          </a:stretch>
        </p:blipFill>
        <p:spPr bwMode="auto">
          <a:xfrm>
            <a:off x="609600" y="228600"/>
            <a:ext cx="8153400" cy="6172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AEF70D5-84E3-4D05-8331-B13C46165E76}" type="slidenum">
              <a:rPr lang="en-US" smtClean="0"/>
              <a:pPr/>
              <a:t>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r>
              <a:rPr lang="en-US" b="1" dirty="0" smtClean="0"/>
              <a:t>Label : </a:t>
            </a:r>
            <a:r>
              <a:rPr lang="en-US" sz="2800" dirty="0">
                <a:latin typeface="Times New Roman" pitchFamily="18" charset="0"/>
                <a:cs typeface="Times New Roman" pitchFamily="18" charset="0"/>
              </a:rPr>
              <a:t>Each node in the tree has a </a:t>
            </a:r>
            <a:r>
              <a:rPr lang="en-US" sz="2800" b="1" dirty="0">
                <a:latin typeface="Times New Roman" pitchFamily="18" charset="0"/>
                <a:cs typeface="Times New Roman" pitchFamily="18" charset="0"/>
              </a:rPr>
              <a:t>label</a:t>
            </a:r>
            <a:r>
              <a:rPr lang="en-US" sz="2800" dirty="0">
                <a:latin typeface="Times New Roman" pitchFamily="18" charset="0"/>
                <a:cs typeface="Times New Roman" pitchFamily="18" charset="0"/>
              </a:rPr>
              <a:t>, which is a string with a maximum of 63 characters. The root label is a null string (empty string).</a:t>
            </a:r>
          </a:p>
          <a:p>
            <a:r>
              <a:rPr lang="en-US" dirty="0"/>
              <a:t> </a:t>
            </a:r>
            <a:r>
              <a:rPr lang="en-US" b="1" i="1" dirty="0"/>
              <a:t>Domain </a:t>
            </a:r>
            <a:r>
              <a:rPr lang="en-US" b="1" i="1" dirty="0" smtClean="0"/>
              <a:t>Name : </a:t>
            </a:r>
            <a:r>
              <a:rPr lang="en-US" dirty="0"/>
              <a:t>Each node in the tree has a domain name. A full </a:t>
            </a:r>
            <a:r>
              <a:rPr lang="en-US" b="1" dirty="0"/>
              <a:t>domain name </a:t>
            </a:r>
            <a:r>
              <a:rPr lang="en-US" dirty="0"/>
              <a:t>is a sequence of labels separated by dots (</a:t>
            </a:r>
            <a:r>
              <a:rPr lang="en-US" b="1" dirty="0"/>
              <a:t>.</a:t>
            </a:r>
            <a:r>
              <a:rPr lang="en-US" dirty="0"/>
              <a:t>).</a:t>
            </a:r>
          </a:p>
          <a:p>
            <a:r>
              <a:rPr lang="en-US" dirty="0"/>
              <a:t>If a label is terminated by a null string, it is called a </a:t>
            </a:r>
            <a:r>
              <a:rPr lang="en-US" b="1" dirty="0"/>
              <a:t>fully qualified domain name (FQDN)</a:t>
            </a:r>
            <a:r>
              <a:rPr lang="en-US" dirty="0"/>
              <a:t>.</a:t>
            </a:r>
          </a:p>
          <a:p>
            <a:r>
              <a:rPr lang="en-US" dirty="0"/>
              <a:t> If a label is not terminated by a null string, it is called a </a:t>
            </a:r>
            <a:r>
              <a:rPr lang="en-US" b="1" dirty="0"/>
              <a:t>partially qualified domain name  (PQDN).</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EF70D5-84E3-4D05-8331-B13C46165E76}"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lum bright="-30000"/>
          </a:blip>
          <a:srcRect l="24038" t="20739" r="3259" b="17045"/>
          <a:stretch>
            <a:fillRect/>
          </a:stretch>
        </p:blipFill>
        <p:spPr bwMode="auto">
          <a:xfrm>
            <a:off x="457200" y="381000"/>
            <a:ext cx="8458200" cy="5791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2AEF70D5-84E3-4D05-8331-B13C46165E76}" type="slidenum">
              <a:rPr lang="en-US" smtClean="0"/>
              <a:pPr/>
              <a:t>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Domain</a:t>
            </a:r>
            <a:endParaRPr lang="en-US" dirty="0"/>
          </a:p>
        </p:txBody>
      </p:sp>
      <p:sp>
        <p:nvSpPr>
          <p:cNvPr id="3" name="Content Placeholder 2"/>
          <p:cNvSpPr>
            <a:spLocks noGrp="1"/>
          </p:cNvSpPr>
          <p:nvPr>
            <p:ph idx="1"/>
          </p:nvPr>
        </p:nvSpPr>
        <p:spPr>
          <a:xfrm>
            <a:off x="457200" y="1066800"/>
            <a:ext cx="8229600" cy="5059363"/>
          </a:xfrm>
        </p:spPr>
        <p:txBody>
          <a:bodyPr/>
          <a:lstStyle/>
          <a:p>
            <a:pPr algn="just"/>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domain </a:t>
            </a:r>
            <a:r>
              <a:rPr lang="en-US" sz="2400" dirty="0">
                <a:latin typeface="Times New Roman" pitchFamily="18" charset="0"/>
                <a:cs typeface="Times New Roman" pitchFamily="18" charset="0"/>
              </a:rPr>
              <a:t>is a </a:t>
            </a:r>
            <a:r>
              <a:rPr lang="en-US" sz="2400" dirty="0" err="1">
                <a:latin typeface="Times New Roman" pitchFamily="18" charset="0"/>
                <a:cs typeface="Times New Roman" pitchFamily="18" charset="0"/>
              </a:rPr>
              <a:t>subtree</a:t>
            </a:r>
            <a:r>
              <a:rPr lang="en-US" sz="2400" dirty="0">
                <a:latin typeface="Times New Roman" pitchFamily="18" charset="0"/>
                <a:cs typeface="Times New Roman" pitchFamily="18" charset="0"/>
              </a:rPr>
              <a:t> of the domain name space. The name of the domain is the name of the node at the top of the </a:t>
            </a:r>
            <a:r>
              <a:rPr lang="en-US" sz="2400" dirty="0" err="1">
                <a:latin typeface="Times New Roman" pitchFamily="18" charset="0"/>
                <a:cs typeface="Times New Roman" pitchFamily="18" charset="0"/>
              </a:rPr>
              <a:t>subtree</a:t>
            </a:r>
            <a:r>
              <a:rPr lang="en-US" sz="2400" dirty="0">
                <a:latin typeface="Times New Roman" pitchFamily="18" charset="0"/>
                <a:cs typeface="Times New Roman" pitchFamily="18" charset="0"/>
              </a:rPr>
              <a:t>. Figure 26.31 shows some domains. Note that a domain may itself be divided into domains</a:t>
            </a:r>
            <a:r>
              <a:rPr lang="en-US" dirty="0" smtClean="0"/>
              <a:t>.</a:t>
            </a:r>
          </a:p>
          <a:p>
            <a:pPr algn="just"/>
            <a:endParaRPr lang="en-US" dirty="0"/>
          </a:p>
          <a:p>
            <a:endParaRPr lang="en-US" dirty="0"/>
          </a:p>
        </p:txBody>
      </p:sp>
      <p:pic>
        <p:nvPicPr>
          <p:cNvPr id="4" name="Picture 3"/>
          <p:cNvPicPr/>
          <p:nvPr/>
        </p:nvPicPr>
        <p:blipFill>
          <a:blip r:embed="rId2">
            <a:lum bright="-30000"/>
          </a:blip>
          <a:srcRect l="17938" t="25568" r="6624" b="21307"/>
          <a:stretch>
            <a:fillRect/>
          </a:stretch>
        </p:blipFill>
        <p:spPr bwMode="auto">
          <a:xfrm>
            <a:off x="533400" y="2895600"/>
            <a:ext cx="8305800" cy="3581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b="1" dirty="0"/>
              <a:t>Distribution of Name Space :</a:t>
            </a:r>
            <a:endParaRPr lang="en-US" dirty="0"/>
          </a:p>
          <a:p>
            <a:pPr algn="just"/>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information contained in the domain name space must be stored. However, it is very inefficient and also not reliable to have just one computer store such a huge amount of information. It is inefficient because responding to requests from all over the world places a heavy load on the system. It is not reliable because any failure makes the data inaccessible.</a:t>
            </a:r>
          </a:p>
          <a:p>
            <a:r>
              <a:rPr lang="en-US" dirty="0"/>
              <a:t> </a:t>
            </a:r>
            <a:r>
              <a:rPr lang="en-US" b="1" dirty="0"/>
              <a:t>Hierarchy of Name Servers :</a:t>
            </a:r>
            <a:endParaRPr lang="en-US" dirty="0"/>
          </a:p>
          <a:p>
            <a:pPr algn="just"/>
            <a:r>
              <a:rPr lang="en-US" sz="2000" b="1"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solution to these problems is to distribute the information among many computers called </a:t>
            </a:r>
            <a:r>
              <a:rPr lang="en-US" sz="2000" b="1" i="1" dirty="0">
                <a:latin typeface="Times New Roman" pitchFamily="18" charset="0"/>
                <a:cs typeface="Times New Roman" pitchFamily="18" charset="0"/>
              </a:rPr>
              <a:t>DNS servers</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One way to do this is to divide the whole space into many domains.</a:t>
            </a:r>
          </a:p>
          <a:p>
            <a:r>
              <a:rPr lang="en-US" dirty="0"/>
              <a:t> </a:t>
            </a:r>
          </a:p>
          <a:p>
            <a:pPr algn="just"/>
            <a:endParaRPr lang="en-US" dirty="0"/>
          </a:p>
          <a:p>
            <a:endParaRPr lang="en-US" dirty="0"/>
          </a:p>
        </p:txBody>
      </p:sp>
      <p:pic>
        <p:nvPicPr>
          <p:cNvPr id="4" name="Picture 3"/>
          <p:cNvPicPr/>
          <p:nvPr/>
        </p:nvPicPr>
        <p:blipFill>
          <a:blip r:embed="rId2">
            <a:lum bright="-30000"/>
          </a:blip>
          <a:srcRect l="12653" t="23295" r="8868" b="35796"/>
          <a:stretch>
            <a:fillRect/>
          </a:stretch>
        </p:blipFill>
        <p:spPr bwMode="auto">
          <a:xfrm>
            <a:off x="914400" y="4048125"/>
            <a:ext cx="7848600" cy="2809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EF70D5-84E3-4D05-8331-B13C46165E76}" type="slidenum">
              <a:rPr lang="en-US" smtClean="0"/>
              <a:pPr/>
              <a:t>9</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1226</Words>
  <Application>Microsoft Office PowerPoint</Application>
  <PresentationFormat>On-screen Show (4:3)</PresentationFormat>
  <Paragraphs>147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DOMAIN NAME SYSTEM (DNS) </vt:lpstr>
      <vt:lpstr>Slide 2</vt:lpstr>
      <vt:lpstr>steps to map the host name to an IP address</vt:lpstr>
      <vt:lpstr>Name Space </vt:lpstr>
      <vt:lpstr>Slide 5</vt:lpstr>
      <vt:lpstr>Slide 6</vt:lpstr>
      <vt:lpstr>Slide 7</vt:lpstr>
      <vt:lpstr>Domain</vt:lpstr>
      <vt:lpstr>Slide 9</vt:lpstr>
      <vt:lpstr>Zone</vt:lpstr>
      <vt:lpstr>Root Server </vt:lpstr>
      <vt:lpstr>Primary and Secondary Servers </vt:lpstr>
      <vt:lpstr>DNS in the Internet </vt:lpstr>
      <vt:lpstr>Slide 14</vt:lpstr>
      <vt:lpstr>Country Domains </vt:lpstr>
      <vt:lpstr>Resolution </vt:lpstr>
      <vt:lpstr> Recursive and iterative </vt:lpstr>
      <vt:lpstr> Recursive </vt:lpstr>
      <vt:lpstr> Iterative </vt:lpstr>
      <vt:lpstr>Caching</vt:lpstr>
      <vt:lpstr>Slide 21</vt:lpstr>
      <vt:lpstr>Resource Records </vt:lpstr>
      <vt:lpstr>Slide 23</vt:lpstr>
      <vt:lpstr>DNS Messages</vt:lpstr>
      <vt:lpstr>Slide 25</vt:lpstr>
      <vt:lpstr>Registrars</vt:lpstr>
      <vt:lpstr>Slide 27</vt:lpstr>
      <vt:lpstr>Security of DNS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DOMAIN NAME SYSTEM (DNS) </dc:title>
  <dc:creator>SENTHIL</dc:creator>
  <cp:lastModifiedBy>SENTHIL</cp:lastModifiedBy>
  <cp:revision>15</cp:revision>
  <dcterms:created xsi:type="dcterms:W3CDTF">2020-05-30T01:21:05Z</dcterms:created>
  <dcterms:modified xsi:type="dcterms:W3CDTF">2020-06-09T05:07:22Z</dcterms:modified>
</cp:coreProperties>
</file>