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9" r:id="rId8"/>
    <p:sldId id="270" r:id="rId9"/>
    <p:sldId id="271" r:id="rId10"/>
    <p:sldId id="272" r:id="rId11"/>
    <p:sldId id="273" r:id="rId12"/>
    <p:sldId id="274" r:id="rId13"/>
    <p:sldId id="262" r:id="rId14"/>
    <p:sldId id="263" r:id="rId15"/>
    <p:sldId id="267" r:id="rId16"/>
    <p:sldId id="266" r:id="rId17"/>
    <p:sldId id="264" r:id="rId18"/>
    <p:sldId id="275" r:id="rId19"/>
    <p:sldId id="265" r:id="rId20"/>
    <p:sldId id="268"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en.wikipedia.org/wiki/Communication_disorder" TargetMode="External"/><Relationship Id="rId13" Type="http://schemas.openxmlformats.org/officeDocument/2006/relationships/hyperlink" Target="https://en.wikipedia.org/wiki/Computer_modeling" TargetMode="External"/><Relationship Id="rId3" Type="http://schemas.openxmlformats.org/officeDocument/2006/relationships/hyperlink" Target="https://en.wikipedia.org/wiki/Human_brain" TargetMode="External"/><Relationship Id="rId7" Type="http://schemas.openxmlformats.org/officeDocument/2006/relationships/hyperlink" Target="https://en.wikipedia.org/wiki/Cognitive_science" TargetMode="External"/><Relationship Id="rId12" Type="http://schemas.openxmlformats.org/officeDocument/2006/relationships/hyperlink" Target="https://en.wikipedia.org/wiki/Electrophysiology" TargetMode="External"/><Relationship Id="rId2" Type="http://schemas.openxmlformats.org/officeDocument/2006/relationships/hyperlink" Target="https://en.wikipedia.org/wiki/Neuron" TargetMode="External"/><Relationship Id="rId1" Type="http://schemas.openxmlformats.org/officeDocument/2006/relationships/slideLayout" Target="../slideLayouts/slideLayout2.xml"/><Relationship Id="rId6" Type="http://schemas.openxmlformats.org/officeDocument/2006/relationships/hyperlink" Target="https://en.wikipedia.org/wiki/Linguistics" TargetMode="External"/><Relationship Id="rId11" Type="http://schemas.openxmlformats.org/officeDocument/2006/relationships/hyperlink" Target="https://en.wikipedia.org/wiki/Brain_imaging" TargetMode="External"/><Relationship Id="rId5" Type="http://schemas.openxmlformats.org/officeDocument/2006/relationships/hyperlink" Target="https://en.wikipedia.org/wiki/Neuroscience" TargetMode="External"/><Relationship Id="rId10" Type="http://schemas.openxmlformats.org/officeDocument/2006/relationships/hyperlink" Target="https://en.wikipedia.org/wiki/Aphasiology" TargetMode="External"/><Relationship Id="rId4" Type="http://schemas.openxmlformats.org/officeDocument/2006/relationships/hyperlink" Target="https://en.wikipedia.org/wiki/Language" TargetMode="External"/><Relationship Id="rId9" Type="http://schemas.openxmlformats.org/officeDocument/2006/relationships/hyperlink" Target="https://en.wikipedia.org/wiki/Neuropsychology"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Language_families" TargetMode="External"/><Relationship Id="rId2" Type="http://schemas.openxmlformats.org/officeDocument/2006/relationships/hyperlink" Target="https://en.wikipedia.org/wiki/Language_change" TargetMode="External"/><Relationship Id="rId1" Type="http://schemas.openxmlformats.org/officeDocument/2006/relationships/slideLayout" Target="../slideLayouts/slideLayout2.xml"/><Relationship Id="rId6" Type="http://schemas.openxmlformats.org/officeDocument/2006/relationships/hyperlink" Target="https://en.wikipedia.org/wiki/Etymology" TargetMode="External"/><Relationship Id="rId5" Type="http://schemas.openxmlformats.org/officeDocument/2006/relationships/hyperlink" Target="https://en.wikipedia.org/wiki/Speech_communities" TargetMode="External"/><Relationship Id="rId4" Type="http://schemas.openxmlformats.org/officeDocument/2006/relationships/hyperlink" Target="https://en.wikipedia.org/wiki/Comparative_linguisti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924800" cy="1295399"/>
          </a:xfrm>
        </p:spPr>
        <p:txBody>
          <a:bodyPr/>
          <a:lstStyle/>
          <a:p>
            <a:r>
              <a:rPr lang="en-US" dirty="0" smtClean="0"/>
              <a:t>Language &amp; linguistics </a:t>
            </a:r>
            <a:endParaRPr lang="en-IN" dirty="0"/>
          </a:p>
        </p:txBody>
      </p:sp>
      <p:sp>
        <p:nvSpPr>
          <p:cNvPr id="3" name="Subtitle 2"/>
          <p:cNvSpPr>
            <a:spLocks noGrp="1"/>
          </p:cNvSpPr>
          <p:nvPr>
            <p:ph type="subTitle" idx="1"/>
          </p:nvPr>
        </p:nvSpPr>
        <p:spPr>
          <a:xfrm>
            <a:off x="1905000" y="3124200"/>
            <a:ext cx="7010400" cy="2819400"/>
          </a:xfrm>
        </p:spPr>
        <p:txBody>
          <a:bodyPr>
            <a:normAutofit/>
          </a:bodyPr>
          <a:lstStyle/>
          <a:p>
            <a:r>
              <a:rPr lang="en-US" dirty="0" smtClean="0"/>
              <a:t>By</a:t>
            </a:r>
          </a:p>
          <a:p>
            <a:r>
              <a:rPr lang="en-US" b="1" dirty="0" err="1" smtClean="0"/>
              <a:t>M.R.Vijaya</a:t>
            </a:r>
            <a:r>
              <a:rPr lang="en-US" b="1" dirty="0" smtClean="0"/>
              <a:t> </a:t>
            </a:r>
            <a:r>
              <a:rPr lang="en-US" b="1" dirty="0" err="1" smtClean="0"/>
              <a:t>Bhaarathy</a:t>
            </a:r>
            <a:r>
              <a:rPr lang="en-US" b="1" dirty="0" smtClean="0"/>
              <a:t>, </a:t>
            </a:r>
          </a:p>
          <a:p>
            <a:r>
              <a:rPr lang="en-US" b="1" dirty="0" smtClean="0"/>
              <a:t>Assistant Professor of English Department</a:t>
            </a:r>
          </a:p>
          <a:p>
            <a:r>
              <a:rPr lang="en-US" sz="2800" b="1" dirty="0" smtClean="0"/>
              <a:t>Swami </a:t>
            </a:r>
            <a:r>
              <a:rPr lang="en-US" sz="2800" b="1" dirty="0" err="1" smtClean="0"/>
              <a:t>vivekanandha</a:t>
            </a:r>
            <a:r>
              <a:rPr lang="en-US" sz="2800" b="1" dirty="0" smtClean="0"/>
              <a:t> arts and science college ,</a:t>
            </a:r>
            <a:r>
              <a:rPr lang="en-US" sz="2800" b="1" dirty="0" err="1" smtClean="0"/>
              <a:t>vallam</a:t>
            </a:r>
            <a:r>
              <a:rPr lang="en-US" sz="2800" b="1" dirty="0" smtClean="0"/>
              <a:t>. </a:t>
            </a:r>
            <a:r>
              <a:rPr lang="en-US" sz="2800" b="1" dirty="0" err="1" smtClean="0"/>
              <a:t>thanjavur</a:t>
            </a:r>
            <a:endParaRPr lang="en-US" sz="2800" b="1"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b="1" dirty="0" smtClean="0"/>
              <a:t>MORPHEMES:</a:t>
            </a:r>
            <a:endParaRPr lang="en-IN" b="1" dirty="0"/>
          </a:p>
        </p:txBody>
      </p:sp>
      <p:sp>
        <p:nvSpPr>
          <p:cNvPr id="3" name="Content Placeholder 2"/>
          <p:cNvSpPr>
            <a:spLocks noGrp="1"/>
          </p:cNvSpPr>
          <p:nvPr>
            <p:ph idx="1"/>
          </p:nvPr>
        </p:nvSpPr>
        <p:spPr>
          <a:xfrm>
            <a:off x="457200" y="2514600"/>
            <a:ext cx="8229600" cy="3810000"/>
          </a:xfrm>
        </p:spPr>
        <p:txBody>
          <a:bodyPr/>
          <a:lstStyle/>
          <a:p>
            <a:pPr>
              <a:buNone/>
            </a:pPr>
            <a:r>
              <a:rPr lang="en-IN" b="1" i="1" dirty="0" smtClean="0"/>
              <a:t>              </a:t>
            </a:r>
            <a:r>
              <a:rPr lang="en-IN" dirty="0" smtClean="0"/>
              <a:t>It is the smallest meaningful unit of a language (example) the word dehumanization consists of four parts or units as </a:t>
            </a:r>
            <a:r>
              <a:rPr lang="en-IN" dirty="0" err="1" smtClean="0"/>
              <a:t>de+human+iz+ation</a:t>
            </a:r>
            <a:r>
              <a:rPr lang="en-IN" dirty="0" smtClean="0"/>
              <a:t>. Such units are called morphemes..Types of morpheme :1)Free morpheme, 2)bound morpheme</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lnSpcReduction="10000"/>
          </a:bodyPr>
          <a:lstStyle/>
          <a:p>
            <a:r>
              <a:rPr lang="en-IN" b="1" dirty="0" smtClean="0"/>
              <a:t>Free morphemes:</a:t>
            </a:r>
            <a:endParaRPr lang="en-IN" dirty="0" smtClean="0"/>
          </a:p>
          <a:p>
            <a:pPr>
              <a:buNone/>
            </a:pPr>
            <a:r>
              <a:rPr lang="en-IN" dirty="0" smtClean="0"/>
              <a:t>                           Free morphemes are elements which can stand by themselves as single words. They cannot be broken down into grammatical parts. They have only base form which is called a ``root’’ or ``</a:t>
            </a:r>
            <a:r>
              <a:rPr lang="en-IN" dirty="0" err="1" smtClean="0"/>
              <a:t>strem</a:t>
            </a:r>
            <a:r>
              <a:rPr lang="en-IN" dirty="0" smtClean="0"/>
              <a:t>’’</a:t>
            </a:r>
            <a:r>
              <a:rPr lang="en-IN" b="1" dirty="0" smtClean="0"/>
              <a:t> </a:t>
            </a:r>
            <a:r>
              <a:rPr lang="en-IN" dirty="0" smtClean="0"/>
              <a:t>Free morphemes fall into two categories .They are </a:t>
            </a:r>
            <a:r>
              <a:rPr lang="en-IN" b="1" i="1" dirty="0" smtClean="0"/>
              <a:t>lexical  and grammatical / functional morphemes</a:t>
            </a:r>
            <a:r>
              <a:rPr lang="en-IN" dirty="0" smtClean="0"/>
              <a:t> </a:t>
            </a:r>
          </a:p>
          <a:p>
            <a:pPr>
              <a:buNone/>
            </a:pPr>
            <a:r>
              <a:rPr lang="en-IN" i="1" dirty="0" smtClean="0"/>
              <a:t> </a:t>
            </a:r>
            <a:endParaRPr lang="en-IN" dirty="0" smtClean="0"/>
          </a:p>
          <a:p>
            <a:r>
              <a:rPr lang="en-IN" b="1" i="1" dirty="0" smtClean="0"/>
              <a:t>Lexical morphemes:</a:t>
            </a:r>
            <a:endParaRPr lang="en-IN" b="1" dirty="0" smtClean="0"/>
          </a:p>
          <a:p>
            <a:pPr>
              <a:buNone/>
            </a:pPr>
            <a:r>
              <a:rPr lang="en-IN" dirty="0" smtClean="0"/>
              <a:t>               	The set ordinary nouns, adjectives, verbs and adverbs which carry the content of messages we convey are lexical morphemes. (</a:t>
            </a:r>
            <a:r>
              <a:rPr lang="en-IN" dirty="0" err="1" smtClean="0"/>
              <a:t>E.g</a:t>
            </a:r>
            <a:r>
              <a:rPr lang="en-IN" dirty="0" smtClean="0"/>
              <a:t>) girl , man, house, lion, happy, short , white , etc....we can easily add new lexical morphemes to the language easily. So they are treated as open-class of words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a:bodyPr>
          <a:lstStyle/>
          <a:p>
            <a:r>
              <a:rPr lang="en-IN" b="1" i="1" dirty="0" smtClean="0"/>
              <a:t>Grammatical  (or) functional morphemes</a:t>
            </a:r>
            <a:endParaRPr lang="en-IN" b="1" dirty="0" smtClean="0"/>
          </a:p>
          <a:p>
            <a:pPr>
              <a:buNone/>
            </a:pPr>
            <a:r>
              <a:rPr lang="en-IN" dirty="0" smtClean="0"/>
              <a:t>                   GM or FM are functional / grammatical words in a language such as conjunctions, prepositions, articles, pronouns,&amp; qualifiers.(</a:t>
            </a:r>
            <a:r>
              <a:rPr lang="en-IN" dirty="0" err="1" smtClean="0"/>
              <a:t>e.g</a:t>
            </a:r>
            <a:r>
              <a:rPr lang="en-IN" dirty="0" smtClean="0"/>
              <a:t>) and, but, when, because, or, near, above, in, </a:t>
            </a:r>
            <a:r>
              <a:rPr lang="en-IN" dirty="0" err="1" smtClean="0"/>
              <a:t>the.that.if</a:t>
            </a:r>
            <a:r>
              <a:rPr lang="en-IN" dirty="0" smtClean="0"/>
              <a:t> etc..we cannot add new functional morphemes to a language. So they are described as “closed –class of words’’</a:t>
            </a:r>
          </a:p>
          <a:p>
            <a:r>
              <a:rPr lang="en-IN" b="1" dirty="0" smtClean="0"/>
              <a:t>Bound morphemes:</a:t>
            </a:r>
          </a:p>
          <a:p>
            <a:pPr>
              <a:buNone/>
            </a:pPr>
            <a:r>
              <a:rPr lang="en-IN" dirty="0" smtClean="0"/>
              <a:t>                  It is one which cannot stand in its own. it always needs the support of a free morpheme. The morpheme –` </a:t>
            </a:r>
            <a:r>
              <a:rPr lang="en-IN" dirty="0" err="1" smtClean="0"/>
              <a:t>ing</a:t>
            </a:r>
            <a:r>
              <a:rPr lang="en-IN" dirty="0" smtClean="0"/>
              <a:t>’ in the word `eating’ is a bound morpheme .We cannot say I- </a:t>
            </a:r>
            <a:r>
              <a:rPr lang="en-IN" dirty="0" err="1" smtClean="0"/>
              <a:t>ing</a:t>
            </a:r>
            <a:r>
              <a:rPr lang="en-IN" dirty="0" smtClean="0"/>
              <a:t> . ` </a:t>
            </a:r>
            <a:r>
              <a:rPr lang="en-IN" dirty="0" err="1" smtClean="0"/>
              <a:t>ing</a:t>
            </a:r>
            <a:r>
              <a:rPr lang="en-IN" dirty="0" smtClean="0"/>
              <a:t>’ cannot occur on its own as a free form for which the sentences is meaningless</a:t>
            </a:r>
          </a:p>
          <a:p>
            <a:pPr>
              <a:buNone/>
            </a:pPr>
            <a:endParaRPr lang="en-IN" dirty="0" smtClean="0"/>
          </a:p>
          <a:p>
            <a:pPr>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LINGUISTICS</a:t>
            </a:r>
            <a:endParaRPr lang="en-IN" dirty="0"/>
          </a:p>
        </p:txBody>
      </p:sp>
      <p:sp>
        <p:nvSpPr>
          <p:cNvPr id="3" name="Content Placeholder 2"/>
          <p:cNvSpPr>
            <a:spLocks noGrp="1"/>
          </p:cNvSpPr>
          <p:nvPr>
            <p:ph idx="1"/>
          </p:nvPr>
        </p:nvSpPr>
        <p:spPr/>
        <p:txBody>
          <a:bodyPr/>
          <a:lstStyle/>
          <a:p>
            <a:pPr>
              <a:buNone/>
            </a:pPr>
            <a:endParaRPr lang="en-IN" dirty="0" smtClean="0"/>
          </a:p>
          <a:p>
            <a:pPr lvl="0"/>
            <a:r>
              <a:rPr lang="en-IN" dirty="0" smtClean="0"/>
              <a:t>Sociolinguistics</a:t>
            </a:r>
          </a:p>
          <a:p>
            <a:pPr lvl="0"/>
            <a:r>
              <a:rPr lang="en-IN" dirty="0" smtClean="0"/>
              <a:t>Psycho linguistics</a:t>
            </a:r>
          </a:p>
          <a:p>
            <a:pPr lvl="0"/>
            <a:r>
              <a:rPr lang="en-IN" dirty="0" smtClean="0"/>
              <a:t>Anthropological linguistics ( ethnological linguistics)</a:t>
            </a:r>
          </a:p>
          <a:p>
            <a:pPr lvl="0"/>
            <a:r>
              <a:rPr lang="en-IN" dirty="0" err="1" smtClean="0"/>
              <a:t>Neurolinguistics</a:t>
            </a:r>
            <a:endParaRPr lang="en-IN" dirty="0" smtClean="0"/>
          </a:p>
          <a:p>
            <a:pPr lvl="0"/>
            <a:r>
              <a:rPr lang="en-IN" dirty="0" smtClean="0"/>
              <a:t>Computational linguistics</a:t>
            </a:r>
          </a:p>
          <a:p>
            <a:pPr lvl="0"/>
            <a:r>
              <a:rPr lang="en-IN" dirty="0" smtClean="0"/>
              <a:t>Applied linguistics</a:t>
            </a:r>
          </a:p>
          <a:p>
            <a:pPr lvl="0"/>
            <a:r>
              <a:rPr lang="en-IN" dirty="0" smtClean="0"/>
              <a:t>Historical linguistics</a:t>
            </a:r>
          </a:p>
          <a:p>
            <a:pPr lvl="0"/>
            <a:r>
              <a:rPr lang="en-IN" dirty="0" smtClean="0"/>
              <a:t>Dialectology</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685800"/>
            <a:ext cx="8229600" cy="6172200"/>
          </a:xfrm>
        </p:spPr>
        <p:txBody>
          <a:bodyPr>
            <a:normAutofit fontScale="85000" lnSpcReduction="20000"/>
          </a:bodyPr>
          <a:lstStyle/>
          <a:p>
            <a:endParaRPr lang="en-IN" dirty="0" smtClean="0"/>
          </a:p>
          <a:p>
            <a:pPr>
              <a:buNone/>
            </a:pPr>
            <a:r>
              <a:rPr lang="en-IN" sz="2800" b="1" i="1" dirty="0" smtClean="0"/>
              <a:t>Psycho linguistics:</a:t>
            </a:r>
          </a:p>
          <a:p>
            <a:pPr>
              <a:buNone/>
            </a:pPr>
            <a:r>
              <a:rPr lang="en-IN" dirty="0" smtClean="0"/>
              <a:t>                              </a:t>
            </a:r>
          </a:p>
          <a:p>
            <a:pPr>
              <a:buNone/>
            </a:pPr>
            <a:r>
              <a:rPr lang="en-IN" dirty="0" smtClean="0"/>
              <a:t>                  Psycholinguistics (or) psychology of language is the study of the relationships between linguistic behaviour and psychological processes, including the process of language acquisition. Psycholinguistics studies the mental processes like processes of thought, concept formation and their articulation in language. </a:t>
            </a:r>
          </a:p>
          <a:p>
            <a:pPr>
              <a:buNone/>
            </a:pPr>
            <a:r>
              <a:rPr lang="en-IN" dirty="0" smtClean="0"/>
              <a:t>                               Psycholinguistics also studies the influence of psychological factors like intelligence, motivation, anxiety etc. A kind of mental disability is the cause for children making mistakes while reading. Psycholinguistics offers corrective measures for this condition. It deals with the learning of language of language at various stages and explains whether the human brain has an innate language ability. The study of psycholinguistics is very useful in the field of language teaching because it helps the teachers to understand error production and the individual difference among the learners so that they can frame a suitable syllabus for their level. So, language is logically ordered and rational. Just as irrationality is present in human language </a:t>
            </a:r>
          </a:p>
          <a:p>
            <a:pPr>
              <a:buNone/>
            </a:pP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i="1" dirty="0" smtClean="0"/>
              <a:t>Sociolinguistics</a:t>
            </a:r>
            <a:r>
              <a:rPr lang="en-IN" dirty="0" smtClean="0"/>
              <a:t>               </a:t>
            </a:r>
          </a:p>
          <a:p>
            <a:pPr>
              <a:buNone/>
            </a:pPr>
            <a:r>
              <a:rPr lang="en-IN" dirty="0" smtClean="0"/>
              <a:t>                Sociolinguistics deal with relation between language and society. The language as the communication tool and then the society is the communities of people. Sociolinguistic investigation is the language study within social context. The focus sociolinguistics is the effect of the society on the language. It studies how language </a:t>
            </a:r>
            <a:r>
              <a:rPr lang="en-IN" dirty="0" err="1" smtClean="0"/>
              <a:t>varities</a:t>
            </a:r>
            <a:r>
              <a:rPr lang="en-IN" dirty="0" smtClean="0"/>
              <a:t> differ between groups separated by certain social variables example.(religion,, status,, gender,, level of education,, age etc)</a:t>
            </a:r>
          </a:p>
          <a:p>
            <a:pPr>
              <a:buNone/>
            </a:pPr>
            <a:r>
              <a:rPr lang="en-IN" b="1" i="1" dirty="0" smtClean="0"/>
              <a:t> </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r>
              <a:rPr lang="en-IN" b="1" dirty="0" smtClean="0"/>
              <a:t>Anthropological linguistics </a:t>
            </a:r>
            <a:endParaRPr lang="en-IN" dirty="0" smtClean="0"/>
          </a:p>
          <a:p>
            <a:pPr lvl="0">
              <a:buNone/>
            </a:pPr>
            <a:r>
              <a:rPr lang="en-IN" dirty="0" smtClean="0"/>
              <a:t>    Anthropological studies explore the relation between language and culture is invited to communicate and express a </a:t>
            </a:r>
            <a:r>
              <a:rPr lang="en-IN" dirty="0" err="1" smtClean="0"/>
              <a:t>culture.The</a:t>
            </a:r>
            <a:r>
              <a:rPr lang="en-IN" dirty="0" smtClean="0"/>
              <a:t> language determines the way the human being think and see the world. Anthropology is the study of humans and human behaviour and societies in the past and present. Social anthropology and cultural anthropology study the norms and values of societies. Linguistic anthropology studies how language affects social life.</a:t>
            </a:r>
          </a:p>
          <a:p>
            <a:pPr>
              <a:buNone/>
            </a:pPr>
            <a:r>
              <a:rPr lang="en-IN" b="1" dirty="0" smtClean="0"/>
              <a:t> </a:t>
            </a:r>
            <a:endParaRPr lang="en-IN" dirty="0" smtClean="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6096000"/>
          </a:xfrm>
        </p:spPr>
        <p:txBody>
          <a:bodyPr>
            <a:normAutofit/>
          </a:bodyPr>
          <a:lstStyle/>
          <a:p>
            <a:r>
              <a:rPr lang="en-IN" b="1" dirty="0" err="1" smtClean="0"/>
              <a:t>Neurolinguistics</a:t>
            </a:r>
            <a:endParaRPr lang="en-IN" dirty="0" smtClean="0"/>
          </a:p>
          <a:p>
            <a:pPr>
              <a:buNone/>
            </a:pPr>
            <a:r>
              <a:rPr lang="en-IN" dirty="0" smtClean="0"/>
              <a:t>    			 </a:t>
            </a:r>
            <a:r>
              <a:rPr lang="en-IN" dirty="0" err="1" smtClean="0"/>
              <a:t>Neurolinguistics</a:t>
            </a:r>
            <a:r>
              <a:rPr lang="en-IN" dirty="0" smtClean="0"/>
              <a:t> is the study of the </a:t>
            </a:r>
            <a:r>
              <a:rPr lang="en-IN" u="sng" dirty="0" smtClean="0">
                <a:hlinkClick r:id="rId2" tooltip="Neuron"/>
              </a:rPr>
              <a:t>neural</a:t>
            </a:r>
            <a:r>
              <a:rPr lang="en-IN" dirty="0" smtClean="0"/>
              <a:t> mechanisms in the </a:t>
            </a:r>
            <a:r>
              <a:rPr lang="en-IN" u="sng" dirty="0" err="1" smtClean="0">
                <a:hlinkClick r:id="rId3" tooltip="Human brain"/>
              </a:rPr>
              <a:t>humanbrain</a:t>
            </a:r>
            <a:r>
              <a:rPr lang="en-IN" dirty="0" smtClean="0"/>
              <a:t> that control the comprehension, production, and acquisition of </a:t>
            </a:r>
            <a:r>
              <a:rPr lang="en-IN" u="sng" dirty="0" smtClean="0">
                <a:hlinkClick r:id="rId4" tooltip="Language"/>
              </a:rPr>
              <a:t>language</a:t>
            </a:r>
            <a:r>
              <a:rPr lang="en-IN" dirty="0" smtClean="0"/>
              <a:t>. </a:t>
            </a:r>
            <a:r>
              <a:rPr lang="en-IN" b="1" dirty="0" smtClean="0"/>
              <a:t>As an interdisciplinary field, </a:t>
            </a:r>
            <a:r>
              <a:rPr lang="en-IN" b="1" dirty="0" err="1" smtClean="0"/>
              <a:t>neurolinguistics</a:t>
            </a:r>
            <a:r>
              <a:rPr lang="en-IN" b="1" dirty="0" smtClean="0"/>
              <a:t> draws methods and theories from fields such as </a:t>
            </a:r>
            <a:r>
              <a:rPr lang="en-IN" b="1" dirty="0" smtClean="0">
                <a:hlinkClick r:id="rId5" tooltip="Neuroscience"/>
              </a:rPr>
              <a:t>neuroscience</a:t>
            </a:r>
            <a:r>
              <a:rPr lang="en-IN" b="1" dirty="0" smtClean="0"/>
              <a:t>, </a:t>
            </a:r>
            <a:r>
              <a:rPr lang="en-IN" b="1" dirty="0" smtClean="0">
                <a:hlinkClick r:id="rId6" tooltip="Linguistics"/>
              </a:rPr>
              <a:t>linguistics</a:t>
            </a:r>
            <a:r>
              <a:rPr lang="en-IN" b="1" dirty="0" smtClean="0"/>
              <a:t>, </a:t>
            </a:r>
            <a:r>
              <a:rPr lang="en-IN" b="1" dirty="0" smtClean="0">
                <a:hlinkClick r:id="rId7" tooltip="Cognitive science"/>
              </a:rPr>
              <a:t>cognitive science</a:t>
            </a:r>
            <a:r>
              <a:rPr lang="en-IN" b="1" dirty="0" smtClean="0"/>
              <a:t>, </a:t>
            </a:r>
            <a:r>
              <a:rPr lang="en-IN" b="1" dirty="0" smtClean="0">
                <a:hlinkClick r:id="rId8" tooltip="Communication disorder"/>
              </a:rPr>
              <a:t>communication disorders</a:t>
            </a:r>
            <a:r>
              <a:rPr lang="en-IN" b="1" dirty="0" smtClean="0"/>
              <a:t> and </a:t>
            </a:r>
            <a:r>
              <a:rPr lang="en-IN" b="1" dirty="0" smtClean="0">
                <a:hlinkClick r:id="rId9" tooltip="Neuropsychology"/>
              </a:rPr>
              <a:t>neuropsychology</a:t>
            </a:r>
            <a:r>
              <a:rPr lang="en-IN" dirty="0" smtClean="0"/>
              <a:t>. </a:t>
            </a:r>
            <a:r>
              <a:rPr lang="en-IN" dirty="0" err="1" smtClean="0"/>
              <a:t>Neurolinguists</a:t>
            </a:r>
            <a:r>
              <a:rPr lang="en-IN" dirty="0" smtClean="0"/>
              <a:t> study the physiological mechanisms by which the brain processes information related to language, and evaluate linguistic and psycholinguistic theories, using </a:t>
            </a:r>
            <a:r>
              <a:rPr lang="en-IN" u="sng" dirty="0" err="1" smtClean="0">
                <a:hlinkClick r:id="rId10" tooltip="Aphasiology"/>
              </a:rPr>
              <a:t>aphasiology</a:t>
            </a:r>
            <a:r>
              <a:rPr lang="en-IN" dirty="0" smtClean="0"/>
              <a:t>, </a:t>
            </a:r>
            <a:r>
              <a:rPr lang="en-IN" u="sng" dirty="0" smtClean="0">
                <a:hlinkClick r:id="rId11" tooltip="Brain imaging"/>
              </a:rPr>
              <a:t>brain imaging</a:t>
            </a:r>
            <a:r>
              <a:rPr lang="en-IN" dirty="0" smtClean="0"/>
              <a:t>, </a:t>
            </a:r>
            <a:r>
              <a:rPr lang="en-IN" u="sng" dirty="0" smtClean="0">
                <a:hlinkClick r:id="rId12" tooltip="Electrophysiology"/>
              </a:rPr>
              <a:t>electrophysiology</a:t>
            </a:r>
            <a:r>
              <a:rPr lang="en-IN" dirty="0" smtClean="0"/>
              <a:t>, and </a:t>
            </a:r>
            <a:r>
              <a:rPr lang="en-IN" u="sng" dirty="0" smtClean="0">
                <a:hlinkClick r:id="rId13" tooltip="Computer modeling"/>
              </a:rPr>
              <a:t>computer modelling</a:t>
            </a:r>
            <a:r>
              <a:rPr lang="en-IN" dirty="0" smtClean="0"/>
              <a:t>.</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r>
              <a:rPr lang="en-IN" b="1" dirty="0" smtClean="0"/>
              <a:t>Computational linguistics</a:t>
            </a:r>
            <a:endParaRPr lang="en-IN" dirty="0" smtClean="0"/>
          </a:p>
          <a:p>
            <a:pPr>
              <a:buNone/>
            </a:pPr>
            <a:r>
              <a:rPr lang="en-IN" dirty="0" smtClean="0"/>
              <a:t>                 The branch of linguistics in which the techniques of computer science are applied to the analysis and synthesis of language and speech</a:t>
            </a:r>
          </a:p>
          <a:p>
            <a:r>
              <a:rPr lang="en-IN" b="1" dirty="0" smtClean="0"/>
              <a:t>Applied linguistics: </a:t>
            </a:r>
            <a:r>
              <a:rPr lang="en-IN" i="1" dirty="0" smtClean="0"/>
              <a:t>Applied linguistics</a:t>
            </a:r>
            <a:r>
              <a:rPr lang="en-IN" dirty="0" smtClean="0"/>
              <a:t> is an interdisciplinary field of </a:t>
            </a:r>
            <a:r>
              <a:rPr lang="en-IN" i="1" dirty="0" smtClean="0"/>
              <a:t>linguistics</a:t>
            </a:r>
            <a:r>
              <a:rPr lang="en-IN" dirty="0" smtClean="0"/>
              <a:t> which identifies, investigates, and offers solutions to language-related real-life problems. Some of the academic fields related to </a:t>
            </a:r>
            <a:r>
              <a:rPr lang="en-IN" i="1" dirty="0" smtClean="0"/>
              <a:t>applied linguistics</a:t>
            </a:r>
            <a:r>
              <a:rPr lang="en-IN" dirty="0" smtClean="0"/>
              <a:t> are education, psychology, communication research, anthropology, and sociology </a:t>
            </a:r>
            <a:r>
              <a:rPr lang="en-IN" i="1" dirty="0" smtClean="0"/>
              <a:t>Linguistics</a:t>
            </a:r>
            <a:r>
              <a:rPr lang="en-IN" dirty="0" smtClean="0"/>
              <a:t>.</a:t>
            </a:r>
          </a:p>
          <a:p>
            <a:pPr>
              <a:buNone/>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rmAutofit/>
          </a:bodyPr>
          <a:lstStyle/>
          <a:p>
            <a:pPr>
              <a:buNone/>
            </a:pPr>
            <a:r>
              <a:rPr lang="en-IN" b="1" dirty="0" smtClean="0"/>
              <a:t>Historical linguistics</a:t>
            </a:r>
            <a:endParaRPr lang="en-IN" dirty="0" smtClean="0"/>
          </a:p>
          <a:p>
            <a:r>
              <a:rPr lang="en-IN" dirty="0" smtClean="0"/>
              <a:t> Historical linguistics, also called diachronic linguistics, is the scientific study of </a:t>
            </a:r>
            <a:r>
              <a:rPr lang="en-IN" u="sng" dirty="0" smtClean="0">
                <a:hlinkClick r:id="rId2" tooltip="Language change"/>
              </a:rPr>
              <a:t>language change</a:t>
            </a:r>
            <a:r>
              <a:rPr lang="en-IN" dirty="0" smtClean="0"/>
              <a:t> over time.  Principal concerns of historical linguistics include:</a:t>
            </a:r>
          </a:p>
          <a:p>
            <a:pPr lvl="0"/>
            <a:r>
              <a:rPr lang="en-IN" dirty="0" smtClean="0"/>
              <a:t>to describe and account for observed changes in particular languages</a:t>
            </a:r>
          </a:p>
          <a:p>
            <a:pPr lvl="0"/>
            <a:r>
              <a:rPr lang="en-IN" dirty="0" smtClean="0"/>
              <a:t>to reconstruct the pre-history of languages and to determine their relatedness, grouping them into </a:t>
            </a:r>
            <a:r>
              <a:rPr lang="en-IN" u="sng" dirty="0" smtClean="0">
                <a:hlinkClick r:id="rId3" tooltip="Language families"/>
              </a:rPr>
              <a:t>language families</a:t>
            </a:r>
            <a:r>
              <a:rPr lang="en-IN" dirty="0" smtClean="0"/>
              <a:t>(</a:t>
            </a:r>
            <a:r>
              <a:rPr lang="en-IN" u="sng" dirty="0" smtClean="0">
                <a:hlinkClick r:id="rId4" tooltip="Comparative linguistics"/>
              </a:rPr>
              <a:t>comparative linguistics</a:t>
            </a:r>
            <a:r>
              <a:rPr lang="en-IN" dirty="0" smtClean="0"/>
              <a:t>)</a:t>
            </a:r>
          </a:p>
          <a:p>
            <a:pPr lvl="0"/>
            <a:r>
              <a:rPr lang="en-IN" dirty="0" smtClean="0"/>
              <a:t>to develop general theories about how and why language changes</a:t>
            </a:r>
          </a:p>
          <a:p>
            <a:pPr lvl="0"/>
            <a:r>
              <a:rPr lang="en-IN" dirty="0" smtClean="0"/>
              <a:t>to describe the history of </a:t>
            </a:r>
            <a:r>
              <a:rPr lang="en-IN" u="sng" dirty="0" smtClean="0">
                <a:hlinkClick r:id="rId5" tooltip="Speech communities"/>
              </a:rPr>
              <a:t>speech communities</a:t>
            </a:r>
            <a:endParaRPr lang="en-IN" dirty="0" smtClean="0"/>
          </a:p>
          <a:p>
            <a:pPr lvl="0"/>
            <a:r>
              <a:rPr lang="en-IN" dirty="0" smtClean="0"/>
              <a:t>to study the history of words, i.e. </a:t>
            </a:r>
            <a:r>
              <a:rPr lang="en-IN" u="sng" dirty="0" smtClean="0">
                <a:hlinkClick r:id="rId6" tooltip="Etymology"/>
              </a:rPr>
              <a:t>ety</a:t>
            </a:r>
            <a:r>
              <a:rPr lang="en-IN" dirty="0" smtClean="0"/>
              <a:t>mology</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LINGUIST</a:t>
            </a:r>
            <a:endParaRPr lang="en-IN" dirty="0"/>
          </a:p>
        </p:txBody>
      </p:sp>
      <p:sp>
        <p:nvSpPr>
          <p:cNvPr id="3" name="Content Placeholder 2"/>
          <p:cNvSpPr>
            <a:spLocks noGrp="1"/>
          </p:cNvSpPr>
          <p:nvPr>
            <p:ph idx="1"/>
          </p:nvPr>
        </p:nvSpPr>
        <p:spPr/>
        <p:txBody>
          <a:bodyPr/>
          <a:lstStyle/>
          <a:p>
            <a:pPr>
              <a:buNone/>
            </a:pPr>
            <a:endParaRPr lang="en-IN" dirty="0" smtClean="0"/>
          </a:p>
          <a:p>
            <a:pPr>
              <a:buNone/>
            </a:pPr>
            <a:r>
              <a:rPr lang="en-IN" dirty="0" smtClean="0"/>
              <a:t>                           One who studies language is a linguist. The linguist has to investigate how people speak and use language in a given speech community at a given time. He is concerned with identifying and describing the units and patterns of the sound system, the words and morphemes and the phrases and sentences.</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buNone/>
            </a:pPr>
            <a:r>
              <a:rPr lang="en-IN" b="1" dirty="0" smtClean="0"/>
              <a:t>Dialectology</a:t>
            </a:r>
            <a:endParaRPr lang="en-IN" dirty="0" smtClean="0"/>
          </a:p>
          <a:p>
            <a:pPr>
              <a:buNone/>
            </a:pPr>
            <a:r>
              <a:rPr lang="en-IN" i="1" dirty="0" smtClean="0"/>
              <a:t>                     </a:t>
            </a:r>
          </a:p>
          <a:p>
            <a:pPr>
              <a:buNone/>
            </a:pPr>
            <a:r>
              <a:rPr lang="en-IN" i="1" dirty="0" smtClean="0"/>
              <a:t>                   Dialectology</a:t>
            </a:r>
            <a:r>
              <a:rPr lang="en-IN" dirty="0" smtClean="0"/>
              <a:t> (from Greek </a:t>
            </a:r>
            <a:r>
              <a:rPr lang="en-IN" dirty="0" err="1" smtClean="0"/>
              <a:t>διάλεκτος</a:t>
            </a:r>
            <a:r>
              <a:rPr lang="en-IN" dirty="0" smtClean="0"/>
              <a:t>, </a:t>
            </a:r>
            <a:r>
              <a:rPr lang="en-IN" dirty="0" err="1" smtClean="0"/>
              <a:t>dialektos</a:t>
            </a:r>
            <a:r>
              <a:rPr lang="en-IN" dirty="0" smtClean="0"/>
              <a:t>, "talk, dialect"; and -</a:t>
            </a:r>
            <a:r>
              <a:rPr lang="en-IN" dirty="0" err="1" smtClean="0"/>
              <a:t>λογία</a:t>
            </a:r>
            <a:r>
              <a:rPr lang="en-IN" dirty="0" smtClean="0"/>
              <a:t>, -logia) is the scientific study of linguistic dialect, a sub-field of sociolinguistics. It studies variations in language based primarily on geographic distribution and their associated features.  </a:t>
            </a:r>
            <a:r>
              <a:rPr lang="en-IN" i="1" dirty="0" smtClean="0"/>
              <a:t>Dialectology</a:t>
            </a:r>
            <a:r>
              <a:rPr lang="en-IN" dirty="0" smtClean="0"/>
              <a:t> is the study of the way sounds, words and grammatical forms vary within a language. The term is usually used to describe the study both of accents (the varying sounds used within a language) and dialects</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05000" y="3200400"/>
            <a:ext cx="5181599" cy="923330"/>
          </a:xfrm>
          <a:prstGeom prst="rect">
            <a:avLst/>
          </a:prstGeom>
          <a:noFill/>
        </p:spPr>
        <p:txBody>
          <a:bodyPr wrap="none" lIns="91440" tIns="45720" rIns="91440" bIns="45720">
            <a:prstTxWarp prst="textWave2">
              <a:avLst/>
            </a:prstTxWarp>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IN"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LINGUISTICS</a:t>
            </a:r>
            <a:endParaRPr lang="en-IN" dirty="0"/>
          </a:p>
        </p:txBody>
      </p:sp>
      <p:sp>
        <p:nvSpPr>
          <p:cNvPr id="3" name="Content Placeholder 2"/>
          <p:cNvSpPr>
            <a:spLocks noGrp="1"/>
          </p:cNvSpPr>
          <p:nvPr>
            <p:ph idx="1"/>
          </p:nvPr>
        </p:nvSpPr>
        <p:spPr/>
        <p:txBody>
          <a:bodyPr>
            <a:normAutofit lnSpcReduction="10000"/>
          </a:bodyPr>
          <a:lstStyle/>
          <a:p>
            <a:pPr lvl="0"/>
            <a:r>
              <a:rPr lang="en-IN" dirty="0" smtClean="0"/>
              <a:t>The word </a:t>
            </a:r>
            <a:r>
              <a:rPr lang="en-IN" b="1" i="1" dirty="0" smtClean="0"/>
              <a:t>linguistics</a:t>
            </a:r>
            <a:r>
              <a:rPr lang="en-IN" dirty="0" smtClean="0"/>
              <a:t> has been derived from the two Latin words </a:t>
            </a:r>
            <a:r>
              <a:rPr lang="en-IN" b="1" i="1" dirty="0" smtClean="0"/>
              <a:t>lingua</a:t>
            </a:r>
            <a:r>
              <a:rPr lang="en-IN" b="1" dirty="0" smtClean="0"/>
              <a:t> </a:t>
            </a:r>
            <a:r>
              <a:rPr lang="en-IN" dirty="0" smtClean="0"/>
              <a:t>which means </a:t>
            </a:r>
            <a:r>
              <a:rPr lang="en-IN" b="1" i="1" dirty="0" smtClean="0"/>
              <a:t>tongue &amp; </a:t>
            </a:r>
            <a:r>
              <a:rPr lang="en-IN" b="1" i="1" dirty="0" err="1" smtClean="0"/>
              <a:t>istics</a:t>
            </a:r>
            <a:r>
              <a:rPr lang="en-IN" dirty="0" smtClean="0"/>
              <a:t> which means </a:t>
            </a:r>
            <a:r>
              <a:rPr lang="en-IN" b="1" i="1" dirty="0" smtClean="0"/>
              <a:t>knowledge</a:t>
            </a:r>
            <a:r>
              <a:rPr lang="en-IN" dirty="0" smtClean="0"/>
              <a:t>. Linguistics is the systematic study of language. It is the study not of one particular language but of human language in general.</a:t>
            </a:r>
          </a:p>
          <a:p>
            <a:pPr lvl="0"/>
            <a:r>
              <a:rPr lang="en-IN" dirty="0" smtClean="0"/>
              <a:t>Linguistics is defined as a scientific study of the systems / principles underlying human languages. It traditionally encompasses semantics, syntax &amp; phonology.</a:t>
            </a:r>
          </a:p>
          <a:p>
            <a:pPr lvl="0"/>
            <a:r>
              <a:rPr lang="en-IN" dirty="0" smtClean="0"/>
              <a:t>Greek philosophers in the 5 </a:t>
            </a:r>
            <a:r>
              <a:rPr lang="en-IN" baseline="30000" dirty="0" err="1" smtClean="0"/>
              <a:t>th</a:t>
            </a:r>
            <a:r>
              <a:rPr lang="en-IN" dirty="0" smtClean="0"/>
              <a:t> century BC who debated the origins of human language were the first in the west to be concerned with linguistic theory</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lvl="0"/>
            <a:r>
              <a:rPr lang="en-IN" dirty="0" smtClean="0"/>
              <a:t>In the 1950’s Noam Chomsky challenged the structuralise program, arguing that linguistics should study native speakers unconscious knowledge of their language, not the language they actually produce .It involves an analysis of language form, language meaning &amp; also language context.</a:t>
            </a:r>
          </a:p>
          <a:p>
            <a:pPr lvl="0"/>
            <a:r>
              <a:rPr lang="en-IN" dirty="0" smtClean="0"/>
              <a:t>This is a huge topic, though &amp; different parts of it can be studied in different way for different reasons. David crystal in his encyclopaedia defines linguistics  as </a:t>
            </a:r>
            <a:r>
              <a:rPr lang="en-IN" b="1" dirty="0" smtClean="0"/>
              <a:t>science of language</a:t>
            </a: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534400" cy="932688"/>
          </a:xfrm>
        </p:spPr>
        <p:style>
          <a:lnRef idx="1">
            <a:schemeClr val="accent4"/>
          </a:lnRef>
          <a:fillRef idx="2">
            <a:schemeClr val="accent4"/>
          </a:fillRef>
          <a:effectRef idx="1">
            <a:schemeClr val="accent4"/>
          </a:effectRef>
          <a:fontRef idx="minor">
            <a:schemeClr val="dk1"/>
          </a:fontRef>
        </p:style>
        <p:txBody>
          <a:bodyPr>
            <a:normAutofit/>
          </a:bodyPr>
          <a:lstStyle/>
          <a:p>
            <a:r>
              <a:rPr lang="en-US" sz="4400" dirty="0" smtClean="0"/>
              <a:t>IMPORTANCE OF LINGUISTICS</a:t>
            </a:r>
            <a:endParaRPr lang="en-IN" sz="4400" dirty="0"/>
          </a:p>
        </p:txBody>
      </p:sp>
      <p:sp>
        <p:nvSpPr>
          <p:cNvPr id="3" name="Content Placeholder 2"/>
          <p:cNvSpPr>
            <a:spLocks noGrp="1"/>
          </p:cNvSpPr>
          <p:nvPr>
            <p:ph idx="1"/>
          </p:nvPr>
        </p:nvSpPr>
        <p:spPr/>
        <p:txBody>
          <a:bodyPr>
            <a:normAutofit fontScale="85000" lnSpcReduction="10000"/>
          </a:bodyPr>
          <a:lstStyle/>
          <a:p>
            <a:pPr>
              <a:buNone/>
            </a:pPr>
            <a:endParaRPr lang="en-IN" dirty="0" smtClean="0"/>
          </a:p>
          <a:p>
            <a:pPr lvl="0"/>
            <a:r>
              <a:rPr lang="en-IN" dirty="0" smtClean="0"/>
              <a:t>In language teaching, linguistic knowledge can be transferred into class room teaching.</a:t>
            </a:r>
          </a:p>
          <a:p>
            <a:pPr lvl="0"/>
            <a:r>
              <a:rPr lang="en-IN" dirty="0" smtClean="0"/>
              <a:t>Linguistics is concerned with discovery more and more about the way language functions. Language teachers teach students how to use a language.</a:t>
            </a:r>
          </a:p>
          <a:p>
            <a:pPr lvl="0"/>
            <a:r>
              <a:rPr lang="en-IN" dirty="0" smtClean="0"/>
              <a:t>A teacher who is exposed to linguistics can face the problem of language teaching with greater confidence and efficiency than one who is not exposed to linguistics</a:t>
            </a:r>
          </a:p>
          <a:p>
            <a:pPr lvl="0"/>
            <a:r>
              <a:rPr lang="en-IN" dirty="0" smtClean="0"/>
              <a:t>Most of the teachers are worried about the errors that their students make. The error –analysts are concerned with the kinds of error and the ways of their remedy. A background in linguistics would be helpful to one who wants to do error analysis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SCOPE OF LINGUISTICS</a:t>
            </a:r>
            <a:endParaRPr lang="en-IN" dirty="0"/>
          </a:p>
        </p:txBody>
      </p:sp>
      <p:sp>
        <p:nvSpPr>
          <p:cNvPr id="8" name="Content Placeholder 7"/>
          <p:cNvSpPr>
            <a:spLocks noGrp="1"/>
          </p:cNvSpPr>
          <p:nvPr>
            <p:ph idx="1"/>
          </p:nvPr>
        </p:nvSpPr>
        <p:spPr>
          <a:xfrm>
            <a:off x="2133600" y="1935480"/>
            <a:ext cx="4343400" cy="3093720"/>
          </a:xfrm>
        </p:spPr>
        <p:txBody>
          <a:bodyPr/>
          <a:lstStyle/>
          <a:p>
            <a:pPr>
              <a:buFont typeface="Wingdings" pitchFamily="2" charset="2"/>
              <a:buChar char="v"/>
            </a:pPr>
            <a:r>
              <a:rPr lang="en-IN" dirty="0" smtClean="0"/>
              <a:t> Phonetics  </a:t>
            </a:r>
          </a:p>
          <a:p>
            <a:pPr>
              <a:buFont typeface="Wingdings" pitchFamily="2" charset="2"/>
              <a:buChar char="v"/>
            </a:pPr>
            <a:r>
              <a:rPr lang="en-IN" dirty="0" smtClean="0"/>
              <a:t>Syntax  </a:t>
            </a:r>
            <a:endParaRPr lang="en-IN" b="1" dirty="0" smtClean="0"/>
          </a:p>
          <a:p>
            <a:pPr>
              <a:buFont typeface="Wingdings" pitchFamily="2" charset="2"/>
              <a:buChar char="v"/>
            </a:pPr>
            <a:r>
              <a:rPr lang="en-IN" dirty="0" smtClean="0"/>
              <a:t>Semantics  </a:t>
            </a:r>
            <a:endParaRPr lang="en-IN" b="1" dirty="0" smtClean="0"/>
          </a:p>
          <a:p>
            <a:pPr>
              <a:buFont typeface="Wingdings" pitchFamily="2" charset="2"/>
              <a:buChar char="v"/>
            </a:pPr>
            <a:r>
              <a:rPr lang="en-IN" dirty="0" smtClean="0"/>
              <a:t>Phonology   </a:t>
            </a:r>
            <a:endParaRPr lang="en-IN" b="1" dirty="0" smtClean="0"/>
          </a:p>
          <a:p>
            <a:pPr>
              <a:buFont typeface="Wingdings" pitchFamily="2" charset="2"/>
              <a:buChar char="v"/>
            </a:pPr>
            <a:r>
              <a:rPr lang="en-IN" dirty="0" smtClean="0"/>
              <a:t>Pragmatics   </a:t>
            </a:r>
            <a:endParaRPr lang="en-IN" b="1" dirty="0" smtClean="0"/>
          </a:p>
          <a:p>
            <a:pPr>
              <a:buFont typeface="Wingdings" pitchFamily="2" charset="2"/>
              <a:buChar char="v"/>
            </a:pPr>
            <a:r>
              <a:rPr lang="en-IN" dirty="0" smtClean="0"/>
              <a:t>Morphology</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IN" b="1" i="1" dirty="0" smtClean="0"/>
              <a:t>Phonetics:    </a:t>
            </a:r>
            <a:r>
              <a:rPr lang="en-IN" dirty="0" smtClean="0"/>
              <a:t>  Phonetics is a branch of linguistics &amp; it is the branch dealing with the medium of speech .It deals with the production, transmission &amp; reception of the sounds of human speech.1</a:t>
            </a:r>
            <a:r>
              <a:rPr lang="en-IN" baseline="30000" dirty="0" smtClean="0"/>
              <a:t>st</a:t>
            </a:r>
            <a:r>
              <a:rPr lang="en-IN" dirty="0" smtClean="0"/>
              <a:t> phoneticians were Indian scholars who tried to preserve the pronunciation of Sanskrit holy texts Modern phonetics began with ‘’Alexander </a:t>
            </a:r>
            <a:r>
              <a:rPr lang="en-IN" dirty="0" err="1" smtClean="0"/>
              <a:t>Melvile</a:t>
            </a:r>
            <a:r>
              <a:rPr lang="en-IN" dirty="0" smtClean="0"/>
              <a:t> Bell’’                                                                                 </a:t>
            </a:r>
          </a:p>
          <a:p>
            <a:pPr>
              <a:buNone/>
            </a:pPr>
            <a:r>
              <a:rPr lang="en-IN" dirty="0" smtClean="0"/>
              <a:t>Three types of phonetics are </a:t>
            </a:r>
          </a:p>
          <a:p>
            <a:r>
              <a:rPr lang="en-IN" b="1" dirty="0" err="1" smtClean="0"/>
              <a:t>Articulatory</a:t>
            </a:r>
            <a:r>
              <a:rPr lang="en-IN" b="1" dirty="0" smtClean="0"/>
              <a:t>: </a:t>
            </a:r>
            <a:r>
              <a:rPr lang="en-IN" dirty="0" smtClean="0"/>
              <a:t>study of how to speech sound made,</a:t>
            </a:r>
          </a:p>
          <a:p>
            <a:r>
              <a:rPr lang="en-IN" b="1" dirty="0" smtClean="0"/>
              <a:t> Acoustic : </a:t>
            </a:r>
            <a:r>
              <a:rPr lang="en-IN" dirty="0" smtClean="0"/>
              <a:t>study of the physical properties of a</a:t>
            </a:r>
            <a:r>
              <a:rPr lang="en-IN" b="1" dirty="0" smtClean="0"/>
              <a:t> </a:t>
            </a:r>
            <a:r>
              <a:rPr lang="en-IN" dirty="0" smtClean="0"/>
              <a:t>speech as sound wave</a:t>
            </a:r>
            <a:r>
              <a:rPr lang="en-IN" b="1" dirty="0" smtClean="0"/>
              <a:t> </a:t>
            </a:r>
            <a:endParaRPr lang="en-IN" dirty="0" smtClean="0"/>
          </a:p>
          <a:p>
            <a:r>
              <a:rPr lang="en-IN" b="1" dirty="0" smtClean="0"/>
              <a:t>Auditory: </a:t>
            </a:r>
            <a:r>
              <a:rPr lang="en-IN" dirty="0" smtClean="0"/>
              <a:t>study of the perception of speech sounds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82000" cy="5410200"/>
          </a:xfrm>
        </p:spPr>
        <p:txBody>
          <a:bodyPr>
            <a:normAutofit fontScale="92500" lnSpcReduction="10000"/>
          </a:bodyPr>
          <a:lstStyle/>
          <a:p>
            <a:pPr>
              <a:buNone/>
            </a:pPr>
            <a:r>
              <a:rPr lang="en-IN" b="1" i="1" dirty="0" smtClean="0"/>
              <a:t>Phonology</a:t>
            </a:r>
            <a:endParaRPr lang="en-IN" dirty="0" smtClean="0"/>
          </a:p>
          <a:p>
            <a:pPr>
              <a:buNone/>
            </a:pPr>
            <a:r>
              <a:rPr lang="en-IN" dirty="0" smtClean="0"/>
              <a:t>                  </a:t>
            </a:r>
          </a:p>
          <a:p>
            <a:pPr algn="just">
              <a:buNone/>
            </a:pPr>
            <a:r>
              <a:rPr lang="en-IN" dirty="0" smtClean="0"/>
              <a:t>                  The word phonology derived from ancient </a:t>
            </a:r>
            <a:r>
              <a:rPr lang="en-IN" dirty="0" err="1" smtClean="0"/>
              <a:t>greek</a:t>
            </a:r>
            <a:r>
              <a:rPr lang="en-IN" dirty="0" smtClean="0"/>
              <a:t> . Study of sound pattern within language. It is one of the fundamental systems which a language is considered to comprise, like its syntax &amp; its vocabulary. Commonly phonology belongs to theoretical linguistics. The history of phonology may be traced back to the Sanskrit in 4 </a:t>
            </a:r>
            <a:r>
              <a:rPr lang="en-IN" baseline="30000" dirty="0" err="1" smtClean="0"/>
              <a:t>th</a:t>
            </a:r>
            <a:r>
              <a:rPr lang="en-IN" dirty="0" smtClean="0"/>
              <a:t> century. Phonology is the study of the way sound function in language, including phonemes, syllable, structure, stress, accent, intonation &amp; which sounds are distinctive units within a language.</a:t>
            </a:r>
          </a:p>
          <a:p>
            <a:pPr lvl="0"/>
            <a:r>
              <a:rPr lang="en-IN" dirty="0" smtClean="0"/>
              <a:t>Commonly its derived into two types</a:t>
            </a:r>
          </a:p>
          <a:p>
            <a:r>
              <a:rPr lang="en-IN" dirty="0" smtClean="0"/>
              <a:t>↠ Diachronic phonology (Same sound, different spelling)</a:t>
            </a:r>
          </a:p>
          <a:p>
            <a:r>
              <a:rPr lang="en-IN" dirty="0" smtClean="0"/>
              <a:t>↠Synchronic phonology (end with </a:t>
            </a:r>
            <a:r>
              <a:rPr lang="en-IN" b="1" dirty="0" smtClean="0"/>
              <a:t>‘’</a:t>
            </a:r>
            <a:r>
              <a:rPr lang="en-IN" b="1" dirty="0" err="1" smtClean="0"/>
              <a:t>nt</a:t>
            </a:r>
            <a:r>
              <a:rPr lang="en-IN" b="1" dirty="0" smtClean="0"/>
              <a:t>” </a:t>
            </a:r>
            <a:r>
              <a:rPr lang="en-IN" dirty="0" smtClean="0"/>
              <a:t>and</a:t>
            </a:r>
            <a:r>
              <a:rPr lang="en-IN" b="1" dirty="0" smtClean="0"/>
              <a:t> ‘’dm’’ </a:t>
            </a:r>
            <a:r>
              <a:rPr lang="en-IN" dirty="0" smtClean="0"/>
              <a:t>)</a:t>
            </a:r>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Morphology</a:t>
            </a:r>
            <a:endParaRPr lang="en-IN" dirty="0"/>
          </a:p>
        </p:txBody>
      </p:sp>
      <p:sp>
        <p:nvSpPr>
          <p:cNvPr id="3" name="Content Placeholder 2"/>
          <p:cNvSpPr>
            <a:spLocks noGrp="1"/>
          </p:cNvSpPr>
          <p:nvPr>
            <p:ph idx="1"/>
          </p:nvPr>
        </p:nvSpPr>
        <p:spPr/>
        <p:txBody>
          <a:bodyPr/>
          <a:lstStyle/>
          <a:p>
            <a:pPr>
              <a:buNone/>
            </a:pPr>
            <a:endParaRPr lang="en-IN" dirty="0" smtClean="0"/>
          </a:p>
          <a:p>
            <a:pPr>
              <a:buNone/>
            </a:pPr>
            <a:r>
              <a:rPr lang="en-IN" dirty="0" smtClean="0"/>
              <a:t>                      The study of words is called </a:t>
            </a:r>
            <a:r>
              <a:rPr lang="en-IN" b="1" dirty="0" smtClean="0"/>
              <a:t>morphology</a:t>
            </a:r>
            <a:r>
              <a:rPr lang="en-IN" dirty="0" smtClean="0"/>
              <a:t> </a:t>
            </a:r>
            <a:r>
              <a:rPr lang="en-IN" b="1" dirty="0" smtClean="0"/>
              <a:t>or </a:t>
            </a:r>
            <a:r>
              <a:rPr lang="en-IN" b="1" dirty="0" err="1" smtClean="0"/>
              <a:t>morphemics</a:t>
            </a:r>
            <a:r>
              <a:rPr lang="en-IN" dirty="0" smtClean="0"/>
              <a:t>. It was originally used in biology and only in the 19 </a:t>
            </a:r>
            <a:r>
              <a:rPr lang="en-IN" baseline="30000" dirty="0" err="1" smtClean="0"/>
              <a:t>th</a:t>
            </a:r>
            <a:r>
              <a:rPr lang="en-IN" dirty="0" smtClean="0"/>
              <a:t> century it came to linguistics. It now means the study of morphemes which are the smallest grammatical units in the language. Especially in the consistent patterns of inflection, combination, derivation and change that may be observed and classified</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1293</Words>
  <Application>Microsoft Office PowerPoint</Application>
  <PresentationFormat>On-screen Show (4:3)</PresentationFormat>
  <Paragraphs>89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Language &amp; linguistics </vt:lpstr>
      <vt:lpstr>LINGUIST</vt:lpstr>
      <vt:lpstr>LINGUISTICS</vt:lpstr>
      <vt:lpstr>Slide 4</vt:lpstr>
      <vt:lpstr>IMPORTANCE OF LINGUISTICS</vt:lpstr>
      <vt:lpstr>SCOPE OF LINGUISTICS</vt:lpstr>
      <vt:lpstr>Slide 7</vt:lpstr>
      <vt:lpstr>Slide 8</vt:lpstr>
      <vt:lpstr>Morphology</vt:lpstr>
      <vt:lpstr>MORPHEMES:</vt:lpstr>
      <vt:lpstr>Slide 11</vt:lpstr>
      <vt:lpstr>Slide 12</vt:lpstr>
      <vt:lpstr>TYPES OF LINGUISTICS</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&amp; linguistics</dc:title>
  <dc:creator>Admin</dc:creator>
  <cp:lastModifiedBy>Welcome</cp:lastModifiedBy>
  <cp:revision>13</cp:revision>
  <dcterms:created xsi:type="dcterms:W3CDTF">2006-08-16T00:00:00Z</dcterms:created>
  <dcterms:modified xsi:type="dcterms:W3CDTF">2020-06-03T04:46:49Z</dcterms:modified>
</cp:coreProperties>
</file>