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4400"/>
            <a:ext cx="7696200" cy="441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en-US" b="1" dirty="0" smtClean="0"/>
              <a:t>Literary Criticism </a:t>
            </a:r>
            <a:br>
              <a:rPr lang="en-US" b="1" dirty="0" smtClean="0"/>
            </a:br>
            <a:r>
              <a:rPr lang="en-US" b="1" dirty="0" smtClean="0"/>
              <a:t>                                by</a:t>
            </a:r>
            <a:br>
              <a:rPr lang="en-US" b="1" dirty="0" smtClean="0"/>
            </a:br>
            <a:r>
              <a:rPr lang="en-US" sz="3200" b="1" dirty="0" err="1" smtClean="0"/>
              <a:t>M.R.Vijaya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bhaarathy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800" b="1" dirty="0" smtClean="0"/>
              <a:t>Assistant Professor </a:t>
            </a:r>
            <a:br>
              <a:rPr lang="en-US" sz="2800" b="1" dirty="0" smtClean="0"/>
            </a:br>
            <a:r>
              <a:rPr lang="en-US" sz="2800" b="1" dirty="0" smtClean="0"/>
              <a:t>Swami </a:t>
            </a:r>
            <a:r>
              <a:rPr lang="en-US" sz="2800" b="1" dirty="0" err="1" smtClean="0"/>
              <a:t>Vivekanandha</a:t>
            </a:r>
            <a:r>
              <a:rPr lang="en-US" sz="2800" b="1" dirty="0" smtClean="0"/>
              <a:t> arts &amp; science college</a:t>
            </a:r>
            <a:br>
              <a:rPr lang="en-US" sz="2800" b="1" dirty="0" smtClean="0"/>
            </a:br>
            <a:r>
              <a:rPr lang="en-US" sz="2800" b="1" dirty="0" err="1" smtClean="0"/>
              <a:t>vallam</a:t>
            </a:r>
            <a:r>
              <a:rPr lang="en-US" sz="2800" b="1" dirty="0" smtClean="0"/>
              <a:t> , </a:t>
            </a:r>
            <a:r>
              <a:rPr lang="en-US" sz="2800" b="1" dirty="0" err="1" smtClean="0"/>
              <a:t>thanjavur</a:t>
            </a:r>
            <a:r>
              <a:rPr lang="en-US" sz="3200" b="1" dirty="0" smtClean="0"/>
              <a:t>.</a:t>
            </a:r>
            <a:endParaRPr lang="en-IN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e1fa705984217a1ee8b8b66a6ba5adf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0"/>
            <a:ext cx="7696199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mgauld_jetpack1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304800"/>
            <a:ext cx="6781800" cy="571499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546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We use literary theory in:-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Literary theory formulates the relationship between author and work. It does not explain meaning of a literary work but ideas and theories which could result in that literary work. It studies not only the individual and circumstances and overall the culture in which it is written.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>
                <a:solidFill>
                  <a:srgbClr val="FFFF00"/>
                </a:solidFill>
              </a:rPr>
              <a:t>Difference between literary theory and literary criticism:</a:t>
            </a:r>
          </a:p>
          <a:p>
            <a:pPr>
              <a:buNone/>
            </a:pPr>
            <a:r>
              <a:rPr lang="en-IN" b="1" dirty="0" smtClean="0"/>
              <a:t>         Literary theory</a:t>
            </a:r>
            <a:r>
              <a:rPr lang="en-IN" dirty="0" smtClean="0"/>
              <a:t> can be defined simply as the various methods we use to analyze and understand </a:t>
            </a:r>
            <a:r>
              <a:rPr lang="en-IN" b="1" dirty="0" smtClean="0"/>
              <a:t>literature</a:t>
            </a:r>
            <a:r>
              <a:rPr lang="en-IN" dirty="0" smtClean="0"/>
              <a:t>. ... </a:t>
            </a:r>
            <a:r>
              <a:rPr lang="en-IN" b="1" dirty="0" smtClean="0"/>
              <a:t>Literary criticism</a:t>
            </a:r>
            <a:r>
              <a:rPr lang="en-IN" dirty="0" smtClean="0"/>
              <a:t>, on the other hand, is the practical application of those </a:t>
            </a:r>
            <a:r>
              <a:rPr lang="en-IN" b="1" dirty="0" smtClean="0"/>
              <a:t>theories</a:t>
            </a:r>
            <a:r>
              <a:rPr lang="en-IN" dirty="0" smtClean="0"/>
              <a:t> or methods to particular works of </a:t>
            </a:r>
            <a:r>
              <a:rPr lang="en-IN" b="1" dirty="0" smtClean="0"/>
              <a:t>literature</a:t>
            </a:r>
            <a:r>
              <a:rPr lang="en-IN" dirty="0" smtClean="0"/>
              <a:t>--the actual use of a method to better understand a text's meaning.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FF00"/>
                </a:solidFill>
              </a:rPr>
              <a:t>Father of literary criticism Dryden</a:t>
            </a:r>
          </a:p>
          <a:p>
            <a:r>
              <a:rPr lang="en-IN" b="1" dirty="0" smtClean="0"/>
              <a:t>Dryden</a:t>
            </a:r>
            <a:r>
              <a:rPr lang="en-IN" dirty="0" smtClean="0"/>
              <a:t> was considered to be the "</a:t>
            </a:r>
            <a:r>
              <a:rPr lang="en-IN" b="1" dirty="0" smtClean="0"/>
              <a:t>father of English</a:t>
            </a:r>
            <a:r>
              <a:rPr lang="en-IN" dirty="0" smtClean="0"/>
              <a:t> criticism" by </a:t>
            </a:r>
            <a:r>
              <a:rPr lang="en-IN" b="1" dirty="0" smtClean="0"/>
              <a:t>Samuel Johnson</a:t>
            </a:r>
            <a:r>
              <a:rPr lang="en-IN" dirty="0" smtClean="0"/>
              <a:t> precisely because he contributed so much to the </a:t>
            </a:r>
            <a:r>
              <a:rPr lang="en-IN" dirty="0" err="1" smtClean="0"/>
              <a:t>ouevre</a:t>
            </a:r>
            <a:r>
              <a:rPr lang="en-IN" dirty="0" smtClean="0"/>
              <a:t> of literary criticism in the canon of English literature.</a:t>
            </a:r>
          </a:p>
          <a:p>
            <a:r>
              <a:rPr lang="en-IN" b="1" dirty="0" smtClean="0">
                <a:solidFill>
                  <a:srgbClr val="FFFF00"/>
                </a:solidFill>
              </a:rPr>
              <a:t>father of New Criticism I.A. Richards's</a:t>
            </a:r>
          </a:p>
          <a:p>
            <a:r>
              <a:rPr lang="en-IN" dirty="0" smtClean="0"/>
              <a:t>1929: I.A. Richards's Practical </a:t>
            </a:r>
            <a:r>
              <a:rPr lang="en-IN" b="1" dirty="0" smtClean="0"/>
              <a:t>Criticism</a:t>
            </a:r>
            <a:r>
              <a:rPr lang="en-IN" dirty="0" smtClean="0"/>
              <a:t>: A Study of Literary Judgment. Richards has been called the </a:t>
            </a:r>
            <a:r>
              <a:rPr lang="en-IN" b="1" dirty="0" smtClean="0"/>
              <a:t>father of New Criticism</a:t>
            </a:r>
            <a:r>
              <a:rPr lang="en-IN" dirty="0" smtClean="0"/>
              <a:t>. He was one of the first to study literary interpretation as a kind of science.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reaction to advertising is really a form of literary criticism</a:t>
            </a:r>
          </a:p>
          <a:p>
            <a:r>
              <a:rPr lang="en-US" dirty="0" smtClean="0"/>
              <a:t>The point of literary criticism in anthropology is not to replace research, but to find out how it is that we are persuasive.</a:t>
            </a:r>
          </a:p>
          <a:p>
            <a:r>
              <a:rPr lang="en-US" dirty="0" smtClean="0"/>
              <a:t>Literary criticism is generally bunk. Nonsense. Usually based on self-serving post-intellectual bullshit.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/>
          <a:lstStyle/>
          <a:p>
            <a:r>
              <a:rPr lang="en-US" dirty="0" smtClean="0"/>
              <a:t>Strict rules of evidence would destroy psychoanalysis and literary criticism.</a:t>
            </a:r>
          </a:p>
          <a:p>
            <a:r>
              <a:rPr lang="en-US" dirty="0" smtClean="0"/>
              <a:t>I still found literary to be a suspect activity</a:t>
            </a:r>
          </a:p>
          <a:p>
            <a:r>
              <a:rPr lang="en-US" dirty="0" smtClean="0"/>
              <a:t>All good criticism should be judged the way art is. You shouldn’t read it the way you read history or science.</a:t>
            </a:r>
          </a:p>
          <a:p>
            <a:r>
              <a:rPr lang="en-US" dirty="0" smtClean="0"/>
              <a:t>Literary criticism now is all pranks and polemics.</a:t>
            </a:r>
          </a:p>
          <a:p>
            <a:r>
              <a:rPr lang="en-US" dirty="0" smtClean="0"/>
              <a:t>Every literary critic believes he will outwit history and have the last word. 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399032"/>
          </a:xfrm>
        </p:spPr>
        <p:txBody>
          <a:bodyPr/>
          <a:lstStyle/>
          <a:p>
            <a:r>
              <a:rPr lang="en-US" dirty="0" smtClean="0"/>
              <a:t>Importance of literary criticism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Appreciation towards a certain literary piece.</a:t>
            </a:r>
          </a:p>
          <a:p>
            <a:r>
              <a:rPr lang="en-US" dirty="0" smtClean="0"/>
              <a:t>Understanding reality from fiction.</a:t>
            </a:r>
          </a:p>
          <a:p>
            <a:r>
              <a:rPr lang="en-US" dirty="0" smtClean="0"/>
              <a:t>Stimulate emotional responses.</a:t>
            </a:r>
          </a:p>
          <a:p>
            <a:r>
              <a:rPr lang="en-US" dirty="0" smtClean="0"/>
              <a:t>Evaluation literary works involves two kinds of </a:t>
            </a:r>
            <a:r>
              <a:rPr lang="en-US" dirty="0" err="1" smtClean="0"/>
              <a:t>judgement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1.Assessment of quality and value.</a:t>
            </a:r>
          </a:p>
          <a:p>
            <a:pPr>
              <a:buNone/>
            </a:pPr>
            <a:r>
              <a:rPr lang="en-US" dirty="0" smtClean="0"/>
              <a:t>2.Assessment of cultural, social and moral values they display.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Literary criticism has probably existed for as long as literature</a:t>
            </a:r>
          </a:p>
          <a:p>
            <a:r>
              <a:rPr lang="en-US" dirty="0" smtClean="0"/>
              <a:t>Later classical and medieval criticism often focused on religious texts, and the several long religious traditions</a:t>
            </a:r>
          </a:p>
          <a:p>
            <a:r>
              <a:rPr lang="en-US" dirty="0" smtClean="0"/>
              <a:t>The reader can focus on an aspect as his interest toward the literary work.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r>
              <a:rPr lang="en-US" dirty="0" smtClean="0"/>
              <a:t>Examples of literary criticism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608"/>
          </a:xfrm>
        </p:spPr>
        <p:txBody>
          <a:bodyPr/>
          <a:lstStyle/>
          <a:p>
            <a:r>
              <a:rPr lang="en-US" dirty="0" smtClean="0"/>
              <a:t>F. Scott Fitzgerald’s The </a:t>
            </a:r>
            <a:r>
              <a:rPr lang="en-US" dirty="0" smtClean="0"/>
              <a:t>G</a:t>
            </a:r>
            <a:r>
              <a:rPr lang="en-US" dirty="0" smtClean="0"/>
              <a:t>reat Gatsby</a:t>
            </a:r>
          </a:p>
          <a:p>
            <a:r>
              <a:rPr lang="en-US" dirty="0" smtClean="0"/>
              <a:t>William Golding’s Lord of the Flies </a:t>
            </a:r>
          </a:p>
          <a:p>
            <a:r>
              <a:rPr lang="en-US" dirty="0" smtClean="0"/>
              <a:t>Charlotte Perkins Gilman’s “The Yellow Wallpaper</a:t>
            </a:r>
            <a:r>
              <a:rPr lang="en-IN" dirty="0" smtClean="0"/>
              <a:t>”</a:t>
            </a:r>
          </a:p>
          <a:p>
            <a:r>
              <a:rPr lang="en-US" dirty="0" smtClean="0"/>
              <a:t>Nathaniel Hawthorne’s “Young Goodman Brown”</a:t>
            </a:r>
          </a:p>
          <a:p>
            <a:r>
              <a:rPr lang="en-US" dirty="0" smtClean="0"/>
              <a:t>Victor Fleming’s The Wizard of Oz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114799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Literary criticism is the study evaluation and interpretation of literature.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Literary criticism is essentially an opinion supported by evidence, relating to theme style, setting or historical or political context.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term criticism derives from the Greek term </a:t>
            </a:r>
            <a:r>
              <a:rPr lang="en-US" dirty="0" err="1" smtClean="0"/>
              <a:t>kritikos</a:t>
            </a:r>
            <a:r>
              <a:rPr lang="en-US" dirty="0" smtClean="0"/>
              <a:t> which was used in the 4</a:t>
            </a:r>
            <a:r>
              <a:rPr lang="en-US" baseline="30000" dirty="0" smtClean="0"/>
              <a:t>th</a:t>
            </a:r>
            <a:r>
              <a:rPr lang="en-US" dirty="0" smtClean="0"/>
              <a:t> century B.C .it means “ a judge of literature”.</a:t>
            </a:r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82808"/>
            <a:ext cx="7696200" cy="4213192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Thank you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477000"/>
          </a:xfrm>
        </p:spPr>
        <p:txBody>
          <a:bodyPr/>
          <a:lstStyle/>
          <a:p>
            <a:r>
              <a:rPr lang="en-US" dirty="0" smtClean="0"/>
              <a:t>The discipline of interpreting , analyzing, and evaluating literature…… long standing texts with timeless values, values, universal themes &amp; exceptional artistry and power</a:t>
            </a:r>
          </a:p>
          <a:p>
            <a:r>
              <a:rPr lang="en-US" u="sng" dirty="0" smtClean="0"/>
              <a:t>Interpret:-</a:t>
            </a:r>
            <a:r>
              <a:rPr lang="en-US" dirty="0" smtClean="0"/>
              <a:t>What does this work of literature mean?</a:t>
            </a:r>
          </a:p>
          <a:p>
            <a:r>
              <a:rPr lang="en-US" u="sng" dirty="0" smtClean="0"/>
              <a:t>Analyze:- </a:t>
            </a:r>
            <a:r>
              <a:rPr lang="en-US" dirty="0" smtClean="0"/>
              <a:t>how does this piece of literature WORK?</a:t>
            </a:r>
          </a:p>
          <a:p>
            <a:r>
              <a:rPr lang="en-US" u="sng" dirty="0" smtClean="0"/>
              <a:t>Evaluate:- </a:t>
            </a:r>
            <a:r>
              <a:rPr lang="en-US" dirty="0" smtClean="0"/>
              <a:t>what is this works VALUE?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literary criticism 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There are many different types of literary criticism, but we’ll be studying these 5 closely.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Formalist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Feminist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Reader response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Archetypal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Marxist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2578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u="sng" dirty="0" smtClean="0"/>
              <a:t>Feminist : </a:t>
            </a:r>
          </a:p>
          <a:p>
            <a:pPr>
              <a:buNone/>
            </a:pPr>
            <a:r>
              <a:rPr lang="en-US" sz="2800" dirty="0" smtClean="0"/>
              <a:t>                Women’s roles, and how women are portrayed in literature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u="sng" dirty="0" smtClean="0"/>
              <a:t>Formalist :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sz="2800" dirty="0" smtClean="0"/>
              <a:t>Each writing is independent of others no history is used to determine </a:t>
            </a:r>
          </a:p>
          <a:p>
            <a:pPr>
              <a:buNone/>
            </a:pPr>
            <a:r>
              <a:rPr lang="en-US" sz="2800" dirty="0" smtClean="0"/>
              <a:t>meaning ; there are no outside connections to other texts.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410200"/>
          </a:xfrm>
          <a:ln>
            <a:solidFill>
              <a:schemeClr val="tx1">
                <a:lumMod val="95000"/>
              </a:schemeClr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Historical </a:t>
            </a:r>
            <a:r>
              <a:rPr lang="en-US" dirty="0" smtClean="0">
                <a:solidFill>
                  <a:srgbClr val="FF0000"/>
                </a:solidFill>
              </a:rPr>
              <a:t>:-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    looks at the time period the literature was written in</a:t>
            </a:r>
            <a:r>
              <a:rPr lang="en-IN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Psychological</a:t>
            </a:r>
            <a:r>
              <a:rPr lang="en-US" dirty="0" smtClean="0">
                <a:solidFill>
                  <a:srgbClr val="FF0000"/>
                </a:solidFill>
              </a:rPr>
              <a:t>:-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</a:t>
            </a:r>
            <a:r>
              <a:rPr lang="en-US" dirty="0" smtClean="0"/>
              <a:t>built on Freud’s theories of unconscious, desires and defenses.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Sociological</a:t>
            </a:r>
            <a:r>
              <a:rPr lang="en-US" dirty="0" smtClean="0">
                <a:solidFill>
                  <a:srgbClr val="FF0000"/>
                </a:solidFill>
              </a:rPr>
              <a:t>:-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</a:t>
            </a:r>
            <a:r>
              <a:rPr lang="en-US" dirty="0" smtClean="0"/>
              <a:t>literature in the cultural, economic and political context in which it is written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literary </a:t>
            </a:r>
            <a:r>
              <a:rPr lang="en-US" dirty="0" smtClean="0"/>
              <a:t>theory :-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Literary theory is the ideas and methods we use to interpret and analyze literature from a variety of perspectives.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Literary theory is simply the </a:t>
            </a:r>
            <a:r>
              <a:rPr lang="en-US" dirty="0" err="1" smtClean="0"/>
              <a:t>the</a:t>
            </a:r>
            <a:r>
              <a:rPr lang="en-US" dirty="0" smtClean="0"/>
              <a:t> term used for ‘A Particular way of reading viewing texts” or “ looking at a text from a particular point –of –view (or) reading a text from different perspective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rcRect b="13546"/>
          <a:stretch>
            <a:fillRect/>
          </a:stretch>
        </p:blipFill>
        <p:spPr>
          <a:xfrm>
            <a:off x="457200" y="1179512"/>
            <a:ext cx="8229600" cy="40020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w-to-Write-a-Literary-Criticism-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1" y="609600"/>
            <a:ext cx="6858000" cy="58451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169</TotalTime>
  <Words>613</Words>
  <Application>Microsoft Office PowerPoint</Application>
  <PresentationFormat>On-screen Show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Verve</vt:lpstr>
      <vt:lpstr>Literary Criticism                                  by M.R.Vijaya bhaarathy Assistant Professor  Swami Vivekanandha arts &amp; science college vallam , thanjavur.</vt:lpstr>
      <vt:lpstr>Slide 2</vt:lpstr>
      <vt:lpstr>Slide 3</vt:lpstr>
      <vt:lpstr>Types of literary criticism </vt:lpstr>
      <vt:lpstr> 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QUOTES</vt:lpstr>
      <vt:lpstr>Slide 16</vt:lpstr>
      <vt:lpstr>Importance of literary criticism </vt:lpstr>
      <vt:lpstr>Slide 18</vt:lpstr>
      <vt:lpstr>Examples of literary criticism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Literary Criticism</dc:title>
  <dc:creator>Admin</dc:creator>
  <cp:lastModifiedBy>Admin</cp:lastModifiedBy>
  <cp:revision>27</cp:revision>
  <dcterms:created xsi:type="dcterms:W3CDTF">2006-08-16T00:00:00Z</dcterms:created>
  <dcterms:modified xsi:type="dcterms:W3CDTF">2020-06-05T02:26:59Z</dcterms:modified>
</cp:coreProperties>
</file>