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3" r:id="rId2"/>
    <p:sldId id="257" r:id="rId3"/>
    <p:sldId id="258" r:id="rId4"/>
    <p:sldId id="259" r:id="rId5"/>
    <p:sldId id="274" r:id="rId6"/>
    <p:sldId id="260" r:id="rId7"/>
    <p:sldId id="276" r:id="rId8"/>
    <p:sldId id="261" r:id="rId9"/>
    <p:sldId id="262" r:id="rId10"/>
    <p:sldId id="263" r:id="rId11"/>
    <p:sldId id="277" r:id="rId12"/>
    <p:sldId id="264" r:id="rId13"/>
    <p:sldId id="266" r:id="rId14"/>
    <p:sldId id="267" r:id="rId15"/>
    <p:sldId id="268" r:id="rId16"/>
    <p:sldId id="279" r:id="rId17"/>
    <p:sldId id="269" r:id="rId18"/>
    <p:sldId id="270" r:id="rId19"/>
    <p:sldId id="271" r:id="rId20"/>
    <p:sldId id="272"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549877-23F1-42BA-869A-C879610544C0}"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3910850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549877-23F1-42BA-869A-C879610544C0}"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219864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549877-23F1-42BA-869A-C879610544C0}"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3207870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549877-23F1-42BA-869A-C879610544C0}"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1496768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549877-23F1-42BA-869A-C879610544C0}"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3719918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549877-23F1-42BA-869A-C879610544C0}"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2009362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549877-23F1-42BA-869A-C879610544C0}" type="datetimeFigureOut">
              <a:rPr lang="en-US" smtClean="0"/>
              <a:pPr/>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212597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549877-23F1-42BA-869A-C879610544C0}" type="datetimeFigureOut">
              <a:rPr lang="en-US" smtClean="0"/>
              <a:pPr/>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3955225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549877-23F1-42BA-869A-C879610544C0}" type="datetimeFigureOut">
              <a:rPr lang="en-US" smtClean="0"/>
              <a:pPr/>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3622216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549877-23F1-42BA-869A-C879610544C0}"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394523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549877-23F1-42BA-869A-C879610544C0}"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1968541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549877-23F1-42BA-869A-C879610544C0}" type="datetimeFigureOut">
              <a:rPr lang="en-US" smtClean="0"/>
              <a:pPr/>
              <a:t>6/3/2020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915BE5-56BD-4ED2-8F54-A9D5D5DDB5D3}" type="slidenum">
              <a:rPr lang="en-US" smtClean="0"/>
              <a:pPr/>
              <a:t>‹#›</a:t>
            </a:fld>
            <a:endParaRPr lang="en-US"/>
          </a:p>
        </p:txBody>
      </p:sp>
    </p:spTree>
    <p:extLst>
      <p:ext uri="{BB962C8B-B14F-4D97-AF65-F5344CB8AC3E}">
        <p14:creationId xmlns:p14="http://schemas.microsoft.com/office/powerpoint/2010/main" xmlns="" val="20748557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457200"/>
            <a:ext cx="8305800" cy="2862322"/>
          </a:xfrm>
          <a:prstGeom prst="rect">
            <a:avLst/>
          </a:prstGeom>
        </p:spPr>
        <p:txBody>
          <a:bodyPr wrap="square">
            <a:spAutoFit/>
          </a:bodyPr>
          <a:lstStyle/>
          <a:p>
            <a:pPr algn="ctr">
              <a:lnSpc>
                <a:spcPct val="150000"/>
              </a:lnSpc>
            </a:pPr>
            <a:r>
              <a:rPr lang="en-US" sz="2400" b="1" dirty="0">
                <a:solidFill>
                  <a:srgbClr val="0070C0"/>
                </a:solidFill>
                <a:latin typeface="Times New Roman" pitchFamily="18" charset="0"/>
                <a:cs typeface="Times New Roman" pitchFamily="18" charset="0"/>
              </a:rPr>
              <a:t>IDHAYA COLLEGE FOR WOMEN, KUMBAKONAM</a:t>
            </a:r>
            <a:r>
              <a:rPr lang="en-US" sz="2400" dirty="0">
                <a:solidFill>
                  <a:srgbClr val="0070C0"/>
                </a:solidFill>
                <a:latin typeface="Times New Roman" pitchFamily="18" charset="0"/>
                <a:cs typeface="Times New Roman" pitchFamily="18" charset="0"/>
              </a:rPr>
              <a:t/>
            </a:r>
            <a:br>
              <a:rPr lang="en-US" sz="2400" dirty="0">
                <a:solidFill>
                  <a:srgbClr val="0070C0"/>
                </a:solidFill>
                <a:latin typeface="Times New Roman" pitchFamily="18" charset="0"/>
                <a:cs typeface="Times New Roman" pitchFamily="18" charset="0"/>
              </a:rPr>
            </a:br>
            <a:r>
              <a:rPr lang="en-US" sz="2400" b="1" dirty="0">
                <a:solidFill>
                  <a:srgbClr val="FF0000"/>
                </a:solidFill>
                <a:latin typeface="Times New Roman" pitchFamily="18" charset="0"/>
                <a:cs typeface="Times New Roman" pitchFamily="18" charset="0"/>
              </a:rPr>
              <a:t>DEPARTMENT OF </a:t>
            </a:r>
            <a:r>
              <a:rPr lang="en-US" sz="2400" b="1" dirty="0" smtClean="0">
                <a:solidFill>
                  <a:srgbClr val="FF0000"/>
                </a:solidFill>
                <a:latin typeface="Times New Roman" pitchFamily="18" charset="0"/>
                <a:cs typeface="Times New Roman" pitchFamily="18" charset="0"/>
              </a:rPr>
              <a:t>MANAGEMENT</a:t>
            </a:r>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p:txBody>
      </p:sp>
      <p:pic>
        <p:nvPicPr>
          <p:cNvPr id="5" name="Picture 4"/>
          <p:cNvPicPr/>
          <p:nvPr/>
        </p:nvPicPr>
        <p:blipFill>
          <a:blip r:embed="rId2" cstate="print"/>
          <a:srcRect/>
          <a:stretch>
            <a:fillRect/>
          </a:stretch>
        </p:blipFill>
        <p:spPr bwMode="auto">
          <a:xfrm>
            <a:off x="4239491" y="1888361"/>
            <a:ext cx="1828800" cy="1676400"/>
          </a:xfrm>
          <a:prstGeom prst="rect">
            <a:avLst/>
          </a:prstGeom>
          <a:noFill/>
          <a:ln w="9525">
            <a:noFill/>
            <a:miter lim="800000"/>
            <a:headEnd/>
            <a:tailEnd/>
          </a:ln>
        </p:spPr>
      </p:pic>
      <p:sp>
        <p:nvSpPr>
          <p:cNvPr id="6" name="Rectangle 5"/>
          <p:cNvSpPr/>
          <p:nvPr/>
        </p:nvSpPr>
        <p:spPr>
          <a:xfrm>
            <a:off x="1066800" y="3657600"/>
            <a:ext cx="8077200" cy="2585323"/>
          </a:xfrm>
          <a:prstGeom prst="rect">
            <a:avLst/>
          </a:prstGeom>
        </p:spPr>
        <p:txBody>
          <a:bodyPr wrap="square">
            <a:spAutoFit/>
          </a:bodyPr>
          <a:lstStyle/>
          <a:p>
            <a:pPr lvl="0" eaLnBrk="0" fontAlgn="base" hangingPunct="0">
              <a:lnSpc>
                <a:spcPct val="150000"/>
              </a:lnSpc>
              <a:spcBef>
                <a:spcPct val="0"/>
              </a:spcBef>
              <a:spcAft>
                <a:spcPct val="0"/>
              </a:spcAft>
            </a:pPr>
            <a:r>
              <a:rPr lang="en-US" b="1" dirty="0">
                <a:solidFill>
                  <a:srgbClr val="002060"/>
                </a:solidFill>
                <a:latin typeface="Times New Roman" pitchFamily="18" charset="0"/>
                <a:ea typeface="Times New Roman" pitchFamily="18" charset="0"/>
                <a:cs typeface="Times New Roman" pitchFamily="18" charset="0"/>
              </a:rPr>
              <a:t>CLASS		</a:t>
            </a:r>
            <a:r>
              <a:rPr lang="en-US" b="1" dirty="0" smtClean="0">
                <a:solidFill>
                  <a:srgbClr val="002060"/>
                </a:solidFill>
                <a:latin typeface="Times New Roman" pitchFamily="18" charset="0"/>
                <a:ea typeface="Times New Roman" pitchFamily="18" charset="0"/>
                <a:cs typeface="Times New Roman" pitchFamily="18" charset="0"/>
              </a:rPr>
              <a:t>	: </a:t>
            </a:r>
            <a:r>
              <a:rPr lang="en-US" b="1" dirty="0">
                <a:solidFill>
                  <a:srgbClr val="002060"/>
                </a:solidFill>
                <a:latin typeface="Times New Roman" pitchFamily="18" charset="0"/>
                <a:ea typeface="Times New Roman" pitchFamily="18" charset="0"/>
                <a:cs typeface="Times New Roman" pitchFamily="18" charset="0"/>
              </a:rPr>
              <a:t>I BBA </a:t>
            </a:r>
            <a:endParaRPr lang="en-US" b="1" dirty="0" smtClean="0">
              <a:solidFill>
                <a:srgbClr val="002060"/>
              </a:solidFill>
              <a:latin typeface="Times New Roman" pitchFamily="18" charset="0"/>
              <a:ea typeface="Times New Roman" pitchFamily="18" charset="0"/>
              <a:cs typeface="Times New Roman" pitchFamily="18" charset="0"/>
            </a:endParaRPr>
          </a:p>
          <a:p>
            <a:pPr lvl="0" eaLnBrk="0" fontAlgn="base" hangingPunct="0">
              <a:lnSpc>
                <a:spcPct val="150000"/>
              </a:lnSpc>
              <a:spcBef>
                <a:spcPct val="0"/>
              </a:spcBef>
              <a:spcAft>
                <a:spcPct val="0"/>
              </a:spcAft>
            </a:pPr>
            <a:r>
              <a:rPr lang="en-US" b="1" dirty="0" smtClean="0">
                <a:solidFill>
                  <a:srgbClr val="002060"/>
                </a:solidFill>
                <a:latin typeface="Times New Roman" pitchFamily="18" charset="0"/>
                <a:ea typeface="Times New Roman" pitchFamily="18" charset="0"/>
                <a:cs typeface="Times New Roman" pitchFamily="18" charset="0"/>
              </a:rPr>
              <a:t>SUBJECT </a:t>
            </a:r>
            <a:r>
              <a:rPr lang="en-US" b="1" dirty="0">
                <a:solidFill>
                  <a:srgbClr val="002060"/>
                </a:solidFill>
                <a:latin typeface="Times New Roman" pitchFamily="18" charset="0"/>
                <a:ea typeface="Times New Roman" pitchFamily="18" charset="0"/>
                <a:cs typeface="Times New Roman" pitchFamily="18" charset="0"/>
              </a:rPr>
              <a:t>NAME	</a:t>
            </a:r>
            <a:r>
              <a:rPr lang="en-US" b="1" dirty="0" smtClean="0">
                <a:solidFill>
                  <a:srgbClr val="002060"/>
                </a:solidFill>
                <a:latin typeface="Times New Roman" pitchFamily="18" charset="0"/>
                <a:ea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rPr>
              <a:t> </a:t>
            </a:r>
            <a:r>
              <a:rPr lang="en-US" b="1" dirty="0">
                <a:solidFill>
                  <a:srgbClr val="002060"/>
                </a:solidFill>
                <a:latin typeface="Times New Roman" pitchFamily="18" charset="0"/>
                <a:ea typeface="Times New Roman" pitchFamily="18" charset="0"/>
                <a:cs typeface="Times New Roman" pitchFamily="18" charset="0"/>
              </a:rPr>
              <a:t>BUSINESS ENVIRONMENT </a:t>
            </a:r>
          </a:p>
          <a:p>
            <a:pPr lvl="0" eaLnBrk="0" fontAlgn="base" hangingPunct="0">
              <a:lnSpc>
                <a:spcPct val="150000"/>
              </a:lnSpc>
              <a:spcBef>
                <a:spcPct val="0"/>
              </a:spcBef>
              <a:spcAft>
                <a:spcPct val="0"/>
              </a:spcAft>
            </a:pPr>
            <a:r>
              <a:rPr lang="en-US" b="1" dirty="0" smtClean="0">
                <a:solidFill>
                  <a:srgbClr val="002060"/>
                </a:solidFill>
                <a:latin typeface="Times New Roman" pitchFamily="18" charset="0"/>
                <a:ea typeface="Times New Roman" pitchFamily="18" charset="0"/>
                <a:cs typeface="Times New Roman" pitchFamily="18" charset="0"/>
              </a:rPr>
              <a:t>SUBJECT </a:t>
            </a:r>
            <a:r>
              <a:rPr lang="en-US" b="1" dirty="0">
                <a:solidFill>
                  <a:srgbClr val="002060"/>
                </a:solidFill>
                <a:latin typeface="Times New Roman" pitchFamily="18" charset="0"/>
                <a:ea typeface="Times New Roman" pitchFamily="18" charset="0"/>
                <a:cs typeface="Times New Roman" pitchFamily="18" charset="0"/>
              </a:rPr>
              <a:t>CODE	</a:t>
            </a:r>
            <a:r>
              <a:rPr lang="en-US" b="1" dirty="0" smtClean="0">
                <a:solidFill>
                  <a:srgbClr val="002060"/>
                </a:solidFill>
                <a:latin typeface="Times New Roman" pitchFamily="18" charset="0"/>
                <a:ea typeface="Times New Roman" pitchFamily="18" charset="0"/>
                <a:cs typeface="Times New Roman" pitchFamily="18" charset="0"/>
              </a:rPr>
              <a:t>	:16ACBB2</a:t>
            </a:r>
            <a:endParaRPr lang="en-US" b="1" dirty="0">
              <a:solidFill>
                <a:srgbClr val="002060"/>
              </a:solidFill>
              <a:latin typeface="Times New Roman" pitchFamily="18" charset="0"/>
              <a:ea typeface="Times New Roman" pitchFamily="18" charset="0"/>
              <a:cs typeface="Times New Roman" pitchFamily="18" charset="0"/>
            </a:endParaRPr>
          </a:p>
          <a:p>
            <a:pPr lvl="0" eaLnBrk="0" fontAlgn="base" hangingPunct="0">
              <a:lnSpc>
                <a:spcPct val="150000"/>
              </a:lnSpc>
              <a:spcBef>
                <a:spcPct val="0"/>
              </a:spcBef>
              <a:spcAft>
                <a:spcPct val="0"/>
              </a:spcAft>
            </a:pPr>
            <a:r>
              <a:rPr lang="en-US" b="1" dirty="0">
                <a:solidFill>
                  <a:srgbClr val="002060"/>
                </a:solidFill>
                <a:latin typeface="Times New Roman" pitchFamily="18" charset="0"/>
                <a:ea typeface="Times New Roman" pitchFamily="18" charset="0"/>
                <a:cs typeface="Times New Roman" pitchFamily="18" charset="0"/>
              </a:rPr>
              <a:t>SEMESTER	</a:t>
            </a:r>
            <a:r>
              <a:rPr lang="en-US" b="1" dirty="0" smtClean="0">
                <a:solidFill>
                  <a:srgbClr val="002060"/>
                </a:solidFill>
                <a:latin typeface="Times New Roman" pitchFamily="18" charset="0"/>
                <a:ea typeface="Times New Roman" pitchFamily="18" charset="0"/>
                <a:cs typeface="Times New Roman" pitchFamily="18" charset="0"/>
              </a:rPr>
              <a:t>	: II</a:t>
            </a:r>
          </a:p>
          <a:p>
            <a:pPr lvl="0" eaLnBrk="0" fontAlgn="base" hangingPunct="0">
              <a:lnSpc>
                <a:spcPct val="150000"/>
              </a:lnSpc>
              <a:spcBef>
                <a:spcPct val="0"/>
              </a:spcBef>
              <a:spcAft>
                <a:spcPct val="0"/>
              </a:spcAft>
            </a:pPr>
            <a:r>
              <a:rPr lang="en-US" b="1" dirty="0">
                <a:solidFill>
                  <a:srgbClr val="002060"/>
                </a:solidFill>
                <a:latin typeface="Times New Roman" pitchFamily="18" charset="0"/>
                <a:ea typeface="Times New Roman" pitchFamily="18" charset="0"/>
                <a:cs typeface="Times New Roman" pitchFamily="18" charset="0"/>
              </a:rPr>
              <a:t>UNIT &amp; TOPIC	</a:t>
            </a:r>
            <a:r>
              <a:rPr lang="en-US" b="1" dirty="0" smtClean="0">
                <a:solidFill>
                  <a:srgbClr val="002060"/>
                </a:solidFill>
                <a:latin typeface="Times New Roman" pitchFamily="18" charset="0"/>
                <a:ea typeface="Times New Roman" pitchFamily="18" charset="0"/>
                <a:cs typeface="Times New Roman" pitchFamily="18" charset="0"/>
              </a:rPr>
              <a:t>	: V &amp; SOCIAL AND CULTURAL ENVIRONMENT</a:t>
            </a:r>
            <a:endParaRPr lang="en-US" b="1" dirty="0">
              <a:solidFill>
                <a:srgbClr val="002060"/>
              </a:solidFill>
              <a:latin typeface="Times New Roman" pitchFamily="18" charset="0"/>
              <a:ea typeface="Times New Roman" pitchFamily="18" charset="0"/>
              <a:cs typeface="Times New Roman" pitchFamily="18" charset="0"/>
            </a:endParaRPr>
          </a:p>
          <a:p>
            <a:pPr eaLnBrk="0" fontAlgn="base" hangingPunct="0">
              <a:lnSpc>
                <a:spcPct val="150000"/>
              </a:lnSpc>
              <a:spcBef>
                <a:spcPct val="0"/>
              </a:spcBef>
              <a:spcAft>
                <a:spcPct val="0"/>
              </a:spcAft>
            </a:pPr>
            <a:r>
              <a:rPr lang="en-US" b="1" dirty="0">
                <a:solidFill>
                  <a:srgbClr val="002060"/>
                </a:solidFill>
                <a:latin typeface="Times New Roman" pitchFamily="18" charset="0"/>
                <a:ea typeface="Times New Roman" pitchFamily="18" charset="0"/>
                <a:cs typeface="Times New Roman" pitchFamily="18" charset="0"/>
              </a:rPr>
              <a:t>FACULTY </a:t>
            </a:r>
            <a:r>
              <a:rPr lang="en-US" b="1" dirty="0" smtClean="0">
                <a:solidFill>
                  <a:srgbClr val="002060"/>
                </a:solidFill>
                <a:latin typeface="Times New Roman" pitchFamily="18" charset="0"/>
                <a:ea typeface="Times New Roman" pitchFamily="18" charset="0"/>
                <a:cs typeface="Times New Roman" pitchFamily="18" charset="0"/>
              </a:rPr>
              <a:t>NAME		: </a:t>
            </a:r>
            <a:r>
              <a:rPr lang="en-US" b="1" dirty="0">
                <a:solidFill>
                  <a:srgbClr val="002060"/>
                </a:solidFill>
                <a:latin typeface="Times New Roman" pitchFamily="18" charset="0"/>
                <a:ea typeface="Times New Roman" pitchFamily="18" charset="0"/>
                <a:cs typeface="Times New Roman" pitchFamily="18" charset="0"/>
              </a:rPr>
              <a:t>Mrs. </a:t>
            </a:r>
            <a:r>
              <a:rPr lang="en-US" b="1" dirty="0" smtClean="0">
                <a:solidFill>
                  <a:srgbClr val="002060"/>
                </a:solidFill>
                <a:latin typeface="Times New Roman" pitchFamily="18" charset="0"/>
                <a:ea typeface="Times New Roman" pitchFamily="18" charset="0"/>
                <a:cs typeface="Times New Roman" pitchFamily="18" charset="0"/>
              </a:rPr>
              <a:t>R. DEVA PERSHIYA</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190309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00B050"/>
                </a:solidFill>
                <a:latin typeface="Times New Roman" panose="02020603050405020304" pitchFamily="18" charset="0"/>
                <a:cs typeface="Times New Roman" panose="02020603050405020304" pitchFamily="18" charset="0"/>
              </a:rPr>
              <a:t/>
            </a:r>
            <a:br>
              <a:rPr lang="en-US" dirty="0" smtClean="0">
                <a:solidFill>
                  <a:srgbClr val="00B050"/>
                </a:solidFill>
                <a:latin typeface="Times New Roman" panose="02020603050405020304" pitchFamily="18" charset="0"/>
                <a:cs typeface="Times New Roman" panose="02020603050405020304" pitchFamily="18" charset="0"/>
              </a:rPr>
            </a:br>
            <a:r>
              <a:rPr lang="en-US" dirty="0" smtClean="0">
                <a:solidFill>
                  <a:srgbClr val="00B050"/>
                </a:solidFill>
                <a:latin typeface="Times New Roman" panose="02020603050405020304" pitchFamily="18" charset="0"/>
                <a:cs typeface="Times New Roman" panose="02020603050405020304" pitchFamily="18" charset="0"/>
              </a:rPr>
              <a:t/>
            </a:r>
            <a:br>
              <a:rPr lang="en-US" dirty="0" smtClean="0">
                <a:solidFill>
                  <a:srgbClr val="00B050"/>
                </a:solidFill>
                <a:latin typeface="Times New Roman" panose="02020603050405020304" pitchFamily="18" charset="0"/>
                <a:cs typeface="Times New Roman" panose="02020603050405020304" pitchFamily="18" charset="0"/>
              </a:rPr>
            </a:br>
            <a:r>
              <a:rPr lang="en-US" sz="3100" dirty="0" smtClean="0">
                <a:solidFill>
                  <a:srgbClr val="00B050"/>
                </a:solidFill>
                <a:effectLst/>
                <a:latin typeface="Times New Roman" panose="02020603050405020304" pitchFamily="18" charset="0"/>
                <a:cs typeface="Times New Roman" panose="02020603050405020304" pitchFamily="18" charset="0"/>
              </a:rPr>
              <a:t>Social Responsibility Of Business</a:t>
            </a:r>
            <a:r>
              <a:rPr lang="en-US" sz="3100" dirty="0" smtClean="0">
                <a:effectLst/>
                <a:latin typeface="Times New Roman" panose="02020603050405020304" pitchFamily="18" charset="0"/>
                <a:cs typeface="Times New Roman" panose="02020603050405020304" pitchFamily="18" charset="0"/>
              </a:rPr>
              <a:t/>
            </a:r>
            <a:br>
              <a:rPr lang="en-US" sz="3100" dirty="0" smtClean="0">
                <a:effectLst/>
                <a:latin typeface="Times New Roman" panose="02020603050405020304" pitchFamily="18" charset="0"/>
                <a:cs typeface="Times New Roman" panose="02020603050405020304" pitchFamily="18" charset="0"/>
              </a:rPr>
            </a:br>
            <a:r>
              <a:rPr lang="en-US" sz="3100" dirty="0" smtClean="0">
                <a:solidFill>
                  <a:srgbClr val="00B050"/>
                </a:solidFill>
                <a:effectLst/>
                <a:latin typeface="Times New Roman" panose="02020603050405020304" pitchFamily="18" charset="0"/>
                <a:cs typeface="Times New Roman" panose="02020603050405020304" pitchFamily="18" charset="0"/>
              </a:rPr>
              <a:t/>
            </a:r>
            <a:br>
              <a:rPr lang="en-US" sz="3100" dirty="0" smtClean="0">
                <a:solidFill>
                  <a:srgbClr val="00B050"/>
                </a:solidFill>
                <a:effectLst/>
                <a:latin typeface="Times New Roman" panose="02020603050405020304" pitchFamily="18" charset="0"/>
                <a:cs typeface="Times New Roman" panose="02020603050405020304" pitchFamily="18" charset="0"/>
              </a:rPr>
            </a:br>
            <a:endParaRPr lang="en-US" sz="3100" dirty="0">
              <a:solidFill>
                <a:srgbClr val="00B050"/>
              </a:solidFill>
              <a:effectLst/>
            </a:endParaRPr>
          </a:p>
        </p:txBody>
      </p:sp>
      <p:sp>
        <p:nvSpPr>
          <p:cNvPr id="3" name="Content Placeholder 2"/>
          <p:cNvSpPr>
            <a:spLocks noGrp="1"/>
          </p:cNvSpPr>
          <p:nvPr>
            <p:ph idx="1"/>
          </p:nvPr>
        </p:nvSpPr>
        <p:spPr/>
        <p:txBody>
          <a:bodyPr>
            <a:normAutofit/>
          </a:bodyPr>
          <a:lstStyle/>
          <a:p>
            <a:pPr marL="457200" indent="-457200" algn="just">
              <a:lnSpc>
                <a:spcPct val="150000"/>
              </a:lnSpc>
              <a:buFont typeface="+mj-lt"/>
              <a:buAutoNum type="arabicPeriod"/>
            </a:pPr>
            <a:r>
              <a:rPr lang="en-US" sz="2400" dirty="0">
                <a:solidFill>
                  <a:srgbClr val="C00000"/>
                </a:solidFill>
                <a:latin typeface="Times New Roman" panose="02020603050405020304" pitchFamily="18" charset="0"/>
                <a:cs typeface="Times New Roman" panose="02020603050405020304" pitchFamily="18" charset="0"/>
              </a:rPr>
              <a:t>Social Responsibility </a:t>
            </a:r>
            <a:r>
              <a:rPr lang="en-US" sz="2400" dirty="0">
                <a:latin typeface="Times New Roman" panose="02020603050405020304" pitchFamily="18" charset="0"/>
                <a:cs typeface="Times New Roman" panose="02020603050405020304" pitchFamily="18" charset="0"/>
              </a:rPr>
              <a:t>means that individuals and companies have a duty to act in the best interests of their environment and society as a whole</a:t>
            </a:r>
            <a:r>
              <a:rPr lang="en-US" sz="2400" dirty="0" smtClean="0">
                <a:latin typeface="Times New Roman" panose="02020603050405020304" pitchFamily="18" charset="0"/>
                <a:cs typeface="Times New Roman" panose="02020603050405020304" pitchFamily="18" charset="0"/>
              </a:rPr>
              <a:t>.</a:t>
            </a:r>
          </a:p>
          <a:p>
            <a:pPr marL="457200" indent="-457200" algn="just">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“Social responsibility of business refers to the obligations of businessmen’s decisions and actions taken for reasons at least partially beyond the firm’s direct economic and technical interest.” —</a:t>
            </a:r>
            <a:r>
              <a:rPr lang="en-US" sz="2400" dirty="0" smtClean="0">
                <a:solidFill>
                  <a:srgbClr val="C00000"/>
                </a:solidFill>
                <a:latin typeface="Times New Roman" panose="02020603050405020304" pitchFamily="18" charset="0"/>
                <a:cs typeface="Times New Roman" panose="02020603050405020304" pitchFamily="18" charset="0"/>
              </a:rPr>
              <a:t>Keith Davis</a:t>
            </a:r>
          </a:p>
          <a:p>
            <a:pPr marL="0" indent="0">
              <a:buNone/>
            </a:pPr>
            <a:endParaRPr lang="en-US" sz="20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54447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rgbClr val="00B050"/>
                </a:solidFill>
                <a:effectLst/>
                <a:latin typeface="Times New Roman" panose="02020603050405020304" pitchFamily="18" charset="0"/>
                <a:cs typeface="Times New Roman" panose="02020603050405020304" pitchFamily="18" charset="0"/>
              </a:rPr>
              <a:t>Contd..</a:t>
            </a:r>
            <a:endParaRPr lang="en-US" sz="2800" dirty="0"/>
          </a:p>
        </p:txBody>
      </p:sp>
      <p:sp>
        <p:nvSpPr>
          <p:cNvPr id="3" name="Content Placeholder 2"/>
          <p:cNvSpPr>
            <a:spLocks noGrp="1"/>
          </p:cNvSpPr>
          <p:nvPr>
            <p:ph idx="1"/>
          </p:nvPr>
        </p:nvSpPr>
        <p:spPr/>
        <p:txBody>
          <a:bodyPr>
            <a:normAutofit fontScale="85000" lnSpcReduction="10000"/>
          </a:bodyPr>
          <a:lstStyle/>
          <a:p>
            <a:pPr marL="0" indent="0" algn="just">
              <a:lnSpc>
                <a:spcPct val="150000"/>
              </a:lnSpc>
              <a:buNone/>
            </a:pPr>
            <a:r>
              <a:rPr lang="en-US" dirty="0">
                <a:latin typeface="Times New Roman" panose="02020603050405020304" pitchFamily="18" charset="0"/>
                <a:cs typeface="Times New Roman" panose="02020603050405020304" pitchFamily="18" charset="0"/>
              </a:rPr>
              <a:t>The responsibility of an organization are:</a:t>
            </a:r>
          </a:p>
          <a:p>
            <a:pPr marL="596646" indent="-514350" algn="just">
              <a:lnSpc>
                <a:spcPct val="150000"/>
              </a:lnSpc>
              <a:buClr>
                <a:srgbClr val="C00000"/>
              </a:buClr>
              <a:buFont typeface="+mj-lt"/>
              <a:buAutoNum type="arabicPeriod"/>
            </a:pPr>
            <a:r>
              <a:rPr lang="en-US" dirty="0">
                <a:latin typeface="Times New Roman" panose="02020603050405020304" pitchFamily="18" charset="0"/>
                <a:cs typeface="Times New Roman" panose="02020603050405020304" pitchFamily="18" charset="0"/>
              </a:rPr>
              <a:t>Contributing to sustainable development, including health and the welfare of society</a:t>
            </a:r>
          </a:p>
          <a:p>
            <a:pPr marL="596646" indent="-514350" algn="just">
              <a:lnSpc>
                <a:spcPct val="150000"/>
              </a:lnSpc>
              <a:buClr>
                <a:srgbClr val="C00000"/>
              </a:buClr>
              <a:buFont typeface="+mj-lt"/>
              <a:buAutoNum type="arabicPeriod"/>
            </a:pPr>
            <a:r>
              <a:rPr lang="en-US" dirty="0">
                <a:latin typeface="Times New Roman" panose="02020603050405020304" pitchFamily="18" charset="0"/>
                <a:cs typeface="Times New Roman" panose="02020603050405020304" pitchFamily="18" charset="0"/>
              </a:rPr>
              <a:t>Taking into account of the expectations of stakeholders </a:t>
            </a:r>
          </a:p>
          <a:p>
            <a:pPr marL="596646" indent="-514350" algn="just">
              <a:lnSpc>
                <a:spcPct val="150000"/>
              </a:lnSpc>
              <a:buClr>
                <a:srgbClr val="C00000"/>
              </a:buClr>
              <a:buFont typeface="+mj-lt"/>
              <a:buAutoNum type="arabicPeriod"/>
            </a:pPr>
            <a:r>
              <a:rPr lang="en-US" dirty="0">
                <a:latin typeface="Times New Roman" panose="02020603050405020304" pitchFamily="18" charset="0"/>
                <a:cs typeface="Times New Roman" panose="02020603050405020304" pitchFamily="18" charset="0"/>
              </a:rPr>
              <a:t>Complying with applicable laws and consistent with international norms of behavior</a:t>
            </a:r>
          </a:p>
          <a:p>
            <a:endParaRPr lang="en-US" dirty="0"/>
          </a:p>
        </p:txBody>
      </p:sp>
    </p:spTree>
    <p:extLst>
      <p:ext uri="{BB962C8B-B14F-4D97-AF65-F5344CB8AC3E}">
        <p14:creationId xmlns:p14="http://schemas.microsoft.com/office/powerpoint/2010/main" xmlns="" val="16665092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solidFill>
                  <a:srgbClr val="00B050"/>
                </a:solidFill>
                <a:effectLst/>
                <a:latin typeface="Times New Roman" panose="02020603050405020304" pitchFamily="18" charset="0"/>
                <a:cs typeface="Times New Roman" panose="02020603050405020304" pitchFamily="18" charset="0"/>
              </a:rPr>
              <a:t>CSR</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457200" indent="-457200" algn="just">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Social Responsibility,</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as </a:t>
            </a:r>
            <a:r>
              <a:rPr lang="en-US" sz="2400" dirty="0">
                <a:latin typeface="Times New Roman" panose="02020603050405020304" pitchFamily="18" charset="0"/>
                <a:cs typeface="Times New Roman" panose="02020603050405020304" pitchFamily="18" charset="0"/>
              </a:rPr>
              <a:t>it applies to business, is known as corporate social responsibility (</a:t>
            </a:r>
            <a:r>
              <a:rPr lang="en-US" sz="2400" dirty="0" smtClean="0">
                <a:latin typeface="Times New Roman" panose="02020603050405020304" pitchFamily="18" charset="0"/>
                <a:cs typeface="Times New Roman" panose="02020603050405020304" pitchFamily="18" charset="0"/>
              </a:rPr>
              <a:t>CSR)</a:t>
            </a:r>
          </a:p>
          <a:p>
            <a:pPr marL="457200" indent="-457200" algn="just">
              <a:lnSpc>
                <a:spcPct val="150000"/>
              </a:lnSpc>
              <a:buFont typeface="+mj-lt"/>
              <a:buAutoNum type="arabicPeriod"/>
            </a:pPr>
            <a:r>
              <a:rPr lang="en-US" sz="2400" b="0" i="0" dirty="0" smtClean="0">
                <a:solidFill>
                  <a:srgbClr val="000000"/>
                </a:solidFill>
                <a:effectLst/>
                <a:latin typeface="Times New Roman" panose="02020603050405020304" pitchFamily="18" charset="0"/>
                <a:cs typeface="Times New Roman" panose="02020603050405020304" pitchFamily="18" charset="0"/>
              </a:rPr>
              <a:t>“Corporate Social Responsibility is the continuing commitment by business to behave ethically and contribute to economic development while improving the quality of life of the workforce and their families as well as of the local community and society at large.” </a:t>
            </a:r>
          </a:p>
          <a:p>
            <a:pPr marL="0" indent="0" algn="just">
              <a:lnSpc>
                <a:spcPct val="150000"/>
              </a:lnSpc>
              <a:buNone/>
            </a:pPr>
            <a:r>
              <a:rPr lang="en-US" sz="2400" dirty="0">
                <a:solidFill>
                  <a:srgbClr val="000000"/>
                </a:solidFill>
                <a:latin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b="0" i="0" dirty="0" smtClean="0">
                <a:solidFill>
                  <a:srgbClr val="000000"/>
                </a:solidFill>
                <a:effectLst/>
                <a:latin typeface="Times New Roman" panose="02020603050405020304" pitchFamily="18" charset="0"/>
                <a:cs typeface="Times New Roman" panose="02020603050405020304" pitchFamily="18" charset="0"/>
              </a:rPr>
              <a:t>—</a:t>
            </a:r>
            <a:r>
              <a:rPr lang="en-US" sz="2400" b="0" i="0" dirty="0" smtClean="0">
                <a:solidFill>
                  <a:srgbClr val="C00000"/>
                </a:solidFill>
                <a:effectLst/>
                <a:latin typeface="Times New Roman" panose="02020603050405020304" pitchFamily="18" charset="0"/>
                <a:cs typeface="Times New Roman" panose="02020603050405020304" pitchFamily="18" charset="0"/>
              </a:rPr>
              <a:t>The World Business Council for Sustainable Development (WBCSD).</a:t>
            </a:r>
            <a:endParaRPr lang="en-US" sz="24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11259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50"/>
                </a:solidFill>
                <a:latin typeface="Times New Roman" panose="02020603050405020304" pitchFamily="18" charset="0"/>
                <a:cs typeface="Times New Roman" panose="02020603050405020304" pitchFamily="18" charset="0"/>
              </a:rPr>
              <a:t/>
            </a:r>
            <a:br>
              <a:rPr lang="en-US" b="1" dirty="0" smtClean="0">
                <a:solidFill>
                  <a:srgbClr val="00B050"/>
                </a:solidFill>
                <a:latin typeface="Times New Roman" panose="02020603050405020304" pitchFamily="18" charset="0"/>
                <a:cs typeface="Times New Roman" panose="02020603050405020304" pitchFamily="18" charset="0"/>
              </a:rPr>
            </a:br>
            <a:r>
              <a:rPr lang="en-US" sz="3100" dirty="0" smtClean="0">
                <a:solidFill>
                  <a:srgbClr val="00B050"/>
                </a:solidFill>
                <a:effectLst/>
                <a:latin typeface="Times New Roman" panose="02020603050405020304" pitchFamily="18" charset="0"/>
                <a:cs typeface="Times New Roman" panose="02020603050405020304" pitchFamily="18" charset="0"/>
              </a:rPr>
              <a:t>Social </a:t>
            </a:r>
            <a:r>
              <a:rPr lang="en-US" sz="3100" dirty="0">
                <a:solidFill>
                  <a:srgbClr val="00B050"/>
                </a:solidFill>
                <a:effectLst/>
                <a:latin typeface="Times New Roman" panose="02020603050405020304" pitchFamily="18" charset="0"/>
                <a:cs typeface="Times New Roman" panose="02020603050405020304" pitchFamily="18" charset="0"/>
              </a:rPr>
              <a:t>Responsibility of Business towards Society</a:t>
            </a:r>
            <a:r>
              <a:rPr lang="en-US" sz="3100" dirty="0">
                <a:effectLst/>
                <a:latin typeface="Times New Roman" panose="02020603050405020304" pitchFamily="18" charset="0"/>
                <a:cs typeface="Times New Roman" panose="02020603050405020304" pitchFamily="18" charset="0"/>
              </a:rPr>
              <a:t/>
            </a:r>
            <a:br>
              <a:rPr lang="en-US" sz="3100" dirty="0">
                <a:effectLst/>
                <a:latin typeface="Times New Roman" panose="02020603050405020304" pitchFamily="18" charset="0"/>
                <a:cs typeface="Times New Roman" panose="02020603050405020304" pitchFamily="18" charset="0"/>
              </a:rPr>
            </a:br>
            <a:endParaRPr lang="en-US" sz="3100" dirty="0">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35608" y="1447800"/>
            <a:ext cx="7498080" cy="5029200"/>
          </a:xfrm>
        </p:spPr>
        <p:txBody>
          <a:bodyPr>
            <a:noAutofit/>
          </a:bodyPr>
          <a:lstStyle/>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The following are the various </a:t>
            </a:r>
            <a:r>
              <a:rPr lang="en-US" sz="2400" dirty="0">
                <a:latin typeface="Times New Roman" panose="02020603050405020304" pitchFamily="18" charset="0"/>
                <a:cs typeface="Times New Roman" panose="02020603050405020304" pitchFamily="18" charset="0"/>
              </a:rPr>
              <a:t>interest groups in the society which may affect the functioning of a business </a:t>
            </a:r>
            <a:r>
              <a:rPr lang="en-US" sz="2400" dirty="0" err="1">
                <a:latin typeface="Times New Roman" panose="02020603050405020304" pitchFamily="18" charset="0"/>
                <a:cs typeface="Times New Roman" panose="02020603050405020304" pitchFamily="18" charset="0"/>
              </a:rPr>
              <a:t>organisation</a:t>
            </a:r>
            <a:r>
              <a:rPr lang="en-US" sz="2400" dirty="0" smtClean="0">
                <a:latin typeface="Times New Roman" panose="02020603050405020304" pitchFamily="18" charset="0"/>
                <a:cs typeface="Times New Roman" panose="02020603050405020304" pitchFamily="18" charset="0"/>
              </a:rPr>
              <a:t>.</a:t>
            </a:r>
          </a:p>
          <a:p>
            <a:pPr marL="514350" indent="-514350" algn="just">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Shareholders </a:t>
            </a:r>
          </a:p>
          <a:p>
            <a:pPr marL="514350" indent="-514350" algn="just">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Customers </a:t>
            </a:r>
          </a:p>
          <a:p>
            <a:pPr marL="514350" indent="-514350" algn="just">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Employees </a:t>
            </a:r>
          </a:p>
          <a:p>
            <a:pPr marL="514350" indent="-514350" algn="just">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Government </a:t>
            </a:r>
          </a:p>
          <a:p>
            <a:pPr marL="514350" indent="-514350" algn="just">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Suppliers</a:t>
            </a:r>
            <a:r>
              <a:rPr lang="en-US" sz="2400" dirty="0">
                <a:latin typeface="Times New Roman" panose="02020603050405020304" pitchFamily="18" charset="0"/>
                <a:cs typeface="Times New Roman" panose="02020603050405020304" pitchFamily="18" charset="0"/>
              </a:rPr>
              <a:t>, creditors and others </a:t>
            </a:r>
            <a:endParaRPr lang="en-US" sz="2400" dirty="0" smtClean="0">
              <a:latin typeface="Times New Roman" panose="02020603050405020304" pitchFamily="18" charset="0"/>
              <a:cs typeface="Times New Roman" panose="02020603050405020304" pitchFamily="18" charset="0"/>
            </a:endParaRPr>
          </a:p>
          <a:p>
            <a:pPr marL="514350" indent="-514350" algn="just">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Society </a:t>
            </a:r>
            <a:r>
              <a:rPr lang="en-US" sz="2400" dirty="0">
                <a:latin typeface="Times New Roman" panose="02020603050405020304" pitchFamily="18" charset="0"/>
                <a:cs typeface="Times New Roman" panose="02020603050405020304" pitchFamily="18" charset="0"/>
              </a:rPr>
              <a:t>in general</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r>
              <a:rPr lang="en-US" sz="2400" dirty="0" smtClean="0">
                <a:latin typeface="Times New Roman" panose="02020603050405020304" pitchFamily="18" charset="0"/>
                <a:cs typeface="Times New Roman" panose="02020603050405020304" pitchFamily="18" charset="0"/>
              </a:rPr>
              <a:t>The Responsibilities of each group is explained below:</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300787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50"/>
                </a:solidFill>
                <a:effectLst/>
                <a:latin typeface="Times New Roman" panose="02020603050405020304" pitchFamily="18" charset="0"/>
                <a:cs typeface="Times New Roman" panose="02020603050405020304" pitchFamily="18" charset="0"/>
              </a:rPr>
              <a:t/>
            </a:r>
            <a:br>
              <a:rPr lang="en-US" dirty="0" smtClean="0">
                <a:solidFill>
                  <a:srgbClr val="00B050"/>
                </a:solidFill>
                <a:effectLst/>
                <a:latin typeface="Times New Roman" panose="02020603050405020304" pitchFamily="18" charset="0"/>
                <a:cs typeface="Times New Roman" panose="02020603050405020304" pitchFamily="18" charset="0"/>
              </a:rPr>
            </a:br>
            <a:r>
              <a:rPr lang="en-US" sz="3100" dirty="0" smtClean="0">
                <a:solidFill>
                  <a:srgbClr val="00B050"/>
                </a:solidFill>
                <a:effectLst/>
                <a:latin typeface="Times New Roman" panose="02020603050405020304" pitchFamily="18" charset="0"/>
                <a:cs typeface="Times New Roman" panose="02020603050405020304" pitchFamily="18" charset="0"/>
              </a:rPr>
              <a:t>1. Responsibility Towards Shareholders</a:t>
            </a:r>
            <a:r>
              <a:rPr lang="en-US" b="1" dirty="0"/>
              <a:t/>
            </a:r>
            <a:br>
              <a:rPr lang="en-US" b="1" dirty="0"/>
            </a:br>
            <a:endParaRPr lang="en-US" dirty="0"/>
          </a:p>
        </p:txBody>
      </p:sp>
      <p:sp>
        <p:nvSpPr>
          <p:cNvPr id="3" name="Content Placeholder 2"/>
          <p:cNvSpPr>
            <a:spLocks noGrp="1"/>
          </p:cNvSpPr>
          <p:nvPr>
            <p:ph idx="1"/>
          </p:nvPr>
        </p:nvSpPr>
        <p:spPr>
          <a:xfrm>
            <a:off x="457200" y="1285860"/>
            <a:ext cx="8401080" cy="5000660"/>
          </a:xfrm>
        </p:spPr>
        <p:txBody>
          <a:bodyPr>
            <a:normAutofit/>
          </a:bodyPr>
          <a:lstStyle/>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Ensuring </a:t>
            </a:r>
            <a:r>
              <a:rPr lang="en-US" sz="2400" dirty="0">
                <a:latin typeface="Times New Roman" panose="02020603050405020304" pitchFamily="18" charset="0"/>
                <a:cs typeface="Times New Roman" panose="02020603050405020304" pitchFamily="18" charset="0"/>
              </a:rPr>
              <a:t>a fair return on the investment made by shareholders, which is possible when the enterprise earns adequate </a:t>
            </a:r>
            <a:r>
              <a:rPr lang="en-US" sz="2400" dirty="0" smtClean="0">
                <a:latin typeface="Times New Roman" panose="02020603050405020304" pitchFamily="18" charset="0"/>
                <a:cs typeface="Times New Roman" panose="02020603050405020304" pitchFamily="18" charset="0"/>
              </a:rPr>
              <a:t>profit;</a:t>
            </a:r>
            <a:endParaRPr lang="en-US" sz="2400" dirty="0">
              <a:latin typeface="Times New Roman" panose="02020603050405020304" pitchFamily="18" charset="0"/>
              <a:cs typeface="Times New Roman" panose="02020603050405020304" pitchFamily="18" charset="0"/>
            </a:endParaRP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Keeping </a:t>
            </a:r>
            <a:r>
              <a:rPr lang="en-US" sz="2400" dirty="0">
                <a:latin typeface="Times New Roman" panose="02020603050405020304" pitchFamily="18" charset="0"/>
                <a:cs typeface="Times New Roman" panose="02020603050405020304" pitchFamily="18" charset="0"/>
              </a:rPr>
              <a:t>the shareholders informed about the functioning of the </a:t>
            </a:r>
            <a:r>
              <a:rPr lang="en-US" sz="2400" dirty="0" smtClean="0">
                <a:latin typeface="Times New Roman" panose="02020603050405020304" pitchFamily="18" charset="0"/>
                <a:cs typeface="Times New Roman" panose="02020603050405020304" pitchFamily="18" charset="0"/>
              </a:rPr>
              <a:t>organization;</a:t>
            </a:r>
            <a:endParaRPr lang="en-US" sz="2400" dirty="0">
              <a:latin typeface="Times New Roman" panose="02020603050405020304" pitchFamily="18" charset="0"/>
              <a:cs typeface="Times New Roman" panose="02020603050405020304" pitchFamily="18" charset="0"/>
            </a:endParaRP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Strengthening </a:t>
            </a:r>
            <a:r>
              <a:rPr lang="en-US" sz="2400" dirty="0">
                <a:latin typeface="Times New Roman" panose="02020603050405020304" pitchFamily="18" charset="0"/>
                <a:cs typeface="Times New Roman" panose="02020603050405020304" pitchFamily="18" charset="0"/>
              </a:rPr>
              <a:t>and consolidating the position of enterprise</a:t>
            </a:r>
            <a:r>
              <a:rPr lang="en-US" sz="2400" dirty="0" smtClean="0">
                <a:latin typeface="Times New Roman" panose="02020603050405020304" pitchFamily="18" charset="0"/>
                <a:cs typeface="Times New Roman" panose="02020603050405020304" pitchFamily="18" charset="0"/>
              </a:rPr>
              <a:t>;</a:t>
            </a:r>
          </a:p>
          <a:p>
            <a:pPr marL="596646" indent="-514350" algn="just" fontAlgn="base">
              <a:lnSpc>
                <a:spcPct val="150000"/>
              </a:lnSpc>
              <a:buClr>
                <a:srgbClr val="C00000"/>
              </a:buClr>
              <a:buFont typeface="+mj-lt"/>
              <a:buAutoNum type="arabicPeriod" startAt="4"/>
            </a:pPr>
            <a:r>
              <a:rPr lang="en-US" sz="2400" dirty="0" smtClean="0">
                <a:latin typeface="Times New Roman" panose="02020603050405020304" pitchFamily="18" charset="0"/>
                <a:cs typeface="Times New Roman" panose="02020603050405020304" pitchFamily="18" charset="0"/>
              </a:rPr>
              <a:t>Building up the company’s financial independence;</a:t>
            </a:r>
          </a:p>
          <a:p>
            <a:pPr marL="539496" indent="-457200" algn="just" fontAlgn="base">
              <a:lnSpc>
                <a:spcPct val="150000"/>
              </a:lnSpc>
              <a:buClr>
                <a:srgbClr val="C00000"/>
              </a:buClr>
              <a:buFont typeface="+mj-lt"/>
              <a:buAutoNum type="arabicPeriod" startAt="4"/>
            </a:pPr>
            <a:r>
              <a:rPr lang="en-US" sz="2400" dirty="0" smtClean="0">
                <a:latin typeface="Times New Roman" panose="02020603050405020304" pitchFamily="18" charset="0"/>
                <a:cs typeface="Times New Roman" panose="02020603050405020304" pitchFamily="18" charset="0"/>
              </a:rPr>
              <a:t>Keeping up the prices of shares; and</a:t>
            </a:r>
          </a:p>
          <a:p>
            <a:pPr marL="539496" indent="-457200" algn="just" fontAlgn="base">
              <a:lnSpc>
                <a:spcPct val="150000"/>
              </a:lnSpc>
              <a:buClr>
                <a:srgbClr val="C00000"/>
              </a:buClr>
              <a:buFont typeface="+mj-lt"/>
              <a:buAutoNum type="arabicPeriod" startAt="4"/>
            </a:pPr>
            <a:r>
              <a:rPr lang="en-US" sz="2400" dirty="0" smtClean="0">
                <a:latin typeface="Times New Roman" panose="02020603050405020304" pitchFamily="18" charset="0"/>
                <a:cs typeface="Times New Roman" panose="02020603050405020304" pitchFamily="18" charset="0"/>
              </a:rPr>
              <a:t>Improving the public image of the company.</a:t>
            </a:r>
          </a:p>
          <a:p>
            <a:pPr marL="539496" indent="-457200" algn="just" fontAlgn="base">
              <a:lnSpc>
                <a:spcPct val="150000"/>
              </a:lnSpc>
              <a:buClr>
                <a:srgbClr val="C00000"/>
              </a:buClr>
              <a:buFont typeface="+mj-lt"/>
              <a:buAutoNum type="arabicPeriod"/>
            </a:pPr>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41360274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500" dirty="0" smtClean="0">
                <a:solidFill>
                  <a:srgbClr val="00B050"/>
                </a:solidFill>
                <a:effectLst/>
                <a:latin typeface="Times New Roman" panose="02020603050405020304" pitchFamily="18" charset="0"/>
                <a:cs typeface="Times New Roman" panose="02020603050405020304" pitchFamily="18" charset="0"/>
              </a:rPr>
              <a:t/>
            </a:r>
            <a:br>
              <a:rPr lang="en-US" sz="2500" dirty="0" smtClean="0">
                <a:solidFill>
                  <a:srgbClr val="00B050"/>
                </a:solidFill>
                <a:effectLst/>
                <a:latin typeface="Times New Roman" panose="02020603050405020304" pitchFamily="18" charset="0"/>
                <a:cs typeface="Times New Roman" panose="02020603050405020304" pitchFamily="18" charset="0"/>
              </a:rPr>
            </a:br>
            <a:r>
              <a:rPr lang="en-US" sz="2800" dirty="0" smtClean="0">
                <a:solidFill>
                  <a:srgbClr val="00B050"/>
                </a:solidFill>
                <a:effectLst/>
                <a:latin typeface="Times New Roman" panose="02020603050405020304" pitchFamily="18" charset="0"/>
                <a:cs typeface="Times New Roman" panose="02020603050405020304" pitchFamily="18" charset="0"/>
              </a:rPr>
              <a:t>2</a:t>
            </a:r>
            <a:r>
              <a:rPr lang="en-US" sz="2800" dirty="0">
                <a:solidFill>
                  <a:srgbClr val="00B050"/>
                </a:solidFill>
                <a:effectLst/>
                <a:latin typeface="Times New Roman" panose="02020603050405020304" pitchFamily="18" charset="0"/>
                <a:cs typeface="Times New Roman" panose="02020603050405020304" pitchFamily="18" charset="0"/>
              </a:rPr>
              <a:t>. Responsibility Towards </a:t>
            </a:r>
            <a:r>
              <a:rPr lang="en-US" sz="2800" dirty="0" smtClean="0">
                <a:solidFill>
                  <a:srgbClr val="00B050"/>
                </a:solidFill>
                <a:effectLst/>
                <a:latin typeface="Times New Roman" panose="02020603050405020304" pitchFamily="18" charset="0"/>
                <a:cs typeface="Times New Roman" panose="02020603050405020304" pitchFamily="18" charset="0"/>
              </a:rPr>
              <a:t>Customers</a:t>
            </a:r>
            <a:r>
              <a:rPr lang="en-US" sz="2800" dirty="0">
                <a:effectLst/>
                <a:latin typeface="Times New Roman" panose="02020603050405020304" pitchFamily="18" charset="0"/>
                <a:cs typeface="Times New Roman" panose="02020603050405020304" pitchFamily="18" charset="0"/>
              </a:rPr>
              <a:t/>
            </a:r>
            <a:br>
              <a:rPr lang="en-US" sz="2800" dirty="0">
                <a:effectLst/>
                <a:latin typeface="Times New Roman" panose="02020603050405020304" pitchFamily="18" charset="0"/>
                <a:cs typeface="Times New Roman" panose="02020603050405020304" pitchFamily="18" charset="0"/>
              </a:rPr>
            </a:br>
            <a:endParaRPr lang="en-US" sz="2800" dirty="0">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539496" indent="-457200" algn="just" fontAlgn="base">
              <a:lnSpc>
                <a:spcPct val="150000"/>
              </a:lnSpc>
              <a:buClr>
                <a:srgbClr val="C00000"/>
              </a:buClr>
              <a:buFont typeface="+mj-lt"/>
              <a:buAutoNum type="arabicPeriod"/>
            </a:pPr>
            <a:r>
              <a:rPr lang="en-US" sz="2400" dirty="0">
                <a:latin typeface="Times New Roman" panose="02020603050405020304" pitchFamily="18" charset="0"/>
                <a:cs typeface="Times New Roman" panose="02020603050405020304" pitchFamily="18" charset="0"/>
              </a:rPr>
              <a:t>Supplying goods and services at fair and reasonable prices;</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Ensuring </a:t>
            </a:r>
            <a:r>
              <a:rPr lang="en-US" sz="2400" dirty="0">
                <a:latin typeface="Times New Roman" panose="02020603050405020304" pitchFamily="18" charset="0"/>
                <a:cs typeface="Times New Roman" panose="02020603050405020304" pitchFamily="18" charset="0"/>
              </a:rPr>
              <a:t>good quality of </a:t>
            </a:r>
            <a:r>
              <a:rPr lang="en-US" sz="2400" dirty="0" smtClean="0">
                <a:latin typeface="Times New Roman" panose="02020603050405020304" pitchFamily="18" charset="0"/>
                <a:cs typeface="Times New Roman" panose="02020603050405020304" pitchFamily="18" charset="0"/>
              </a:rPr>
              <a:t>goods </a:t>
            </a:r>
            <a:r>
              <a:rPr lang="en-US" sz="2400" dirty="0">
                <a:latin typeface="Times New Roman" panose="02020603050405020304" pitchFamily="18" charset="0"/>
                <a:cs typeface="Times New Roman" panose="02020603050405020304" pitchFamily="18" charset="0"/>
              </a:rPr>
              <a:t>and services;</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Ensuring </a:t>
            </a:r>
            <a:r>
              <a:rPr lang="en-US" sz="2400" dirty="0">
                <a:latin typeface="Times New Roman" panose="02020603050405020304" pitchFamily="18" charset="0"/>
                <a:cs typeface="Times New Roman" panose="02020603050405020304" pitchFamily="18" charset="0"/>
              </a:rPr>
              <a:t>after-sales services;</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Ensuring </a:t>
            </a:r>
            <a:r>
              <a:rPr lang="en-US" sz="2400" dirty="0">
                <a:latin typeface="Times New Roman" panose="02020603050405020304" pitchFamily="18" charset="0"/>
                <a:cs typeface="Times New Roman" panose="02020603050405020304" pitchFamily="18" charset="0"/>
              </a:rPr>
              <a:t>only genuine advertisements, and that too in accordance to public morals and culture</a:t>
            </a:r>
            <a:r>
              <a:rPr lang="en-US" sz="2400" dirty="0" smtClean="0">
                <a:latin typeface="Times New Roman" panose="02020603050405020304" pitchFamily="18" charset="0"/>
                <a:cs typeface="Times New Roman" panose="02020603050405020304" pitchFamily="18" charset="0"/>
              </a:rPr>
              <a:t>;</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Redressing </a:t>
            </a:r>
            <a:r>
              <a:rPr lang="en-US" sz="2400" dirty="0">
                <a:latin typeface="Times New Roman" panose="02020603050405020304" pitchFamily="18" charset="0"/>
                <a:cs typeface="Times New Roman" panose="02020603050405020304" pitchFamily="18" charset="0"/>
              </a:rPr>
              <a:t>the grievances of customers, if there are any;</a:t>
            </a:r>
          </a:p>
          <a:p>
            <a:pPr marL="539496" indent="-457200" algn="just" fontAlgn="base">
              <a:lnSpc>
                <a:spcPct val="150000"/>
              </a:lnSpc>
              <a:buClr>
                <a:srgbClr val="C00000"/>
              </a:buClr>
              <a:buFont typeface="+mj-lt"/>
              <a:buAutoNum type="arabicPeriod"/>
            </a:pPr>
            <a:endParaRPr lang="en-US" sz="2400" dirty="0">
              <a:latin typeface="Times New Roman" panose="02020603050405020304" pitchFamily="18" charset="0"/>
              <a:cs typeface="Times New Roman" panose="02020603050405020304" pitchFamily="18" charset="0"/>
            </a:endParaRPr>
          </a:p>
          <a:p>
            <a:pPr marL="82296" indent="0">
              <a:buNone/>
            </a:pPr>
            <a:endParaRPr lang="en-US" dirty="0"/>
          </a:p>
        </p:txBody>
      </p:sp>
    </p:spTree>
    <p:extLst>
      <p:ext uri="{BB962C8B-B14F-4D97-AF65-F5344CB8AC3E}">
        <p14:creationId xmlns:p14="http://schemas.microsoft.com/office/powerpoint/2010/main" xmlns="" val="11108158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rgbClr val="00B050"/>
                </a:solidFill>
                <a:effectLst/>
                <a:latin typeface="Times New Roman" panose="02020603050405020304" pitchFamily="18" charset="0"/>
                <a:cs typeface="Times New Roman" panose="02020603050405020304" pitchFamily="18" charset="0"/>
              </a:rPr>
              <a:t>Contd..</a:t>
            </a:r>
            <a:endParaRPr lang="en-US" sz="2800" dirty="0"/>
          </a:p>
        </p:txBody>
      </p:sp>
      <p:sp>
        <p:nvSpPr>
          <p:cNvPr id="3" name="Content Placeholder 2"/>
          <p:cNvSpPr>
            <a:spLocks noGrp="1"/>
          </p:cNvSpPr>
          <p:nvPr>
            <p:ph idx="1"/>
          </p:nvPr>
        </p:nvSpPr>
        <p:spPr/>
        <p:txBody>
          <a:bodyPr>
            <a:normAutofit lnSpcReduction="10000"/>
          </a:bodyPr>
          <a:lstStyle/>
          <a:p>
            <a:pPr marL="596646" indent="-514350" algn="just" fontAlgn="base">
              <a:lnSpc>
                <a:spcPct val="150000"/>
              </a:lnSpc>
              <a:buClr>
                <a:srgbClr val="C00000"/>
              </a:buClr>
              <a:buFont typeface="+mj-lt"/>
              <a:buAutoNum type="arabicPeriod" startAt="6"/>
            </a:pPr>
            <a:r>
              <a:rPr lang="en-US" dirty="0" smtClean="0">
                <a:latin typeface="Times New Roman" panose="02020603050405020304" pitchFamily="18" charset="0"/>
                <a:cs typeface="Times New Roman" panose="02020603050405020304" pitchFamily="18" charset="0"/>
              </a:rPr>
              <a:t>Ensuring </a:t>
            </a:r>
            <a:r>
              <a:rPr lang="en-US" dirty="0">
                <a:latin typeface="Times New Roman" panose="02020603050405020304" pitchFamily="18" charset="0"/>
                <a:cs typeface="Times New Roman" panose="02020603050405020304" pitchFamily="18" charset="0"/>
              </a:rPr>
              <a:t>adequate research and development to improve quality and reduce cost of production of goods and services; and</a:t>
            </a:r>
          </a:p>
          <a:p>
            <a:pPr marL="596646" indent="-514350" algn="just" fontAlgn="base">
              <a:lnSpc>
                <a:spcPct val="150000"/>
              </a:lnSpc>
              <a:buClr>
                <a:srgbClr val="C00000"/>
              </a:buClr>
              <a:buFont typeface="+mj-lt"/>
              <a:buAutoNum type="arabicPeriod" startAt="6"/>
            </a:pPr>
            <a:r>
              <a:rPr lang="en-US" dirty="0">
                <a:latin typeface="Times New Roman" panose="02020603050405020304" pitchFamily="18" charset="0"/>
                <a:cs typeface="Times New Roman" panose="02020603050405020304" pitchFamily="18" charset="0"/>
              </a:rPr>
              <a:t>Informing about adverse effects, if any, of the goods and services being sold by the </a:t>
            </a:r>
            <a:r>
              <a:rPr lang="en-US" dirty="0" err="1">
                <a:latin typeface="Times New Roman" panose="02020603050405020304" pitchFamily="18" charset="0"/>
                <a:cs typeface="Times New Roman" panose="02020603050405020304" pitchFamily="18" charset="0"/>
              </a:rPr>
              <a:t>organisation</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4049741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b="1" dirty="0" smtClean="0">
                <a:solidFill>
                  <a:srgbClr val="00B050"/>
                </a:solidFill>
              </a:rPr>
              <a:t/>
            </a:r>
            <a:br>
              <a:rPr lang="en-US" b="1" dirty="0" smtClean="0">
                <a:solidFill>
                  <a:srgbClr val="00B050"/>
                </a:solidFill>
              </a:rPr>
            </a:br>
            <a:r>
              <a:rPr lang="en-US" sz="3100" dirty="0" smtClean="0">
                <a:solidFill>
                  <a:srgbClr val="00B050"/>
                </a:solidFill>
                <a:effectLst/>
                <a:latin typeface="Times New Roman" panose="02020603050405020304" pitchFamily="18" charset="0"/>
                <a:cs typeface="Times New Roman" panose="02020603050405020304" pitchFamily="18" charset="0"/>
              </a:rPr>
              <a:t>3</a:t>
            </a:r>
            <a:r>
              <a:rPr lang="en-US" sz="3100" dirty="0">
                <a:solidFill>
                  <a:srgbClr val="00B050"/>
                </a:solidFill>
                <a:effectLst/>
                <a:latin typeface="Times New Roman" panose="02020603050405020304" pitchFamily="18" charset="0"/>
                <a:cs typeface="Times New Roman" panose="02020603050405020304" pitchFamily="18" charset="0"/>
              </a:rPr>
              <a:t>. Responsibility Towards </a:t>
            </a:r>
            <a:r>
              <a:rPr lang="en-US" sz="3100" dirty="0" smtClean="0">
                <a:solidFill>
                  <a:srgbClr val="00B050"/>
                </a:solidFill>
                <a:effectLst/>
                <a:latin typeface="Times New Roman" panose="02020603050405020304" pitchFamily="18" charset="0"/>
                <a:cs typeface="Times New Roman" panose="02020603050405020304" pitchFamily="18" charset="0"/>
              </a:rPr>
              <a:t>Employees</a:t>
            </a:r>
            <a:r>
              <a:rPr lang="en-US" b="1" dirty="0"/>
              <a:t/>
            </a:r>
            <a:br>
              <a:rPr lang="en-US" b="1" dirty="0"/>
            </a:br>
            <a:endParaRPr lang="en-US" dirty="0"/>
          </a:p>
        </p:txBody>
      </p:sp>
      <p:sp>
        <p:nvSpPr>
          <p:cNvPr id="3" name="Content Placeholder 2"/>
          <p:cNvSpPr>
            <a:spLocks noGrp="1"/>
          </p:cNvSpPr>
          <p:nvPr>
            <p:ph idx="1"/>
          </p:nvPr>
        </p:nvSpPr>
        <p:spPr>
          <a:xfrm>
            <a:off x="357158" y="1000108"/>
            <a:ext cx="8229600" cy="5214974"/>
          </a:xfrm>
        </p:spPr>
        <p:txBody>
          <a:bodyPr>
            <a:normAutofit fontScale="92500" lnSpcReduction="20000"/>
          </a:bodyPr>
          <a:lstStyle/>
          <a:p>
            <a:pPr marL="539496" indent="-457200" algn="just" fontAlgn="base">
              <a:lnSpc>
                <a:spcPct val="150000"/>
              </a:lnSpc>
              <a:buClr>
                <a:srgbClr val="C00000"/>
              </a:buClr>
              <a:buFont typeface="+mj-lt"/>
              <a:buAutoNum type="arabicPeriod"/>
            </a:pPr>
            <a:r>
              <a:rPr lang="en-US" sz="2400" dirty="0">
                <a:latin typeface="Times New Roman" panose="02020603050405020304" pitchFamily="18" charset="0"/>
                <a:cs typeface="Times New Roman" panose="02020603050405020304" pitchFamily="18" charset="0"/>
              </a:rPr>
              <a:t>Fair wages to employees.</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Adequate </a:t>
            </a:r>
            <a:r>
              <a:rPr lang="en-US" sz="2400" dirty="0">
                <a:latin typeface="Times New Roman" panose="02020603050405020304" pitchFamily="18" charset="0"/>
                <a:cs typeface="Times New Roman" panose="02020603050405020304" pitchFamily="18" charset="0"/>
              </a:rPr>
              <a:t>training and development facilities.</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Reasonable </a:t>
            </a:r>
            <a:r>
              <a:rPr lang="en-US" sz="2400" dirty="0">
                <a:latin typeface="Times New Roman" panose="02020603050405020304" pitchFamily="18" charset="0"/>
                <a:cs typeface="Times New Roman" panose="02020603050405020304" pitchFamily="18" charset="0"/>
              </a:rPr>
              <a:t>opportunities for promotion.</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Good </a:t>
            </a:r>
            <a:r>
              <a:rPr lang="en-US" sz="2400" dirty="0">
                <a:latin typeface="Times New Roman" panose="02020603050405020304" pitchFamily="18" charset="0"/>
                <a:cs typeface="Times New Roman" panose="02020603050405020304" pitchFamily="18" charset="0"/>
              </a:rPr>
              <a:t>working and living conditions.</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Adequate </a:t>
            </a:r>
            <a:r>
              <a:rPr lang="en-US" sz="2400" dirty="0">
                <a:latin typeface="Times New Roman" panose="02020603050405020304" pitchFamily="18" charset="0"/>
                <a:cs typeface="Times New Roman" panose="02020603050405020304" pitchFamily="18" charset="0"/>
              </a:rPr>
              <a:t>welfare facilities and amenities</a:t>
            </a:r>
            <a:r>
              <a:rPr lang="en-US" sz="2400" dirty="0" smtClean="0">
                <a:latin typeface="Times New Roman" panose="02020603050405020304" pitchFamily="18" charset="0"/>
                <a:cs typeface="Times New Roman" panose="02020603050405020304" pitchFamily="18" charset="0"/>
              </a:rPr>
              <a:t>.</a:t>
            </a:r>
          </a:p>
          <a:p>
            <a:pPr marL="596646" indent="-514350" algn="just" fontAlgn="base">
              <a:lnSpc>
                <a:spcPct val="150000"/>
              </a:lnSpc>
              <a:buClr>
                <a:srgbClr val="C00000"/>
              </a:buClr>
              <a:buFont typeface="+mj-lt"/>
              <a:buAutoNum type="arabicPeriod" startAt="6"/>
            </a:pPr>
            <a:r>
              <a:rPr lang="en-US" sz="2400" dirty="0" smtClean="0">
                <a:latin typeface="Times New Roman" panose="02020603050405020304" pitchFamily="18" charset="0"/>
                <a:cs typeface="Times New Roman" panose="02020603050405020304" pitchFamily="18" charset="0"/>
              </a:rPr>
              <a:t>Adequate social security measures.</a:t>
            </a:r>
          </a:p>
          <a:p>
            <a:pPr marL="596646" indent="-514350" algn="just" fontAlgn="base">
              <a:lnSpc>
                <a:spcPct val="150000"/>
              </a:lnSpc>
              <a:buClr>
                <a:srgbClr val="C00000"/>
              </a:buClr>
              <a:buFont typeface="+mj-lt"/>
              <a:buAutoNum type="arabicPeriod" startAt="6"/>
            </a:pPr>
            <a:r>
              <a:rPr lang="en-US" sz="2400" dirty="0" smtClean="0">
                <a:latin typeface="Times New Roman" panose="02020603050405020304" pitchFamily="18" charset="0"/>
                <a:cs typeface="Times New Roman" panose="02020603050405020304" pitchFamily="18" charset="0"/>
              </a:rPr>
              <a:t>Worker’s participation in management.</a:t>
            </a:r>
          </a:p>
          <a:p>
            <a:pPr marL="596646" indent="-514350" algn="just" fontAlgn="base">
              <a:lnSpc>
                <a:spcPct val="150000"/>
              </a:lnSpc>
              <a:buClr>
                <a:srgbClr val="C00000"/>
              </a:buClr>
              <a:buFont typeface="+mj-lt"/>
              <a:buAutoNum type="arabicPeriod" startAt="6"/>
            </a:pPr>
            <a:r>
              <a:rPr lang="en-US" sz="2400" dirty="0" smtClean="0">
                <a:latin typeface="Times New Roman" panose="02020603050405020304" pitchFamily="18" charset="0"/>
                <a:cs typeface="Times New Roman" panose="02020603050405020304" pitchFamily="18" charset="0"/>
              </a:rPr>
              <a:t>Recognition of their personality.</a:t>
            </a:r>
          </a:p>
          <a:p>
            <a:pPr marL="596646" indent="-514350" algn="just" fontAlgn="base">
              <a:lnSpc>
                <a:spcPct val="150000"/>
              </a:lnSpc>
              <a:buClr>
                <a:srgbClr val="C00000"/>
              </a:buClr>
              <a:buFont typeface="+mj-lt"/>
              <a:buAutoNum type="arabicPeriod" startAt="6"/>
            </a:pPr>
            <a:r>
              <a:rPr lang="en-US" sz="2400" dirty="0" smtClean="0">
                <a:latin typeface="Times New Roman" panose="02020603050405020304" pitchFamily="18" charset="0"/>
                <a:cs typeface="Times New Roman" panose="02020603050405020304" pitchFamily="18" charset="0"/>
              </a:rPr>
              <a:t>Appreciation for good work and conduct.</a:t>
            </a:r>
          </a:p>
          <a:p>
            <a:pPr marL="596646" indent="-514350" algn="just" fontAlgn="base">
              <a:lnSpc>
                <a:spcPct val="150000"/>
              </a:lnSpc>
              <a:buClr>
                <a:srgbClr val="C00000"/>
              </a:buClr>
              <a:buFont typeface="+mj-lt"/>
              <a:buAutoNum type="arabicPeriod" startAt="6"/>
            </a:pPr>
            <a:r>
              <a:rPr lang="en-US" sz="2400" dirty="0" smtClean="0">
                <a:latin typeface="Times New Roman" panose="02020603050405020304" pitchFamily="18" charset="0"/>
                <a:cs typeface="Times New Roman" panose="02020603050405020304" pitchFamily="18" charset="0"/>
              </a:rPr>
              <a:t>Progressive and healthy personnel policies and conduct.</a:t>
            </a:r>
          </a:p>
          <a:p>
            <a:pPr marL="539496" indent="-457200" algn="just" fontAlgn="base">
              <a:lnSpc>
                <a:spcPct val="150000"/>
              </a:lnSpc>
              <a:buClr>
                <a:srgbClr val="C00000"/>
              </a:buClr>
              <a:buFont typeface="+mj-lt"/>
              <a:buAutoNum type="arabicPeriod"/>
            </a:pPr>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1810126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500" dirty="0" smtClean="0">
                <a:solidFill>
                  <a:srgbClr val="00B050"/>
                </a:solidFill>
                <a:effectLst/>
                <a:latin typeface="Times New Roman" panose="02020603050405020304" pitchFamily="18" charset="0"/>
                <a:cs typeface="Times New Roman" panose="02020603050405020304" pitchFamily="18" charset="0"/>
              </a:rPr>
              <a:t/>
            </a:r>
            <a:br>
              <a:rPr lang="en-US" sz="2500" dirty="0" smtClean="0">
                <a:solidFill>
                  <a:srgbClr val="00B050"/>
                </a:solidFill>
                <a:effectLst/>
                <a:latin typeface="Times New Roman" panose="02020603050405020304" pitchFamily="18" charset="0"/>
                <a:cs typeface="Times New Roman" panose="02020603050405020304" pitchFamily="18" charset="0"/>
              </a:rPr>
            </a:br>
            <a:r>
              <a:rPr lang="en-US" sz="2800" b="1" dirty="0" smtClean="0">
                <a:solidFill>
                  <a:srgbClr val="00B050"/>
                </a:solidFill>
                <a:effectLst/>
                <a:latin typeface="Times New Roman" panose="02020603050405020304" pitchFamily="18" charset="0"/>
                <a:cs typeface="Times New Roman" panose="02020603050405020304" pitchFamily="18" charset="0"/>
              </a:rPr>
              <a:t>4</a:t>
            </a:r>
            <a:r>
              <a:rPr lang="en-US" sz="2800" b="1" dirty="0">
                <a:solidFill>
                  <a:srgbClr val="00B050"/>
                </a:solidFill>
                <a:effectLst/>
                <a:latin typeface="Times New Roman" panose="02020603050405020304" pitchFamily="18" charset="0"/>
                <a:cs typeface="Times New Roman" panose="02020603050405020304" pitchFamily="18" charset="0"/>
              </a:rPr>
              <a:t>. </a:t>
            </a:r>
            <a:r>
              <a:rPr lang="en-US" sz="2800" b="1" dirty="0" smtClean="0">
                <a:solidFill>
                  <a:srgbClr val="00B050"/>
                </a:solidFill>
                <a:effectLst/>
                <a:latin typeface="Times New Roman" panose="02020603050405020304" pitchFamily="18" charset="0"/>
                <a:cs typeface="Times New Roman" panose="02020603050405020304" pitchFamily="18" charset="0"/>
              </a:rPr>
              <a:t>Responsibility Towards Government</a:t>
            </a:r>
            <a:r>
              <a:rPr lang="en-US" sz="2500" b="1" dirty="0" smtClean="0">
                <a:effectLst/>
                <a:latin typeface="Times New Roman" panose="02020603050405020304" pitchFamily="18" charset="0"/>
                <a:cs typeface="Times New Roman" panose="02020603050405020304" pitchFamily="18" charset="0"/>
              </a:rPr>
              <a:t/>
            </a:r>
            <a:br>
              <a:rPr lang="en-US" sz="2500" b="1" dirty="0" smtClean="0">
                <a:effectLst/>
                <a:latin typeface="Times New Roman" panose="02020603050405020304" pitchFamily="18" charset="0"/>
                <a:cs typeface="Times New Roman" panose="02020603050405020304" pitchFamily="18" charset="0"/>
              </a:rPr>
            </a:br>
            <a:endParaRPr lang="en-US" sz="2500" b="1" dirty="0">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Abiding </a:t>
            </a:r>
            <a:r>
              <a:rPr lang="en-US" sz="2400" dirty="0">
                <a:latin typeface="Times New Roman" panose="02020603050405020304" pitchFamily="18" charset="0"/>
                <a:cs typeface="Times New Roman" panose="02020603050405020304" pitchFamily="18" charset="0"/>
              </a:rPr>
              <a:t>with all relevant government legislation;</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Maintaining </a:t>
            </a:r>
            <a:r>
              <a:rPr lang="en-US" sz="2400" dirty="0">
                <a:latin typeface="Times New Roman" panose="02020603050405020304" pitchFamily="18" charset="0"/>
                <a:cs typeface="Times New Roman" panose="02020603050405020304" pitchFamily="18" charset="0"/>
              </a:rPr>
              <a:t>fair trade policies and practices;</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Paying </a:t>
            </a:r>
            <a:r>
              <a:rPr lang="en-US" sz="2400" dirty="0">
                <a:latin typeface="Times New Roman" panose="02020603050405020304" pitchFamily="18" charset="0"/>
                <a:cs typeface="Times New Roman" panose="02020603050405020304" pitchFamily="18" charset="0"/>
              </a:rPr>
              <a:t>all duties and </a:t>
            </a:r>
            <a:r>
              <a:rPr lang="en-US" sz="2400" dirty="0" smtClean="0">
                <a:latin typeface="Times New Roman" panose="02020603050405020304" pitchFamily="18" charset="0"/>
                <a:cs typeface="Times New Roman" panose="02020603050405020304" pitchFamily="18" charset="0"/>
              </a:rPr>
              <a:t>taxes;</a:t>
            </a:r>
            <a:endParaRPr lang="en-US" sz="2400" dirty="0">
              <a:latin typeface="Times New Roman" panose="02020603050405020304" pitchFamily="18" charset="0"/>
              <a:cs typeface="Times New Roman" panose="02020603050405020304" pitchFamily="18" charset="0"/>
            </a:endParaRP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Avoiding </a:t>
            </a:r>
            <a:r>
              <a:rPr lang="en-US" sz="2400" dirty="0">
                <a:latin typeface="Times New Roman" panose="02020603050405020304" pitchFamily="18" charset="0"/>
                <a:cs typeface="Times New Roman" panose="02020603050405020304" pitchFamily="18" charset="0"/>
              </a:rPr>
              <a:t>political </a:t>
            </a:r>
            <a:r>
              <a:rPr lang="en-US" sz="2400" dirty="0" err="1">
                <a:latin typeface="Times New Roman" panose="02020603050405020304" pitchFamily="18" charset="0"/>
                <a:cs typeface="Times New Roman" panose="02020603050405020304" pitchFamily="18" charset="0"/>
              </a:rPr>
              <a:t>favours</a:t>
            </a:r>
            <a:r>
              <a:rPr lang="en-US" sz="2400" dirty="0">
                <a:latin typeface="Times New Roman" panose="02020603050405020304" pitchFamily="18" charset="0"/>
                <a:cs typeface="Times New Roman" panose="02020603050405020304" pitchFamily="18" charset="0"/>
              </a:rPr>
              <a:t>; and</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Not </a:t>
            </a:r>
            <a:r>
              <a:rPr lang="en-US" sz="2400" dirty="0">
                <a:latin typeface="Times New Roman" panose="02020603050405020304" pitchFamily="18" charset="0"/>
                <a:cs typeface="Times New Roman" panose="02020603050405020304" pitchFamily="18" charset="0"/>
              </a:rPr>
              <a:t>giving any bribe, etc., to any government official, etc.</a:t>
            </a:r>
          </a:p>
          <a:p>
            <a:endParaRPr lang="en-US" sz="2400" dirty="0"/>
          </a:p>
        </p:txBody>
      </p:sp>
    </p:spTree>
    <p:extLst>
      <p:ext uri="{BB962C8B-B14F-4D97-AF65-F5344CB8AC3E}">
        <p14:creationId xmlns:p14="http://schemas.microsoft.com/office/powerpoint/2010/main" xmlns="" val="15619223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solidFill>
                  <a:srgbClr val="00B050"/>
                </a:solidFill>
                <a:effectLst/>
                <a:latin typeface="Times New Roman" panose="02020603050405020304" pitchFamily="18" charset="0"/>
                <a:cs typeface="Times New Roman" panose="02020603050405020304" pitchFamily="18" charset="0"/>
              </a:rPr>
              <a:t/>
            </a:r>
            <a:br>
              <a:rPr lang="en-US" sz="2800" dirty="0" smtClean="0">
                <a:solidFill>
                  <a:srgbClr val="00B050"/>
                </a:solidFill>
                <a:effectLst/>
                <a:latin typeface="Times New Roman" panose="02020603050405020304" pitchFamily="18" charset="0"/>
                <a:cs typeface="Times New Roman" panose="02020603050405020304" pitchFamily="18" charset="0"/>
              </a:rPr>
            </a:br>
            <a:r>
              <a:rPr lang="en-US" sz="2800" b="1" dirty="0" smtClean="0">
                <a:solidFill>
                  <a:srgbClr val="00B050"/>
                </a:solidFill>
                <a:effectLst/>
                <a:latin typeface="Times New Roman" panose="02020603050405020304" pitchFamily="18" charset="0"/>
                <a:cs typeface="Times New Roman" panose="02020603050405020304" pitchFamily="18" charset="0"/>
              </a:rPr>
              <a:t>5</a:t>
            </a:r>
            <a:r>
              <a:rPr lang="en-US" sz="2800" b="1" dirty="0">
                <a:solidFill>
                  <a:srgbClr val="00B050"/>
                </a:solidFill>
                <a:effectLst/>
                <a:latin typeface="Times New Roman" panose="02020603050405020304" pitchFamily="18" charset="0"/>
                <a:cs typeface="Times New Roman" panose="02020603050405020304" pitchFamily="18" charset="0"/>
              </a:rPr>
              <a:t>. Suppliers, Creditors and </a:t>
            </a:r>
            <a:r>
              <a:rPr lang="en-US" sz="2800" b="1" dirty="0" smtClean="0">
                <a:solidFill>
                  <a:srgbClr val="00B050"/>
                </a:solidFill>
                <a:effectLst/>
                <a:latin typeface="Times New Roman" panose="02020603050405020304" pitchFamily="18" charset="0"/>
                <a:cs typeface="Times New Roman" panose="02020603050405020304" pitchFamily="18" charset="0"/>
              </a:rPr>
              <a:t>Others</a:t>
            </a:r>
            <a:r>
              <a:rPr lang="en-US" sz="2500" b="1" dirty="0">
                <a:solidFill>
                  <a:srgbClr val="00B050"/>
                </a:solidFill>
                <a:effectLst/>
                <a:latin typeface="Times New Roman" panose="02020603050405020304" pitchFamily="18" charset="0"/>
                <a:cs typeface="Times New Roman" panose="02020603050405020304" pitchFamily="18" charset="0"/>
              </a:rPr>
              <a:t/>
            </a:r>
            <a:br>
              <a:rPr lang="en-US" sz="2500" b="1" dirty="0">
                <a:solidFill>
                  <a:srgbClr val="00B050"/>
                </a:solidFill>
                <a:effectLst/>
                <a:latin typeface="Times New Roman" panose="02020603050405020304" pitchFamily="18" charset="0"/>
                <a:cs typeface="Times New Roman" panose="02020603050405020304" pitchFamily="18" charset="0"/>
              </a:rPr>
            </a:br>
            <a:endParaRPr lang="en-US" sz="2500" b="1"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Prompt payment to suppliers.</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Prompt payment of interest to lenders.</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Furnishing of accurate information to creditors, financial institutions and suppliers.</a:t>
            </a:r>
          </a:p>
          <a:p>
            <a:pPr marL="539496" indent="-457200" algn="just" fontAlgn="base">
              <a:lnSpc>
                <a:spcPct val="150000"/>
              </a:lnSpc>
              <a:buClr>
                <a:srgbClr val="C00000"/>
              </a:buClr>
              <a:buFont typeface="+mj-lt"/>
              <a:buAutoNum type="arabicPeriod"/>
            </a:pPr>
            <a:r>
              <a:rPr lang="en-US" sz="2400" dirty="0" smtClean="0">
                <a:latin typeface="Times New Roman" panose="02020603050405020304" pitchFamily="18" charset="0"/>
                <a:cs typeface="Times New Roman" panose="02020603050405020304" pitchFamily="18" charset="0"/>
              </a:rPr>
              <a:t>Proper liaison with all interest groups.</a:t>
            </a:r>
          </a:p>
          <a:p>
            <a:pPr>
              <a:buClr>
                <a:srgbClr val="C00000"/>
              </a:buClr>
            </a:pPr>
            <a:endParaRPr lang="en-US" dirty="0"/>
          </a:p>
        </p:txBody>
      </p:sp>
    </p:spTree>
    <p:extLst>
      <p:ext uri="{BB962C8B-B14F-4D97-AF65-F5344CB8AC3E}">
        <p14:creationId xmlns:p14="http://schemas.microsoft.com/office/powerpoint/2010/main" xmlns="" val="2916792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rgbClr val="00B050"/>
                </a:solidFill>
                <a:effectLst/>
                <a:latin typeface="Times New Roman" panose="02020603050405020304" pitchFamily="18" charset="0"/>
                <a:cs typeface="Times New Roman" panose="02020603050405020304" pitchFamily="18" charset="0"/>
              </a:rPr>
              <a:t>CONTENTS</a:t>
            </a:r>
            <a:endParaRPr lang="en-US" sz="2800" b="1"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596646" indent="-514350" algn="just">
              <a:lnSpc>
                <a:spcPct val="150000"/>
              </a:lnSpc>
              <a:buClr>
                <a:srgbClr val="C00000"/>
              </a:buClr>
              <a:buFont typeface="+mj-lt"/>
              <a:buAutoNum type="arabicPeriod"/>
            </a:pPr>
            <a:r>
              <a:rPr lang="en-US" dirty="0" smtClean="0">
                <a:latin typeface="Times New Roman" panose="02020603050405020304" pitchFamily="18" charset="0"/>
                <a:cs typeface="Times New Roman" panose="02020603050405020304" pitchFamily="18" charset="0"/>
              </a:rPr>
              <a:t>Social and Cultural Environment</a:t>
            </a:r>
          </a:p>
          <a:p>
            <a:pPr marL="596646" indent="-514350" algn="just">
              <a:lnSpc>
                <a:spcPct val="150000"/>
              </a:lnSpc>
              <a:buClr>
                <a:srgbClr val="C00000"/>
              </a:buClr>
              <a:buFont typeface="+mj-lt"/>
              <a:buAutoNum type="arabicPeriod"/>
            </a:pPr>
            <a:r>
              <a:rPr lang="en-US" dirty="0" smtClean="0">
                <a:latin typeface="Times New Roman" panose="02020603050405020304" pitchFamily="18" charset="0"/>
                <a:cs typeface="Times New Roman" panose="02020603050405020304" pitchFamily="18" charset="0"/>
              </a:rPr>
              <a:t>Impact of Culture on Business </a:t>
            </a:r>
          </a:p>
          <a:p>
            <a:pPr marL="596646" indent="-514350" algn="just">
              <a:lnSpc>
                <a:spcPct val="150000"/>
              </a:lnSpc>
              <a:buClr>
                <a:srgbClr val="C00000"/>
              </a:buClr>
              <a:buFont typeface="+mj-lt"/>
              <a:buAutoNum type="arabicPeriod"/>
            </a:pPr>
            <a:r>
              <a:rPr lang="en-US" dirty="0" smtClean="0">
                <a:latin typeface="Times New Roman" panose="02020603050405020304" pitchFamily="18" charset="0"/>
                <a:cs typeface="Times New Roman" panose="02020603050405020304" pitchFamily="18" charset="0"/>
              </a:rPr>
              <a:t>Social responsibility of Business</a:t>
            </a:r>
          </a:p>
          <a:p>
            <a:pPr marL="596646" indent="-514350" algn="just">
              <a:lnSpc>
                <a:spcPct val="150000"/>
              </a:lnSpc>
              <a:buClr>
                <a:srgbClr val="C00000"/>
              </a:buClr>
              <a:buFont typeface="+mj-lt"/>
              <a:buAutoNum type="arabicPeriod"/>
            </a:pPr>
            <a:r>
              <a:rPr lang="en-US" dirty="0" smtClean="0">
                <a:latin typeface="Times New Roman" panose="02020603050405020304" pitchFamily="18" charset="0"/>
                <a:cs typeface="Times New Roman" panose="02020603050405020304" pitchFamily="18" charset="0"/>
              </a:rPr>
              <a:t>CSR</a:t>
            </a:r>
          </a:p>
          <a:p>
            <a:pPr marL="0" indent="0">
              <a:buClr>
                <a:srgbClr val="C00000"/>
              </a:buClr>
              <a:buNone/>
            </a:pPr>
            <a:endParaRPr lang="en-US" dirty="0" smtClean="0">
              <a:latin typeface="Times New Roman" panose="02020603050405020304" pitchFamily="18" charset="0"/>
              <a:cs typeface="Times New Roman" panose="02020603050405020304" pitchFamily="18" charset="0"/>
            </a:endParaRPr>
          </a:p>
          <a:p>
            <a:pPr>
              <a:buClr>
                <a:srgbClr val="C00000"/>
              </a:buClr>
            </a:pPr>
            <a:endParaRPr lang="en-US" dirty="0" smtClean="0">
              <a:latin typeface="Times New Roman" panose="02020603050405020304" pitchFamily="18" charset="0"/>
              <a:cs typeface="Times New Roman" panose="02020603050405020304" pitchFamily="18" charset="0"/>
            </a:endParaRPr>
          </a:p>
          <a:p>
            <a:pPr marL="0" indent="0">
              <a:buClr>
                <a:srgbClr val="C00000"/>
              </a:buClr>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81129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50"/>
                </a:solidFill>
                <a:latin typeface="Times New Roman" panose="02020603050405020304" pitchFamily="18" charset="0"/>
                <a:cs typeface="Times New Roman" panose="02020603050405020304" pitchFamily="18" charset="0"/>
              </a:rPr>
              <a:t/>
            </a:r>
            <a:br>
              <a:rPr lang="en-US" b="1" dirty="0" smtClean="0">
                <a:solidFill>
                  <a:srgbClr val="00B050"/>
                </a:solidFill>
                <a:latin typeface="Times New Roman" panose="02020603050405020304" pitchFamily="18" charset="0"/>
                <a:cs typeface="Times New Roman" panose="02020603050405020304" pitchFamily="18" charset="0"/>
              </a:rPr>
            </a:br>
            <a:r>
              <a:rPr lang="en-US" sz="3100" b="1" dirty="0" smtClean="0">
                <a:solidFill>
                  <a:srgbClr val="00B050"/>
                </a:solidFill>
                <a:effectLst/>
                <a:latin typeface="Times New Roman" panose="02020603050405020304" pitchFamily="18" charset="0"/>
                <a:cs typeface="Times New Roman" panose="02020603050405020304" pitchFamily="18" charset="0"/>
              </a:rPr>
              <a:t>6</a:t>
            </a:r>
            <a:r>
              <a:rPr lang="en-US" sz="3100" b="1" dirty="0">
                <a:solidFill>
                  <a:srgbClr val="00B050"/>
                </a:solidFill>
                <a:effectLst/>
                <a:latin typeface="Times New Roman" panose="02020603050405020304" pitchFamily="18" charset="0"/>
                <a:cs typeface="Times New Roman" panose="02020603050405020304" pitchFamily="18" charset="0"/>
              </a:rPr>
              <a:t>. Responsibility towards the Society in </a:t>
            </a:r>
            <a:r>
              <a:rPr lang="en-US" sz="3100" b="1" dirty="0" smtClean="0">
                <a:solidFill>
                  <a:srgbClr val="00B050"/>
                </a:solidFill>
                <a:effectLst/>
                <a:latin typeface="Times New Roman" panose="02020603050405020304" pitchFamily="18" charset="0"/>
                <a:cs typeface="Times New Roman" panose="02020603050405020304" pitchFamily="18" charset="0"/>
              </a:rPr>
              <a:t>General</a:t>
            </a:r>
            <a:r>
              <a:rPr lang="en-US" b="1" dirty="0"/>
              <a:t/>
            </a:r>
            <a:br>
              <a:rPr lang="en-US" b="1" dirty="0"/>
            </a:br>
            <a:endParaRPr lang="en-US" b="1" dirty="0"/>
          </a:p>
        </p:txBody>
      </p:sp>
      <p:sp>
        <p:nvSpPr>
          <p:cNvPr id="3" name="Content Placeholder 2"/>
          <p:cNvSpPr>
            <a:spLocks noGrp="1"/>
          </p:cNvSpPr>
          <p:nvPr>
            <p:ph idx="1"/>
          </p:nvPr>
        </p:nvSpPr>
        <p:spPr>
          <a:xfrm>
            <a:off x="500034" y="1285860"/>
            <a:ext cx="8229600" cy="5286412"/>
          </a:xfrm>
        </p:spPr>
        <p:txBody>
          <a:bodyPr>
            <a:normAutofit fontScale="85000" lnSpcReduction="20000"/>
          </a:bodyPr>
          <a:lstStyle/>
          <a:p>
            <a:pPr marL="539496" indent="-457200" algn="just" fontAlgn="base">
              <a:lnSpc>
                <a:spcPct val="150000"/>
              </a:lnSpc>
              <a:buClr>
                <a:srgbClr val="C00000"/>
              </a:buClr>
              <a:buFont typeface="+mj-lt"/>
              <a:buAutoNum type="arabicPeriod"/>
            </a:pPr>
            <a:r>
              <a:rPr lang="en-US" sz="2800" dirty="0" smtClean="0">
                <a:latin typeface="Times New Roman" panose="02020603050405020304" pitchFamily="18" charset="0"/>
                <a:cs typeface="Times New Roman" panose="02020603050405020304" pitchFamily="18" charset="0"/>
              </a:rPr>
              <a:t>Extending </a:t>
            </a:r>
            <a:r>
              <a:rPr lang="en-US" sz="2800" dirty="0">
                <a:latin typeface="Times New Roman" panose="02020603050405020304" pitchFamily="18" charset="0"/>
                <a:cs typeface="Times New Roman" panose="02020603050405020304" pitchFamily="18" charset="0"/>
              </a:rPr>
              <a:t>general amenities to society;</a:t>
            </a:r>
          </a:p>
          <a:p>
            <a:pPr marL="539496" indent="-457200" algn="just" fontAlgn="base">
              <a:lnSpc>
                <a:spcPct val="150000"/>
              </a:lnSpc>
              <a:buClr>
                <a:srgbClr val="C00000"/>
              </a:buClr>
              <a:buFont typeface="+mj-lt"/>
              <a:buAutoNum type="arabicPeriod"/>
            </a:pPr>
            <a:r>
              <a:rPr lang="en-US" sz="2800" dirty="0" smtClean="0">
                <a:latin typeface="Times New Roman" panose="02020603050405020304" pitchFamily="18" charset="0"/>
                <a:cs typeface="Times New Roman" panose="02020603050405020304" pitchFamily="18" charset="0"/>
              </a:rPr>
              <a:t>Assisting </a:t>
            </a:r>
            <a:r>
              <a:rPr lang="en-US" sz="2800" dirty="0">
                <a:latin typeface="Times New Roman" panose="02020603050405020304" pitchFamily="18" charset="0"/>
                <a:cs typeface="Times New Roman" panose="02020603050405020304" pitchFamily="18" charset="0"/>
              </a:rPr>
              <a:t>in improving the standard of living of the people of the community;</a:t>
            </a:r>
          </a:p>
          <a:p>
            <a:pPr marL="539496" indent="-457200" algn="just" fontAlgn="base">
              <a:lnSpc>
                <a:spcPct val="150000"/>
              </a:lnSpc>
              <a:buClr>
                <a:srgbClr val="C00000"/>
              </a:buClr>
              <a:buFont typeface="+mj-lt"/>
              <a:buAutoNum type="arabicPeriod"/>
            </a:pPr>
            <a:r>
              <a:rPr lang="en-US" sz="2800" dirty="0" smtClean="0">
                <a:latin typeface="Times New Roman" panose="02020603050405020304" pitchFamily="18" charset="0"/>
                <a:cs typeface="Times New Roman" panose="02020603050405020304" pitchFamily="18" charset="0"/>
              </a:rPr>
              <a:t>Avoiding </a:t>
            </a:r>
            <a:r>
              <a:rPr lang="en-US" sz="2800" dirty="0">
                <a:latin typeface="Times New Roman" panose="02020603050405020304" pitchFamily="18" charset="0"/>
                <a:cs typeface="Times New Roman" panose="02020603050405020304" pitchFamily="18" charset="0"/>
              </a:rPr>
              <a:t>pollution of the environment;</a:t>
            </a:r>
          </a:p>
          <a:p>
            <a:pPr marL="539496" indent="-457200" algn="just" fontAlgn="base">
              <a:lnSpc>
                <a:spcPct val="150000"/>
              </a:lnSpc>
              <a:buClr>
                <a:srgbClr val="C00000"/>
              </a:buClr>
              <a:buFont typeface="+mj-lt"/>
              <a:buAutoNum type="arabicPeriod"/>
            </a:pPr>
            <a:r>
              <a:rPr lang="en-US" sz="2800" dirty="0" smtClean="0">
                <a:latin typeface="Times New Roman" panose="02020603050405020304" pitchFamily="18" charset="0"/>
                <a:cs typeface="Times New Roman" panose="02020603050405020304" pitchFamily="18" charset="0"/>
              </a:rPr>
              <a:t>Avoiding </a:t>
            </a:r>
            <a:r>
              <a:rPr lang="en-US" sz="2800" dirty="0">
                <a:latin typeface="Times New Roman" panose="02020603050405020304" pitchFamily="18" charset="0"/>
                <a:cs typeface="Times New Roman" panose="02020603050405020304" pitchFamily="18" charset="0"/>
              </a:rPr>
              <a:t>wasteful expenditure;</a:t>
            </a:r>
          </a:p>
          <a:p>
            <a:pPr marL="539496" indent="-457200" algn="just" fontAlgn="base">
              <a:lnSpc>
                <a:spcPct val="150000"/>
              </a:lnSpc>
              <a:buClr>
                <a:srgbClr val="C00000"/>
              </a:buClr>
              <a:buFont typeface="+mj-lt"/>
              <a:buAutoNum type="arabicPeriod"/>
            </a:pPr>
            <a:r>
              <a:rPr lang="en-US" sz="2800" dirty="0" smtClean="0">
                <a:latin typeface="Times New Roman" panose="02020603050405020304" pitchFamily="18" charset="0"/>
                <a:cs typeface="Times New Roman" panose="02020603050405020304" pitchFamily="18" charset="0"/>
              </a:rPr>
              <a:t>Establishing </a:t>
            </a:r>
            <a:r>
              <a:rPr lang="en-US" sz="2800" dirty="0">
                <a:latin typeface="Times New Roman" panose="02020603050405020304" pitchFamily="18" charset="0"/>
                <a:cs typeface="Times New Roman" panose="02020603050405020304" pitchFamily="18" charset="0"/>
              </a:rPr>
              <a:t>socially desirable standards</a:t>
            </a:r>
            <a:r>
              <a:rPr lang="en-US" sz="2800" dirty="0" smtClean="0">
                <a:latin typeface="Times New Roman" panose="02020603050405020304" pitchFamily="18" charset="0"/>
                <a:cs typeface="Times New Roman" panose="02020603050405020304" pitchFamily="18" charset="0"/>
              </a:rPr>
              <a:t>;</a:t>
            </a:r>
          </a:p>
          <a:p>
            <a:pPr marL="596646" indent="-514350" algn="just" fontAlgn="base">
              <a:lnSpc>
                <a:spcPct val="150000"/>
              </a:lnSpc>
              <a:buClr>
                <a:srgbClr val="C00000"/>
              </a:buClr>
              <a:buFont typeface="+mj-lt"/>
              <a:buAutoNum type="arabicPeriod" startAt="6"/>
            </a:pPr>
            <a:r>
              <a:rPr lang="en-US" sz="2800" dirty="0" smtClean="0">
                <a:latin typeface="Times New Roman" panose="02020603050405020304" pitchFamily="18" charset="0"/>
                <a:cs typeface="Times New Roman" panose="02020603050405020304" pitchFamily="18" charset="0"/>
              </a:rPr>
              <a:t>Keeping in view the social norms, conventions, traditions and customs while forming its policies and programs; </a:t>
            </a:r>
          </a:p>
          <a:p>
            <a:pPr marL="596646" indent="-514350" algn="just" fontAlgn="base">
              <a:lnSpc>
                <a:spcPct val="150000"/>
              </a:lnSpc>
              <a:buClr>
                <a:srgbClr val="C00000"/>
              </a:buClr>
              <a:buFont typeface="+mj-lt"/>
              <a:buAutoNum type="arabicPeriod" startAt="6"/>
            </a:pPr>
            <a:r>
              <a:rPr lang="en-US" sz="2800" dirty="0" smtClean="0">
                <a:latin typeface="Times New Roman" panose="02020603050405020304" pitchFamily="18" charset="0"/>
                <a:cs typeface="Times New Roman" panose="02020603050405020304" pitchFamily="18" charset="0"/>
              </a:rPr>
              <a:t>Adopting some village(s) for its/their social and economic development.</a:t>
            </a:r>
          </a:p>
          <a:p>
            <a:pPr marL="539496" indent="-457200" algn="just" fontAlgn="base">
              <a:lnSpc>
                <a:spcPct val="150000"/>
              </a:lnSpc>
              <a:buClr>
                <a:srgbClr val="C00000"/>
              </a:buClr>
              <a:buFont typeface="+mj-lt"/>
              <a:buAutoNum type="arabicPeriod"/>
            </a:pPr>
            <a:endParaRPr lang="en-US" sz="2400" dirty="0">
              <a:latin typeface="Times New Roman" panose="02020603050405020304" pitchFamily="18" charset="0"/>
              <a:cs typeface="Times New Roman" panose="02020603050405020304" pitchFamily="18" charset="0"/>
            </a:endParaRPr>
          </a:p>
          <a:p>
            <a:pPr marL="82296" indent="0">
              <a:buNone/>
            </a:pPr>
            <a:endParaRPr lang="en-US" dirty="0"/>
          </a:p>
        </p:txBody>
      </p:sp>
    </p:spTree>
    <p:extLst>
      <p:ext uri="{BB962C8B-B14F-4D97-AF65-F5344CB8AC3E}">
        <p14:creationId xmlns:p14="http://schemas.microsoft.com/office/powerpoint/2010/main" xmlns="" val="31732805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smtClean="0">
                <a:solidFill>
                  <a:srgbClr val="C00000"/>
                </a:solidFill>
                <a:latin typeface="Times New Roman" panose="02020603050405020304" pitchFamily="18" charset="0"/>
                <a:cs typeface="Times New Roman" panose="02020603050405020304" pitchFamily="18" charset="0"/>
              </a:rPr>
              <a:t/>
            </a:r>
            <a:br>
              <a:rPr lang="en-US" dirty="0" smtClean="0">
                <a:solidFill>
                  <a:srgbClr val="C00000"/>
                </a:solidFill>
                <a:latin typeface="Times New Roman" panose="02020603050405020304" pitchFamily="18" charset="0"/>
                <a:cs typeface="Times New Roman" panose="02020603050405020304" pitchFamily="18" charset="0"/>
              </a:rPr>
            </a:br>
            <a:r>
              <a:rPr lang="en-US" dirty="0">
                <a:solidFill>
                  <a:srgbClr val="C00000"/>
                </a:solidFill>
                <a:latin typeface="Times New Roman" panose="02020603050405020304" pitchFamily="18" charset="0"/>
                <a:cs typeface="Times New Roman" panose="02020603050405020304" pitchFamily="18" charset="0"/>
              </a:rPr>
              <a:t/>
            </a:r>
            <a:br>
              <a:rPr lang="en-US" dirty="0">
                <a:solidFill>
                  <a:srgbClr val="C00000"/>
                </a:solidFill>
                <a:latin typeface="Times New Roman" panose="02020603050405020304" pitchFamily="18" charset="0"/>
                <a:cs typeface="Times New Roman" panose="02020603050405020304" pitchFamily="18" charset="0"/>
              </a:rPr>
            </a:br>
            <a:r>
              <a:rPr lang="en-US" dirty="0" smtClean="0">
                <a:solidFill>
                  <a:srgbClr val="C00000"/>
                </a:solidFill>
                <a:latin typeface="Times New Roman" panose="02020603050405020304" pitchFamily="18" charset="0"/>
                <a:cs typeface="Times New Roman" panose="02020603050405020304" pitchFamily="18" charset="0"/>
              </a:rPr>
              <a:t/>
            </a:r>
            <a:br>
              <a:rPr lang="en-US" dirty="0" smtClean="0">
                <a:solidFill>
                  <a:srgbClr val="C00000"/>
                </a:solidFill>
                <a:latin typeface="Times New Roman" panose="02020603050405020304" pitchFamily="18" charset="0"/>
                <a:cs typeface="Times New Roman" panose="02020603050405020304" pitchFamily="18" charset="0"/>
              </a:rPr>
            </a:br>
            <a:r>
              <a:rPr lang="en-US" dirty="0">
                <a:solidFill>
                  <a:srgbClr val="C00000"/>
                </a:solidFill>
                <a:latin typeface="Times New Roman" panose="02020603050405020304" pitchFamily="18" charset="0"/>
                <a:cs typeface="Times New Roman" panose="02020603050405020304" pitchFamily="18" charset="0"/>
              </a:rPr>
              <a:t/>
            </a:r>
            <a:br>
              <a:rPr lang="en-US" dirty="0">
                <a:solidFill>
                  <a:srgbClr val="C00000"/>
                </a:solidFill>
                <a:latin typeface="Times New Roman" panose="02020603050405020304" pitchFamily="18" charset="0"/>
                <a:cs typeface="Times New Roman" panose="02020603050405020304" pitchFamily="18" charset="0"/>
              </a:rPr>
            </a:br>
            <a:r>
              <a:rPr lang="en-US" dirty="0" smtClean="0">
                <a:solidFill>
                  <a:srgbClr val="C00000"/>
                </a:solidFill>
                <a:latin typeface="Times New Roman" panose="02020603050405020304" pitchFamily="18" charset="0"/>
                <a:cs typeface="Times New Roman" panose="02020603050405020304" pitchFamily="18" charset="0"/>
              </a:rPr>
              <a:t/>
            </a:r>
            <a:br>
              <a:rPr lang="en-US" dirty="0" smtClean="0">
                <a:solidFill>
                  <a:srgbClr val="C00000"/>
                </a:solidFill>
                <a:latin typeface="Times New Roman" panose="02020603050405020304" pitchFamily="18" charset="0"/>
                <a:cs typeface="Times New Roman" panose="02020603050405020304" pitchFamily="18" charset="0"/>
              </a:rPr>
            </a:br>
            <a:r>
              <a:rPr lang="en-US" dirty="0">
                <a:solidFill>
                  <a:srgbClr val="C00000"/>
                </a:solidFill>
                <a:latin typeface="Times New Roman" panose="02020603050405020304" pitchFamily="18" charset="0"/>
                <a:cs typeface="Times New Roman" panose="02020603050405020304" pitchFamily="18" charset="0"/>
              </a:rPr>
              <a:t/>
            </a:r>
            <a:br>
              <a:rPr lang="en-US" dirty="0">
                <a:solidFill>
                  <a:srgbClr val="C00000"/>
                </a:solidFill>
                <a:latin typeface="Times New Roman" panose="02020603050405020304" pitchFamily="18" charset="0"/>
                <a:cs typeface="Times New Roman" panose="02020603050405020304" pitchFamily="18" charset="0"/>
              </a:rPr>
            </a:br>
            <a:r>
              <a:rPr lang="en-US" dirty="0" smtClean="0">
                <a:solidFill>
                  <a:srgbClr val="C00000"/>
                </a:solidFill>
                <a:latin typeface="Times New Roman" panose="02020603050405020304" pitchFamily="18" charset="0"/>
                <a:cs typeface="Times New Roman" panose="02020603050405020304" pitchFamily="18" charset="0"/>
              </a:rPr>
              <a:t/>
            </a:r>
            <a:br>
              <a:rPr lang="en-US" dirty="0" smtClean="0">
                <a:solidFill>
                  <a:srgbClr val="C00000"/>
                </a:solidFill>
                <a:latin typeface="Times New Roman" panose="02020603050405020304" pitchFamily="18" charset="0"/>
                <a:cs typeface="Times New Roman" panose="02020603050405020304" pitchFamily="18" charset="0"/>
              </a:rPr>
            </a:br>
            <a:r>
              <a:rPr lang="en-US" dirty="0">
                <a:solidFill>
                  <a:srgbClr val="C00000"/>
                </a:solidFill>
                <a:latin typeface="Times New Roman" panose="02020603050405020304" pitchFamily="18" charset="0"/>
                <a:cs typeface="Times New Roman" panose="02020603050405020304" pitchFamily="18" charset="0"/>
              </a:rPr>
              <a:t/>
            </a:r>
            <a:br>
              <a:rPr lang="en-US" dirty="0">
                <a:solidFill>
                  <a:srgbClr val="C00000"/>
                </a:solidFill>
                <a:latin typeface="Times New Roman" panose="02020603050405020304" pitchFamily="18" charset="0"/>
                <a:cs typeface="Times New Roman" panose="02020603050405020304" pitchFamily="18" charset="0"/>
              </a:rPr>
            </a:br>
            <a:r>
              <a:rPr lang="en-US" sz="3600" dirty="0" smtClean="0">
                <a:solidFill>
                  <a:srgbClr val="C00000"/>
                </a:solidFill>
                <a:latin typeface="Times New Roman" panose="02020603050405020304" pitchFamily="18" charset="0"/>
                <a:cs typeface="Times New Roman" panose="02020603050405020304" pitchFamily="18" charset="0"/>
              </a:rPr>
              <a:t>The End</a:t>
            </a:r>
            <a:endParaRPr lang="en-US" sz="3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49580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rgbClr val="00B050"/>
                </a:solidFill>
                <a:effectLst/>
                <a:latin typeface="Times New Roman" panose="02020603050405020304" pitchFamily="18" charset="0"/>
                <a:cs typeface="Times New Roman" panose="02020603050405020304" pitchFamily="18" charset="0"/>
              </a:rPr>
              <a:t>SOCIAL AND CULTURAL ENVIRONMENT</a:t>
            </a:r>
            <a:endParaRPr lang="en-US" sz="2800" b="1" dirty="0">
              <a:solidFill>
                <a:srgbClr val="00B050"/>
              </a:solidFill>
              <a:effectLst/>
            </a:endParaRPr>
          </a:p>
        </p:txBody>
      </p:sp>
      <p:sp>
        <p:nvSpPr>
          <p:cNvPr id="3" name="Content Placeholder 2"/>
          <p:cNvSpPr>
            <a:spLocks noGrp="1"/>
          </p:cNvSpPr>
          <p:nvPr>
            <p:ph idx="1"/>
          </p:nvPr>
        </p:nvSpPr>
        <p:spPr/>
        <p:txBody>
          <a:bodyPr/>
          <a:lstStyle/>
          <a:p>
            <a:pPr marL="0" indent="0" algn="just">
              <a:lnSpc>
                <a:spcPct val="150000"/>
              </a:lnSpc>
              <a:buClr>
                <a:srgbClr val="C00000"/>
              </a:buClr>
              <a:buNone/>
            </a:pPr>
            <a:r>
              <a:rPr lang="en-US" b="1" dirty="0" smtClean="0">
                <a:solidFill>
                  <a:srgbClr val="C00000"/>
                </a:solidFill>
                <a:latin typeface="Times New Roman" panose="02020603050405020304" pitchFamily="18" charset="0"/>
                <a:cs typeface="Times New Roman" panose="02020603050405020304" pitchFamily="18" charset="0"/>
              </a:rPr>
              <a:t>	</a:t>
            </a:r>
            <a:r>
              <a:rPr lang="en-US" sz="2400" b="1" dirty="0" smtClean="0">
                <a:solidFill>
                  <a:srgbClr val="C00000"/>
                </a:solidFill>
                <a:latin typeface="Times New Roman" panose="02020603050405020304" pitchFamily="18" charset="0"/>
                <a:cs typeface="Times New Roman" panose="02020603050405020304" pitchFamily="18" charset="0"/>
              </a:rPr>
              <a:t>Cultural Environment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a set of beliefs, practices, customs and behaviors that are found to be common to everyone </a:t>
            </a:r>
            <a:r>
              <a:rPr lang="en-US" sz="2400" dirty="0" smtClean="0">
                <a:latin typeface="Times New Roman" panose="02020603050405020304" pitchFamily="18" charset="0"/>
                <a:cs typeface="Times New Roman" panose="02020603050405020304" pitchFamily="18" charset="0"/>
              </a:rPr>
              <a:t>within </a:t>
            </a:r>
            <a:r>
              <a:rPr lang="en-US" sz="2400" dirty="0">
                <a:latin typeface="Times New Roman" panose="02020603050405020304" pitchFamily="18" charset="0"/>
                <a:cs typeface="Times New Roman" panose="02020603050405020304" pitchFamily="18" charset="0"/>
              </a:rPr>
              <a:t>a certain </a:t>
            </a:r>
            <a:r>
              <a:rPr lang="en-US" sz="2400" dirty="0" smtClean="0">
                <a:latin typeface="Times New Roman" panose="02020603050405020304" pitchFamily="18" charset="0"/>
                <a:cs typeface="Times New Roman" panose="02020603050405020304" pitchFamily="18" charset="0"/>
              </a:rPr>
              <a:t>population.</a:t>
            </a:r>
          </a:p>
          <a:p>
            <a:pPr marL="0" indent="0" algn="just">
              <a:lnSpc>
                <a:spcPct val="150000"/>
              </a:lnSpc>
              <a:buClr>
                <a:srgbClr val="C00000"/>
              </a:buClr>
              <a:buNone/>
            </a:pPr>
            <a:r>
              <a:rPr lang="en-US" sz="2400" dirty="0">
                <a:latin typeface="Times New Roman" panose="02020603050405020304" pitchFamily="18" charset="0"/>
                <a:cs typeface="Times New Roman" panose="02020603050405020304" pitchFamily="18" charset="0"/>
              </a:rPr>
              <a:t>The social environment comprises of many dynamic factors such as social traditions, cultural influences, values and beliefs prevailing in the society, social </a:t>
            </a:r>
            <a:r>
              <a:rPr lang="en-US" sz="2400" dirty="0" smtClean="0">
                <a:latin typeface="Times New Roman" panose="02020603050405020304" pitchFamily="18" charset="0"/>
                <a:cs typeface="Times New Roman" panose="02020603050405020304" pitchFamily="18" charset="0"/>
              </a:rPr>
              <a:t>stratification, etc</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1481013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686800" cy="868346"/>
          </a:xfrm>
        </p:spPr>
        <p:txBody>
          <a:bodyPr>
            <a:noAutofit/>
          </a:bodyPr>
          <a:lstStyle/>
          <a:p>
            <a:r>
              <a:rPr lang="en-US" sz="2800" dirty="0" smtClean="0">
                <a:solidFill>
                  <a:srgbClr val="00B050"/>
                </a:solidFill>
                <a:effectLst/>
                <a:latin typeface="Times New Roman" panose="02020603050405020304" pitchFamily="18" charset="0"/>
                <a:cs typeface="Times New Roman" panose="02020603050405020304" pitchFamily="18" charset="0"/>
              </a:rPr>
              <a:t>Factors That Affect The Cultural And Social Environment</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71472" y="1100110"/>
            <a:ext cx="8229600" cy="5757890"/>
          </a:xfrm>
        </p:spPr>
        <p:txBody>
          <a:bodyPr>
            <a:noAutofit/>
          </a:bodyPr>
          <a:lstStyle/>
          <a:p>
            <a:pPr marL="82296" indent="0" algn="just">
              <a:lnSpc>
                <a:spcPct val="150000"/>
              </a:lnSpc>
              <a:buNone/>
            </a:pPr>
            <a:r>
              <a:rPr lang="en-US" sz="2400" dirty="0" smtClean="0">
                <a:latin typeface="Times New Roman" panose="02020603050405020304" pitchFamily="18" charset="0"/>
                <a:cs typeface="Times New Roman" panose="02020603050405020304" pitchFamily="18" charset="0"/>
              </a:rPr>
              <a:t>The Following are the factors that affect the cultural and social environment:</a:t>
            </a:r>
          </a:p>
          <a:p>
            <a:pPr marL="539496" indent="-457200" algn="just">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Social </a:t>
            </a:r>
            <a:r>
              <a:rPr lang="en-US" sz="2400" dirty="0">
                <a:latin typeface="Times New Roman" panose="02020603050405020304" pitchFamily="18" charset="0"/>
                <a:cs typeface="Times New Roman" panose="02020603050405020304" pitchFamily="18" charset="0"/>
              </a:rPr>
              <a:t>concerns that plague society, such as pollution levels, corruption </a:t>
            </a:r>
            <a:r>
              <a:rPr lang="en-US" sz="2400" dirty="0" smtClean="0">
                <a:latin typeface="Times New Roman" panose="02020603050405020304" pitchFamily="18" charset="0"/>
                <a:cs typeface="Times New Roman" panose="02020603050405020304" pitchFamily="18" charset="0"/>
              </a:rPr>
              <a:t>among the </a:t>
            </a:r>
            <a:r>
              <a:rPr lang="en-US" sz="2400" dirty="0">
                <a:latin typeface="Times New Roman" panose="02020603050405020304" pitchFamily="18" charset="0"/>
                <a:cs typeface="Times New Roman" panose="02020603050405020304" pitchFamily="18" charset="0"/>
              </a:rPr>
              <a:t>government officials, excessive consumerism, ill effects of mass media consumption, etc.</a:t>
            </a:r>
          </a:p>
          <a:p>
            <a:pPr marL="539496" indent="-457200" algn="just">
              <a:lnSpc>
                <a:spcPct val="150000"/>
              </a:lnSpc>
              <a:buFont typeface="+mj-lt"/>
              <a:buAutoNum type="arabicPeriod"/>
            </a:pPr>
            <a:r>
              <a:rPr lang="en-US" sz="2400" dirty="0">
                <a:latin typeface="Times New Roman" panose="02020603050405020304" pitchFamily="18" charset="0"/>
                <a:cs typeface="Times New Roman" panose="02020603050405020304" pitchFamily="18" charset="0"/>
              </a:rPr>
              <a:t>The social values and social attitudes of the businesses and the citizens. </a:t>
            </a:r>
            <a:r>
              <a:rPr lang="en-US" sz="2400" dirty="0" smtClean="0">
                <a:latin typeface="Times New Roman" panose="02020603050405020304" pitchFamily="18" charset="0"/>
                <a:cs typeface="Times New Roman" panose="02020603050405020304" pitchFamily="18" charset="0"/>
              </a:rPr>
              <a:t>This includes the rituals and practices of the people and can also include religious beliefs. Changing lifestyle patterns also effects the expectations consumers have for the businesses.</a:t>
            </a:r>
          </a:p>
          <a:p>
            <a:pPr marL="539496" indent="-457200" algn="just">
              <a:lnSpc>
                <a:spcPct val="150000"/>
              </a:lnSpc>
              <a:buFont typeface="+mj-lt"/>
              <a:buAutoNum type="arabicPeriod"/>
            </a:pPr>
            <a:endParaRPr lang="en-US" sz="2400" dirty="0"/>
          </a:p>
        </p:txBody>
      </p:sp>
    </p:spTree>
    <p:extLst>
      <p:ext uri="{BB962C8B-B14F-4D97-AF65-F5344CB8AC3E}">
        <p14:creationId xmlns:p14="http://schemas.microsoft.com/office/powerpoint/2010/main" xmlns="" val="3455692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00B050"/>
                </a:solidFill>
                <a:effectLst/>
                <a:latin typeface="Times New Roman" panose="02020603050405020304" pitchFamily="18" charset="0"/>
                <a:cs typeface="Times New Roman" panose="02020603050405020304" pitchFamily="18" charset="0"/>
              </a:rPr>
              <a:t>Contd..</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071546"/>
            <a:ext cx="8229600" cy="5054617"/>
          </a:xfrm>
        </p:spPr>
        <p:txBody>
          <a:bodyPr>
            <a:normAutofit lnSpcReduction="10000"/>
          </a:bodyPr>
          <a:lstStyle/>
          <a:p>
            <a:pPr marL="539496" indent="-457200" algn="just">
              <a:lnSpc>
                <a:spcPct val="170000"/>
              </a:lnSpc>
              <a:buFont typeface="+mj-lt"/>
              <a:buAutoNum type="arabicPeriod" startAt="3"/>
            </a:pPr>
            <a:r>
              <a:rPr lang="en-US" sz="2400" dirty="0" smtClean="0">
                <a:latin typeface="Times New Roman" panose="02020603050405020304" pitchFamily="18" charset="0"/>
                <a:cs typeface="Times New Roman" panose="02020603050405020304" pitchFamily="18" charset="0"/>
              </a:rPr>
              <a:t>Family </a:t>
            </a:r>
            <a:r>
              <a:rPr lang="en-US" sz="2400" dirty="0">
                <a:latin typeface="Times New Roman" panose="02020603050405020304" pitchFamily="18" charset="0"/>
                <a:cs typeface="Times New Roman" panose="02020603050405020304" pitchFamily="18" charset="0"/>
              </a:rPr>
              <a:t>values, family structure and the role that family occupies in society has a great impact on the social </a:t>
            </a:r>
            <a:r>
              <a:rPr lang="en-US" sz="2400" dirty="0" smtClean="0">
                <a:latin typeface="Times New Roman" panose="02020603050405020304" pitchFamily="18" charset="0"/>
                <a:cs typeface="Times New Roman" panose="02020603050405020304" pitchFamily="18" charset="0"/>
              </a:rPr>
              <a:t>environment</a:t>
            </a:r>
          </a:p>
          <a:p>
            <a:pPr marL="539496" indent="-457200" algn="just">
              <a:lnSpc>
                <a:spcPct val="170000"/>
              </a:lnSpc>
              <a:buFont typeface="+mj-lt"/>
              <a:buAutoNum type="arabicPeriod" startAt="4"/>
            </a:pPr>
            <a:r>
              <a:rPr lang="en-US" sz="2400" dirty="0" smtClean="0">
                <a:latin typeface="Times New Roman" panose="02020603050405020304" pitchFamily="18" charset="0"/>
                <a:cs typeface="Times New Roman" panose="02020603050405020304" pitchFamily="18" charset="0"/>
              </a:rPr>
              <a:t>The position and state of women and children in society. Even the role that women play in society will be a factor.</a:t>
            </a:r>
          </a:p>
          <a:p>
            <a:pPr marL="539496" indent="-457200" algn="just">
              <a:lnSpc>
                <a:spcPct val="170000"/>
              </a:lnSpc>
              <a:buFont typeface="+mj-lt"/>
              <a:buAutoNum type="arabicPeriod" startAt="4"/>
            </a:pPr>
            <a:r>
              <a:rPr lang="en-US" sz="2400" dirty="0" smtClean="0">
                <a:latin typeface="Times New Roman" panose="02020603050405020304" pitchFamily="18" charset="0"/>
                <a:cs typeface="Times New Roman" panose="02020603050405020304" pitchFamily="18" charset="0"/>
              </a:rPr>
              <a:t>Education and literacy levels of the population are another factor. This also includes consumer awareness and consumer protection.</a:t>
            </a:r>
          </a:p>
          <a:p>
            <a:pPr marL="539496" indent="-457200" algn="just">
              <a:lnSpc>
                <a:spcPct val="170000"/>
              </a:lnSpc>
              <a:buFont typeface="+mj-lt"/>
              <a:buAutoNum type="arabicPeriod" startAt="3"/>
            </a:pPr>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2571229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solidFill>
                  <a:srgbClr val="00B050"/>
                </a:solidFill>
                <a:effectLst/>
                <a:latin typeface="Times New Roman" panose="02020603050405020304" pitchFamily="18" charset="0"/>
                <a:cs typeface="Times New Roman" panose="02020603050405020304" pitchFamily="18" charset="0"/>
              </a:rPr>
              <a:t/>
            </a:r>
            <a:br>
              <a:rPr lang="en-US" sz="2800" dirty="0" smtClean="0">
                <a:solidFill>
                  <a:srgbClr val="00B050"/>
                </a:solidFill>
                <a:effectLst/>
                <a:latin typeface="Times New Roman" panose="02020603050405020304" pitchFamily="18" charset="0"/>
                <a:cs typeface="Times New Roman" panose="02020603050405020304" pitchFamily="18" charset="0"/>
              </a:rPr>
            </a:br>
            <a:r>
              <a:rPr lang="en-US" sz="2800" dirty="0" smtClean="0">
                <a:solidFill>
                  <a:srgbClr val="00B050"/>
                </a:solidFill>
                <a:effectLst/>
                <a:latin typeface="Times New Roman" panose="02020603050405020304" pitchFamily="18" charset="0"/>
                <a:cs typeface="Times New Roman" panose="02020603050405020304" pitchFamily="18" charset="0"/>
              </a:rPr>
              <a:t>Impact of Culture on Business </a:t>
            </a:r>
            <a:br>
              <a:rPr lang="en-US" sz="2800" dirty="0" smtClean="0">
                <a:solidFill>
                  <a:srgbClr val="00B050"/>
                </a:solidFill>
                <a:effectLst/>
                <a:latin typeface="Times New Roman" panose="02020603050405020304" pitchFamily="18" charset="0"/>
                <a:cs typeface="Times New Roman" panose="02020603050405020304" pitchFamily="18" charset="0"/>
              </a:rPr>
            </a:br>
            <a:endParaRPr lang="en-US" sz="2800" dirty="0">
              <a:solidFill>
                <a:srgbClr val="00B050"/>
              </a:solidFill>
              <a:effectLst/>
            </a:endParaRPr>
          </a:p>
        </p:txBody>
      </p:sp>
      <p:sp>
        <p:nvSpPr>
          <p:cNvPr id="3" name="Content Placeholder 2"/>
          <p:cNvSpPr>
            <a:spLocks noGrp="1"/>
          </p:cNvSpPr>
          <p:nvPr>
            <p:ph idx="1"/>
          </p:nvPr>
        </p:nvSpPr>
        <p:spPr/>
        <p:txBody>
          <a:bodyPr>
            <a:normAutofit fontScale="70000" lnSpcReduction="20000"/>
          </a:bodyPr>
          <a:lstStyle/>
          <a:p>
            <a:pPr marL="0" indent="0" algn="just">
              <a:lnSpc>
                <a:spcPct val="170000"/>
              </a:lnSpc>
              <a:buNone/>
            </a:pPr>
            <a:r>
              <a:rPr lang="en-US" sz="3100" dirty="0">
                <a:latin typeface="Times New Roman" panose="02020603050405020304" pitchFamily="18" charset="0"/>
                <a:cs typeface="Times New Roman" panose="02020603050405020304" pitchFamily="18" charset="0"/>
              </a:rPr>
              <a:t>When a company which is going to </a:t>
            </a:r>
            <a:r>
              <a:rPr lang="en-US" sz="3100" dirty="0" smtClean="0">
                <a:latin typeface="Times New Roman" panose="02020603050405020304" pitchFamily="18" charset="0"/>
                <a:cs typeface="Times New Roman" panose="02020603050405020304" pitchFamily="18" charset="0"/>
              </a:rPr>
              <a:t>expand its market </a:t>
            </a:r>
            <a:r>
              <a:rPr lang="en-US" sz="3100" dirty="0">
                <a:latin typeface="Times New Roman" panose="02020603050405020304" pitchFamily="18" charset="0"/>
                <a:cs typeface="Times New Roman" panose="02020603050405020304" pitchFamily="18" charset="0"/>
              </a:rPr>
              <a:t>develop four strategy </a:t>
            </a:r>
            <a:r>
              <a:rPr lang="en-US" sz="3100" dirty="0" smtClean="0">
                <a:latin typeface="Times New Roman" panose="02020603050405020304" pitchFamily="18" charset="0"/>
                <a:cs typeface="Times New Roman" panose="02020603050405020304" pitchFamily="18" charset="0"/>
              </a:rPr>
              <a:t>for </a:t>
            </a:r>
            <a:r>
              <a:rPr lang="en-US" sz="3100" dirty="0">
                <a:latin typeface="Times New Roman" panose="02020603050405020304" pitchFamily="18" charset="0"/>
                <a:cs typeface="Times New Roman" panose="02020603050405020304" pitchFamily="18" charset="0"/>
              </a:rPr>
              <a:t>it:</a:t>
            </a:r>
          </a:p>
          <a:p>
            <a:pPr marL="653796" indent="-571500" algn="just">
              <a:lnSpc>
                <a:spcPct val="170000"/>
              </a:lnSpc>
              <a:buClr>
                <a:srgbClr val="C00000"/>
              </a:buClr>
              <a:buFont typeface="+mj-lt"/>
              <a:buAutoNum type="romanUcPeriod"/>
            </a:pPr>
            <a:r>
              <a:rPr lang="en-US" sz="3100" dirty="0" smtClean="0">
                <a:latin typeface="Times New Roman" panose="02020603050405020304" pitchFamily="18" charset="0"/>
                <a:cs typeface="Times New Roman" panose="02020603050405020304" pitchFamily="18" charset="0"/>
              </a:rPr>
              <a:t>Selling the product without changes on international markets.</a:t>
            </a:r>
          </a:p>
          <a:p>
            <a:pPr marL="653796" indent="-571500" algn="just">
              <a:lnSpc>
                <a:spcPct val="170000"/>
              </a:lnSpc>
              <a:buClr>
                <a:srgbClr val="C00000"/>
              </a:buClr>
              <a:buFont typeface="+mj-lt"/>
              <a:buAutoNum type="romanUcPeriod"/>
            </a:pPr>
            <a:r>
              <a:rPr lang="en-US" sz="3100" dirty="0" smtClean="0">
                <a:latin typeface="Times New Roman" panose="02020603050405020304" pitchFamily="18" charset="0"/>
                <a:cs typeface="Times New Roman" panose="02020603050405020304" pitchFamily="18" charset="0"/>
              </a:rPr>
              <a:t>Modifying products for different countries or regions.</a:t>
            </a:r>
          </a:p>
          <a:p>
            <a:pPr marL="653796" indent="-571500" algn="just">
              <a:lnSpc>
                <a:spcPct val="170000"/>
              </a:lnSpc>
              <a:buClr>
                <a:srgbClr val="C00000"/>
              </a:buClr>
              <a:buFont typeface="+mj-lt"/>
              <a:buAutoNum type="romanUcPeriod"/>
            </a:pPr>
            <a:r>
              <a:rPr lang="en-US" sz="3100" dirty="0" smtClean="0">
                <a:latin typeface="Times New Roman" panose="02020603050405020304" pitchFamily="18" charset="0"/>
                <a:cs typeface="Times New Roman" panose="02020603050405020304" pitchFamily="18" charset="0"/>
              </a:rPr>
              <a:t>Developing new products for foreign markets.</a:t>
            </a:r>
          </a:p>
          <a:p>
            <a:pPr marL="653796" indent="-571500" algn="just">
              <a:lnSpc>
                <a:spcPct val="170000"/>
              </a:lnSpc>
              <a:buClr>
                <a:srgbClr val="C00000"/>
              </a:buClr>
              <a:buFont typeface="+mj-lt"/>
              <a:buAutoNum type="romanUcPeriod"/>
            </a:pPr>
            <a:r>
              <a:rPr lang="en-US" sz="3100" dirty="0" smtClean="0">
                <a:latin typeface="Times New Roman" panose="02020603050405020304" pitchFamily="18" charset="0"/>
                <a:cs typeface="Times New Roman" panose="02020603050405020304" pitchFamily="18" charset="0"/>
              </a:rPr>
              <a:t>Incorporating all differences in a single product and introducing a global product</a:t>
            </a:r>
          </a:p>
          <a:p>
            <a:pPr>
              <a:buClr>
                <a:srgbClr val="FF0000"/>
              </a:buClr>
            </a:pPr>
            <a:endParaRPr lang="en-US" sz="2000" dirty="0"/>
          </a:p>
        </p:txBody>
      </p:sp>
    </p:spTree>
    <p:extLst>
      <p:ext uri="{BB962C8B-B14F-4D97-AF65-F5344CB8AC3E}">
        <p14:creationId xmlns:p14="http://schemas.microsoft.com/office/powerpoint/2010/main" xmlns="" val="1495512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rgbClr val="00B050"/>
                </a:solidFill>
                <a:effectLst/>
                <a:latin typeface="Times New Roman" panose="02020603050405020304" pitchFamily="18" charset="0"/>
                <a:cs typeface="Times New Roman" panose="02020603050405020304" pitchFamily="18" charset="0"/>
              </a:rPr>
              <a:t>Contd</a:t>
            </a:r>
            <a:r>
              <a:rPr lang="en-US" sz="4400" dirty="0">
                <a:solidFill>
                  <a:srgbClr val="00B050"/>
                </a:solidFill>
                <a:effectLst/>
                <a:latin typeface="Times New Roman" panose="02020603050405020304" pitchFamily="18" charset="0"/>
                <a:cs typeface="Times New Roman" panose="02020603050405020304" pitchFamily="18" charset="0"/>
              </a:rPr>
              <a:t>..</a:t>
            </a:r>
            <a:endParaRPr lang="en-US" dirty="0"/>
          </a:p>
        </p:txBody>
      </p:sp>
      <p:sp>
        <p:nvSpPr>
          <p:cNvPr id="3" name="Content Placeholder 2"/>
          <p:cNvSpPr>
            <a:spLocks noGrp="1"/>
          </p:cNvSpPr>
          <p:nvPr>
            <p:ph idx="1"/>
          </p:nvPr>
        </p:nvSpPr>
        <p:spPr/>
        <p:txBody>
          <a:bodyPr/>
          <a:lstStyle/>
          <a:p>
            <a:pPr marL="82296" indent="0" algn="just">
              <a:lnSpc>
                <a:spcPct val="150000"/>
              </a:lnSpc>
              <a:buNone/>
            </a:pPr>
            <a:r>
              <a:rPr lang="en-US" sz="2400" dirty="0">
                <a:latin typeface="Times New Roman" panose="02020603050405020304" pitchFamily="18" charset="0"/>
                <a:cs typeface="Times New Roman" panose="02020603050405020304" pitchFamily="18" charset="0"/>
              </a:rPr>
              <a:t>When an company tries to follow any of the strategy, The culture plays a important role. Following are the companies that stands as an example for cultural impacts.  </a:t>
            </a:r>
            <a:endParaRPr lang="en-US" sz="2400" dirty="0" smtClean="0">
              <a:latin typeface="Times New Roman" panose="02020603050405020304" pitchFamily="18" charset="0"/>
              <a:cs typeface="Times New Roman" panose="02020603050405020304" pitchFamily="18" charset="0"/>
            </a:endParaRPr>
          </a:p>
          <a:p>
            <a:pPr marL="539496" indent="-457200" algn="just">
              <a:lnSpc>
                <a:spcPct val="150000"/>
              </a:lnSpc>
              <a:buFont typeface="+mj-lt"/>
              <a:buAutoNum type="arabicPeriod"/>
            </a:pPr>
            <a:r>
              <a:rPr lang="en-US" sz="2400" dirty="0">
                <a:latin typeface="Times New Roman" panose="02020603050405020304" pitchFamily="18" charset="0"/>
                <a:cs typeface="Times New Roman" panose="02020603050405020304" pitchFamily="18" charset="0"/>
              </a:rPr>
              <a:t>Culture might be suggested as a tool for market segmentation because if the culture in the target country is similar to the culture in the existing markets , it’s a precondition that selling the product in the target country might be successful.</a:t>
            </a:r>
          </a:p>
          <a:p>
            <a:endParaRPr lang="en-US" dirty="0"/>
          </a:p>
        </p:txBody>
      </p:sp>
    </p:spTree>
    <p:extLst>
      <p:ext uri="{BB962C8B-B14F-4D97-AF65-F5344CB8AC3E}">
        <p14:creationId xmlns:p14="http://schemas.microsoft.com/office/powerpoint/2010/main" xmlns="" val="3358899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00B050"/>
                </a:solidFill>
                <a:latin typeface="Times New Roman" panose="02020603050405020304" pitchFamily="18" charset="0"/>
                <a:cs typeface="Times New Roman" panose="02020603050405020304" pitchFamily="18" charset="0"/>
              </a:rPr>
              <a:t>Contd..</a:t>
            </a:r>
            <a:endParaRPr lang="en-US" sz="2800"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0" indent="0">
              <a:lnSpc>
                <a:spcPct val="150000"/>
              </a:lnSpc>
              <a:buNone/>
            </a:pPr>
            <a:r>
              <a:rPr lang="en-US" sz="2400" dirty="0" smtClean="0">
                <a:solidFill>
                  <a:srgbClr val="C00000"/>
                </a:solidFill>
                <a:latin typeface="Times New Roman" panose="02020603050405020304" pitchFamily="18" charset="0"/>
                <a:cs typeface="Times New Roman" panose="02020603050405020304" pitchFamily="18" charset="0"/>
              </a:rPr>
              <a:t>Example</a:t>
            </a:r>
          </a:p>
          <a:p>
            <a:pPr marL="0" indent="0" algn="just">
              <a:lnSpc>
                <a:spcPct val="150000"/>
              </a:lnSpc>
            </a:pPr>
            <a:r>
              <a:rPr lang="en-US" sz="2400" dirty="0" smtClean="0">
                <a:latin typeface="Times New Roman" panose="02020603050405020304" pitchFamily="18" charset="0"/>
                <a:cs typeface="Times New Roman" panose="02020603050405020304" pitchFamily="18" charset="0"/>
              </a:rPr>
              <a:t> Products </a:t>
            </a:r>
            <a:r>
              <a:rPr lang="en-US" sz="2400" dirty="0">
                <a:latin typeface="Times New Roman" panose="02020603050405020304" pitchFamily="18" charset="0"/>
                <a:cs typeface="Times New Roman" panose="02020603050405020304" pitchFamily="18" charset="0"/>
              </a:rPr>
              <a:t>sold on foreign markets are influenced by the local behavior, tastes, attitudes and traditions in each market. The Coca Cola Company’s attempt to sell Diet Coke product on the Japanese market was not successful because the Japanese do not consider themselves overweight and Japanese women do not want to admit they are dieters turning to products whose label specifies </a:t>
            </a:r>
            <a:r>
              <a:rPr lang="en-US" sz="2400" dirty="0" smtClean="0">
                <a:latin typeface="Times New Roman" panose="02020603050405020304" pitchFamily="18" charset="0"/>
                <a:cs typeface="Times New Roman" panose="02020603050405020304" pitchFamily="18" charset="0"/>
              </a:rPr>
              <a:t>that.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8307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00B050"/>
                </a:solidFill>
                <a:effectLst/>
                <a:latin typeface="Times New Roman" panose="02020603050405020304" pitchFamily="18" charset="0"/>
                <a:cs typeface="Times New Roman" panose="02020603050405020304" pitchFamily="18" charset="0"/>
              </a:rPr>
              <a:t>Contd..</a:t>
            </a:r>
            <a:endParaRPr lang="en-US" sz="2800" dirty="0">
              <a:effectLst/>
            </a:endParaRPr>
          </a:p>
        </p:txBody>
      </p:sp>
      <p:sp>
        <p:nvSpPr>
          <p:cNvPr id="3" name="Content Placeholder 2"/>
          <p:cNvSpPr>
            <a:spLocks noGrp="1"/>
          </p:cNvSpPr>
          <p:nvPr>
            <p:ph idx="1"/>
          </p:nvPr>
        </p:nvSpPr>
        <p:spPr>
          <a:xfrm>
            <a:off x="571472" y="928670"/>
            <a:ext cx="8229600" cy="5643602"/>
          </a:xfrm>
        </p:spPr>
        <p:txBody>
          <a:bodyPr>
            <a:noAutofit/>
          </a:bodyPr>
          <a:lstStyle/>
          <a:p>
            <a:pPr marL="82296" indent="0" algn="just">
              <a:lnSpc>
                <a:spcPct val="150000"/>
              </a:lnSpc>
              <a:buNone/>
            </a:pPr>
            <a:r>
              <a:rPr lang="en-US" sz="2400" dirty="0">
                <a:latin typeface="Times New Roman" panose="02020603050405020304" pitchFamily="18" charset="0"/>
                <a:cs typeface="Times New Roman" panose="02020603050405020304" pitchFamily="18" charset="0"/>
              </a:rPr>
              <a:t>The company was forced to change the product name in Coke Light, and the promotion emphasized keeping in shape by consuming the product, and not losing weight  </a:t>
            </a:r>
          </a:p>
          <a:p>
            <a:pPr marL="539496" indent="-457200" algn="just">
              <a:lnSpc>
                <a:spcPct val="160000"/>
              </a:lnSpc>
              <a:buFont typeface="+mj-lt"/>
              <a:buAutoNum type="arabicPeriod" startAt="2"/>
            </a:pPr>
            <a:r>
              <a:rPr lang="en-US" sz="2400" dirty="0" smtClean="0">
                <a:latin typeface="Times New Roman" panose="02020603050405020304" pitchFamily="18" charset="0"/>
                <a:cs typeface="Times New Roman" panose="02020603050405020304" pitchFamily="18" charset="0"/>
              </a:rPr>
              <a:t>It needs to match exactly the level of economic development in the target country.</a:t>
            </a:r>
          </a:p>
          <a:p>
            <a:pPr marL="0" indent="0" algn="just">
              <a:lnSpc>
                <a:spcPct val="160000"/>
              </a:lnSpc>
              <a:buNone/>
            </a:pPr>
            <a:r>
              <a:rPr lang="en-US" sz="2400" b="1" dirty="0" smtClean="0">
                <a:solidFill>
                  <a:srgbClr val="C00000"/>
                </a:solidFill>
                <a:latin typeface="Times New Roman" panose="02020603050405020304" pitchFamily="18" charset="0"/>
                <a:cs typeface="Times New Roman" panose="02020603050405020304" pitchFamily="18" charset="0"/>
              </a:rPr>
              <a:t>Example</a:t>
            </a:r>
            <a:endParaRPr lang="en-US" sz="2400" b="1" dirty="0" smtClean="0">
              <a:latin typeface="Times New Roman" panose="02020603050405020304" pitchFamily="18" charset="0"/>
              <a:cs typeface="Times New Roman" panose="02020603050405020304" pitchFamily="18" charset="0"/>
            </a:endParaRPr>
          </a:p>
          <a:p>
            <a:pPr marL="0" indent="0" algn="just">
              <a:lnSpc>
                <a:spcPct val="160000"/>
              </a:lnSpc>
              <a:buNone/>
            </a:pPr>
            <a:r>
              <a:rPr lang="en-US" sz="2400" dirty="0" smtClean="0">
                <a:latin typeface="Times New Roman" panose="02020603050405020304" pitchFamily="18" charset="0"/>
                <a:cs typeface="Times New Roman" panose="02020603050405020304" pitchFamily="18" charset="0"/>
              </a:rPr>
              <a:t>When </a:t>
            </a:r>
            <a:r>
              <a:rPr lang="en-US" sz="2400" dirty="0" err="1" smtClean="0">
                <a:latin typeface="Times New Roman" panose="02020603050405020304" pitchFamily="18" charset="0"/>
                <a:cs typeface="Times New Roman" panose="02020603050405020304" pitchFamily="18" charset="0"/>
              </a:rPr>
              <a:t>Mcdonald’s</a:t>
            </a:r>
            <a:r>
              <a:rPr lang="en-US" sz="2400" dirty="0" smtClean="0">
                <a:latin typeface="Times New Roman" panose="02020603050405020304" pitchFamily="18" charset="0"/>
                <a:cs typeface="Times New Roman" panose="02020603050405020304" pitchFamily="18" charset="0"/>
              </a:rPr>
              <a:t> opened in India , the company wasn’t forced only to remove the beef and pork menus but also to reduce the prices of all goods which were sold in the restaurants.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59203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TotalTime>
  <Words>779</Words>
  <Application>Microsoft Office PowerPoint</Application>
  <PresentationFormat>On-screen Show (4:3)</PresentationFormat>
  <Paragraphs>113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CONTENTS</vt:lpstr>
      <vt:lpstr>SOCIAL AND CULTURAL ENVIRONMENT</vt:lpstr>
      <vt:lpstr>Factors That Affect The Cultural And Social Environment</vt:lpstr>
      <vt:lpstr>Contd..</vt:lpstr>
      <vt:lpstr> Impact of Culture on Business  </vt:lpstr>
      <vt:lpstr>Contd..</vt:lpstr>
      <vt:lpstr>Contd..</vt:lpstr>
      <vt:lpstr>Contd..</vt:lpstr>
      <vt:lpstr>  Social Responsibility Of Business  </vt:lpstr>
      <vt:lpstr>Contd..</vt:lpstr>
      <vt:lpstr>CSR</vt:lpstr>
      <vt:lpstr> Social Responsibility of Business towards Society </vt:lpstr>
      <vt:lpstr> 1. Responsibility Towards Shareholders </vt:lpstr>
      <vt:lpstr> 2. Responsibility Towards Customers </vt:lpstr>
      <vt:lpstr>Contd..</vt:lpstr>
      <vt:lpstr> 3. Responsibility Towards Employees </vt:lpstr>
      <vt:lpstr> 4. Responsibility Towards Government </vt:lpstr>
      <vt:lpstr> 5. Suppliers, Creditors and Others </vt:lpstr>
      <vt:lpstr> 6. Responsibility towards the Society in General </vt:lpstr>
      <vt:lpstr>        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ENVIRONMENT</dc:title>
  <dc:creator>kennedyclinton</dc:creator>
  <cp:lastModifiedBy>User</cp:lastModifiedBy>
  <cp:revision>33</cp:revision>
  <dcterms:created xsi:type="dcterms:W3CDTF">2020-05-24T12:12:06Z</dcterms:created>
  <dcterms:modified xsi:type="dcterms:W3CDTF">2020-06-03T11:07:26Z</dcterms:modified>
</cp:coreProperties>
</file>