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60" r:id="rId1"/>
  </p:sldMasterIdLst>
  <p:notesMasterIdLst>
    <p:notesMasterId r:id="rId28"/>
  </p:notesMasterIdLst>
  <p:handoutMasterIdLst>
    <p:handoutMasterId r:id="rId29"/>
  </p:handoutMasterIdLst>
  <p:sldIdLst>
    <p:sldId id="318" r:id="rId2"/>
    <p:sldId id="351" r:id="rId3"/>
    <p:sldId id="352" r:id="rId4"/>
    <p:sldId id="353" r:id="rId5"/>
    <p:sldId id="354" r:id="rId6"/>
    <p:sldId id="355" r:id="rId7"/>
    <p:sldId id="356" r:id="rId8"/>
    <p:sldId id="359" r:id="rId9"/>
    <p:sldId id="357" r:id="rId10"/>
    <p:sldId id="358" r:id="rId11"/>
    <p:sldId id="360" r:id="rId12"/>
    <p:sldId id="361" r:id="rId13"/>
    <p:sldId id="379" r:id="rId14"/>
    <p:sldId id="380" r:id="rId15"/>
    <p:sldId id="381" r:id="rId16"/>
    <p:sldId id="368" r:id="rId17"/>
    <p:sldId id="369" r:id="rId18"/>
    <p:sldId id="370" r:id="rId19"/>
    <p:sldId id="371" r:id="rId20"/>
    <p:sldId id="372" r:id="rId21"/>
    <p:sldId id="378" r:id="rId22"/>
    <p:sldId id="373" r:id="rId23"/>
    <p:sldId id="374" r:id="rId24"/>
    <p:sldId id="375" r:id="rId25"/>
    <p:sldId id="376" r:id="rId26"/>
    <p:sldId id="377" r:id="rId27"/>
  </p:sldIdLst>
  <p:sldSz cx="9144000" cy="6858000" type="screen4x3"/>
  <p:notesSz cx="6858000" cy="9144000"/>
  <p:custDataLst>
    <p:tags r:id="rId30"/>
  </p:custDataLst>
  <p:defaultTextStyle>
    <a:defPPr>
      <a:defRPr lang="en-US"/>
    </a:defPPr>
    <a:lvl1pPr algn="l" rtl="0" eaLnBrk="0" fontAlgn="base" hangingPunct="0">
      <a:spcBef>
        <a:spcPct val="0"/>
      </a:spcBef>
      <a:spcAft>
        <a:spcPct val="0"/>
      </a:spcAft>
      <a:defRPr kern="1200">
        <a:solidFill>
          <a:schemeClr val="tx1"/>
        </a:solidFill>
        <a:latin typeface="Cambria" pitchFamily="18" charset="0"/>
        <a:ea typeface="+mn-ea"/>
        <a:cs typeface="+mn-cs"/>
      </a:defRPr>
    </a:lvl1pPr>
    <a:lvl2pPr marL="457200" algn="l" rtl="0" eaLnBrk="0" fontAlgn="base" hangingPunct="0">
      <a:spcBef>
        <a:spcPct val="0"/>
      </a:spcBef>
      <a:spcAft>
        <a:spcPct val="0"/>
      </a:spcAft>
      <a:defRPr kern="1200">
        <a:solidFill>
          <a:schemeClr val="tx1"/>
        </a:solidFill>
        <a:latin typeface="Cambria"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itchFamily="18" charset="0"/>
        <a:ea typeface="+mn-ea"/>
        <a:cs typeface="+mn-cs"/>
      </a:defRPr>
    </a:lvl5pPr>
    <a:lvl6pPr marL="2286000" algn="l" defTabSz="914400" rtl="0" eaLnBrk="1" latinLnBrk="0" hangingPunct="1">
      <a:defRPr kern="1200">
        <a:solidFill>
          <a:schemeClr val="tx1"/>
        </a:solidFill>
        <a:latin typeface="Cambria" pitchFamily="18" charset="0"/>
        <a:ea typeface="+mn-ea"/>
        <a:cs typeface="+mn-cs"/>
      </a:defRPr>
    </a:lvl6pPr>
    <a:lvl7pPr marL="2743200" algn="l" defTabSz="914400" rtl="0" eaLnBrk="1" latinLnBrk="0" hangingPunct="1">
      <a:defRPr kern="1200">
        <a:solidFill>
          <a:schemeClr val="tx1"/>
        </a:solidFill>
        <a:latin typeface="Cambria" pitchFamily="18" charset="0"/>
        <a:ea typeface="+mn-ea"/>
        <a:cs typeface="+mn-cs"/>
      </a:defRPr>
    </a:lvl7pPr>
    <a:lvl8pPr marL="3200400" algn="l" defTabSz="914400" rtl="0" eaLnBrk="1" latinLnBrk="0" hangingPunct="1">
      <a:defRPr kern="1200">
        <a:solidFill>
          <a:schemeClr val="tx1"/>
        </a:solidFill>
        <a:latin typeface="Cambria" pitchFamily="18" charset="0"/>
        <a:ea typeface="+mn-ea"/>
        <a:cs typeface="+mn-cs"/>
      </a:defRPr>
    </a:lvl8pPr>
    <a:lvl9pPr marL="3657600" algn="l" defTabSz="914400" rtl="0" eaLnBrk="1" latinLnBrk="0" hangingPunct="1">
      <a:defRPr kern="1200">
        <a:solidFill>
          <a:schemeClr val="tx1"/>
        </a:solidFill>
        <a:latin typeface="Cambr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00CC"/>
    <a:srgbClr val="0000CC"/>
    <a:srgbClr val="003300"/>
    <a:srgbClr val="000099"/>
    <a:srgbClr val="828282"/>
    <a:srgbClr val="6E90FE"/>
    <a:srgbClr val="8086FC"/>
    <a:srgbClr val="6D6DF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29" autoAdjust="0"/>
  </p:normalViewPr>
  <p:slideViewPr>
    <p:cSldViewPr>
      <p:cViewPr varScale="1">
        <p:scale>
          <a:sx n="73" d="100"/>
          <a:sy n="73" d="100"/>
        </p:scale>
        <p:origin x="-1308" y="-102"/>
      </p:cViewPr>
      <p:guideLst>
        <p:guide orient="horz" pos="2160"/>
        <p:guide orient="horz" pos="4030"/>
        <p:guide orient="horz" pos="1152"/>
        <p:guide orient="horz" pos="1018"/>
        <p:guide orient="horz" pos="3886"/>
        <p:guide orient="horz" pos="2928"/>
        <p:guide orient="horz" pos="3072"/>
        <p:guide orient="horz" pos="407"/>
        <p:guide pos="2880"/>
        <p:guide pos="719"/>
        <p:guide pos="5365"/>
        <p:guide pos="503"/>
        <p:guide pos="3744"/>
        <p:guide pos="525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310"/>
    </p:cViewPr>
  </p:sorterViewPr>
  <p:notesViewPr>
    <p:cSldViewPr>
      <p:cViewPr varScale="1">
        <p:scale>
          <a:sx n="66" d="100"/>
          <a:sy n="66" d="100"/>
        </p:scale>
        <p:origin x="2850" y="9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01B5470-B778-4175-A17A-85CC6F479D9F}" type="datetimeFigureOut">
              <a:rPr lang="en-US"/>
              <a:pPr>
                <a:defRPr/>
              </a:pPr>
              <a:t>6/3/2020</a:t>
            </a:fld>
            <a:endParaRPr lang="en-US"/>
          </a:p>
        </p:txBody>
      </p:sp>
      <p:sp>
        <p:nvSpPr>
          <p:cNvPr id="4" name="Footer Placeholder 3">
            <a:extLst>
              <a:ext uri="{FF2B5EF4-FFF2-40B4-BE49-F238E27FC236}"/>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F7C381C-5925-491D-A8A3-855A0C876F0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D851945-2144-46E9-BEF8-47A7C15E391B}" type="datetimeFigureOut">
              <a:rPr lang="en-US"/>
              <a:pPr>
                <a:defRPr/>
              </a:pPr>
              <a:t>6/3/2020</a:t>
            </a:fld>
            <a:endParaRPr lang="en-US"/>
          </a:p>
        </p:txBody>
      </p:sp>
      <p:sp>
        <p:nvSpPr>
          <p:cNvPr id="4" name="Slide Image Placeholder 3">
            <a:extLst>
              <a:ext uri="{FF2B5EF4-FFF2-40B4-BE49-F238E27FC236}"/>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BFFC90E-5EE8-4B3B-BCB8-07765A5C0F8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16">
              <a:extLst>
                <a:ext uri="{FF2B5EF4-FFF2-40B4-BE49-F238E27FC236}"/>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pPr>
                <a:defRPr/>
              </a:pPr>
              <a:endParaRPr lang="en-US"/>
            </a:p>
          </p:txBody>
        </p:sp>
        <p:sp>
          <p:nvSpPr>
            <p:cNvPr id="8" name="Freeform 19">
              <a:extLst>
                <a:ext uri="{FF2B5EF4-FFF2-40B4-BE49-F238E27FC236}"/>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0" name="Straight Connector 9">
              <a:extLst>
                <a:ext uri="{FF2B5EF4-FFF2-40B4-BE49-F238E27FC236}"/>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a:ext uri="{FF2B5EF4-FFF2-40B4-BE49-F238E27FC236}"/>
            </a:extLst>
          </p:cNvPr>
          <p:cNvSpPr>
            <a:spLocks noGrp="1"/>
          </p:cNvSpPr>
          <p:nvPr>
            <p:ph type="dt" sz="half" idx="10"/>
          </p:nvPr>
        </p:nvSpPr>
        <p:spPr/>
        <p:txBody>
          <a:bodyPr/>
          <a:lstStyle>
            <a:lvl1pPr>
              <a:defRPr>
                <a:solidFill>
                  <a:srgbClr val="FFFFFF"/>
                </a:solidFill>
              </a:defRPr>
            </a:lvl1pPr>
            <a:extLst/>
          </a:lstStyle>
          <a:p>
            <a:pPr>
              <a:defRPr/>
            </a:pPr>
            <a:fld id="{0F75D3FF-F478-4F13-AA8B-6AB34D348ADF}" type="datetimeFigureOut">
              <a:rPr lang="en-US"/>
              <a:pPr>
                <a:defRPr/>
              </a:pPr>
              <a:t>6/3/2020</a:t>
            </a:fld>
            <a:endParaRPr lang="en-US" dirty="0"/>
          </a:p>
        </p:txBody>
      </p:sp>
      <p:sp>
        <p:nvSpPr>
          <p:cNvPr id="12" name="Footer Placeholder 18">
            <a:extLst>
              <a:ext uri="{FF2B5EF4-FFF2-40B4-BE49-F238E27FC236}"/>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a:extLst>
              <a:ext uri="{FF2B5EF4-FFF2-40B4-BE49-F238E27FC236}"/>
            </a:extLst>
          </p:cNvPr>
          <p:cNvSpPr>
            <a:spLocks noGrp="1"/>
          </p:cNvSpPr>
          <p:nvPr>
            <p:ph type="sldNum" sz="quarter" idx="12"/>
          </p:nvPr>
        </p:nvSpPr>
        <p:spPr/>
        <p:txBody>
          <a:bodyPr/>
          <a:lstStyle>
            <a:lvl1pPr>
              <a:defRPr>
                <a:solidFill>
                  <a:srgbClr val="FFFFFF"/>
                </a:solidFill>
              </a:defRPr>
            </a:lvl1pPr>
          </a:lstStyle>
          <a:p>
            <a:pPr>
              <a:defRPr/>
            </a:pPr>
            <a:fld id="{7B0DD5F5-DC13-4509-9804-8C2658A29CBB}" type="slidenum">
              <a:rPr lang="en-US" altLang="en-US"/>
              <a:pPr>
                <a:defRPr/>
              </a:pPr>
              <a:t>‹#›</a:t>
            </a:fld>
            <a:endParaRPr lang="en-US" altLang="en-US"/>
          </a:p>
        </p:txBody>
      </p:sp>
    </p:spTree>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extLst>
          </p:cNvPr>
          <p:cNvSpPr>
            <a:spLocks noGrp="1"/>
          </p:cNvSpPr>
          <p:nvPr>
            <p:ph type="dt" sz="half" idx="10"/>
          </p:nvPr>
        </p:nvSpPr>
        <p:spPr/>
        <p:txBody>
          <a:bodyPr/>
          <a:lstStyle>
            <a:lvl1pPr>
              <a:defRPr/>
            </a:lvl1pPr>
          </a:lstStyle>
          <a:p>
            <a:pPr>
              <a:defRPr/>
            </a:pPr>
            <a:fld id="{6FE42F67-D3DD-400C-80A7-211045528A2B}" type="datetimeFigureOut">
              <a:rPr lang="en-US"/>
              <a:pPr>
                <a:defRPr/>
              </a:pPr>
              <a:t>6/3/2020</a:t>
            </a:fld>
            <a:endParaRPr lang="en-US"/>
          </a:p>
        </p:txBody>
      </p:sp>
      <p:sp>
        <p:nvSpPr>
          <p:cNvPr id="5" name="Footer Placeholder 21">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extLst>
          </p:cNvPr>
          <p:cNvSpPr>
            <a:spLocks noGrp="1"/>
          </p:cNvSpPr>
          <p:nvPr>
            <p:ph type="sldNum" sz="quarter" idx="12"/>
          </p:nvPr>
        </p:nvSpPr>
        <p:spPr/>
        <p:txBody>
          <a:bodyPr/>
          <a:lstStyle>
            <a:lvl1pPr>
              <a:defRPr/>
            </a:lvl1pPr>
          </a:lstStyle>
          <a:p>
            <a:pPr>
              <a:defRPr/>
            </a:pPr>
            <a:fld id="{3D706265-5391-4CAA-BFE6-E2ACF440884C}" type="slidenum">
              <a:rPr lang="en-US" altLang="en-US"/>
              <a:pPr>
                <a:defRPr/>
              </a:pPr>
              <a:t>‹#›</a:t>
            </a:fld>
            <a:endParaRPr lang="en-US" altLang="en-US"/>
          </a:p>
        </p:txBody>
      </p:sp>
    </p:spTree>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extLst>
          </p:cNvPr>
          <p:cNvSpPr>
            <a:spLocks noGrp="1"/>
          </p:cNvSpPr>
          <p:nvPr>
            <p:ph type="dt" sz="half" idx="10"/>
          </p:nvPr>
        </p:nvSpPr>
        <p:spPr/>
        <p:txBody>
          <a:bodyPr/>
          <a:lstStyle>
            <a:lvl1pPr>
              <a:defRPr/>
            </a:lvl1pPr>
          </a:lstStyle>
          <a:p>
            <a:pPr>
              <a:defRPr/>
            </a:pPr>
            <a:fld id="{421FF0A9-1EDB-4A7C-899B-9E116BC5A699}" type="datetimeFigureOut">
              <a:rPr lang="en-US"/>
              <a:pPr>
                <a:defRPr/>
              </a:pPr>
              <a:t>6/3/2020</a:t>
            </a:fld>
            <a:endParaRPr lang="en-US"/>
          </a:p>
        </p:txBody>
      </p:sp>
      <p:sp>
        <p:nvSpPr>
          <p:cNvPr id="5" name="Footer Placeholder 21">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extLst>
          </p:cNvPr>
          <p:cNvSpPr>
            <a:spLocks noGrp="1"/>
          </p:cNvSpPr>
          <p:nvPr>
            <p:ph type="sldNum" sz="quarter" idx="12"/>
          </p:nvPr>
        </p:nvSpPr>
        <p:spPr/>
        <p:txBody>
          <a:bodyPr/>
          <a:lstStyle>
            <a:lvl1pPr>
              <a:defRPr/>
            </a:lvl1pPr>
          </a:lstStyle>
          <a:p>
            <a:pPr>
              <a:defRPr/>
            </a:pPr>
            <a:fld id="{89C15924-7D7E-478C-B2A3-81D9387336FC}" type="slidenum">
              <a:rPr lang="en-US" altLang="en-US"/>
              <a:pPr>
                <a:defRPr/>
              </a:pPr>
              <a:t>‹#›</a:t>
            </a:fld>
            <a:endParaRPr lang="en-US" altLang="en-US"/>
          </a:p>
        </p:txBody>
      </p:sp>
    </p:spTree>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extLst>
          </p:cNvPr>
          <p:cNvSpPr>
            <a:spLocks noGrp="1"/>
          </p:cNvSpPr>
          <p:nvPr>
            <p:ph type="dt" sz="half" idx="10"/>
          </p:nvPr>
        </p:nvSpPr>
        <p:spPr/>
        <p:txBody>
          <a:bodyPr/>
          <a:lstStyle>
            <a:lvl1pPr>
              <a:defRPr/>
            </a:lvl1pPr>
          </a:lstStyle>
          <a:p>
            <a:pPr>
              <a:defRPr/>
            </a:pPr>
            <a:fld id="{CEE36450-A1EE-4922-9657-A3CDCEF7844E}" type="datetimeFigureOut">
              <a:rPr lang="en-US"/>
              <a:pPr>
                <a:defRPr/>
              </a:pPr>
              <a:t>6/3/2020</a:t>
            </a:fld>
            <a:endParaRPr lang="en-US"/>
          </a:p>
        </p:txBody>
      </p:sp>
      <p:sp>
        <p:nvSpPr>
          <p:cNvPr id="5" name="Footer Placeholder 21">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extLst>
          </p:cNvPr>
          <p:cNvSpPr>
            <a:spLocks noGrp="1"/>
          </p:cNvSpPr>
          <p:nvPr>
            <p:ph type="sldNum" sz="quarter" idx="12"/>
          </p:nvPr>
        </p:nvSpPr>
        <p:spPr/>
        <p:txBody>
          <a:bodyPr/>
          <a:lstStyle>
            <a:lvl1pPr>
              <a:defRPr/>
            </a:lvl1pPr>
          </a:lstStyle>
          <a:p>
            <a:pPr>
              <a:defRPr/>
            </a:pPr>
            <a:fld id="{72BE793E-74DA-48CF-B391-CF2937508EE2}" type="slidenum">
              <a:rPr lang="en-US" altLang="en-US"/>
              <a:pPr>
                <a:defRPr/>
              </a:pPr>
              <a:t>‹#›</a:t>
            </a:fld>
            <a:endParaRPr lang="en-US" altLang="en-US"/>
          </a:p>
        </p:txBody>
      </p:sp>
    </p:spTree>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a:extLst>
              <a:ext uri="{FF2B5EF4-FFF2-40B4-BE49-F238E27FC236}"/>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5" name="Chevron 15">
            <a:extLst>
              <a:ext uri="{FF2B5EF4-FFF2-40B4-BE49-F238E27FC236}"/>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extLst>
          </p:cNvPr>
          <p:cNvSpPr>
            <a:spLocks noGrp="1"/>
          </p:cNvSpPr>
          <p:nvPr>
            <p:ph type="dt" sz="half" idx="10"/>
          </p:nvPr>
        </p:nvSpPr>
        <p:spPr/>
        <p:txBody>
          <a:bodyPr/>
          <a:lstStyle>
            <a:lvl1pPr>
              <a:defRPr/>
            </a:lvl1pPr>
          </a:lstStyle>
          <a:p>
            <a:pPr>
              <a:defRPr/>
            </a:pPr>
            <a:fld id="{7C5A9004-8485-4E7D-A151-282BC2725CED}" type="datetimeFigureOut">
              <a:rPr lang="en-US"/>
              <a:pPr>
                <a:defRPr/>
              </a:pPr>
              <a:t>6/3/2020</a:t>
            </a:fld>
            <a:endParaRPr lang="en-US"/>
          </a:p>
        </p:txBody>
      </p:sp>
      <p:sp>
        <p:nvSpPr>
          <p:cNvPr id="7"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extLst>
          </p:cNvPr>
          <p:cNvSpPr>
            <a:spLocks noGrp="1"/>
          </p:cNvSpPr>
          <p:nvPr>
            <p:ph type="sldNum" sz="quarter" idx="12"/>
          </p:nvPr>
        </p:nvSpPr>
        <p:spPr/>
        <p:txBody>
          <a:bodyPr/>
          <a:lstStyle>
            <a:lvl1pPr>
              <a:defRPr/>
            </a:lvl1pPr>
          </a:lstStyle>
          <a:p>
            <a:pPr>
              <a:defRPr/>
            </a:pPr>
            <a:fld id="{9F3F06F9-39BB-4AAB-9057-81665D468220}" type="slidenum">
              <a:rPr lang="en-US" altLang="en-US"/>
              <a:pPr>
                <a:defRPr/>
              </a:pPr>
              <a:t>‹#›</a:t>
            </a:fld>
            <a:endParaRPr lang="en-US" altLang="en-US"/>
          </a:p>
        </p:txBody>
      </p:sp>
    </p:spTree>
  </p:cSld>
  <p:clrMapOvr>
    <a:overrideClrMapping bg1="dk1" tx1="lt1" bg2="dk2" tx2="lt2" accent1="accent1" accent2="accent2" accent3="accent3" accent4="accent4" accent5="accent5" accent6="accent6" hlink="hlink" folHlink="folHlink"/>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extLst>
          </p:cNvPr>
          <p:cNvSpPr>
            <a:spLocks noGrp="1"/>
          </p:cNvSpPr>
          <p:nvPr>
            <p:ph type="dt" sz="half" idx="10"/>
          </p:nvPr>
        </p:nvSpPr>
        <p:spPr/>
        <p:txBody>
          <a:bodyPr/>
          <a:lstStyle>
            <a:lvl1pPr>
              <a:defRPr/>
            </a:lvl1pPr>
          </a:lstStyle>
          <a:p>
            <a:pPr>
              <a:defRPr/>
            </a:pPr>
            <a:fld id="{0EC2E603-E81F-4F9F-B44B-9906F86D2F39}" type="datetimeFigureOut">
              <a:rPr lang="en-US"/>
              <a:pPr>
                <a:defRPr/>
              </a:pPr>
              <a:t>6/3/2020</a:t>
            </a:fld>
            <a:endParaRPr lang="en-US"/>
          </a:p>
        </p:txBody>
      </p:sp>
      <p:sp>
        <p:nvSpPr>
          <p:cNvPr id="6" name="Footer Placeholder 5">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extLst>
          </p:cNvPr>
          <p:cNvSpPr>
            <a:spLocks noGrp="1"/>
          </p:cNvSpPr>
          <p:nvPr>
            <p:ph type="sldNum" sz="quarter" idx="12"/>
          </p:nvPr>
        </p:nvSpPr>
        <p:spPr/>
        <p:txBody>
          <a:bodyPr/>
          <a:lstStyle>
            <a:lvl1pPr>
              <a:defRPr/>
            </a:lvl1pPr>
          </a:lstStyle>
          <a:p>
            <a:pPr>
              <a:defRPr/>
            </a:pPr>
            <a:fld id="{4C760C44-58A2-43E4-A426-092FF27BCD62}" type="slidenum">
              <a:rPr lang="en-US" altLang="en-US"/>
              <a:pPr>
                <a:defRPr/>
              </a:pPr>
              <a:t>‹#›</a:t>
            </a:fld>
            <a:endParaRPr lang="en-US" altLang="en-US"/>
          </a:p>
        </p:txBody>
      </p:sp>
    </p:spTree>
  </p:cSld>
  <p:clrMapOvr>
    <a:overrideClrMapping bg1="dk1" tx1="lt1" bg2="dk2" tx2="lt2" accent1="accent1" accent2="accent2" accent3="accent3" accent4="accent4" accent5="accent5" accent6="accent6" hlink="hlink" folHlink="folHlink"/>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extLst>
          </p:cNvPr>
          <p:cNvSpPr>
            <a:spLocks noGrp="1"/>
          </p:cNvSpPr>
          <p:nvPr>
            <p:ph type="dt" sz="half" idx="10"/>
          </p:nvPr>
        </p:nvSpPr>
        <p:spPr/>
        <p:txBody>
          <a:bodyPr/>
          <a:lstStyle>
            <a:lvl1pPr>
              <a:defRPr/>
            </a:lvl1pPr>
          </a:lstStyle>
          <a:p>
            <a:pPr>
              <a:defRPr/>
            </a:pPr>
            <a:fld id="{F1D2FA27-BE7C-49EF-94D0-828852F8DB52}" type="datetimeFigureOut">
              <a:rPr lang="en-US"/>
              <a:pPr>
                <a:defRPr/>
              </a:pPr>
              <a:t>6/3/2020</a:t>
            </a:fld>
            <a:endParaRPr lang="en-US"/>
          </a:p>
        </p:txBody>
      </p:sp>
      <p:sp>
        <p:nvSpPr>
          <p:cNvPr id="8" name="Footer Placeholder 7">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extLst>
          </p:cNvPr>
          <p:cNvSpPr>
            <a:spLocks noGrp="1"/>
          </p:cNvSpPr>
          <p:nvPr>
            <p:ph type="sldNum" sz="quarter" idx="12"/>
          </p:nvPr>
        </p:nvSpPr>
        <p:spPr/>
        <p:txBody>
          <a:bodyPr/>
          <a:lstStyle>
            <a:lvl1pPr>
              <a:defRPr/>
            </a:lvl1pPr>
          </a:lstStyle>
          <a:p>
            <a:pPr>
              <a:defRPr/>
            </a:pPr>
            <a:fld id="{5CB53AFB-74D6-453A-990D-8B64AD66EB7C}" type="slidenum">
              <a:rPr lang="en-US" altLang="en-US"/>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extLst>
          </p:cNvPr>
          <p:cNvSpPr>
            <a:spLocks noGrp="1"/>
          </p:cNvSpPr>
          <p:nvPr>
            <p:ph type="dt" sz="half" idx="10"/>
          </p:nvPr>
        </p:nvSpPr>
        <p:spPr/>
        <p:txBody>
          <a:bodyPr/>
          <a:lstStyle>
            <a:lvl1pPr>
              <a:defRPr/>
            </a:lvl1pPr>
          </a:lstStyle>
          <a:p>
            <a:pPr>
              <a:defRPr/>
            </a:pPr>
            <a:fld id="{BA77A71B-5A5A-4711-B56D-881F57901068}" type="datetimeFigureOut">
              <a:rPr lang="en-US"/>
              <a:pPr>
                <a:defRPr/>
              </a:pPr>
              <a:t>6/3/2020</a:t>
            </a:fld>
            <a:endParaRPr lang="en-US"/>
          </a:p>
        </p:txBody>
      </p:sp>
      <p:sp>
        <p:nvSpPr>
          <p:cNvPr id="4" name="Footer Placeholder 3">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extLst>
          </p:cNvPr>
          <p:cNvSpPr>
            <a:spLocks noGrp="1"/>
          </p:cNvSpPr>
          <p:nvPr>
            <p:ph type="sldNum" sz="quarter" idx="12"/>
          </p:nvPr>
        </p:nvSpPr>
        <p:spPr/>
        <p:txBody>
          <a:bodyPr/>
          <a:lstStyle>
            <a:lvl1pPr>
              <a:defRPr/>
            </a:lvl1pPr>
          </a:lstStyle>
          <a:p>
            <a:pPr>
              <a:defRPr/>
            </a:pPr>
            <a:fld id="{3E68576D-77D0-4FFF-B961-87AF214C8876}" type="slidenum">
              <a:rPr lang="en-US" altLang="en-US"/>
              <a:pPr>
                <a:defRPr/>
              </a:pPr>
              <a:t>‹#›</a:t>
            </a:fld>
            <a:endParaRPr lang="en-US" altLang="en-US"/>
          </a:p>
        </p:txBody>
      </p:sp>
    </p:spTree>
  </p:cSld>
  <p:clrMapOvr>
    <a:overrideClrMapping bg1="dk1" tx1="lt1" bg2="dk2" tx2="lt2" accent1="accent1" accent2="accent2" accent3="accent3" accent4="accent4" accent5="accent5" accent6="accent6" hlink="hlink" folHlink="folHlink"/>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extLst>
          </p:cNvPr>
          <p:cNvSpPr>
            <a:spLocks noGrp="1"/>
          </p:cNvSpPr>
          <p:nvPr>
            <p:ph type="dt" sz="half" idx="10"/>
          </p:nvPr>
        </p:nvSpPr>
        <p:spPr/>
        <p:txBody>
          <a:bodyPr/>
          <a:lstStyle>
            <a:lvl1pPr>
              <a:defRPr/>
            </a:lvl1pPr>
          </a:lstStyle>
          <a:p>
            <a:pPr>
              <a:defRPr/>
            </a:pPr>
            <a:fld id="{27540466-B341-40C3-9B4C-B225590C4ACD}" type="datetimeFigureOut">
              <a:rPr lang="en-US"/>
              <a:pPr>
                <a:defRPr/>
              </a:pPr>
              <a:t>6/3/2020</a:t>
            </a:fld>
            <a:endParaRPr lang="en-US"/>
          </a:p>
        </p:txBody>
      </p:sp>
      <p:sp>
        <p:nvSpPr>
          <p:cNvPr id="3" name="Footer Placeholder 21">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extLst>
          </p:cNvPr>
          <p:cNvSpPr>
            <a:spLocks noGrp="1"/>
          </p:cNvSpPr>
          <p:nvPr>
            <p:ph type="sldNum" sz="quarter" idx="12"/>
          </p:nvPr>
        </p:nvSpPr>
        <p:spPr/>
        <p:txBody>
          <a:bodyPr/>
          <a:lstStyle>
            <a:lvl1pPr>
              <a:defRPr/>
            </a:lvl1pPr>
          </a:lstStyle>
          <a:p>
            <a:pPr>
              <a:defRPr/>
            </a:pPr>
            <a:fld id="{98694236-893F-4C16-BC3A-A26B424F05CF}" type="slidenum">
              <a:rPr lang="en-US" altLang="en-US"/>
              <a:pPr>
                <a:defRPr/>
              </a:pPr>
              <a:t>‹#›</a:t>
            </a:fld>
            <a:endParaRPr lang="en-US" altLang="en-US"/>
          </a:p>
        </p:txBody>
      </p:sp>
    </p:spTree>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extLst>
          </p:cNvPr>
          <p:cNvSpPr>
            <a:spLocks noGrp="1"/>
          </p:cNvSpPr>
          <p:nvPr>
            <p:ph type="dt" sz="half" idx="10"/>
          </p:nvPr>
        </p:nvSpPr>
        <p:spPr/>
        <p:txBody>
          <a:bodyPr/>
          <a:lstStyle>
            <a:lvl1pPr>
              <a:defRPr/>
            </a:lvl1pPr>
          </a:lstStyle>
          <a:p>
            <a:pPr>
              <a:defRPr/>
            </a:pPr>
            <a:fld id="{DB164BD2-AA08-4637-A32F-6148930716B5}" type="datetimeFigureOut">
              <a:rPr lang="en-US"/>
              <a:pPr>
                <a:defRPr/>
              </a:pPr>
              <a:t>6/3/2020</a:t>
            </a:fld>
            <a:endParaRPr lang="en-US"/>
          </a:p>
        </p:txBody>
      </p:sp>
      <p:sp>
        <p:nvSpPr>
          <p:cNvPr id="6" name="Footer Placeholder 5">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extLst>
          </p:cNvPr>
          <p:cNvSpPr>
            <a:spLocks noGrp="1"/>
          </p:cNvSpPr>
          <p:nvPr>
            <p:ph type="sldNum" sz="quarter" idx="12"/>
          </p:nvPr>
        </p:nvSpPr>
        <p:spPr/>
        <p:txBody>
          <a:bodyPr/>
          <a:lstStyle>
            <a:lvl1pPr>
              <a:defRPr/>
            </a:lvl1pPr>
          </a:lstStyle>
          <a:p>
            <a:pPr>
              <a:defRPr/>
            </a:pPr>
            <a:fld id="{71761700-A13D-415B-9570-CCFB1D56CA64}" type="slidenum">
              <a:rPr lang="en-US" altLang="en-US"/>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a:extLst>
              <a:ext uri="{FF2B5EF4-FFF2-40B4-BE49-F238E27FC236}"/>
            </a:extLst>
          </p:cNvPr>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53975" y="5784850"/>
            <a:ext cx="3802063"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w="9525" cap="flat" cmpd="sng" algn="ctr">
            <a:noFill/>
            <a:prstDash val="solid"/>
            <a:round/>
            <a:headEnd type="none" w="med" len="med"/>
            <a:tailEnd type="none" w="med" len="med"/>
          </a:ln>
        </p:spPr>
        <p:txBody>
          <a:bodyPr/>
          <a:lstStyle/>
          <a:p>
            <a:pPr>
              <a:defRPr/>
            </a:pPr>
            <a:endParaRPr lang="en-US"/>
          </a:p>
        </p:txBody>
      </p:sp>
      <p:sp>
        <p:nvSpPr>
          <p:cNvPr id="7" name="Right Triangle 6">
            <a:extLst>
              <a:ext uri="{FF2B5EF4-FFF2-40B4-BE49-F238E27FC236}"/>
            </a:extLst>
          </p:cNvPr>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Straight Connector 7">
            <a:extLst>
              <a:ext uri="{FF2B5EF4-FFF2-40B4-BE49-F238E27FC236}"/>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9">
            <a:extLst>
              <a:ext uri="{FF2B5EF4-FFF2-40B4-BE49-F238E27FC236}"/>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10" name="Chevron 20">
            <a:extLst>
              <a:ext uri="{FF2B5EF4-FFF2-40B4-BE49-F238E27FC236}"/>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extLst>
          </p:cNvPr>
          <p:cNvSpPr>
            <a:spLocks noGrp="1"/>
          </p:cNvSpPr>
          <p:nvPr>
            <p:ph type="dt" sz="half" idx="10"/>
          </p:nvPr>
        </p:nvSpPr>
        <p:spPr/>
        <p:txBody>
          <a:bodyPr/>
          <a:lstStyle>
            <a:lvl1pPr>
              <a:defRPr>
                <a:solidFill>
                  <a:schemeClr val="tx1"/>
                </a:solidFill>
              </a:defRPr>
            </a:lvl1pPr>
            <a:extLst/>
          </a:lstStyle>
          <a:p>
            <a:pPr>
              <a:defRPr/>
            </a:pPr>
            <a:fld id="{5D49CB26-484A-489E-ABCD-F88325AF4040}" type="datetimeFigureOut">
              <a:rPr lang="en-US"/>
              <a:pPr>
                <a:defRPr/>
              </a:pPr>
              <a:t>6/3/2020</a:t>
            </a:fld>
            <a:endParaRPr lang="en-US"/>
          </a:p>
        </p:txBody>
      </p:sp>
      <p:sp>
        <p:nvSpPr>
          <p:cNvPr id="12" name="Footer Placeholder 5">
            <a:extLst>
              <a:ext uri="{FF2B5EF4-FFF2-40B4-BE49-F238E27FC236}"/>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a:extLst>
              <a:ext uri="{FF2B5EF4-FFF2-40B4-BE49-F238E27FC236}"/>
            </a:extLst>
          </p:cNvPr>
          <p:cNvSpPr>
            <a:spLocks noGrp="1"/>
          </p:cNvSpPr>
          <p:nvPr>
            <p:ph type="sldNum" sz="quarter" idx="12"/>
          </p:nvPr>
        </p:nvSpPr>
        <p:spPr/>
        <p:txBody>
          <a:bodyPr/>
          <a:lstStyle>
            <a:lvl1pPr>
              <a:defRPr/>
            </a:lvl1pPr>
          </a:lstStyle>
          <a:p>
            <a:pPr>
              <a:defRPr/>
            </a:pPr>
            <a:fld id="{068024A0-6A27-40B3-B7C3-7697954F122E}" type="slidenum">
              <a:rPr lang="en-US" altLang="en-US"/>
              <a:pPr>
                <a:defRPr/>
              </a:pPr>
              <a:t>‹#›</a:t>
            </a:fld>
            <a:endParaRPr lang="en-US" altLang="en-US"/>
          </a:p>
        </p:txBody>
      </p:sp>
    </p:spTree>
  </p:cSld>
  <p:clrMapOvr>
    <a:overrideClrMapping bg1="dk1" tx1="lt1" bg2="dk2" tx2="lt2" accent1="accent1" accent2="accent2" accent3="accent3" accent4="accent4" accent5="accent5" accent6="accent6" hlink="hlink" folHlink="folHlink"/>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extLst>
          </p:cNvPr>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53975" y="5784850"/>
            <a:ext cx="3802063"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w="9525" cap="flat" cmpd="sng" algn="ctr">
            <a:noFill/>
            <a:prstDash val="solid"/>
            <a:round/>
            <a:headEnd type="none" w="med" len="med"/>
            <a:tailEnd type="none" w="med" len="med"/>
          </a:ln>
        </p:spPr>
        <p:txBody>
          <a:bodyPr/>
          <a:lstStyle/>
          <a:p>
            <a:pPr>
              <a:defRPr/>
            </a:pPr>
            <a:endParaRPr lang="en-US"/>
          </a:p>
        </p:txBody>
      </p:sp>
      <p:sp>
        <p:nvSpPr>
          <p:cNvPr id="14" name="Right Triangle 13">
            <a:extLst>
              <a:ext uri="{FF2B5EF4-FFF2-40B4-BE49-F238E27FC236}"/>
            </a:extLst>
          </p:cNvPr>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5" name="Straight Connector 14">
            <a:extLst>
              <a:ext uri="{FF2B5EF4-FFF2-40B4-BE49-F238E27FC236}"/>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a:extLst>
              <a:ext uri="{FF2B5EF4-FFF2-40B4-BE49-F238E27FC236}"/>
            </a:extLst>
          </p:cNvPr>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81C2D3D1-366A-4C16-A50D-D5EB9FEFF95D}" type="datetimeFigureOut">
              <a:rPr lang="en-US"/>
              <a:pPr>
                <a:defRPr/>
              </a:pPr>
              <a:t>6/3/2020</a:t>
            </a:fld>
            <a:endParaRPr lang="en-US"/>
          </a:p>
        </p:txBody>
      </p:sp>
      <p:sp>
        <p:nvSpPr>
          <p:cNvPr id="22" name="Footer Placeholder 21">
            <a:extLst>
              <a:ext uri="{FF2B5EF4-FFF2-40B4-BE49-F238E27FC236}"/>
            </a:extLst>
          </p:cNvPr>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a:extLst>
              <a:ext uri="{FF2B5EF4-FFF2-40B4-BE49-F238E27FC236}"/>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702E319D-C862-45E7-9EF6-697576371F0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09" r:id="rId1"/>
    <p:sldLayoutId id="2147484205" r:id="rId2"/>
    <p:sldLayoutId id="2147484210" r:id="rId3"/>
    <p:sldLayoutId id="2147484211" r:id="rId4"/>
    <p:sldLayoutId id="2147484212" r:id="rId5"/>
    <p:sldLayoutId id="2147484213" r:id="rId6"/>
    <p:sldLayoutId id="2147484206" r:id="rId7"/>
    <p:sldLayoutId id="2147484214" r:id="rId8"/>
    <p:sldLayoutId id="2147484215" r:id="rId9"/>
    <p:sldLayoutId id="2147484207" r:id="rId10"/>
    <p:sldLayoutId id="2147484208" r:id="rId11"/>
  </p:sldLayoutIdLst>
  <p:transition spd="slow">
    <p:blinds dir="vert"/>
  </p:transition>
  <p:timing>
    <p:tnLst>
      <p:par>
        <p:cTn id="1" dur="indefinite" restart="never" nodeType="tmRoot"/>
      </p:par>
    </p:tnLst>
  </p:timing>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52400" y="1981200"/>
            <a:ext cx="8763000" cy="4876800"/>
          </a:xfrm>
        </p:spPr>
        <p:txBody>
          <a:bodyPr rtlCol="0">
            <a:noAutofit/>
          </a:bodyPr>
          <a:lstStyle/>
          <a:p>
            <a:pPr algn="l" eaLnBrk="1" fontAlgn="auto" hangingPunct="1">
              <a:spcAft>
                <a:spcPts val="0"/>
              </a:spcAft>
              <a:defRPr/>
            </a:pPr>
            <a:r>
              <a:rPr lang="en-US" sz="3200" dirty="0" smtClean="0">
                <a:solidFill>
                  <a:srgbClr val="FF0000"/>
                </a:solidFill>
                <a:latin typeface="Times New Roman" pitchFamily="18" charset="0"/>
                <a:cs typeface="Times New Roman" pitchFamily="18" charset="0"/>
              </a:rPr>
              <a:t>IDHAYA COLLEGE FOR WOMEN, KUMBAKONAM</a:t>
            </a:r>
            <a:br>
              <a:rPr lang="en-US" sz="3200" dirty="0" smtClean="0">
                <a:solidFill>
                  <a:srgbClr val="FF0000"/>
                </a:solidFill>
                <a:latin typeface="Times New Roman" pitchFamily="18" charset="0"/>
                <a:cs typeface="Times New Roman" pitchFamily="18" charset="0"/>
              </a:rPr>
            </a:br>
            <a:r>
              <a:rPr lang="en-US" sz="2000" dirty="0" smtClean="0">
                <a:solidFill>
                  <a:srgbClr val="FF0000"/>
                </a:solidFill>
                <a:latin typeface="Times New Roman" pitchFamily="18" charset="0"/>
                <a:cs typeface="Times New Roman" pitchFamily="18" charset="0"/>
              </a:rPr>
              <a:t/>
            </a:r>
            <a:br>
              <a:rPr lang="en-US" sz="2000" dirty="0" smtClean="0">
                <a:solidFill>
                  <a:srgbClr val="FF0000"/>
                </a:solidFill>
                <a:latin typeface="Times New Roman" pitchFamily="18" charset="0"/>
                <a:cs typeface="Times New Roman" pitchFamily="18" charset="0"/>
              </a:rPr>
            </a:br>
            <a:r>
              <a:rPr lang="en-US" sz="2000" dirty="0" smtClean="0">
                <a:solidFill>
                  <a:srgbClr val="FF0000"/>
                </a:solidFill>
                <a:latin typeface="Times New Roman" pitchFamily="18" charset="0"/>
                <a:cs typeface="Times New Roman" pitchFamily="18" charset="0"/>
              </a:rPr>
              <a:t/>
            </a:r>
            <a:br>
              <a:rPr lang="en-US" sz="2000" dirty="0" smtClean="0">
                <a:solidFill>
                  <a:srgbClr val="FF0000"/>
                </a:solidFill>
                <a:latin typeface="Times New Roman" pitchFamily="18" charset="0"/>
                <a:cs typeface="Times New Roman" pitchFamily="18" charset="0"/>
              </a:rPr>
            </a:br>
            <a:r>
              <a:rPr lang="en-US" sz="2000" dirty="0" smtClean="0">
                <a:solidFill>
                  <a:schemeClr val="tx1">
                    <a:lumMod val="75000"/>
                    <a:lumOff val="25000"/>
                  </a:schemeClr>
                </a:solidFill>
                <a:latin typeface="Times New Roman" pitchFamily="18" charset="0"/>
                <a:cs typeface="Times New Roman" pitchFamily="18" charset="0"/>
              </a:rPr>
              <a:t/>
            </a:r>
            <a:br>
              <a:rPr lang="en-US" sz="2000" dirty="0" smtClean="0">
                <a:solidFill>
                  <a:schemeClr val="tx1">
                    <a:lumMod val="75000"/>
                    <a:lumOff val="25000"/>
                  </a:schemeClr>
                </a:solidFill>
                <a:latin typeface="Times New Roman" pitchFamily="18" charset="0"/>
                <a:cs typeface="Times New Roman" pitchFamily="18" charset="0"/>
              </a:rPr>
            </a:br>
            <a:r>
              <a:rPr lang="en-US" sz="2000" dirty="0" smtClean="0">
                <a:solidFill>
                  <a:schemeClr val="tx1">
                    <a:lumMod val="75000"/>
                    <a:lumOff val="25000"/>
                  </a:schemeClr>
                </a:solidFill>
                <a:latin typeface="Times New Roman" pitchFamily="18" charset="0"/>
                <a:cs typeface="Times New Roman" pitchFamily="18" charset="0"/>
              </a:rPr>
              <a:t/>
            </a:r>
            <a:br>
              <a:rPr lang="en-US" sz="2000" dirty="0" smtClean="0">
                <a:solidFill>
                  <a:schemeClr val="tx1">
                    <a:lumMod val="75000"/>
                    <a:lumOff val="25000"/>
                  </a:schemeClr>
                </a:solidFill>
                <a:latin typeface="Times New Roman" pitchFamily="18" charset="0"/>
                <a:cs typeface="Times New Roman" pitchFamily="18" charset="0"/>
              </a:rPr>
            </a:br>
            <a:r>
              <a:rPr lang="en-US" sz="2000" dirty="0" smtClean="0">
                <a:solidFill>
                  <a:schemeClr val="tx1">
                    <a:lumMod val="75000"/>
                    <a:lumOff val="25000"/>
                  </a:schemeClr>
                </a:solidFill>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IDHAYA COLLEGE FOR WOMEN, KUMBAKONAM</a:t>
            </a:r>
            <a:r>
              <a:rPr lang="en-US" sz="2000" dirty="0" smtClean="0">
                <a:solidFill>
                  <a:schemeClr val="tx1">
                    <a:lumMod val="75000"/>
                    <a:lumOff val="25000"/>
                  </a:schemeClr>
                </a:solidFill>
                <a:latin typeface="Times New Roman" pitchFamily="18" charset="0"/>
                <a:cs typeface="Times New Roman" pitchFamily="18" charset="0"/>
              </a:rPr>
              <a:t/>
            </a:r>
            <a:br>
              <a:rPr lang="en-US" sz="2000" dirty="0" smtClean="0">
                <a:solidFill>
                  <a:schemeClr val="tx1">
                    <a:lumMod val="75000"/>
                    <a:lumOff val="25000"/>
                  </a:schemeClr>
                </a:solidFill>
                <a:latin typeface="Times New Roman" pitchFamily="18" charset="0"/>
                <a:cs typeface="Times New Roman" pitchFamily="18" charset="0"/>
              </a:rPr>
            </a:br>
            <a:r>
              <a:rPr lang="en-US" sz="2000" dirty="0" smtClean="0">
                <a:solidFill>
                  <a:schemeClr val="tx1">
                    <a:lumMod val="75000"/>
                    <a:lumOff val="25000"/>
                  </a:schemeClr>
                </a:solidFill>
                <a:latin typeface="Times New Roman" pitchFamily="18" charset="0"/>
                <a:cs typeface="Times New Roman" pitchFamily="18" charset="0"/>
              </a:rPr>
              <a:t/>
            </a:r>
            <a:br>
              <a:rPr lang="en-US" sz="2000" dirty="0" smtClean="0">
                <a:solidFill>
                  <a:schemeClr val="tx1">
                    <a:lumMod val="75000"/>
                    <a:lumOff val="25000"/>
                  </a:schemeClr>
                </a:solidFill>
                <a:latin typeface="Times New Roman" pitchFamily="18" charset="0"/>
                <a:cs typeface="Times New Roman" pitchFamily="18" charset="0"/>
              </a:rPr>
            </a:br>
            <a:r>
              <a:rPr lang="en-US" sz="2000" dirty="0" smtClean="0">
                <a:solidFill>
                  <a:schemeClr val="tx1">
                    <a:lumMod val="75000"/>
                    <a:lumOff val="25000"/>
                  </a:schemeClr>
                </a:solidFill>
                <a:latin typeface="Times New Roman" pitchFamily="18" charset="0"/>
                <a:cs typeface="Times New Roman" pitchFamily="18" charset="0"/>
              </a:rPr>
              <a:t/>
            </a:r>
            <a:br>
              <a:rPr lang="en-US" sz="2000" dirty="0" smtClean="0">
                <a:solidFill>
                  <a:schemeClr val="tx1">
                    <a:lumMod val="75000"/>
                    <a:lumOff val="25000"/>
                  </a:schemeClr>
                </a:solidFill>
                <a:latin typeface="Times New Roman" pitchFamily="18" charset="0"/>
                <a:cs typeface="Times New Roman" pitchFamily="18" charset="0"/>
              </a:rPr>
            </a:br>
            <a:r>
              <a:rPr lang="en-US" sz="2000" dirty="0" smtClean="0">
                <a:solidFill>
                  <a:schemeClr val="tx1">
                    <a:lumMod val="75000"/>
                    <a:lumOff val="25000"/>
                  </a:schemeClr>
                </a:solidFill>
                <a:latin typeface="Times New Roman" pitchFamily="18" charset="0"/>
                <a:cs typeface="Times New Roman" pitchFamily="18" charset="0"/>
              </a:rPr>
              <a:t/>
            </a:r>
            <a:br>
              <a:rPr lang="en-US" sz="2000" dirty="0" smtClean="0">
                <a:solidFill>
                  <a:schemeClr val="tx1">
                    <a:lumMod val="75000"/>
                    <a:lumOff val="25000"/>
                  </a:schemeClr>
                </a:solidFill>
                <a:latin typeface="Times New Roman" pitchFamily="18" charset="0"/>
                <a:cs typeface="Times New Roman" pitchFamily="18" charset="0"/>
              </a:rPr>
            </a:br>
            <a:r>
              <a:rPr lang="en-US" sz="2000" dirty="0" smtClean="0">
                <a:solidFill>
                  <a:schemeClr val="tx1">
                    <a:lumMod val="75000"/>
                    <a:lumOff val="25000"/>
                  </a:schemeClr>
                </a:solidFill>
                <a:latin typeface="Times New Roman" pitchFamily="18" charset="0"/>
                <a:cs typeface="Times New Roman" pitchFamily="18" charset="0"/>
              </a:rPr>
              <a:t/>
            </a:r>
            <a:br>
              <a:rPr lang="en-US" sz="2000" dirty="0" smtClean="0">
                <a:solidFill>
                  <a:schemeClr val="tx1">
                    <a:lumMod val="75000"/>
                    <a:lumOff val="25000"/>
                  </a:schemeClr>
                </a:solidFill>
                <a:latin typeface="Times New Roman" pitchFamily="18" charset="0"/>
                <a:cs typeface="Times New Roman" pitchFamily="18" charset="0"/>
              </a:rPr>
            </a:br>
            <a:r>
              <a:rPr lang="en-US" sz="2000" dirty="0" smtClean="0">
                <a:solidFill>
                  <a:schemeClr val="tx1">
                    <a:lumMod val="75000"/>
                    <a:lumOff val="25000"/>
                  </a:schemeClr>
                </a:solidFill>
                <a:latin typeface="Times New Roman" pitchFamily="18" charset="0"/>
                <a:cs typeface="Times New Roman" pitchFamily="18" charset="0"/>
              </a:rPr>
              <a:t/>
            </a:r>
            <a:br>
              <a:rPr lang="en-US" sz="2000" dirty="0" smtClean="0">
                <a:solidFill>
                  <a:schemeClr val="tx1">
                    <a:lumMod val="75000"/>
                    <a:lumOff val="25000"/>
                  </a:schemeClr>
                </a:solidFill>
                <a:latin typeface="Times New Roman" pitchFamily="18" charset="0"/>
                <a:cs typeface="Times New Roman" pitchFamily="18" charset="0"/>
              </a:rPr>
            </a:br>
            <a:r>
              <a:rPr lang="en-US" sz="2000" dirty="0" smtClean="0">
                <a:solidFill>
                  <a:schemeClr val="tx1">
                    <a:lumMod val="75000"/>
                    <a:lumOff val="25000"/>
                  </a:schemeClr>
                </a:solidFill>
                <a:latin typeface="Times New Roman" pitchFamily="18" charset="0"/>
                <a:cs typeface="Times New Roman" pitchFamily="18" charset="0"/>
              </a:rPr>
              <a:t/>
            </a:r>
            <a:br>
              <a:rPr lang="en-US" sz="2000" dirty="0" smtClean="0">
                <a:solidFill>
                  <a:schemeClr val="tx1">
                    <a:lumMod val="75000"/>
                    <a:lumOff val="25000"/>
                  </a:schemeClr>
                </a:solidFill>
                <a:latin typeface="Times New Roman" pitchFamily="18" charset="0"/>
                <a:cs typeface="Times New Roman" pitchFamily="18" charset="0"/>
              </a:rPr>
            </a:br>
            <a:r>
              <a:rPr lang="en-US" sz="2000" dirty="0" smtClean="0">
                <a:solidFill>
                  <a:srgbClr val="FF0000"/>
                </a:solidFill>
                <a:latin typeface="Times New Roman" pitchFamily="18" charset="0"/>
                <a:cs typeface="Times New Roman" pitchFamily="18" charset="0"/>
              </a:rPr>
              <a:t>Semester</a:t>
            </a:r>
            <a:r>
              <a:rPr lang="en-US" sz="2000" dirty="0" smtClean="0">
                <a:solidFill>
                  <a:schemeClr val="tx1">
                    <a:lumMod val="75000"/>
                    <a:lumOff val="25000"/>
                  </a:schemeClr>
                </a:solidFill>
                <a:latin typeface="Times New Roman" pitchFamily="18" charset="0"/>
                <a:cs typeface="Times New Roman" pitchFamily="18" charset="0"/>
              </a:rPr>
              <a:t>	:	IV</a:t>
            </a:r>
            <a:br>
              <a:rPr lang="en-US" sz="2000" dirty="0" smtClean="0">
                <a:solidFill>
                  <a:schemeClr val="tx1">
                    <a:lumMod val="75000"/>
                    <a:lumOff val="25000"/>
                  </a:schemeClr>
                </a:solidFill>
                <a:latin typeface="Times New Roman" pitchFamily="18" charset="0"/>
                <a:cs typeface="Times New Roman" pitchFamily="18" charset="0"/>
              </a:rPr>
            </a:br>
            <a:r>
              <a:rPr lang="en-US" sz="2000" dirty="0" smtClean="0">
                <a:solidFill>
                  <a:srgbClr val="FF0000"/>
                </a:solidFill>
                <a:latin typeface="Times New Roman" pitchFamily="18" charset="0"/>
                <a:cs typeface="Times New Roman" pitchFamily="18" charset="0"/>
              </a:rPr>
              <a:t>Class		:	</a:t>
            </a:r>
            <a:r>
              <a:rPr lang="en-US" sz="2000" dirty="0" smtClean="0">
                <a:solidFill>
                  <a:schemeClr val="tx1"/>
                </a:solidFill>
                <a:latin typeface="Times New Roman" pitchFamily="18" charset="0"/>
                <a:cs typeface="Times New Roman" pitchFamily="18" charset="0"/>
              </a:rPr>
              <a:t>II BBA</a:t>
            </a:r>
            <a:br>
              <a:rPr lang="en-US" sz="2000" dirty="0" smtClean="0">
                <a:solidFill>
                  <a:schemeClr val="tx1"/>
                </a:solidFill>
                <a:latin typeface="Times New Roman" pitchFamily="18" charset="0"/>
                <a:cs typeface="Times New Roman" pitchFamily="18" charset="0"/>
              </a:rPr>
            </a:br>
            <a:r>
              <a:rPr lang="en-US" sz="2000" dirty="0" smtClean="0">
                <a:solidFill>
                  <a:srgbClr val="FF0000"/>
                </a:solidFill>
                <a:latin typeface="Times New Roman" pitchFamily="18" charset="0"/>
                <a:cs typeface="Times New Roman" pitchFamily="18" charset="0"/>
              </a:rPr>
              <a:t>Subject</a:t>
            </a:r>
            <a:r>
              <a:rPr lang="en-US" sz="2000" dirty="0" smtClean="0">
                <a:solidFill>
                  <a:schemeClr val="tx1">
                    <a:lumMod val="75000"/>
                    <a:lumOff val="25000"/>
                  </a:schemeClr>
                </a:solidFill>
                <a:latin typeface="Times New Roman" pitchFamily="18" charset="0"/>
                <a:cs typeface="Times New Roman" pitchFamily="18" charset="0"/>
              </a:rPr>
              <a:t>		:	</a:t>
            </a:r>
            <a:r>
              <a:rPr lang="en-US" sz="2000" dirty="0" err="1" smtClean="0">
                <a:solidFill>
                  <a:schemeClr val="tx1">
                    <a:lumMod val="75000"/>
                    <a:lumOff val="25000"/>
                  </a:schemeClr>
                </a:solidFill>
                <a:latin typeface="Times New Roman" pitchFamily="18" charset="0"/>
                <a:cs typeface="Times New Roman" pitchFamily="18" charset="0"/>
              </a:rPr>
              <a:t>Organisational</a:t>
            </a:r>
            <a:r>
              <a:rPr lang="en-US" sz="2000" dirty="0" smtClean="0">
                <a:solidFill>
                  <a:schemeClr val="tx1">
                    <a:lumMod val="75000"/>
                    <a:lumOff val="25000"/>
                  </a:schemeClr>
                </a:solidFill>
                <a:latin typeface="Times New Roman" pitchFamily="18" charset="0"/>
                <a:cs typeface="Times New Roman" pitchFamily="18" charset="0"/>
              </a:rPr>
              <a:t> </a:t>
            </a:r>
            <a:r>
              <a:rPr lang="en-US" sz="2000" dirty="0" err="1" smtClean="0">
                <a:solidFill>
                  <a:schemeClr val="tx1">
                    <a:lumMod val="75000"/>
                    <a:lumOff val="25000"/>
                  </a:schemeClr>
                </a:solidFill>
                <a:latin typeface="Times New Roman" pitchFamily="18" charset="0"/>
                <a:cs typeface="Times New Roman" pitchFamily="18" charset="0"/>
              </a:rPr>
              <a:t>Behaviour</a:t>
            </a:r>
            <a:r>
              <a:rPr lang="en-US" sz="2000" dirty="0" smtClean="0">
                <a:solidFill>
                  <a:schemeClr val="tx1">
                    <a:lumMod val="75000"/>
                    <a:lumOff val="25000"/>
                  </a:schemeClr>
                </a:solidFill>
                <a:latin typeface="Times New Roman" pitchFamily="18" charset="0"/>
                <a:cs typeface="Times New Roman" pitchFamily="18" charset="0"/>
              </a:rPr>
              <a:t/>
            </a:r>
            <a:br>
              <a:rPr lang="en-US" sz="2000" dirty="0" smtClean="0">
                <a:solidFill>
                  <a:schemeClr val="tx1">
                    <a:lumMod val="75000"/>
                    <a:lumOff val="25000"/>
                  </a:schemeClr>
                </a:solidFill>
                <a:latin typeface="Times New Roman" pitchFamily="18" charset="0"/>
                <a:cs typeface="Times New Roman" pitchFamily="18" charset="0"/>
              </a:rPr>
            </a:br>
            <a:r>
              <a:rPr lang="en-US" sz="2000" dirty="0" smtClean="0">
                <a:solidFill>
                  <a:srgbClr val="FF0000"/>
                </a:solidFill>
                <a:latin typeface="Times New Roman" pitchFamily="18" charset="0"/>
                <a:cs typeface="Times New Roman" pitchFamily="18" charset="0"/>
              </a:rPr>
              <a:t>Subject Code</a:t>
            </a:r>
            <a:r>
              <a:rPr lang="en-US" sz="2000" dirty="0" smtClean="0">
                <a:solidFill>
                  <a:schemeClr val="tx1">
                    <a:lumMod val="75000"/>
                    <a:lumOff val="25000"/>
                  </a:schemeClr>
                </a:solidFill>
                <a:latin typeface="Times New Roman" pitchFamily="18" charset="0"/>
                <a:cs typeface="Times New Roman" pitchFamily="18" charset="0"/>
              </a:rPr>
              <a:t>	: 	16CCBB7</a:t>
            </a:r>
            <a:br>
              <a:rPr lang="en-US" sz="2000" dirty="0" smtClean="0">
                <a:solidFill>
                  <a:schemeClr val="tx1">
                    <a:lumMod val="75000"/>
                    <a:lumOff val="25000"/>
                  </a:schemeClr>
                </a:solidFill>
                <a:latin typeface="Times New Roman" pitchFamily="18" charset="0"/>
                <a:cs typeface="Times New Roman" pitchFamily="18" charset="0"/>
              </a:rPr>
            </a:br>
            <a:r>
              <a:rPr lang="en-US" sz="2000" dirty="0" smtClean="0">
                <a:solidFill>
                  <a:srgbClr val="FF0000"/>
                </a:solidFill>
                <a:latin typeface="Times New Roman" pitchFamily="18" charset="0"/>
                <a:cs typeface="Times New Roman" pitchFamily="18" charset="0"/>
              </a:rPr>
              <a:t>Topic	</a:t>
            </a:r>
            <a:r>
              <a:rPr lang="en-US" sz="2000" dirty="0" smtClean="0">
                <a:solidFill>
                  <a:schemeClr val="tx1">
                    <a:lumMod val="75000"/>
                    <a:lumOff val="25000"/>
                  </a:schemeClr>
                </a:solidFill>
                <a:latin typeface="Times New Roman" pitchFamily="18" charset="0"/>
                <a:cs typeface="Times New Roman" pitchFamily="18" charset="0"/>
              </a:rPr>
              <a:t>	:	</a:t>
            </a:r>
            <a:r>
              <a:rPr lang="en-US" sz="2000" dirty="0" smtClean="0">
                <a:solidFill>
                  <a:srgbClr val="FF0000"/>
                </a:solidFill>
                <a:latin typeface="Times New Roman" pitchFamily="18" charset="0"/>
                <a:cs typeface="Times New Roman" pitchFamily="18" charset="0"/>
              </a:rPr>
              <a:t>1. Motivation</a:t>
            </a:r>
            <a:br>
              <a:rPr lang="en-US" sz="2000" dirty="0" smtClean="0">
                <a:solidFill>
                  <a:srgbClr val="FF0000"/>
                </a:solidFill>
                <a:latin typeface="Times New Roman" pitchFamily="18" charset="0"/>
                <a:cs typeface="Times New Roman" pitchFamily="18" charset="0"/>
              </a:rPr>
            </a:br>
            <a:r>
              <a:rPr lang="en-US" sz="2000" dirty="0" smtClean="0">
                <a:solidFill>
                  <a:srgbClr val="FF0000"/>
                </a:solidFill>
                <a:latin typeface="Times New Roman" pitchFamily="18" charset="0"/>
                <a:cs typeface="Times New Roman" pitchFamily="18" charset="0"/>
              </a:rPr>
              <a:t>			2. Objectives, Types &amp; Theories of Motivation</a:t>
            </a:r>
            <a:br>
              <a:rPr lang="en-US" sz="2000" dirty="0" smtClean="0">
                <a:solidFill>
                  <a:srgbClr val="FF0000"/>
                </a:solidFill>
                <a:latin typeface="Times New Roman" pitchFamily="18" charset="0"/>
                <a:cs typeface="Times New Roman" pitchFamily="18" charset="0"/>
              </a:rPr>
            </a:br>
            <a:r>
              <a:rPr lang="en-US" sz="2000" dirty="0" smtClean="0">
                <a:solidFill>
                  <a:srgbClr val="FF0000"/>
                </a:solidFill>
                <a:latin typeface="Times New Roman" pitchFamily="18" charset="0"/>
                <a:cs typeface="Times New Roman" pitchFamily="18" charset="0"/>
              </a:rPr>
              <a:t>			3. Stress Management – Sources, Effects &amp; Managing 			stress</a:t>
            </a:r>
            <a:br>
              <a:rPr lang="en-US" sz="2000" dirty="0" smtClean="0">
                <a:solidFill>
                  <a:srgbClr val="FF0000"/>
                </a:solidFill>
                <a:latin typeface="Times New Roman" pitchFamily="18" charset="0"/>
                <a:cs typeface="Times New Roman" pitchFamily="18" charset="0"/>
              </a:rPr>
            </a:br>
            <a:r>
              <a:rPr lang="en-US" sz="2000" dirty="0" smtClean="0">
                <a:solidFill>
                  <a:srgbClr val="FF0000"/>
                </a:solidFill>
                <a:latin typeface="Times New Roman" pitchFamily="18" charset="0"/>
                <a:cs typeface="Times New Roman" pitchFamily="18" charset="0"/>
              </a:rPr>
              <a:t>Faculty Name	</a:t>
            </a:r>
            <a:r>
              <a:rPr lang="en-US" sz="2000" dirty="0" smtClean="0">
                <a:solidFill>
                  <a:schemeClr val="tx1">
                    <a:lumMod val="75000"/>
                    <a:lumOff val="25000"/>
                  </a:schemeClr>
                </a:solidFill>
                <a:latin typeface="Times New Roman" pitchFamily="18" charset="0"/>
                <a:cs typeface="Times New Roman" pitchFamily="18" charset="0"/>
              </a:rPr>
              <a:t>:	</a:t>
            </a:r>
            <a:r>
              <a:rPr lang="en-US" sz="2000" dirty="0" err="1" smtClean="0">
                <a:solidFill>
                  <a:schemeClr val="tx1">
                    <a:lumMod val="75000"/>
                    <a:lumOff val="25000"/>
                  </a:schemeClr>
                </a:solidFill>
                <a:latin typeface="Times New Roman" pitchFamily="18" charset="0"/>
                <a:cs typeface="Times New Roman" pitchFamily="18" charset="0"/>
              </a:rPr>
              <a:t>Mrs.G.Sobana,MBA.,MPhil</a:t>
            </a:r>
            <a:r>
              <a:rPr lang="en-US" sz="2000" dirty="0" smtClean="0">
                <a:solidFill>
                  <a:schemeClr val="tx1">
                    <a:lumMod val="75000"/>
                    <a:lumOff val="25000"/>
                  </a:schemeClr>
                </a:solidFill>
                <a:latin typeface="Times New Roman" pitchFamily="18" charset="0"/>
                <a:cs typeface="Times New Roman" pitchFamily="18" charset="0"/>
              </a:rPr>
              <a:t>.,</a:t>
            </a:r>
            <a:br>
              <a:rPr lang="en-US" sz="2000" dirty="0" smtClean="0">
                <a:solidFill>
                  <a:schemeClr val="tx1">
                    <a:lumMod val="75000"/>
                    <a:lumOff val="25000"/>
                  </a:schemeClr>
                </a:solidFill>
                <a:latin typeface="Times New Roman" pitchFamily="18" charset="0"/>
                <a:cs typeface="Times New Roman" pitchFamily="18" charset="0"/>
              </a:rPr>
            </a:br>
            <a:r>
              <a:rPr lang="en-US" sz="2000" dirty="0" smtClean="0">
                <a:solidFill>
                  <a:schemeClr val="tx1">
                    <a:lumMod val="75000"/>
                    <a:lumOff val="25000"/>
                  </a:schemeClr>
                </a:solidFill>
                <a:latin typeface="Times New Roman" pitchFamily="18" charset="0"/>
                <a:cs typeface="Times New Roman" pitchFamily="18" charset="0"/>
              </a:rPr>
              <a:t>			Assistant Professor,</a:t>
            </a:r>
            <a:br>
              <a:rPr lang="en-US" sz="2000" dirty="0" smtClean="0">
                <a:solidFill>
                  <a:schemeClr val="tx1">
                    <a:lumMod val="75000"/>
                    <a:lumOff val="25000"/>
                  </a:schemeClr>
                </a:solidFill>
                <a:latin typeface="Times New Roman" pitchFamily="18" charset="0"/>
                <a:cs typeface="Times New Roman" pitchFamily="18" charset="0"/>
              </a:rPr>
            </a:br>
            <a:r>
              <a:rPr lang="en-US" sz="2000" dirty="0" smtClean="0">
                <a:solidFill>
                  <a:schemeClr val="tx1">
                    <a:lumMod val="75000"/>
                    <a:lumOff val="25000"/>
                  </a:schemeClr>
                </a:solidFill>
                <a:latin typeface="Times New Roman" pitchFamily="18" charset="0"/>
                <a:cs typeface="Times New Roman" pitchFamily="18" charset="0"/>
              </a:rPr>
              <a:t>			Department of Management,</a:t>
            </a:r>
            <a:br>
              <a:rPr lang="en-US" sz="2000" dirty="0" smtClean="0">
                <a:solidFill>
                  <a:schemeClr val="tx1">
                    <a:lumMod val="75000"/>
                    <a:lumOff val="25000"/>
                  </a:schemeClr>
                </a:solidFill>
                <a:latin typeface="Times New Roman" pitchFamily="18" charset="0"/>
                <a:cs typeface="Times New Roman" pitchFamily="18" charset="0"/>
              </a:rPr>
            </a:br>
            <a:r>
              <a:rPr lang="en-US" sz="2000" dirty="0" smtClean="0">
                <a:solidFill>
                  <a:schemeClr val="tx1">
                    <a:lumMod val="75000"/>
                    <a:lumOff val="25000"/>
                  </a:schemeClr>
                </a:solidFill>
                <a:latin typeface="Times New Roman" pitchFamily="18" charset="0"/>
                <a:cs typeface="Times New Roman" pitchFamily="18" charset="0"/>
              </a:rPr>
              <a:t>			</a:t>
            </a:r>
            <a:r>
              <a:rPr lang="en-US" sz="2000" dirty="0" err="1" smtClean="0">
                <a:solidFill>
                  <a:schemeClr val="tx1">
                    <a:lumMod val="75000"/>
                    <a:lumOff val="25000"/>
                  </a:schemeClr>
                </a:solidFill>
                <a:latin typeface="Times New Roman" pitchFamily="18" charset="0"/>
                <a:cs typeface="Times New Roman" pitchFamily="18" charset="0"/>
              </a:rPr>
              <a:t>Idhaya</a:t>
            </a:r>
            <a:r>
              <a:rPr lang="en-US" sz="2000" dirty="0" smtClean="0">
                <a:solidFill>
                  <a:schemeClr val="tx1">
                    <a:lumMod val="75000"/>
                    <a:lumOff val="25000"/>
                  </a:schemeClr>
                </a:solidFill>
                <a:latin typeface="Times New Roman" pitchFamily="18" charset="0"/>
                <a:cs typeface="Times New Roman" pitchFamily="18" charset="0"/>
              </a:rPr>
              <a:t> College for Women,</a:t>
            </a:r>
            <a:br>
              <a:rPr lang="en-US" sz="2000" dirty="0" smtClean="0">
                <a:solidFill>
                  <a:schemeClr val="tx1">
                    <a:lumMod val="75000"/>
                    <a:lumOff val="25000"/>
                  </a:schemeClr>
                </a:solidFill>
                <a:latin typeface="Times New Roman" pitchFamily="18" charset="0"/>
                <a:cs typeface="Times New Roman" pitchFamily="18" charset="0"/>
              </a:rPr>
            </a:br>
            <a:r>
              <a:rPr lang="en-US" sz="2000" dirty="0" smtClean="0">
                <a:solidFill>
                  <a:schemeClr val="tx1">
                    <a:lumMod val="75000"/>
                    <a:lumOff val="25000"/>
                  </a:schemeClr>
                </a:solidFill>
                <a:latin typeface="Times New Roman" pitchFamily="18" charset="0"/>
                <a:cs typeface="Times New Roman" pitchFamily="18" charset="0"/>
              </a:rPr>
              <a:t>			</a:t>
            </a:r>
            <a:r>
              <a:rPr lang="en-US" sz="2000" dirty="0" err="1" smtClean="0">
                <a:solidFill>
                  <a:schemeClr val="tx1">
                    <a:lumMod val="75000"/>
                    <a:lumOff val="25000"/>
                  </a:schemeClr>
                </a:solidFill>
                <a:latin typeface="Times New Roman" pitchFamily="18" charset="0"/>
                <a:cs typeface="Times New Roman" pitchFamily="18" charset="0"/>
              </a:rPr>
              <a:t>Kumbakonam</a:t>
            </a:r>
            <a:r>
              <a:rPr lang="en-US" sz="2000" dirty="0" smtClean="0">
                <a:solidFill>
                  <a:schemeClr val="tx1">
                    <a:lumMod val="75000"/>
                    <a:lumOff val="25000"/>
                  </a:schemeClr>
                </a:solidFill>
                <a:latin typeface="Times New Roman" pitchFamily="18" charset="0"/>
                <a:cs typeface="Times New Roman" pitchFamily="18" charset="0"/>
              </a:rPr>
              <a:t>.</a:t>
            </a:r>
            <a:br>
              <a:rPr lang="en-US" sz="2000" dirty="0" smtClean="0">
                <a:solidFill>
                  <a:schemeClr val="tx1">
                    <a:lumMod val="75000"/>
                    <a:lumOff val="25000"/>
                  </a:schemeClr>
                </a:solidFill>
                <a:latin typeface="Times New Roman" pitchFamily="18" charset="0"/>
                <a:cs typeface="Times New Roman" pitchFamily="18" charset="0"/>
              </a:rPr>
            </a:br>
            <a:r>
              <a:rPr lang="en-US" sz="1050" dirty="0" smtClean="0">
                <a:solidFill>
                  <a:schemeClr val="tx1">
                    <a:lumMod val="75000"/>
                    <a:lumOff val="25000"/>
                  </a:schemeClr>
                </a:solidFill>
                <a:latin typeface="Times New Roman" pitchFamily="18" charset="0"/>
                <a:cs typeface="Times New Roman" pitchFamily="18" charset="0"/>
              </a:rPr>
              <a:t>				</a:t>
            </a:r>
            <a:br>
              <a:rPr lang="en-US" sz="1050" dirty="0" smtClean="0">
                <a:solidFill>
                  <a:schemeClr val="tx1">
                    <a:lumMod val="75000"/>
                    <a:lumOff val="25000"/>
                  </a:schemeClr>
                </a:solidFill>
                <a:latin typeface="Times New Roman" pitchFamily="18" charset="0"/>
                <a:cs typeface="Times New Roman" pitchFamily="18" charset="0"/>
              </a:rPr>
            </a:br>
            <a:r>
              <a:rPr lang="en-US" sz="1050" dirty="0" smtClean="0">
                <a:solidFill>
                  <a:schemeClr val="tx1">
                    <a:lumMod val="75000"/>
                    <a:lumOff val="25000"/>
                  </a:schemeClr>
                </a:solidFill>
                <a:latin typeface="Times New Roman" pitchFamily="18" charset="0"/>
                <a:cs typeface="Times New Roman" pitchFamily="18" charset="0"/>
              </a:rPr>
              <a:t>	</a:t>
            </a:r>
            <a:br>
              <a:rPr lang="en-US" sz="1050" dirty="0" smtClean="0">
                <a:solidFill>
                  <a:schemeClr val="tx1">
                    <a:lumMod val="75000"/>
                    <a:lumOff val="25000"/>
                  </a:schemeClr>
                </a:solidFill>
                <a:latin typeface="Times New Roman" pitchFamily="18" charset="0"/>
                <a:cs typeface="Times New Roman" pitchFamily="18" charset="0"/>
              </a:rPr>
            </a:br>
            <a:endParaRPr lang="en-US" sz="2000" b="0" dirty="0">
              <a:effectLst/>
              <a:latin typeface="+mn-lt"/>
              <a:cs typeface="Times New Roman" panose="02020603050405020304" pitchFamily="18" charset="0"/>
            </a:endParaRPr>
          </a:p>
        </p:txBody>
      </p:sp>
      <p:sp>
        <p:nvSpPr>
          <p:cNvPr id="4" name="TextBox 3">
            <a:extLst>
              <a:ext uri="{FF2B5EF4-FFF2-40B4-BE49-F238E27FC236}"/>
            </a:extLst>
          </p:cNvPr>
          <p:cNvSpPr txBox="1"/>
          <p:nvPr/>
        </p:nvSpPr>
        <p:spPr>
          <a:xfrm>
            <a:off x="2209800" y="5029200"/>
            <a:ext cx="3390900" cy="400050"/>
          </a:xfrm>
          <a:prstGeom prst="rect">
            <a:avLst/>
          </a:prstGeom>
          <a:noFill/>
        </p:spPr>
        <p:txBody>
          <a:bodyPr>
            <a:spAutoFit/>
          </a:bodyPr>
          <a:lstStyle/>
          <a:p>
            <a:pPr eaLnBrk="1" fontAlgn="auto" hangingPunct="1">
              <a:spcBef>
                <a:spcPts val="0"/>
              </a:spcBef>
              <a:spcAft>
                <a:spcPts val="0"/>
              </a:spcAft>
              <a:defRPr/>
            </a:pPr>
            <a:endParaRPr lang="en-US" sz="2000" b="1" dirty="0">
              <a:effectLst>
                <a:outerShdw blurRad="38100" dist="38100" dir="2700000" algn="tl">
                  <a:srgbClr val="000000">
                    <a:alpha val="43137"/>
                  </a:srgbClr>
                </a:outerShdw>
              </a:effectLst>
              <a:latin typeface="+mn-lt"/>
            </a:endParaRPr>
          </a:p>
        </p:txBody>
      </p:sp>
      <p:pic>
        <p:nvPicPr>
          <p:cNvPr id="9220" name="Picture 4" descr="C:\Users\Lithun\Downloads\IMG-20200428-WA0139.jpg"/>
          <p:cNvPicPr>
            <a:picLocks noChangeAspect="1" noChangeArrowheads="1"/>
          </p:cNvPicPr>
          <p:nvPr/>
        </p:nvPicPr>
        <p:blipFill>
          <a:blip r:embed="rId2"/>
          <a:srcRect/>
          <a:stretch>
            <a:fillRect/>
          </a:stretch>
        </p:blipFill>
        <p:spPr bwMode="auto">
          <a:xfrm>
            <a:off x="2971800" y="609600"/>
            <a:ext cx="2590800" cy="16002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7"/>
          <p:cNvPicPr>
            <a:picLocks noGrp="1" noChangeAspect="1" noChangeArrowheads="1"/>
          </p:cNvPicPr>
          <p:nvPr>
            <p:ph idx="1"/>
          </p:nvPr>
        </p:nvPicPr>
        <p:blipFill>
          <a:blip r:embed="rId2"/>
          <a:srcRect/>
          <a:stretch>
            <a:fillRect/>
          </a:stretch>
        </p:blipFill>
        <p:spPr>
          <a:xfrm>
            <a:off x="1114425" y="1481138"/>
            <a:ext cx="6915150" cy="4525962"/>
          </a:xfrm>
        </p:spPr>
      </p:pic>
      <p:sp>
        <p:nvSpPr>
          <p:cNvPr id="2" name="Title 1">
            <a:extLst>
              <a:ext uri="{FF2B5EF4-FFF2-40B4-BE49-F238E27FC236}"/>
            </a:extLst>
          </p:cNvPr>
          <p:cNvSpPr>
            <a:spLocks noGrp="1"/>
          </p:cNvSpPr>
          <p:nvPr>
            <p:ph type="title"/>
          </p:nvPr>
        </p:nvSpPr>
        <p:spPr/>
        <p:txBody>
          <a:bodyPr/>
          <a:lstStyle/>
          <a:p>
            <a:pPr algn="ctr" eaLnBrk="1" fontAlgn="auto" hangingPunct="1">
              <a:spcAft>
                <a:spcPts val="0"/>
              </a:spcAft>
              <a:defRPr/>
            </a:pPr>
            <a:r>
              <a:rPr lang="en-US" sz="28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Maslow’s Theory of Hierarchy of Needs</a:t>
            </a:r>
          </a:p>
        </p:txBody>
      </p:sp>
      <p:sp>
        <p:nvSpPr>
          <p:cNvPr id="11" name="TextBox 10">
            <a:extLst>
              <a:ext uri="{FF2B5EF4-FFF2-40B4-BE49-F238E27FC236}"/>
            </a:extLst>
          </p:cNvPr>
          <p:cNvSpPr txBox="1"/>
          <p:nvPr/>
        </p:nvSpPr>
        <p:spPr>
          <a:xfrm>
            <a:off x="1600200" y="4572000"/>
            <a:ext cx="2209800" cy="369332"/>
          </a:xfrm>
          <a:prstGeom prst="rect">
            <a:avLst/>
          </a:prstGeom>
          <a:noFill/>
        </p:spPr>
        <p:txBody>
          <a:bodyPr>
            <a:spAutoFit/>
          </a:bodyPr>
          <a:lstStyle/>
          <a:p>
            <a:pPr>
              <a:defRPr/>
            </a:pPr>
            <a:r>
              <a:rPr lang="en-US" dirty="0">
                <a:ln>
                  <a:solidFill>
                    <a:srgbClr val="0000CC"/>
                  </a:solidFill>
                </a:ln>
              </a:rPr>
              <a:t>Social / Acceptance</a:t>
            </a:r>
          </a:p>
        </p:txBody>
      </p:sp>
    </p:spTree>
  </p:cSld>
  <p:clrMapOvr>
    <a:masterClrMapping/>
  </p:clrMapOvr>
  <p:transition spd="slow">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algn="just" eaLnBrk="1" hangingPunct="1">
              <a:lnSpc>
                <a:spcPct val="150000"/>
              </a:lnSpc>
            </a:pPr>
            <a:r>
              <a:rPr lang="en-US" altLang="en-US" sz="2400" smtClean="0">
                <a:latin typeface="Times New Roman" charset="0"/>
                <a:cs typeface="Times New Roman" charset="0"/>
              </a:rPr>
              <a:t>Maslow’s theory has been modified by Herzberg and he called it two – factor theory of motivation.</a:t>
            </a:r>
          </a:p>
          <a:p>
            <a:pPr algn="just" eaLnBrk="1" hangingPunct="1">
              <a:lnSpc>
                <a:spcPct val="150000"/>
              </a:lnSpc>
            </a:pPr>
            <a:r>
              <a:rPr lang="en-US" altLang="en-US" sz="2400" smtClean="0">
                <a:latin typeface="Times New Roman" charset="0"/>
                <a:cs typeface="Times New Roman" charset="0"/>
              </a:rPr>
              <a:t>According to Herzberg’s, </a:t>
            </a:r>
          </a:p>
          <a:p>
            <a:pPr lvl="1" algn="just" eaLnBrk="1" hangingPunct="1">
              <a:lnSpc>
                <a:spcPct val="150000"/>
              </a:lnSpc>
            </a:pPr>
            <a:r>
              <a:rPr lang="en-US" altLang="en-US" sz="2400" smtClean="0">
                <a:latin typeface="Times New Roman" charset="0"/>
                <a:cs typeface="Times New Roman" charset="0"/>
              </a:rPr>
              <a:t>Dissatisfiers or Maintenance Factors</a:t>
            </a:r>
          </a:p>
          <a:p>
            <a:pPr lvl="1" algn="just" eaLnBrk="1" hangingPunct="1">
              <a:lnSpc>
                <a:spcPct val="150000"/>
              </a:lnSpc>
            </a:pPr>
            <a:r>
              <a:rPr lang="en-US" altLang="en-US" sz="2400" smtClean="0">
                <a:latin typeface="Times New Roman" charset="0"/>
                <a:cs typeface="Times New Roman" charset="0"/>
              </a:rPr>
              <a:t>Satisfiers or Motivational Factors</a:t>
            </a:r>
          </a:p>
        </p:txBody>
      </p:sp>
      <p:sp>
        <p:nvSpPr>
          <p:cNvPr id="56322" name="Title 1">
            <a:extLst>
              <a:ext uri="{FF2B5EF4-FFF2-40B4-BE49-F238E27FC236}"/>
            </a:extLst>
          </p:cNvPr>
          <p:cNvSpPr>
            <a:spLocks noGrp="1"/>
          </p:cNvSpPr>
          <p:nvPr>
            <p:ph type="title"/>
          </p:nvPr>
        </p:nvSpPr>
        <p:spPr/>
        <p:txBody>
          <a:bodyPr/>
          <a:lstStyle/>
          <a:p>
            <a:pPr algn="ctr" eaLnBrk="1" fontAlgn="auto" hangingPunct="1">
              <a:spcAft>
                <a:spcPts val="0"/>
              </a:spcAft>
              <a:defRPr/>
            </a:pPr>
            <a:r>
              <a:rPr lang="en-US" sz="28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Herzberg’s  Two – Factor Theory</a:t>
            </a:r>
          </a:p>
        </p:txBody>
      </p:sp>
    </p:spTree>
  </p:cSld>
  <p:clrMapOvr>
    <a:masterClrMapping/>
  </p:clrMapOvr>
  <p:transition spd="slow">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extLst>
          </p:cNvPr>
          <p:cNvGraphicFramePr>
            <a:graphicFrameLocks noGrp="1"/>
          </p:cNvGraphicFramePr>
          <p:nvPr>
            <p:ph idx="1"/>
          </p:nvPr>
        </p:nvGraphicFramePr>
        <p:xfrm>
          <a:off x="457200" y="1481138"/>
          <a:ext cx="8229600" cy="4719638"/>
        </p:xfrm>
        <a:graphic>
          <a:graphicData uri="http://schemas.openxmlformats.org/drawingml/2006/table">
            <a:tbl>
              <a:tblPr firstRow="1" bandRow="1">
                <a:tableStyleId>{7DF18680-E054-41AD-8BC1-D1AEF772440D}</a:tableStyleId>
              </a:tblPr>
              <a:tblGrid>
                <a:gridCol w="4114800">
                  <a:extLst>
                    <a:ext uri="{9D8B030D-6E8A-4147-A177-3AD203B41FA5}"/>
                  </a:extLst>
                </a:gridCol>
                <a:gridCol w="4114800">
                  <a:extLst>
                    <a:ext uri="{9D8B030D-6E8A-4147-A177-3AD203B41FA5}"/>
                  </a:extLst>
                </a:gridCol>
              </a:tblGrid>
              <a:tr h="640123">
                <a:tc>
                  <a:txBody>
                    <a:bodyPr/>
                    <a:lstStyle/>
                    <a:p>
                      <a:pPr algn="ctr"/>
                      <a:r>
                        <a:rPr lang="en-US" sz="1800" dirty="0">
                          <a:solidFill>
                            <a:srgbClr val="FFFF00"/>
                          </a:solidFill>
                        </a:rPr>
                        <a:t>Maintenance Factors or Dissatisfiers</a:t>
                      </a:r>
                    </a:p>
                  </a:txBody>
                  <a:tcPr marL="102029" marR="102029" marT="45723" marB="45723"/>
                </a:tc>
                <a:tc>
                  <a:txBody>
                    <a:bodyPr/>
                    <a:lstStyle/>
                    <a:p>
                      <a:pPr algn="ctr"/>
                      <a:r>
                        <a:rPr lang="en-US" sz="1800" dirty="0">
                          <a:solidFill>
                            <a:srgbClr val="FFFF00"/>
                          </a:solidFill>
                        </a:rPr>
                        <a:t>Motivational Factors or Satisfiers</a:t>
                      </a:r>
                    </a:p>
                  </a:txBody>
                  <a:tcPr marL="102029" marR="102029" marT="45723" marB="45723"/>
                </a:tc>
                <a:extLst>
                  <a:ext uri="{0D108BD9-81ED-4DB2-BD59-A6C34878D82A}"/>
                </a:extLst>
              </a:tr>
              <a:tr h="370865">
                <a:tc>
                  <a:txBody>
                    <a:bodyPr/>
                    <a:lstStyle/>
                    <a:p>
                      <a:r>
                        <a:rPr lang="en-US" sz="1800" dirty="0"/>
                        <a:t>Job Context</a:t>
                      </a:r>
                    </a:p>
                  </a:txBody>
                  <a:tcPr marL="102029" marR="102029" marT="45723" marB="45723"/>
                </a:tc>
                <a:tc>
                  <a:txBody>
                    <a:bodyPr/>
                    <a:lstStyle/>
                    <a:p>
                      <a:r>
                        <a:rPr lang="en-US" sz="1800" dirty="0"/>
                        <a:t>Job</a:t>
                      </a:r>
                      <a:r>
                        <a:rPr lang="en-US" sz="1800" baseline="0" dirty="0"/>
                        <a:t> Context</a:t>
                      </a:r>
                      <a:endParaRPr lang="en-US" sz="1800" dirty="0"/>
                    </a:p>
                  </a:txBody>
                  <a:tcPr marL="102029" marR="102029" marT="45723" marB="45723"/>
                </a:tc>
                <a:extLst>
                  <a:ext uri="{0D108BD9-81ED-4DB2-BD59-A6C34878D82A}"/>
                </a:extLst>
              </a:tr>
              <a:tr h="370865">
                <a:tc>
                  <a:txBody>
                    <a:bodyPr/>
                    <a:lstStyle/>
                    <a:p>
                      <a:r>
                        <a:rPr lang="en-US" sz="1800" dirty="0"/>
                        <a:t>Extrinsic Factor</a:t>
                      </a:r>
                    </a:p>
                  </a:txBody>
                  <a:tcPr marL="102029" marR="102029" marT="45723" marB="45723"/>
                </a:tc>
                <a:tc>
                  <a:txBody>
                    <a:bodyPr/>
                    <a:lstStyle/>
                    <a:p>
                      <a:r>
                        <a:rPr lang="en-US" sz="1800" dirty="0"/>
                        <a:t>Intrinsic Factors</a:t>
                      </a:r>
                    </a:p>
                  </a:txBody>
                  <a:tcPr marL="102029" marR="102029" marT="45723" marB="45723"/>
                </a:tc>
                <a:extLst>
                  <a:ext uri="{0D108BD9-81ED-4DB2-BD59-A6C34878D82A}"/>
                </a:extLst>
              </a:tr>
              <a:tr h="370865">
                <a:tc>
                  <a:txBody>
                    <a:bodyPr/>
                    <a:lstStyle/>
                    <a:p>
                      <a:r>
                        <a:rPr lang="en-US" sz="1800" dirty="0"/>
                        <a:t>Company Policy &amp;</a:t>
                      </a:r>
                      <a:r>
                        <a:rPr lang="en-US" sz="1800" baseline="0" dirty="0"/>
                        <a:t> Administration</a:t>
                      </a:r>
                      <a:endParaRPr lang="en-US" sz="1800" dirty="0"/>
                    </a:p>
                  </a:txBody>
                  <a:tcPr marL="102029" marR="102029" marT="45723" marB="45723"/>
                </a:tc>
                <a:tc>
                  <a:txBody>
                    <a:bodyPr/>
                    <a:lstStyle/>
                    <a:p>
                      <a:r>
                        <a:rPr lang="en-US" sz="1800" dirty="0"/>
                        <a:t>Achievement</a:t>
                      </a:r>
                    </a:p>
                  </a:txBody>
                  <a:tcPr marL="102029" marR="102029" marT="45723" marB="45723"/>
                </a:tc>
                <a:extLst>
                  <a:ext uri="{0D108BD9-81ED-4DB2-BD59-A6C34878D82A}"/>
                </a:extLst>
              </a:tr>
              <a:tr h="370865">
                <a:tc>
                  <a:txBody>
                    <a:bodyPr/>
                    <a:lstStyle/>
                    <a:p>
                      <a:r>
                        <a:rPr lang="en-US" sz="1800" dirty="0"/>
                        <a:t>Quality of Supervision</a:t>
                      </a:r>
                    </a:p>
                  </a:txBody>
                  <a:tcPr marL="102029" marR="102029" marT="45723" marB="45723"/>
                </a:tc>
                <a:tc>
                  <a:txBody>
                    <a:bodyPr/>
                    <a:lstStyle/>
                    <a:p>
                      <a:r>
                        <a:rPr lang="en-US" sz="1800" dirty="0"/>
                        <a:t>Recognition</a:t>
                      </a:r>
                    </a:p>
                  </a:txBody>
                  <a:tcPr marL="102029" marR="102029" marT="45723" marB="45723"/>
                </a:tc>
                <a:extLst>
                  <a:ext uri="{0D108BD9-81ED-4DB2-BD59-A6C34878D82A}"/>
                </a:extLst>
              </a:tr>
              <a:tr h="370865">
                <a:tc>
                  <a:txBody>
                    <a:bodyPr/>
                    <a:lstStyle/>
                    <a:p>
                      <a:r>
                        <a:rPr lang="en-US" sz="1800" dirty="0"/>
                        <a:t>Relations with Supervisors</a:t>
                      </a:r>
                    </a:p>
                  </a:txBody>
                  <a:tcPr marL="102029" marR="102029" marT="45723" marB="45723"/>
                </a:tc>
                <a:tc>
                  <a:txBody>
                    <a:bodyPr/>
                    <a:lstStyle/>
                    <a:p>
                      <a:r>
                        <a:rPr lang="en-US" sz="1800" dirty="0"/>
                        <a:t>Advancement</a:t>
                      </a:r>
                    </a:p>
                  </a:txBody>
                  <a:tcPr marL="102029" marR="102029" marT="45723" marB="45723"/>
                </a:tc>
                <a:extLst>
                  <a:ext uri="{0D108BD9-81ED-4DB2-BD59-A6C34878D82A}"/>
                </a:extLst>
              </a:tr>
              <a:tr h="370865">
                <a:tc>
                  <a:txBody>
                    <a:bodyPr/>
                    <a:lstStyle/>
                    <a:p>
                      <a:r>
                        <a:rPr lang="en-US" sz="1800" dirty="0"/>
                        <a:t>Peer</a:t>
                      </a:r>
                      <a:r>
                        <a:rPr lang="en-US" sz="1800" baseline="0" dirty="0"/>
                        <a:t> Relations</a:t>
                      </a:r>
                      <a:endParaRPr lang="en-US" sz="1800" dirty="0"/>
                    </a:p>
                  </a:txBody>
                  <a:tcPr marL="102029" marR="102029" marT="45723" marB="45723"/>
                </a:tc>
                <a:tc>
                  <a:txBody>
                    <a:bodyPr/>
                    <a:lstStyle/>
                    <a:p>
                      <a:r>
                        <a:rPr lang="en-US" sz="1800" dirty="0"/>
                        <a:t>Work Itself</a:t>
                      </a:r>
                    </a:p>
                  </a:txBody>
                  <a:tcPr marL="102029" marR="102029" marT="45723" marB="45723"/>
                </a:tc>
                <a:extLst>
                  <a:ext uri="{0D108BD9-81ED-4DB2-BD59-A6C34878D82A}"/>
                </a:extLst>
              </a:tr>
              <a:tr h="370865">
                <a:tc>
                  <a:txBody>
                    <a:bodyPr/>
                    <a:lstStyle/>
                    <a:p>
                      <a:r>
                        <a:rPr lang="en-US" sz="1800" dirty="0"/>
                        <a:t>Relations with Subordinates</a:t>
                      </a:r>
                    </a:p>
                  </a:txBody>
                  <a:tcPr marL="102029" marR="102029" marT="45723" marB="45723"/>
                </a:tc>
                <a:tc>
                  <a:txBody>
                    <a:bodyPr/>
                    <a:lstStyle/>
                    <a:p>
                      <a:r>
                        <a:rPr lang="en-US" sz="1800" dirty="0"/>
                        <a:t>Possibility</a:t>
                      </a:r>
                      <a:r>
                        <a:rPr lang="en-US" sz="1800" baseline="0" dirty="0"/>
                        <a:t> of Growth</a:t>
                      </a:r>
                      <a:endParaRPr lang="en-US" sz="1800" dirty="0"/>
                    </a:p>
                  </a:txBody>
                  <a:tcPr marL="102029" marR="102029" marT="45723" marB="45723"/>
                </a:tc>
                <a:extLst>
                  <a:ext uri="{0D108BD9-81ED-4DB2-BD59-A6C34878D82A}"/>
                </a:extLst>
              </a:tr>
              <a:tr h="370865">
                <a:tc>
                  <a:txBody>
                    <a:bodyPr/>
                    <a:lstStyle/>
                    <a:p>
                      <a:r>
                        <a:rPr lang="en-US" sz="1800" dirty="0"/>
                        <a:t>Pay</a:t>
                      </a:r>
                    </a:p>
                  </a:txBody>
                  <a:tcPr marL="102029" marR="102029" marT="45723" marB="45723"/>
                </a:tc>
                <a:tc>
                  <a:txBody>
                    <a:bodyPr/>
                    <a:lstStyle/>
                    <a:p>
                      <a:r>
                        <a:rPr lang="en-US" sz="1800" dirty="0"/>
                        <a:t>Responsibility</a:t>
                      </a:r>
                    </a:p>
                  </a:txBody>
                  <a:tcPr marL="102029" marR="102029" marT="45723" marB="45723"/>
                </a:tc>
                <a:extLst>
                  <a:ext uri="{0D108BD9-81ED-4DB2-BD59-A6C34878D82A}"/>
                </a:extLst>
              </a:tr>
              <a:tr h="370865">
                <a:tc>
                  <a:txBody>
                    <a:bodyPr/>
                    <a:lstStyle/>
                    <a:p>
                      <a:r>
                        <a:rPr lang="en-US" sz="1800" dirty="0"/>
                        <a:t>Job Security</a:t>
                      </a:r>
                    </a:p>
                  </a:txBody>
                  <a:tcPr marL="102029" marR="102029" marT="45723" marB="45723"/>
                </a:tc>
                <a:tc>
                  <a:txBody>
                    <a:bodyPr/>
                    <a:lstStyle/>
                    <a:p>
                      <a:endParaRPr lang="en-US" sz="1800"/>
                    </a:p>
                  </a:txBody>
                  <a:tcPr marL="102029" marR="102029" marT="45723" marB="45723"/>
                </a:tc>
                <a:extLst>
                  <a:ext uri="{0D108BD9-81ED-4DB2-BD59-A6C34878D82A}"/>
                </a:extLst>
              </a:tr>
              <a:tr h="370865">
                <a:tc>
                  <a:txBody>
                    <a:bodyPr/>
                    <a:lstStyle/>
                    <a:p>
                      <a:r>
                        <a:rPr lang="en-US" sz="1800" dirty="0"/>
                        <a:t>Work Conditions</a:t>
                      </a:r>
                    </a:p>
                  </a:txBody>
                  <a:tcPr marL="102029" marR="102029" marT="45723" marB="45723"/>
                </a:tc>
                <a:tc>
                  <a:txBody>
                    <a:bodyPr/>
                    <a:lstStyle/>
                    <a:p>
                      <a:endParaRPr lang="en-US" sz="1800"/>
                    </a:p>
                  </a:txBody>
                  <a:tcPr marL="102029" marR="102029" marT="45723" marB="45723"/>
                </a:tc>
                <a:extLst>
                  <a:ext uri="{0D108BD9-81ED-4DB2-BD59-A6C34878D82A}"/>
                </a:extLst>
              </a:tr>
              <a:tr h="370865">
                <a:tc>
                  <a:txBody>
                    <a:bodyPr/>
                    <a:lstStyle/>
                    <a:p>
                      <a:r>
                        <a:rPr lang="en-US" sz="1800" dirty="0"/>
                        <a:t>Status</a:t>
                      </a:r>
                    </a:p>
                  </a:txBody>
                  <a:tcPr marL="102029" marR="102029" marT="45723" marB="45723"/>
                </a:tc>
                <a:tc>
                  <a:txBody>
                    <a:bodyPr/>
                    <a:lstStyle/>
                    <a:p>
                      <a:endParaRPr lang="en-US" sz="1800" dirty="0"/>
                    </a:p>
                  </a:txBody>
                  <a:tcPr marL="102029" marR="102029" marT="45723" marB="45723"/>
                </a:tc>
                <a:extLst>
                  <a:ext uri="{0D108BD9-81ED-4DB2-BD59-A6C34878D82A}"/>
                </a:extLst>
              </a:tr>
            </a:tbl>
          </a:graphicData>
        </a:graphic>
      </p:graphicFrame>
      <p:sp>
        <p:nvSpPr>
          <p:cNvPr id="2" name="Title 1">
            <a:extLst>
              <a:ext uri="{FF2B5EF4-FFF2-40B4-BE49-F238E27FC236}"/>
            </a:extLst>
          </p:cNvPr>
          <p:cNvSpPr>
            <a:spLocks noGrp="1"/>
          </p:cNvSpPr>
          <p:nvPr>
            <p:ph type="title"/>
          </p:nvPr>
        </p:nvSpPr>
        <p:spPr/>
        <p:txBody>
          <a:bodyPr/>
          <a:lstStyle/>
          <a:p>
            <a:pPr algn="ctr" eaLnBrk="1" fontAlgn="auto" hangingPunct="1">
              <a:spcAft>
                <a:spcPts val="0"/>
              </a:spcAft>
              <a:defRPr/>
            </a:pP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Herzberg’s  Classification of Maintenance &amp; Motivational Factors</a:t>
            </a:r>
            <a:endParaRPr lang="en-US" sz="3200" dirty="0">
              <a:latin typeface="Times New Roman" pitchFamily="18" charset="0"/>
              <a:cs typeface="Times New Roman" pitchFamily="18" charset="0"/>
            </a:endParaRPr>
          </a:p>
        </p:txBody>
      </p:sp>
    </p:spTree>
  </p:cSld>
  <p:clrMapOvr>
    <a:masterClrMapping/>
  </p:clrMapOvr>
  <p:transition spd="slow">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457200" y="1143000"/>
            <a:ext cx="8229600" cy="4864100"/>
          </a:xfrm>
        </p:spPr>
        <p:txBody>
          <a:bodyPr/>
          <a:lstStyle/>
          <a:p>
            <a:pPr algn="just"/>
            <a:r>
              <a:rPr lang="en-US" altLang="en-US" sz="2400" b="1" smtClean="0">
                <a:latin typeface="Times New Roman" charset="0"/>
                <a:cs typeface="Times New Roman" charset="0"/>
              </a:rPr>
              <a:t>McGregor</a:t>
            </a:r>
            <a:r>
              <a:rPr lang="en-US" altLang="en-US" sz="2400" smtClean="0">
                <a:latin typeface="Times New Roman" charset="0"/>
                <a:cs typeface="Times New Roman" charset="0"/>
              </a:rPr>
              <a:t> also believed that self-actualization was the highest level of reward for employees. He theorized that the </a:t>
            </a:r>
            <a:r>
              <a:rPr lang="en-US" altLang="en-US" sz="2400" b="1" smtClean="0">
                <a:latin typeface="Times New Roman" charset="0"/>
                <a:cs typeface="Times New Roman" charset="0"/>
              </a:rPr>
              <a:t>motivation</a:t>
            </a:r>
            <a:r>
              <a:rPr lang="en-US" altLang="en-US" sz="2400" smtClean="0">
                <a:latin typeface="Times New Roman" charset="0"/>
                <a:cs typeface="Times New Roman" charset="0"/>
              </a:rPr>
              <a:t> employees use to reach self-actualization allows them to reach their full potential.</a:t>
            </a:r>
          </a:p>
          <a:p>
            <a:pPr algn="just"/>
            <a:endParaRPr lang="en-US" altLang="en-US" sz="2400" smtClean="0">
              <a:latin typeface="Times New Roman" charset="0"/>
              <a:cs typeface="Times New Roman" charset="0"/>
            </a:endParaRPr>
          </a:p>
        </p:txBody>
      </p:sp>
      <p:sp>
        <p:nvSpPr>
          <p:cNvPr id="3" name="Title 2">
            <a:extLst>
              <a:ext uri="{FF2B5EF4-FFF2-40B4-BE49-F238E27FC236}"/>
            </a:extLst>
          </p:cNvPr>
          <p:cNvSpPr>
            <a:spLocks noGrp="1"/>
          </p:cNvSpPr>
          <p:nvPr>
            <p:ph type="title"/>
          </p:nvPr>
        </p:nvSpPr>
        <p:spPr>
          <a:xfrm>
            <a:off x="457200" y="274638"/>
            <a:ext cx="8229600" cy="868362"/>
          </a:xfrm>
        </p:spPr>
        <p:txBody>
          <a:bodyPr/>
          <a:lstStyle/>
          <a:p>
            <a:pPr>
              <a:defRPr/>
            </a:pPr>
            <a:r>
              <a:rPr lang="en-US" sz="2800" dirty="0">
                <a:solidFill>
                  <a:srgbClr val="FF0000"/>
                </a:solidFill>
                <a:latin typeface="Times New Roman" pitchFamily="18" charset="0"/>
                <a:cs typeface="Times New Roman" pitchFamily="18" charset="0"/>
              </a:rPr>
              <a:t>Mc Gregor X &amp; Y Theory</a:t>
            </a:r>
          </a:p>
        </p:txBody>
      </p:sp>
      <p:pic>
        <p:nvPicPr>
          <p:cNvPr id="21508" name="Picture 3"/>
          <p:cNvPicPr>
            <a:picLocks noChangeAspect="1" noChangeArrowheads="1"/>
          </p:cNvPicPr>
          <p:nvPr/>
        </p:nvPicPr>
        <p:blipFill>
          <a:blip r:embed="rId2"/>
          <a:srcRect/>
          <a:stretch>
            <a:fillRect/>
          </a:stretch>
        </p:blipFill>
        <p:spPr bwMode="auto">
          <a:xfrm>
            <a:off x="152400" y="2667000"/>
            <a:ext cx="8763000" cy="3306763"/>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3"/>
          <p:cNvPicPr>
            <a:picLocks noGrp="1" noChangeAspect="1" noChangeArrowheads="1"/>
          </p:cNvPicPr>
          <p:nvPr>
            <p:ph idx="1"/>
          </p:nvPr>
        </p:nvPicPr>
        <p:blipFill>
          <a:blip r:embed="rId2"/>
          <a:srcRect/>
          <a:stretch>
            <a:fillRect/>
          </a:stretch>
        </p:blipFill>
        <p:spPr>
          <a:xfrm>
            <a:off x="838200" y="838200"/>
            <a:ext cx="7467600" cy="5334000"/>
          </a:xfrm>
        </p:spPr>
      </p:pic>
    </p:spTree>
  </p:cSld>
  <p:clrMapOvr>
    <a:masterClrMapping/>
  </p:clrMapOvr>
  <p:transition spd="slow">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p:cNvPicPr>
            <a:picLocks noGrp="1" noChangeAspect="1" noChangeArrowheads="1"/>
          </p:cNvPicPr>
          <p:nvPr>
            <p:ph idx="1"/>
          </p:nvPr>
        </p:nvPicPr>
        <p:blipFill>
          <a:blip r:embed="rId2"/>
          <a:srcRect/>
          <a:stretch>
            <a:fillRect/>
          </a:stretch>
        </p:blipFill>
        <p:spPr>
          <a:xfrm>
            <a:off x="914400" y="838200"/>
            <a:ext cx="7239000" cy="5105400"/>
          </a:xfrm>
        </p:spPr>
      </p:pic>
    </p:spTree>
  </p:cSld>
  <p:clrMapOvr>
    <a:masterClrMapping/>
  </p:clrMapOvr>
  <p:transition spd="slow">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304800" y="1295400"/>
            <a:ext cx="8382000" cy="4525962"/>
          </a:xfrm>
        </p:spPr>
        <p:txBody>
          <a:bodyPr/>
          <a:lstStyle/>
          <a:p>
            <a:pPr algn="just" eaLnBrk="1" hangingPunct="1">
              <a:lnSpc>
                <a:spcPct val="150000"/>
              </a:lnSpc>
            </a:pPr>
            <a:r>
              <a:rPr lang="en-US" altLang="en-US" sz="2400" b="1" dirty="0" smtClean="0">
                <a:latin typeface="Times New Roman" charset="0"/>
                <a:cs typeface="Times New Roman" charset="0"/>
              </a:rPr>
              <a:t>Stress management</a:t>
            </a:r>
            <a:r>
              <a:rPr lang="en-US" altLang="en-US" sz="2400" dirty="0" smtClean="0">
                <a:latin typeface="Times New Roman" charset="0"/>
                <a:cs typeface="Times New Roman" charset="0"/>
              </a:rPr>
              <a:t> is a wide spectrum of techniques and psychotherapies aimed at controlling a person's level of </a:t>
            </a:r>
            <a:r>
              <a:rPr lang="en-US" altLang="en-US" sz="2400" b="1" dirty="0" smtClean="0">
                <a:latin typeface="Times New Roman" charset="0"/>
                <a:cs typeface="Times New Roman" charset="0"/>
              </a:rPr>
              <a:t>stress</a:t>
            </a:r>
            <a:r>
              <a:rPr lang="en-US" altLang="en-US" sz="2400" dirty="0" smtClean="0">
                <a:latin typeface="Times New Roman" charset="0"/>
                <a:cs typeface="Times New Roman" charset="0"/>
              </a:rPr>
              <a:t>, especially chronic </a:t>
            </a:r>
            <a:r>
              <a:rPr lang="en-US" altLang="en-US" sz="2400" b="1" dirty="0" smtClean="0">
                <a:latin typeface="Times New Roman" charset="0"/>
                <a:cs typeface="Times New Roman" charset="0"/>
              </a:rPr>
              <a:t>stress</a:t>
            </a:r>
            <a:r>
              <a:rPr lang="en-US" altLang="en-US" sz="2400" dirty="0" smtClean="0">
                <a:latin typeface="Times New Roman" charset="0"/>
                <a:cs typeface="Times New Roman" charset="0"/>
              </a:rPr>
              <a:t>, usually for the purpose of and for the motive of improving everyday functioning.</a:t>
            </a:r>
          </a:p>
          <a:p>
            <a:pPr eaLnBrk="1" hangingPunct="1"/>
            <a:endParaRPr lang="en-US" altLang="en-US" sz="2400" dirty="0" smtClean="0">
              <a:latin typeface="Times New Roman" charset="0"/>
              <a:cs typeface="Times New Roman" charset="0"/>
            </a:endParaRPr>
          </a:p>
        </p:txBody>
      </p:sp>
      <p:sp>
        <p:nvSpPr>
          <p:cNvPr id="3" name="Title 2">
            <a:extLst>
              <a:ext uri="{FF2B5EF4-FFF2-40B4-BE49-F238E27FC236}"/>
            </a:extLst>
          </p:cNvPr>
          <p:cNvSpPr>
            <a:spLocks noGrp="1"/>
          </p:cNvSpPr>
          <p:nvPr>
            <p:ph type="title"/>
          </p:nvPr>
        </p:nvSpPr>
        <p:spPr/>
        <p:txBody>
          <a:bodyPr/>
          <a:lstStyle/>
          <a:p>
            <a:pPr eaLnBrk="1" hangingPunct="1">
              <a:defRPr/>
            </a:pPr>
            <a:r>
              <a:rPr lang="en-US" sz="2800" dirty="0">
                <a:latin typeface="Times New Roman" pitchFamily="18" charset="0"/>
                <a:cs typeface="Times New Roman" pitchFamily="18" charset="0"/>
              </a:rPr>
              <a:t>STRESS MANAGEMENT</a:t>
            </a:r>
          </a:p>
        </p:txBody>
      </p:sp>
      <p:pic>
        <p:nvPicPr>
          <p:cNvPr id="24580" name="Picture 3"/>
          <p:cNvPicPr>
            <a:picLocks noChangeAspect="1" noChangeArrowheads="1"/>
          </p:cNvPicPr>
          <p:nvPr/>
        </p:nvPicPr>
        <p:blipFill>
          <a:blip r:embed="rId2" cstate="print"/>
          <a:srcRect/>
          <a:stretch>
            <a:fillRect/>
          </a:stretch>
        </p:blipFill>
        <p:spPr bwMode="auto">
          <a:xfrm>
            <a:off x="5257800" y="3810000"/>
            <a:ext cx="2514600" cy="25146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a:xfrm>
            <a:off x="444500" y="1682750"/>
            <a:ext cx="8229600" cy="3644900"/>
          </a:xfrm>
        </p:spPr>
        <p:txBody>
          <a:bodyPr/>
          <a:lstStyle/>
          <a:p>
            <a:pPr eaLnBrk="1" hangingPunct="1"/>
            <a:r>
              <a:rPr lang="en-US" altLang="en-US" sz="2400" smtClean="0">
                <a:latin typeface="Times New Roman" charset="0"/>
                <a:cs typeface="Times New Roman" charset="0"/>
              </a:rPr>
              <a:t>Money.</a:t>
            </a:r>
          </a:p>
          <a:p>
            <a:pPr eaLnBrk="1" hangingPunct="1"/>
            <a:r>
              <a:rPr lang="en-US" altLang="en-US" sz="2400" smtClean="0">
                <a:latin typeface="Times New Roman" charset="0"/>
                <a:cs typeface="Times New Roman" charset="0"/>
              </a:rPr>
              <a:t>Work.</a:t>
            </a:r>
          </a:p>
          <a:p>
            <a:pPr eaLnBrk="1" hangingPunct="1"/>
            <a:r>
              <a:rPr lang="en-US" altLang="en-US" sz="2400" smtClean="0">
                <a:latin typeface="Times New Roman" charset="0"/>
                <a:cs typeface="Times New Roman" charset="0"/>
              </a:rPr>
              <a:t>Family responsibilities.</a:t>
            </a:r>
          </a:p>
          <a:p>
            <a:pPr eaLnBrk="1" hangingPunct="1"/>
            <a:r>
              <a:rPr lang="en-US" altLang="en-US" sz="2400" smtClean="0">
                <a:latin typeface="Times New Roman" charset="0"/>
                <a:cs typeface="Times New Roman" charset="0"/>
              </a:rPr>
              <a:t>Health Concerns.</a:t>
            </a:r>
          </a:p>
          <a:p>
            <a:pPr eaLnBrk="1" hangingPunct="1"/>
            <a:endParaRPr lang="en-US" altLang="en-US" sz="2400" smtClean="0">
              <a:latin typeface="Times New Roman" charset="0"/>
              <a:cs typeface="Times New Roman" charset="0"/>
            </a:endParaRPr>
          </a:p>
          <a:p>
            <a:pPr eaLnBrk="1" hangingPunct="1"/>
            <a:endParaRPr lang="en-US" altLang="en-US" sz="2400" smtClean="0">
              <a:latin typeface="Times New Roman" charset="0"/>
              <a:cs typeface="Times New Roman" charset="0"/>
            </a:endParaRPr>
          </a:p>
        </p:txBody>
      </p:sp>
      <p:sp>
        <p:nvSpPr>
          <p:cNvPr id="3" name="Title 2">
            <a:extLst>
              <a:ext uri="{FF2B5EF4-FFF2-40B4-BE49-F238E27FC236}"/>
            </a:extLst>
          </p:cNvPr>
          <p:cNvSpPr>
            <a:spLocks noGrp="1"/>
          </p:cNvSpPr>
          <p:nvPr>
            <p:ph type="title"/>
          </p:nvPr>
        </p:nvSpPr>
        <p:spPr/>
        <p:txBody>
          <a:bodyPr/>
          <a:lstStyle/>
          <a:p>
            <a:pPr eaLnBrk="1" hangingPunct="1">
              <a:defRPr/>
            </a:pPr>
            <a:r>
              <a:rPr lang="en-US" sz="2800" dirty="0">
                <a:latin typeface="Times New Roman" pitchFamily="18" charset="0"/>
                <a:cs typeface="Times New Roman" pitchFamily="18" charset="0"/>
              </a:rPr>
              <a:t>SOURCES OF STRESS</a:t>
            </a:r>
          </a:p>
        </p:txBody>
      </p:sp>
      <p:pic>
        <p:nvPicPr>
          <p:cNvPr id="25604" name="Picture 3"/>
          <p:cNvPicPr>
            <a:picLocks noChangeAspect="1" noChangeArrowheads="1"/>
          </p:cNvPicPr>
          <p:nvPr/>
        </p:nvPicPr>
        <p:blipFill>
          <a:blip r:embed="rId2"/>
          <a:srcRect/>
          <a:stretch>
            <a:fillRect/>
          </a:stretch>
        </p:blipFill>
        <p:spPr bwMode="auto">
          <a:xfrm>
            <a:off x="4343400" y="1447800"/>
            <a:ext cx="3810000" cy="38100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457200" y="381000"/>
            <a:ext cx="8229600" cy="5638800"/>
          </a:xfrm>
        </p:spPr>
        <p:txBody>
          <a:bodyPr/>
          <a:lstStyle/>
          <a:p>
            <a:pPr algn="just" eaLnBrk="1" hangingPunct="1"/>
            <a:endParaRPr lang="en-US" altLang="en-US" sz="2400" dirty="0" smtClean="0">
              <a:latin typeface="Times New Roman" charset="0"/>
              <a:cs typeface="Times New Roman" charset="0"/>
            </a:endParaRPr>
          </a:p>
          <a:p>
            <a:pPr algn="just" eaLnBrk="1" hangingPunct="1">
              <a:lnSpc>
                <a:spcPct val="150000"/>
              </a:lnSpc>
            </a:pPr>
            <a:r>
              <a:rPr lang="en-US" altLang="en-US" sz="2400" b="1" dirty="0" smtClean="0">
                <a:latin typeface="Times New Roman" charset="0"/>
                <a:cs typeface="Times New Roman" charset="0"/>
              </a:rPr>
              <a:t>MONEY</a:t>
            </a:r>
          </a:p>
          <a:p>
            <a:pPr algn="just" eaLnBrk="1" hangingPunct="1">
              <a:lnSpc>
                <a:spcPct val="150000"/>
              </a:lnSpc>
            </a:pPr>
            <a:r>
              <a:rPr lang="en-US" altLang="en-US" sz="2400" dirty="0" smtClean="0">
                <a:latin typeface="Times New Roman" charset="0"/>
                <a:cs typeface="Times New Roman" charset="0"/>
              </a:rPr>
              <a:t>The three most significant sources of money related stress were: paying unexpected expenses, paying for essentials, and saving for retirement.</a:t>
            </a:r>
          </a:p>
          <a:p>
            <a:pPr algn="just" eaLnBrk="1" hangingPunct="1">
              <a:lnSpc>
                <a:spcPct val="150000"/>
              </a:lnSpc>
            </a:pPr>
            <a:r>
              <a:rPr lang="en-US" altLang="en-US" sz="2400" b="1" dirty="0" smtClean="0">
                <a:latin typeface="Times New Roman" charset="0"/>
                <a:cs typeface="Times New Roman" charset="0"/>
              </a:rPr>
              <a:t>WORK</a:t>
            </a:r>
          </a:p>
          <a:p>
            <a:pPr algn="just" eaLnBrk="1" hangingPunct="1">
              <a:lnSpc>
                <a:spcPct val="150000"/>
              </a:lnSpc>
            </a:pPr>
            <a:r>
              <a:rPr lang="en-US" altLang="en-US" sz="2400" dirty="0" smtClean="0">
                <a:latin typeface="Times New Roman" charset="0"/>
                <a:cs typeface="Times New Roman" charset="0"/>
              </a:rPr>
              <a:t>It might seem obvious that different generations would have different stresses due to their stations in life, but viewing stress through the prism of generations allows for a clearer picture of the future of stress and stress management.</a:t>
            </a:r>
          </a:p>
          <a:p>
            <a:pPr algn="just" eaLnBrk="1" hangingPunct="1"/>
            <a:endParaRPr lang="en-US" altLang="en-US" sz="2400" dirty="0" smtClean="0">
              <a:latin typeface="Times New Roman" charset="0"/>
              <a:cs typeface="Times New Roman" charset="0"/>
            </a:endParaRPr>
          </a:p>
        </p:txBody>
      </p:sp>
    </p:spTree>
  </p:cSld>
  <p:clrMapOvr>
    <a:masterClrMapping/>
  </p:clrMapOvr>
  <p:transition spd="slow">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0" y="152400"/>
            <a:ext cx="8915400" cy="6705600"/>
          </a:xfrm>
        </p:spPr>
        <p:txBody>
          <a:bodyPr/>
          <a:lstStyle/>
          <a:p>
            <a:pPr algn="just" eaLnBrk="1" hangingPunct="1">
              <a:lnSpc>
                <a:spcPct val="150000"/>
              </a:lnSpc>
            </a:pPr>
            <a:r>
              <a:rPr lang="en-US" altLang="en-US" sz="2400" b="1" dirty="0" smtClean="0">
                <a:latin typeface="Times New Roman" charset="0"/>
                <a:cs typeface="Times New Roman" charset="0"/>
              </a:rPr>
              <a:t>FAMILY : </a:t>
            </a:r>
            <a:r>
              <a:rPr lang="en-US" altLang="en-US" sz="2400" dirty="0" err="1" smtClean="0">
                <a:latin typeface="Times New Roman" charset="0"/>
                <a:cs typeface="Times New Roman" charset="0"/>
              </a:rPr>
              <a:t>Presenteeism</a:t>
            </a:r>
            <a:r>
              <a:rPr lang="en-US" altLang="en-US" sz="2400" dirty="0" smtClean="0">
                <a:latin typeface="Times New Roman" charset="0"/>
                <a:cs typeface="Times New Roman" charset="0"/>
              </a:rPr>
              <a:t> </a:t>
            </a:r>
            <a:r>
              <a:rPr lang="en-US" altLang="en-US" sz="2400" dirty="0" smtClean="0">
                <a:latin typeface="Times New Roman" charset="0"/>
                <a:cs typeface="Times New Roman" charset="0"/>
              </a:rPr>
              <a:t>is defined as an employee being physically present at work, but not being fully engaged due to outside stresses. </a:t>
            </a:r>
            <a:r>
              <a:rPr lang="en-US" altLang="en-US" sz="2400" dirty="0" err="1" smtClean="0">
                <a:latin typeface="Times New Roman" charset="0"/>
                <a:cs typeface="Times New Roman" charset="0"/>
              </a:rPr>
              <a:t>Presenteeism</a:t>
            </a:r>
            <a:r>
              <a:rPr lang="en-US" altLang="en-US" sz="2400" dirty="0" smtClean="0">
                <a:latin typeface="Times New Roman" charset="0"/>
                <a:cs typeface="Times New Roman" charset="0"/>
              </a:rPr>
              <a:t> can be difficult to notice, but it can wreak havoc on productivity, and even an organization’s bottom line. </a:t>
            </a:r>
          </a:p>
          <a:p>
            <a:pPr algn="just" eaLnBrk="1" hangingPunct="1">
              <a:lnSpc>
                <a:spcPct val="150000"/>
              </a:lnSpc>
            </a:pPr>
            <a:r>
              <a:rPr lang="en-US" altLang="en-US" sz="2400" b="1" dirty="0" smtClean="0">
                <a:latin typeface="Times New Roman" charset="0"/>
                <a:cs typeface="Times New Roman" charset="0"/>
              </a:rPr>
              <a:t>HEALTH </a:t>
            </a:r>
            <a:r>
              <a:rPr lang="en-US" altLang="en-US" sz="2400" b="1" dirty="0" smtClean="0">
                <a:latin typeface="Times New Roman" charset="0"/>
                <a:cs typeface="Times New Roman" charset="0"/>
              </a:rPr>
              <a:t>CONCERN : </a:t>
            </a:r>
            <a:r>
              <a:rPr lang="en-US" altLang="en-US" sz="2400" dirty="0" smtClean="0">
                <a:latin typeface="Times New Roman" charset="0"/>
                <a:cs typeface="Times New Roman" charset="0"/>
              </a:rPr>
              <a:t>Each </a:t>
            </a:r>
            <a:r>
              <a:rPr lang="en-US" altLang="en-US" sz="2400" dirty="0" smtClean="0">
                <a:latin typeface="Times New Roman" charset="0"/>
                <a:cs typeface="Times New Roman" charset="0"/>
              </a:rPr>
              <a:t>person’s stress and how it affects them is unique to them, and the ways of dealing with mounting stress vary greatly. </a:t>
            </a:r>
            <a:r>
              <a:rPr lang="en-US" altLang="en-US" sz="2400" dirty="0" smtClean="0">
                <a:latin typeface="Times New Roman" charset="0"/>
                <a:cs typeface="Times New Roman" charset="0"/>
              </a:rPr>
              <a:t>The </a:t>
            </a:r>
            <a:r>
              <a:rPr lang="en-US" altLang="en-US" sz="2400" dirty="0" smtClean="0">
                <a:latin typeface="Times New Roman" charset="0"/>
                <a:cs typeface="Times New Roman" charset="0"/>
              </a:rPr>
              <a:t>top three symptoms of stress reported were: </a:t>
            </a:r>
            <a:r>
              <a:rPr lang="en-US" altLang="en-US" sz="2400" b="1" dirty="0" smtClean="0">
                <a:latin typeface="Times New Roman" charset="0"/>
                <a:cs typeface="Times New Roman" charset="0"/>
              </a:rPr>
              <a:t>irritable/angry, nervous/anxious, and lack of interest/motivation</a:t>
            </a:r>
            <a:r>
              <a:rPr lang="en-US" altLang="en-US" sz="2400" dirty="0" smtClean="0">
                <a:latin typeface="Times New Roman" charset="0"/>
                <a:cs typeface="Times New Roman" charset="0"/>
              </a:rPr>
              <a:t>. All three symptoms can lead to negative consequences at home, on the job, or in one’s social </a:t>
            </a:r>
            <a:r>
              <a:rPr lang="en-US" altLang="en-US" sz="2400" dirty="0" smtClean="0">
                <a:latin typeface="Times New Roman" charset="0"/>
                <a:cs typeface="Times New Roman" charset="0"/>
              </a:rPr>
              <a:t>life.</a:t>
            </a:r>
            <a:endParaRPr lang="en-US" altLang="en-US" sz="2400" dirty="0" smtClean="0">
              <a:latin typeface="Times New Roman" charset="0"/>
              <a:cs typeface="Times New Roman" charset="0"/>
            </a:endParaRPr>
          </a:p>
          <a:p>
            <a:pPr algn="just" eaLnBrk="1" hangingPunct="1"/>
            <a:endParaRPr lang="en-US" altLang="en-US" sz="2400" dirty="0" smtClean="0">
              <a:latin typeface="Times New Roman" charset="0"/>
              <a:cs typeface="Times New Roman" charset="0"/>
            </a:endParaRPr>
          </a:p>
        </p:txBody>
      </p:sp>
    </p:spTree>
  </p:cSld>
  <p:clrMapOvr>
    <a:masterClrMapping/>
  </p:clrMapOvr>
  <p:transition spd="slow">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extLst>
          </p:cNvPr>
          <p:cNvSpPr>
            <a:spLocks noGrp="1"/>
          </p:cNvSpPr>
          <p:nvPr>
            <p:ph idx="1"/>
          </p:nvPr>
        </p:nvSpPr>
        <p:spPr>
          <a:xfrm>
            <a:off x="1141413" y="5486400"/>
            <a:ext cx="7375525" cy="682625"/>
          </a:xfrm>
        </p:spPr>
        <p:txBody>
          <a:bodyPr>
            <a:normAutofit/>
          </a:bodyPr>
          <a:lstStyle/>
          <a:p>
            <a:pPr marL="0" indent="0" algn="ctr" eaLnBrk="1" fontAlgn="auto" hangingPunct="1">
              <a:spcAft>
                <a:spcPts val="0"/>
              </a:spcAft>
              <a:buFont typeface="Arial" panose="020B0604020202020204" pitchFamily="34" charset="0"/>
              <a:buNone/>
              <a:defRPr/>
            </a:pPr>
            <a:r>
              <a:rPr lang="en-US" sz="2400" b="1" dirty="0">
                <a:effectLst>
                  <a:outerShdw blurRad="38100" dist="38100" dir="2700000" algn="tl">
                    <a:srgbClr val="000000">
                      <a:alpha val="43137"/>
                    </a:srgbClr>
                  </a:outerShdw>
                </a:effectLst>
                <a:latin typeface="Times New Roman" pitchFamily="18" charset="0"/>
                <a:cs typeface="Times New Roman" pitchFamily="18" charset="0"/>
              </a:rPr>
              <a:t>Performance = </a:t>
            </a:r>
            <a:r>
              <a:rPr lang="en-US" sz="2400" b="1" i="1" dirty="0">
                <a:effectLst>
                  <a:outerShdw blurRad="38100" dist="38100" dir="2700000" algn="tl">
                    <a:srgbClr val="000000">
                      <a:alpha val="43137"/>
                    </a:srgbClr>
                  </a:outerShdw>
                </a:effectLst>
                <a:latin typeface="Times New Roman" pitchFamily="18" charset="0"/>
                <a:cs typeface="Times New Roman" pitchFamily="18" charset="0"/>
              </a:rPr>
              <a:t>f(ability X motivation)</a:t>
            </a:r>
          </a:p>
        </p:txBody>
      </p:sp>
      <p:sp>
        <p:nvSpPr>
          <p:cNvPr id="2" name="Title 1">
            <a:extLst>
              <a:ext uri="{FF2B5EF4-FFF2-40B4-BE49-F238E27FC236}"/>
            </a:extLst>
          </p:cNvPr>
          <p:cNvSpPr>
            <a:spLocks noGrp="1"/>
          </p:cNvSpPr>
          <p:nvPr>
            <p:ph type="title"/>
          </p:nvPr>
        </p:nvSpPr>
        <p:spPr/>
        <p:txBody>
          <a:bodyPr/>
          <a:lstStyle/>
          <a:p>
            <a:pPr algn="ctr" eaLnBrk="1" fontAlgn="auto" hangingPunct="1">
              <a:spcAft>
                <a:spcPts val="0"/>
              </a:spcAft>
              <a:defRPr/>
            </a:pPr>
            <a:r>
              <a:rPr lang="en-US" sz="2800" cap="small"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Motivation</a:t>
            </a:r>
            <a:endParaRPr lang="en-US" sz="2800" cap="small"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a:extLst>
              <a:ext uri="{FF2B5EF4-FFF2-40B4-BE49-F238E27FC236}"/>
            </a:extLst>
          </p:cNvPr>
          <p:cNvPicPr>
            <a:picLocks noChangeAspect="1"/>
          </p:cNvPicPr>
          <p:nvPr/>
        </p:nvPicPr>
        <p:blipFill>
          <a:blip r:embed="rId2"/>
          <a:stretch>
            <a:fillRect/>
          </a:stretch>
        </p:blipFill>
        <p:spPr>
          <a:xfrm>
            <a:off x="1676400" y="1828800"/>
            <a:ext cx="6400800" cy="344658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spd="slow">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extLst>
          </p:cNvPr>
          <p:cNvGraphicFramePr>
            <a:graphicFrameLocks noGrp="1"/>
          </p:cNvGraphicFramePr>
          <p:nvPr>
            <p:ph idx="1"/>
          </p:nvPr>
        </p:nvGraphicFramePr>
        <p:xfrm>
          <a:off x="1371600" y="1481138"/>
          <a:ext cx="6248400" cy="4843462"/>
        </p:xfrm>
        <a:graphic>
          <a:graphicData uri="http://schemas.openxmlformats.org/drawingml/2006/table">
            <a:tbl>
              <a:tblPr/>
              <a:tblGrid>
                <a:gridCol w="2082800">
                  <a:extLst>
                    <a:ext uri="{9D8B030D-6E8A-4147-A177-3AD203B41FA5}"/>
                  </a:extLst>
                </a:gridCol>
                <a:gridCol w="2082800">
                  <a:extLst>
                    <a:ext uri="{9D8B030D-6E8A-4147-A177-3AD203B41FA5}"/>
                  </a:extLst>
                </a:gridCol>
                <a:gridCol w="2082800">
                  <a:extLst>
                    <a:ext uri="{9D8B030D-6E8A-4147-A177-3AD203B41FA5}"/>
                  </a:extLst>
                </a:gridCol>
              </a:tblGrid>
              <a:tr h="246800">
                <a:tc gridSpan="3">
                  <a:txBody>
                    <a:bodyPr/>
                    <a:lstStyle/>
                    <a:p>
                      <a:r>
                        <a:rPr lang="en-US" sz="1100"/>
                        <a:t>Common effects of stress</a:t>
                      </a:r>
                    </a:p>
                  </a:txBody>
                  <a:tcPr marL="57656" marR="57656" marT="28828" marB="28828" anchor="ctr"/>
                </a:tc>
                <a:tc hMerge="1">
                  <a:txBody>
                    <a:bodyPr/>
                    <a:lstStyle/>
                    <a:p>
                      <a:endParaRPr lang="en-US"/>
                    </a:p>
                  </a:txBody>
                  <a:tcPr/>
                </a:tc>
                <a:tc hMerge="1">
                  <a:txBody>
                    <a:bodyPr/>
                    <a:lstStyle/>
                    <a:p>
                      <a:endParaRPr lang="en-US"/>
                    </a:p>
                  </a:txBody>
                  <a:tcPr/>
                </a:tc>
                <a:extLst>
                  <a:ext uri="{0D108BD9-81ED-4DB2-BD59-A6C34878D82A}"/>
                </a:extLst>
              </a:tr>
              <a:tr h="524451">
                <a:tc>
                  <a:txBody>
                    <a:bodyPr/>
                    <a:lstStyle/>
                    <a:p>
                      <a:pPr algn="l"/>
                      <a:r>
                        <a:rPr lang="en-US" sz="1100" b="1">
                          <a:solidFill>
                            <a:srgbClr val="54585A"/>
                          </a:solidFill>
                          <a:effectLst/>
                        </a:rPr>
                        <a:t>On your body</a:t>
                      </a:r>
                    </a:p>
                  </a:txBody>
                  <a:tcPr marL="72069" marR="72069" marT="72069" marB="72069" anchor="ctr">
                    <a:lnL>
                      <a:noFill/>
                    </a:lnL>
                    <a:lnR>
                      <a:noFill/>
                    </a:lnR>
                    <a:lnB w="9525" cap="flat" cmpd="sng" algn="ctr">
                      <a:solidFill>
                        <a:srgbClr val="CCCCCC"/>
                      </a:solidFill>
                      <a:prstDash val="solid"/>
                      <a:round/>
                      <a:headEnd type="none" w="med" len="med"/>
                      <a:tailEnd type="none" w="med" len="med"/>
                    </a:lnB>
                    <a:solidFill>
                      <a:srgbClr val="FFFFFF"/>
                    </a:solidFill>
                  </a:tcPr>
                </a:tc>
                <a:tc>
                  <a:txBody>
                    <a:bodyPr/>
                    <a:lstStyle/>
                    <a:p>
                      <a:pPr algn="l"/>
                      <a:r>
                        <a:rPr lang="en-US" sz="1100" b="1">
                          <a:solidFill>
                            <a:srgbClr val="54585A"/>
                          </a:solidFill>
                          <a:effectLst/>
                        </a:rPr>
                        <a:t>On your mood</a:t>
                      </a:r>
                    </a:p>
                  </a:txBody>
                  <a:tcPr marL="72069" marR="72069" marT="72069" marB="72069" anchor="ctr">
                    <a:lnL>
                      <a:noFill/>
                    </a:lnL>
                    <a:lnR>
                      <a:noFill/>
                    </a:lnR>
                    <a:lnT>
                      <a:noFill/>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en-US" sz="1100" b="1">
                          <a:solidFill>
                            <a:srgbClr val="54585A"/>
                          </a:solidFill>
                          <a:effectLst/>
                        </a:rPr>
                        <a:t>On your behavior</a:t>
                      </a:r>
                    </a:p>
                  </a:txBody>
                  <a:tcPr marL="72069" marR="72069" marT="72069" marB="72069" anchor="ctr">
                    <a:lnL>
                      <a:noFill/>
                    </a:lnL>
                    <a:lnR>
                      <a:noFill/>
                    </a:lnR>
                    <a:lnT>
                      <a:noFill/>
                    </a:lnT>
                    <a:lnB w="9525" cap="flat" cmpd="sng" algn="ctr">
                      <a:solidFill>
                        <a:srgbClr val="CCCCCC"/>
                      </a:solidFill>
                      <a:prstDash val="solid"/>
                      <a:round/>
                      <a:headEnd type="none" w="med" len="med"/>
                      <a:tailEnd type="none" w="med" len="med"/>
                    </a:lnB>
                    <a:solidFill>
                      <a:srgbClr val="FFFFFF"/>
                    </a:solidFill>
                  </a:tcPr>
                </a:tc>
                <a:extLst>
                  <a:ext uri="{0D108BD9-81ED-4DB2-BD59-A6C34878D82A}"/>
                </a:extLst>
              </a:tr>
              <a:tr h="894653">
                <a:tc>
                  <a:txBody>
                    <a:bodyPr/>
                    <a:lstStyle/>
                    <a:p>
                      <a:pPr algn="l" fontAlgn="t"/>
                      <a:r>
                        <a:rPr lang="en-US" sz="1100">
                          <a:effectLst/>
                        </a:rPr>
                        <a:t>Headache</a:t>
                      </a:r>
                    </a:p>
                  </a:txBody>
                  <a:tcPr marL="72069" marR="72069" marT="72069" marB="72069">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sz="1100">
                          <a:effectLst/>
                        </a:rPr>
                        <a:t>Anxiety</a:t>
                      </a:r>
                    </a:p>
                  </a:txBody>
                  <a:tcPr marL="72069" marR="72069" marT="72069" marB="72069">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sz="1100">
                          <a:effectLst/>
                        </a:rPr>
                        <a:t>Overeating or undereating</a:t>
                      </a:r>
                    </a:p>
                  </a:txBody>
                  <a:tcPr marL="72069" marR="72069" marT="72069" marB="72069">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extLst>
              </a:tr>
              <a:tr h="709552">
                <a:tc>
                  <a:txBody>
                    <a:bodyPr/>
                    <a:lstStyle/>
                    <a:p>
                      <a:pPr algn="l" fontAlgn="t"/>
                      <a:r>
                        <a:rPr lang="en-US" sz="1100" dirty="0">
                          <a:effectLst/>
                        </a:rPr>
                        <a:t>Muscle tension or pain</a:t>
                      </a:r>
                    </a:p>
                  </a:txBody>
                  <a:tcPr marL="72069" marR="72069" marT="72069" marB="72069">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sz="1100">
                          <a:effectLst/>
                        </a:rPr>
                        <a:t>Restlessness</a:t>
                      </a:r>
                    </a:p>
                  </a:txBody>
                  <a:tcPr marL="72069" marR="72069" marT="72069" marB="72069">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sz="1100">
                          <a:effectLst/>
                        </a:rPr>
                        <a:t>Angry outbursts</a:t>
                      </a:r>
                    </a:p>
                  </a:txBody>
                  <a:tcPr marL="72069" marR="72069" marT="72069" marB="72069">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extLst>
              </a:tr>
              <a:tr h="709552">
                <a:tc>
                  <a:txBody>
                    <a:bodyPr/>
                    <a:lstStyle/>
                    <a:p>
                      <a:pPr algn="l" fontAlgn="t"/>
                      <a:r>
                        <a:rPr lang="en-US" sz="1100">
                          <a:effectLst/>
                        </a:rPr>
                        <a:t>Chest pain</a:t>
                      </a:r>
                    </a:p>
                  </a:txBody>
                  <a:tcPr marL="72069" marR="72069" marT="72069" marB="72069">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sz="1100">
                          <a:effectLst/>
                        </a:rPr>
                        <a:t>Lack of motivation or focus</a:t>
                      </a:r>
                    </a:p>
                  </a:txBody>
                  <a:tcPr marL="72069" marR="72069" marT="72069" marB="72069">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sz="1100">
                          <a:effectLst/>
                        </a:rPr>
                        <a:t>Drug or alcohol misuse</a:t>
                      </a:r>
                    </a:p>
                  </a:txBody>
                  <a:tcPr marL="72069" marR="72069" marT="72069" marB="72069">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extLst>
              </a:tr>
              <a:tr h="709552">
                <a:tc>
                  <a:txBody>
                    <a:bodyPr/>
                    <a:lstStyle/>
                    <a:p>
                      <a:pPr algn="l" fontAlgn="t"/>
                      <a:r>
                        <a:rPr lang="en-US" sz="1100">
                          <a:effectLst/>
                        </a:rPr>
                        <a:t>Fatigue</a:t>
                      </a:r>
                    </a:p>
                  </a:txBody>
                  <a:tcPr marL="72069" marR="72069" marT="72069" marB="72069">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sz="1100">
                          <a:effectLst/>
                        </a:rPr>
                        <a:t>Feeling overwhelmed</a:t>
                      </a:r>
                    </a:p>
                  </a:txBody>
                  <a:tcPr marL="72069" marR="72069" marT="72069" marB="72069">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sz="1100">
                          <a:effectLst/>
                        </a:rPr>
                        <a:t>Tobacco use</a:t>
                      </a:r>
                    </a:p>
                  </a:txBody>
                  <a:tcPr marL="72069" marR="72069" marT="72069" marB="72069">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extLst>
              </a:tr>
              <a:tr h="524451">
                <a:tc>
                  <a:txBody>
                    <a:bodyPr/>
                    <a:lstStyle/>
                    <a:p>
                      <a:pPr algn="l" fontAlgn="t"/>
                      <a:r>
                        <a:rPr lang="en-US" sz="1100">
                          <a:effectLst/>
                        </a:rPr>
                        <a:t>Change in sex drive</a:t>
                      </a:r>
                    </a:p>
                  </a:txBody>
                  <a:tcPr marL="72069" marR="72069" marT="72069" marB="72069">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sz="1100">
                          <a:effectLst/>
                        </a:rPr>
                        <a:t>Irritability or anger</a:t>
                      </a:r>
                    </a:p>
                  </a:txBody>
                  <a:tcPr marL="72069" marR="72069" marT="72069" marB="72069">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sz="1100">
                          <a:effectLst/>
                        </a:rPr>
                        <a:t>Social withdrawal</a:t>
                      </a:r>
                    </a:p>
                  </a:txBody>
                  <a:tcPr marL="72069" marR="72069" marT="72069" marB="72069">
                    <a:lnL>
                      <a:noFill/>
                    </a:lnL>
                    <a:lnR>
                      <a:noFill/>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extLst>
              </a:tr>
              <a:tr h="524451">
                <a:tc>
                  <a:txBody>
                    <a:bodyPr/>
                    <a:lstStyle/>
                    <a:p>
                      <a:pPr algn="l" fontAlgn="t"/>
                      <a:r>
                        <a:rPr lang="en-US" sz="1100">
                          <a:effectLst/>
                        </a:rPr>
                        <a:t>Stomach upset</a:t>
                      </a:r>
                    </a:p>
                  </a:txBody>
                  <a:tcPr marL="72069" marR="72069" marT="72069" marB="72069">
                    <a:lnL>
                      <a:noFill/>
                    </a:lnL>
                    <a:lnR>
                      <a:noFill/>
                    </a:lnR>
                    <a:lnT w="9525" cap="flat" cmpd="sng" algn="ctr">
                      <a:solidFill>
                        <a:srgbClr val="CCCCCC"/>
                      </a:solidFill>
                      <a:prstDash val="solid"/>
                      <a:round/>
                      <a:headEnd type="none" w="med" len="med"/>
                      <a:tailEnd type="none" w="med" len="med"/>
                    </a:lnT>
                    <a:lnB>
                      <a:noFill/>
                    </a:lnB>
                  </a:tcPr>
                </a:tc>
                <a:tc>
                  <a:txBody>
                    <a:bodyPr/>
                    <a:lstStyle/>
                    <a:p>
                      <a:pPr algn="l" fontAlgn="t"/>
                      <a:r>
                        <a:rPr lang="en-US" sz="1100">
                          <a:effectLst/>
                        </a:rPr>
                        <a:t>Sadness or depression</a:t>
                      </a:r>
                    </a:p>
                  </a:txBody>
                  <a:tcPr marL="72069" marR="72069" marT="72069" marB="72069">
                    <a:lnL>
                      <a:noFill/>
                    </a:lnL>
                    <a:lnR>
                      <a:noFill/>
                    </a:lnR>
                    <a:lnT w="9525" cap="flat" cmpd="sng" algn="ctr">
                      <a:solidFill>
                        <a:srgbClr val="CCCCCC"/>
                      </a:solidFill>
                      <a:prstDash val="solid"/>
                      <a:round/>
                      <a:headEnd type="none" w="med" len="med"/>
                      <a:tailEnd type="none" w="med" len="med"/>
                    </a:lnT>
                    <a:lnB>
                      <a:noFill/>
                    </a:lnB>
                  </a:tcPr>
                </a:tc>
                <a:tc>
                  <a:txBody>
                    <a:bodyPr/>
                    <a:lstStyle/>
                    <a:p>
                      <a:pPr algn="l" fontAlgn="t"/>
                      <a:r>
                        <a:rPr lang="en-US" sz="1100" dirty="0">
                          <a:effectLst/>
                        </a:rPr>
                        <a:t>Exercising less often</a:t>
                      </a:r>
                    </a:p>
                  </a:txBody>
                  <a:tcPr marL="72069" marR="72069" marT="72069" marB="72069">
                    <a:lnL>
                      <a:noFill/>
                    </a:lnL>
                    <a:lnR>
                      <a:noFill/>
                    </a:lnR>
                    <a:lnT w="9525" cap="flat" cmpd="sng" algn="ctr">
                      <a:solidFill>
                        <a:srgbClr val="CCCCCC"/>
                      </a:solidFill>
                      <a:prstDash val="solid"/>
                      <a:round/>
                      <a:headEnd type="none" w="med" len="med"/>
                      <a:tailEnd type="none" w="med" len="med"/>
                    </a:lnT>
                    <a:lnB>
                      <a:noFill/>
                    </a:lnB>
                  </a:tcPr>
                </a:tc>
                <a:extLst>
                  <a:ext uri="{0D108BD9-81ED-4DB2-BD59-A6C34878D82A}"/>
                </a:extLst>
              </a:tr>
            </a:tbl>
          </a:graphicData>
        </a:graphic>
      </p:graphicFrame>
      <p:sp>
        <p:nvSpPr>
          <p:cNvPr id="3" name="Title 2">
            <a:extLst>
              <a:ext uri="{FF2B5EF4-FFF2-40B4-BE49-F238E27FC236}"/>
            </a:extLst>
          </p:cNvPr>
          <p:cNvSpPr>
            <a:spLocks noGrp="1"/>
          </p:cNvSpPr>
          <p:nvPr>
            <p:ph type="title"/>
          </p:nvPr>
        </p:nvSpPr>
        <p:spPr/>
        <p:txBody>
          <a:bodyPr/>
          <a:lstStyle/>
          <a:p>
            <a:pPr eaLnBrk="1" hangingPunct="1">
              <a:defRPr/>
            </a:pPr>
            <a:r>
              <a:rPr lang="en-US" sz="2800" dirty="0">
                <a:latin typeface="Times New Roman" pitchFamily="18" charset="0"/>
                <a:cs typeface="Times New Roman" pitchFamily="18" charset="0"/>
              </a:rPr>
              <a:t>EFFECTS OF STRESS</a:t>
            </a:r>
          </a:p>
        </p:txBody>
      </p:sp>
    </p:spTree>
  </p:cSld>
  <p:clrMapOvr>
    <a:masterClrMapping/>
  </p:clrMapOvr>
  <p:transition spd="slow">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3"/>
          <p:cNvPicPr>
            <a:picLocks noGrp="1" noChangeAspect="1" noChangeArrowheads="1"/>
          </p:cNvPicPr>
          <p:nvPr>
            <p:ph idx="1"/>
          </p:nvPr>
        </p:nvPicPr>
        <p:blipFill>
          <a:blip r:embed="rId2"/>
          <a:srcRect/>
          <a:stretch>
            <a:fillRect/>
          </a:stretch>
        </p:blipFill>
        <p:spPr>
          <a:xfrm>
            <a:off x="1219200" y="1828800"/>
            <a:ext cx="6034088" cy="4525963"/>
          </a:xfrm>
        </p:spPr>
      </p:pic>
      <p:sp>
        <p:nvSpPr>
          <p:cNvPr id="3" name="Title 2">
            <a:extLst>
              <a:ext uri="{FF2B5EF4-FFF2-40B4-BE49-F238E27FC236}"/>
            </a:extLst>
          </p:cNvPr>
          <p:cNvSpPr>
            <a:spLocks noGrp="1"/>
          </p:cNvSpPr>
          <p:nvPr>
            <p:ph type="title"/>
          </p:nvPr>
        </p:nvSpPr>
        <p:spPr/>
        <p:txBody>
          <a:bodyPr/>
          <a:lstStyle/>
          <a:p>
            <a:pPr eaLnBrk="1" hangingPunct="1">
              <a:defRPr/>
            </a:pPr>
            <a:r>
              <a:rPr lang="en-US" sz="2800" dirty="0">
                <a:latin typeface="Times New Roman" pitchFamily="18" charset="0"/>
                <a:cs typeface="Times New Roman" pitchFamily="18" charset="0"/>
              </a:rPr>
              <a:t>MANAGING STRESS</a:t>
            </a:r>
          </a:p>
        </p:txBody>
      </p:sp>
    </p:spTree>
  </p:cSld>
  <p:clrMapOvr>
    <a:masterClrMapping/>
  </p:clrMapOvr>
  <p:transition spd="slow">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extLst>
          </p:cNvPr>
          <p:cNvSpPr>
            <a:spLocks noGrp="1"/>
          </p:cNvSpPr>
          <p:nvPr>
            <p:ph idx="1"/>
          </p:nvPr>
        </p:nvSpPr>
        <p:spPr/>
        <p:txBody>
          <a:bodyPr/>
          <a:lstStyle/>
          <a:p>
            <a:pPr marL="109537" indent="0" algn="just" eaLnBrk="1" hangingPunct="1">
              <a:lnSpc>
                <a:spcPct val="150000"/>
              </a:lnSpc>
              <a:buFont typeface="Wingdings 3" pitchFamily="18" charset="2"/>
              <a:buNone/>
              <a:defRPr/>
            </a:pPr>
            <a:r>
              <a:rPr lang="en-US" sz="2400" b="1" dirty="0">
                <a:latin typeface="Times New Roman" pitchFamily="18" charset="0"/>
                <a:cs typeface="Times New Roman" pitchFamily="18" charset="0"/>
              </a:rPr>
              <a:t>1. Eat healthily</a:t>
            </a:r>
          </a:p>
          <a:p>
            <a:pPr algn="just" eaLnBrk="1" hangingPunct="1">
              <a:lnSpc>
                <a:spcPct val="150000"/>
              </a:lnSpc>
              <a:defRPr/>
            </a:pPr>
            <a:r>
              <a:rPr lang="en-US" sz="2400" dirty="0">
                <a:latin typeface="Times New Roman" pitchFamily="18" charset="0"/>
                <a:cs typeface="Times New Roman" pitchFamily="18" charset="0"/>
              </a:rPr>
              <a:t>Eating healthily can reduce the risks of diet-related diseases</a:t>
            </a:r>
          </a:p>
          <a:p>
            <a:pPr algn="just" eaLnBrk="1" hangingPunct="1">
              <a:lnSpc>
                <a:spcPct val="150000"/>
              </a:lnSpc>
              <a:defRPr/>
            </a:pPr>
            <a:r>
              <a:rPr lang="en-US" sz="2400" dirty="0">
                <a:latin typeface="Times New Roman" pitchFamily="18" charset="0"/>
                <a:cs typeface="Times New Roman" pitchFamily="18" charset="0"/>
              </a:rPr>
              <a:t>There is a growing amount of evidence showing how food affects our mood40 and how eating healthily can improve this</a:t>
            </a:r>
          </a:p>
          <a:p>
            <a:pPr algn="just" eaLnBrk="1" hangingPunct="1">
              <a:lnSpc>
                <a:spcPct val="150000"/>
              </a:lnSpc>
              <a:defRPr/>
            </a:pPr>
            <a:r>
              <a:rPr lang="en-US" sz="2400" dirty="0">
                <a:latin typeface="Times New Roman" pitchFamily="18" charset="0"/>
                <a:cs typeface="Times New Roman" pitchFamily="18" charset="0"/>
              </a:rPr>
              <a:t>You can protect your feelings of wellbeing by ensuring that your diet provides adequate amounts of brain nutrients such as essential vitamins and minerals, as well as water</a:t>
            </a:r>
          </a:p>
          <a:p>
            <a:pPr algn="just" eaLnBrk="1" hangingPunct="1">
              <a:lnSpc>
                <a:spcPct val="150000"/>
              </a:lnSpc>
              <a:defRPr/>
            </a:pPr>
            <a:endParaRPr lang="en-US" sz="2400" dirty="0">
              <a:latin typeface="Times New Roman" pitchFamily="18" charset="0"/>
              <a:cs typeface="Times New Roman" pitchFamily="18" charset="0"/>
            </a:endParaRPr>
          </a:p>
        </p:txBody>
      </p:sp>
      <p:sp>
        <p:nvSpPr>
          <p:cNvPr id="3" name="Title 2">
            <a:extLst>
              <a:ext uri="{FF2B5EF4-FFF2-40B4-BE49-F238E27FC236}"/>
            </a:extLst>
          </p:cNvPr>
          <p:cNvSpPr>
            <a:spLocks noGrp="1"/>
          </p:cNvSpPr>
          <p:nvPr>
            <p:ph type="title"/>
          </p:nvPr>
        </p:nvSpPr>
        <p:spPr/>
        <p:txBody>
          <a:bodyPr/>
          <a:lstStyle/>
          <a:p>
            <a:pPr eaLnBrk="1" hangingPunct="1">
              <a:defRPr/>
            </a:pPr>
            <a:r>
              <a:rPr lang="en-US" sz="2800" dirty="0">
                <a:latin typeface="Times New Roman" pitchFamily="18" charset="0"/>
                <a:cs typeface="Times New Roman" pitchFamily="18" charset="0"/>
              </a:rPr>
              <a:t>MANAGING STRESS</a:t>
            </a:r>
          </a:p>
        </p:txBody>
      </p:sp>
    </p:spTree>
  </p:cSld>
  <p:clrMapOvr>
    <a:masterClrMapping/>
  </p:clrMapOvr>
  <p:transition spd="slow">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extLst>
          </p:cNvPr>
          <p:cNvSpPr>
            <a:spLocks noGrp="1"/>
          </p:cNvSpPr>
          <p:nvPr>
            <p:ph idx="1"/>
          </p:nvPr>
        </p:nvSpPr>
        <p:spPr>
          <a:xfrm>
            <a:off x="457200" y="457200"/>
            <a:ext cx="8229600" cy="5943600"/>
          </a:xfrm>
        </p:spPr>
        <p:txBody>
          <a:bodyPr/>
          <a:lstStyle/>
          <a:p>
            <a:pPr marL="109537" indent="0" algn="just" eaLnBrk="1" hangingPunct="1">
              <a:lnSpc>
                <a:spcPct val="150000"/>
              </a:lnSpc>
              <a:buFont typeface="Wingdings 3" pitchFamily="18" charset="2"/>
              <a:buNone/>
              <a:defRPr/>
            </a:pPr>
            <a:r>
              <a:rPr lang="en-US" sz="2400" b="1" dirty="0">
                <a:latin typeface="Times New Roman" pitchFamily="18" charset="0"/>
                <a:cs typeface="Times New Roman" pitchFamily="18" charset="0"/>
              </a:rPr>
              <a:t>2. Be aware of smoking and drinking alcohol</a:t>
            </a:r>
          </a:p>
          <a:p>
            <a:pPr algn="just" eaLnBrk="1" hangingPunct="1">
              <a:lnSpc>
                <a:spcPct val="150000"/>
              </a:lnSpc>
              <a:defRPr/>
            </a:pPr>
            <a:r>
              <a:rPr lang="en-US" sz="2400" dirty="0">
                <a:latin typeface="Times New Roman" pitchFamily="18" charset="0"/>
                <a:cs typeface="Times New Roman" pitchFamily="18" charset="0"/>
              </a:rPr>
              <a:t>Try not to, or reduce the amount you smoke and drink alcohol</a:t>
            </a:r>
          </a:p>
          <a:p>
            <a:pPr algn="just" eaLnBrk="1" hangingPunct="1">
              <a:lnSpc>
                <a:spcPct val="150000"/>
              </a:lnSpc>
              <a:defRPr/>
            </a:pPr>
            <a:r>
              <a:rPr lang="en-US" sz="2400" dirty="0">
                <a:latin typeface="Times New Roman" pitchFamily="18" charset="0"/>
                <a:cs typeface="Times New Roman" pitchFamily="18" charset="0"/>
              </a:rPr>
              <a:t>Even though they may seem to reduce tension initially, this is misleading as they often make problems worse</a:t>
            </a:r>
          </a:p>
          <a:p>
            <a:pPr marL="109537" indent="0" algn="just" eaLnBrk="1" hangingPunct="1">
              <a:lnSpc>
                <a:spcPct val="150000"/>
              </a:lnSpc>
              <a:buFont typeface="Wingdings 3" pitchFamily="18" charset="2"/>
              <a:buNone/>
              <a:defRPr/>
            </a:pPr>
            <a:r>
              <a:rPr lang="en-US" sz="2400" b="1" dirty="0">
                <a:latin typeface="Times New Roman" pitchFamily="18" charset="0"/>
                <a:cs typeface="Times New Roman" pitchFamily="18" charset="0"/>
              </a:rPr>
              <a:t>3. Exercise</a:t>
            </a:r>
          </a:p>
          <a:p>
            <a:pPr algn="just" eaLnBrk="1" hangingPunct="1">
              <a:lnSpc>
                <a:spcPct val="150000"/>
              </a:lnSpc>
              <a:defRPr/>
            </a:pPr>
            <a:r>
              <a:rPr lang="en-US" sz="2400" dirty="0">
                <a:latin typeface="Times New Roman" pitchFamily="18" charset="0"/>
                <a:cs typeface="Times New Roman" pitchFamily="18" charset="0"/>
              </a:rPr>
              <a:t>Try and integrate physical exercise into your lifestyle as it can be very effective in relieving stress</a:t>
            </a:r>
          </a:p>
          <a:p>
            <a:pPr algn="just" eaLnBrk="1" hangingPunct="1">
              <a:lnSpc>
                <a:spcPct val="150000"/>
              </a:lnSpc>
              <a:defRPr/>
            </a:pPr>
            <a:r>
              <a:rPr lang="en-US" sz="2400" dirty="0">
                <a:latin typeface="Times New Roman" pitchFamily="18" charset="0"/>
                <a:cs typeface="Times New Roman" pitchFamily="18" charset="0"/>
              </a:rPr>
              <a:t>Even just going out and getting some fresh air, and taking some light physical exercise, like going for a walk to the shops can really help</a:t>
            </a:r>
          </a:p>
          <a:p>
            <a:pPr algn="just" eaLnBrk="1" hangingPunct="1">
              <a:lnSpc>
                <a:spcPct val="150000"/>
              </a:lnSpc>
              <a:defRPr/>
            </a:pPr>
            <a:endParaRPr lang="en-US" sz="2400" dirty="0">
              <a:latin typeface="Times New Roman" pitchFamily="18" charset="0"/>
              <a:cs typeface="Times New Roman" pitchFamily="18" charset="0"/>
            </a:endParaRPr>
          </a:p>
        </p:txBody>
      </p:sp>
    </p:spTree>
  </p:cSld>
  <p:clrMapOvr>
    <a:masterClrMapping/>
  </p:clrMapOvr>
  <p:transition spd="slow">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extLst>
          </p:cNvPr>
          <p:cNvSpPr>
            <a:spLocks noGrp="1"/>
          </p:cNvSpPr>
          <p:nvPr>
            <p:ph idx="1"/>
          </p:nvPr>
        </p:nvSpPr>
        <p:spPr>
          <a:xfrm>
            <a:off x="457200" y="1066800"/>
            <a:ext cx="8229600" cy="5029200"/>
          </a:xfrm>
        </p:spPr>
        <p:txBody>
          <a:bodyPr/>
          <a:lstStyle/>
          <a:p>
            <a:pPr marL="109537" indent="0" algn="just" eaLnBrk="1" hangingPunct="1">
              <a:lnSpc>
                <a:spcPct val="150000"/>
              </a:lnSpc>
              <a:buFont typeface="Wingdings 3" pitchFamily="18" charset="2"/>
              <a:buNone/>
              <a:defRPr/>
            </a:pPr>
            <a:r>
              <a:rPr lang="en-US" sz="2400" b="1" dirty="0">
                <a:latin typeface="Times New Roman" pitchFamily="18" charset="0"/>
                <a:cs typeface="Times New Roman" pitchFamily="18" charset="0"/>
              </a:rPr>
              <a:t>4.Take time out</a:t>
            </a:r>
          </a:p>
          <a:p>
            <a:pPr algn="just" eaLnBrk="1" hangingPunct="1">
              <a:lnSpc>
                <a:spcPct val="150000"/>
              </a:lnSpc>
              <a:defRPr/>
            </a:pPr>
            <a:r>
              <a:rPr lang="en-US" sz="2400" dirty="0">
                <a:latin typeface="Times New Roman" pitchFamily="18" charset="0"/>
                <a:cs typeface="Times New Roman" pitchFamily="18" charset="0"/>
              </a:rPr>
              <a:t>Take time to relax</a:t>
            </a:r>
          </a:p>
          <a:p>
            <a:pPr algn="just" eaLnBrk="1" hangingPunct="1">
              <a:lnSpc>
                <a:spcPct val="150000"/>
              </a:lnSpc>
              <a:defRPr/>
            </a:pPr>
            <a:r>
              <a:rPr lang="en-US" sz="2400" dirty="0">
                <a:latin typeface="Times New Roman" pitchFamily="18" charset="0"/>
                <a:cs typeface="Times New Roman" pitchFamily="18" charset="0"/>
              </a:rPr>
              <a:t>Strike the balance between responsibility to others and responsibility to yourself, this can really reduce stress levels</a:t>
            </a:r>
          </a:p>
          <a:p>
            <a:pPr algn="just" eaLnBrk="1" hangingPunct="1">
              <a:lnSpc>
                <a:spcPct val="150000"/>
              </a:lnSpc>
              <a:defRPr/>
            </a:pPr>
            <a:r>
              <a:rPr lang="en-US" sz="2400" dirty="0">
                <a:latin typeface="Times New Roman" pitchFamily="18" charset="0"/>
                <a:cs typeface="Times New Roman" pitchFamily="18" charset="0"/>
              </a:rPr>
              <a:t>Tell yourself that it is okay to </a:t>
            </a:r>
            <a:r>
              <a:rPr lang="en-US" sz="2400" dirty="0" err="1">
                <a:latin typeface="Times New Roman" pitchFamily="18" charset="0"/>
                <a:cs typeface="Times New Roman" pitchFamily="18" charset="0"/>
              </a:rPr>
              <a:t>prioritise</a:t>
            </a:r>
            <a:r>
              <a:rPr lang="en-US" sz="2400" dirty="0">
                <a:latin typeface="Times New Roman" pitchFamily="18" charset="0"/>
                <a:cs typeface="Times New Roman" pitchFamily="18" charset="0"/>
              </a:rPr>
              <a:t> self-care · Are you needing time out but saying 'I just can't take the time off', if so read more about how taking a break is important for good mental health</a:t>
            </a:r>
          </a:p>
          <a:p>
            <a:pPr algn="just" eaLnBrk="1" hangingPunct="1">
              <a:lnSpc>
                <a:spcPct val="150000"/>
              </a:lnSpc>
              <a:defRPr/>
            </a:pPr>
            <a:endParaRPr lang="en-US" sz="2400" dirty="0">
              <a:latin typeface="Times New Roman" pitchFamily="18" charset="0"/>
              <a:cs typeface="Times New Roman" pitchFamily="18" charset="0"/>
            </a:endParaRPr>
          </a:p>
        </p:txBody>
      </p:sp>
    </p:spTree>
  </p:cSld>
  <p:clrMapOvr>
    <a:masterClrMapping/>
  </p:clrMapOvr>
  <p:transition spd="slow">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extLst>
          </p:cNvPr>
          <p:cNvSpPr>
            <a:spLocks noGrp="1"/>
          </p:cNvSpPr>
          <p:nvPr>
            <p:ph idx="1"/>
          </p:nvPr>
        </p:nvSpPr>
        <p:spPr>
          <a:xfrm>
            <a:off x="609600" y="152400"/>
            <a:ext cx="8229600" cy="6248400"/>
          </a:xfrm>
        </p:spPr>
        <p:txBody>
          <a:bodyPr/>
          <a:lstStyle/>
          <a:p>
            <a:pPr marL="109537" indent="0" algn="just" eaLnBrk="1" hangingPunct="1">
              <a:buFont typeface="Wingdings 3" pitchFamily="18" charset="2"/>
              <a:buNone/>
              <a:defRPr/>
            </a:pPr>
            <a:endParaRPr lang="en-US" sz="2400" b="1" dirty="0" smtClean="0">
              <a:latin typeface="Times New Roman" pitchFamily="18" charset="0"/>
              <a:cs typeface="Times New Roman" pitchFamily="18" charset="0"/>
            </a:endParaRPr>
          </a:p>
          <a:p>
            <a:pPr marL="109537" indent="0" algn="just" eaLnBrk="1" hangingPunct="1">
              <a:lnSpc>
                <a:spcPct val="150000"/>
              </a:lnSpc>
              <a:buFont typeface="Wingdings 3" pitchFamily="18" charset="2"/>
              <a:buNone/>
              <a:defRPr/>
            </a:pPr>
            <a:r>
              <a:rPr lang="en-US" sz="2400" b="1" dirty="0" smtClean="0">
                <a:latin typeface="Times New Roman" pitchFamily="18" charset="0"/>
                <a:cs typeface="Times New Roman" pitchFamily="18" charset="0"/>
              </a:rPr>
              <a:t>5</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Be </a:t>
            </a:r>
            <a:r>
              <a:rPr lang="en-US" sz="2400" b="1" dirty="0">
                <a:latin typeface="Times New Roman" pitchFamily="18" charset="0"/>
                <a:cs typeface="Times New Roman" pitchFamily="18" charset="0"/>
              </a:rPr>
              <a:t>mindful</a:t>
            </a:r>
          </a:p>
          <a:p>
            <a:pPr algn="just" eaLnBrk="1" hangingPunct="1">
              <a:lnSpc>
                <a:spcPct val="150000"/>
              </a:lnSpc>
              <a:defRPr/>
            </a:pPr>
            <a:r>
              <a:rPr lang="en-US" sz="2400" dirty="0">
                <a:latin typeface="Times New Roman" pitchFamily="18" charset="0"/>
                <a:cs typeface="Times New Roman" pitchFamily="18" charset="0"/>
              </a:rPr>
              <a:t>Mindfulness is a mind-body approach to life that helps us to relate differently to experiences. It involves paying attention to our thoughts and feelings in a way that increases our ability to manage difficult situations and make wise choices</a:t>
            </a:r>
          </a:p>
          <a:p>
            <a:pPr marL="109537" indent="0" algn="just" eaLnBrk="1" hangingPunct="1">
              <a:lnSpc>
                <a:spcPct val="150000"/>
              </a:lnSpc>
              <a:buFont typeface="Wingdings 3" pitchFamily="18" charset="2"/>
              <a:buNone/>
              <a:defRPr/>
            </a:pPr>
            <a:r>
              <a:rPr lang="en-US" sz="2400" dirty="0">
                <a:latin typeface="Times New Roman" pitchFamily="18" charset="0"/>
                <a:cs typeface="Times New Roman" pitchFamily="18" charset="0"/>
              </a:rPr>
              <a:t>Try to practice mindfulness regularly</a:t>
            </a:r>
          </a:p>
          <a:p>
            <a:pPr algn="just" eaLnBrk="1" hangingPunct="1">
              <a:lnSpc>
                <a:spcPct val="150000"/>
              </a:lnSpc>
              <a:defRPr/>
            </a:pPr>
            <a:r>
              <a:rPr lang="en-US" sz="2400" dirty="0">
                <a:latin typeface="Times New Roman" pitchFamily="18" charset="0"/>
                <a:cs typeface="Times New Roman" pitchFamily="18" charset="0"/>
              </a:rPr>
              <a:t>Mindfulness meditation can be practiced anywhere at any time</a:t>
            </a:r>
          </a:p>
          <a:p>
            <a:pPr algn="just" eaLnBrk="1" hangingPunct="1">
              <a:lnSpc>
                <a:spcPct val="150000"/>
              </a:lnSpc>
              <a:defRPr/>
            </a:pPr>
            <a:r>
              <a:rPr lang="en-US" sz="2400" dirty="0">
                <a:latin typeface="Times New Roman" pitchFamily="18" charset="0"/>
                <a:cs typeface="Times New Roman" pitchFamily="18" charset="0"/>
              </a:rPr>
              <a:t>Research has suggested that it can reduce the effects of stress, anxiety and related problems such as insomnia, poor concentration and low moods, in some people</a:t>
            </a:r>
          </a:p>
          <a:p>
            <a:pPr algn="just" eaLnBrk="1" hangingPunct="1">
              <a:defRPr/>
            </a:pPr>
            <a:endParaRPr lang="en-US" sz="2400" dirty="0">
              <a:latin typeface="Times New Roman" pitchFamily="18" charset="0"/>
              <a:cs typeface="Times New Roman" pitchFamily="18" charset="0"/>
            </a:endParaRPr>
          </a:p>
        </p:txBody>
      </p:sp>
    </p:spTree>
  </p:cSld>
  <p:clrMapOvr>
    <a:masterClrMapping/>
  </p:clrMapOvr>
  <p:transition spd="slow">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5"/>
          <p:cNvPicPr>
            <a:picLocks noGrp="1" noChangeAspect="1" noChangeArrowheads="1"/>
          </p:cNvPicPr>
          <p:nvPr>
            <p:ph idx="1"/>
          </p:nvPr>
        </p:nvPicPr>
        <p:blipFill>
          <a:blip r:embed="rId2"/>
          <a:srcRect/>
          <a:stretch>
            <a:fillRect/>
          </a:stretch>
        </p:blipFill>
        <p:spPr>
          <a:xfrm>
            <a:off x="2667000" y="2362200"/>
            <a:ext cx="3200400" cy="3276600"/>
          </a:xfrm>
        </p:spPr>
      </p:pic>
      <p:sp>
        <p:nvSpPr>
          <p:cNvPr id="3" name="Title 2">
            <a:extLst>
              <a:ext uri="{FF2B5EF4-FFF2-40B4-BE49-F238E27FC236}"/>
            </a:extLst>
          </p:cNvPr>
          <p:cNvSpPr>
            <a:spLocks noGrp="1"/>
          </p:cNvSpPr>
          <p:nvPr>
            <p:ph type="title"/>
          </p:nvPr>
        </p:nvSpPr>
        <p:spPr/>
        <p:txBody>
          <a:bodyPr>
            <a:noAutofit/>
          </a:bodyPr>
          <a:lstStyle/>
          <a:p>
            <a:pPr algn="ctr" eaLnBrk="1" hangingPunct="1">
              <a:defRPr/>
            </a:pPr>
            <a:r>
              <a:rPr lang="en-US" sz="6600" dirty="0">
                <a:latin typeface="Times New Roman" pitchFamily="18" charset="0"/>
                <a:cs typeface="Times New Roman" pitchFamily="18" charset="0"/>
              </a:rPr>
              <a:t>THANK YOU</a:t>
            </a:r>
          </a:p>
        </p:txBody>
      </p:sp>
    </p:spTree>
  </p:cSld>
  <p:clrMapOvr>
    <a:masterClrMapping/>
  </p:clrMapOvr>
  <p:transition spd="slow">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p:txBody>
          <a:bodyPr/>
          <a:lstStyle/>
          <a:p>
            <a:pPr algn="just" eaLnBrk="1" hangingPunct="1">
              <a:lnSpc>
                <a:spcPct val="135000"/>
              </a:lnSpc>
              <a:spcBef>
                <a:spcPct val="0"/>
              </a:spcBef>
            </a:pPr>
            <a:r>
              <a:rPr lang="en-US" sz="2400" smtClean="0">
                <a:latin typeface="Times New Roman" charset="0"/>
                <a:cs typeface="Times New Roman" charset="0"/>
              </a:rPr>
              <a:t>Motivation is derived from the word ‘Motive’.</a:t>
            </a:r>
          </a:p>
          <a:p>
            <a:pPr algn="just" eaLnBrk="1" hangingPunct="1">
              <a:lnSpc>
                <a:spcPct val="135000"/>
              </a:lnSpc>
              <a:spcBef>
                <a:spcPct val="0"/>
              </a:spcBef>
            </a:pPr>
            <a:r>
              <a:rPr lang="en-US" sz="2400" smtClean="0">
                <a:latin typeface="Times New Roman" charset="0"/>
                <a:cs typeface="Times New Roman" charset="0"/>
              </a:rPr>
              <a:t>“A motive is an inner state that energizes, activates or moves and directs or channels behaviour towards goals.”</a:t>
            </a:r>
          </a:p>
          <a:p>
            <a:pPr algn="just" eaLnBrk="1" hangingPunct="1">
              <a:lnSpc>
                <a:spcPct val="135000"/>
              </a:lnSpc>
              <a:spcBef>
                <a:spcPct val="0"/>
              </a:spcBef>
            </a:pPr>
            <a:r>
              <a:rPr lang="en-US" sz="2400" b="1" smtClean="0">
                <a:latin typeface="Times New Roman" charset="0"/>
                <a:cs typeface="Times New Roman" charset="0"/>
              </a:rPr>
              <a:t>According to the Encyclopedia of Management, </a:t>
            </a:r>
            <a:r>
              <a:rPr lang="en-US" sz="2400" i="1" smtClean="0">
                <a:latin typeface="Times New Roman" charset="0"/>
                <a:cs typeface="Times New Roman" charset="0"/>
              </a:rPr>
              <a:t>“motivation refers to the degree of readiness of an organization to pursue some designated goal and implies the determination of the nature and locus of the forces, including the degree of readiness”.</a:t>
            </a:r>
          </a:p>
        </p:txBody>
      </p:sp>
      <p:sp>
        <p:nvSpPr>
          <p:cNvPr id="2" name="Title 1">
            <a:extLst>
              <a:ext uri="{FF2B5EF4-FFF2-40B4-BE49-F238E27FC236}"/>
            </a:extLst>
          </p:cNvPr>
          <p:cNvSpPr>
            <a:spLocks noGrp="1"/>
          </p:cNvSpPr>
          <p:nvPr>
            <p:ph type="title"/>
          </p:nvPr>
        </p:nvSpPr>
        <p:spPr/>
        <p:txBody>
          <a:bodyPr/>
          <a:lstStyle/>
          <a:p>
            <a:pPr algn="ctr" eaLnBrk="1" fontAlgn="auto" hangingPunct="1">
              <a:spcAft>
                <a:spcPts val="0"/>
              </a:spcAft>
              <a:defRPr/>
            </a:pPr>
            <a:r>
              <a:rPr lang="en-US" sz="28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Concept &amp; Definitions </a:t>
            </a:r>
          </a:p>
        </p:txBody>
      </p:sp>
    </p:spTree>
  </p:cSld>
  <p:clrMapOvr>
    <a:masterClrMapping/>
  </p:clrMapOvr>
  <p:transition spd="slow">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p:txBody>
          <a:bodyPr/>
          <a:lstStyle/>
          <a:p>
            <a:pPr algn="just" eaLnBrk="1" hangingPunct="1">
              <a:lnSpc>
                <a:spcPct val="150000"/>
              </a:lnSpc>
            </a:pPr>
            <a:r>
              <a:rPr lang="en-US" altLang="en-US" sz="2400" smtClean="0">
                <a:latin typeface="Times New Roman" charset="0"/>
                <a:cs typeface="Times New Roman" charset="0"/>
              </a:rPr>
              <a:t>To exploit the unused potential in people, they are to be motivated.</a:t>
            </a:r>
          </a:p>
          <a:p>
            <a:pPr algn="just" eaLnBrk="1" hangingPunct="1">
              <a:lnSpc>
                <a:spcPct val="150000"/>
              </a:lnSpc>
            </a:pPr>
            <a:r>
              <a:rPr lang="en-US" altLang="en-US" sz="2400" smtClean="0">
                <a:latin typeface="Times New Roman" charset="0"/>
                <a:cs typeface="Times New Roman" charset="0"/>
              </a:rPr>
              <a:t>Needless to say that such exploitation results in greater efficiency, higher production and better standard of living of the people.</a:t>
            </a:r>
          </a:p>
        </p:txBody>
      </p:sp>
      <p:sp>
        <p:nvSpPr>
          <p:cNvPr id="2" name="Title 1">
            <a:extLst>
              <a:ext uri="{FF2B5EF4-FFF2-40B4-BE49-F238E27FC236}"/>
            </a:extLst>
          </p:cNvPr>
          <p:cNvSpPr>
            <a:spLocks noGrp="1"/>
          </p:cNvSpPr>
          <p:nvPr>
            <p:ph type="title"/>
          </p:nvPr>
        </p:nvSpPr>
        <p:spPr/>
        <p:txBody>
          <a:bodyPr/>
          <a:lstStyle/>
          <a:p>
            <a:pPr algn="ctr" eaLnBrk="1" fontAlgn="auto" hangingPunct="1">
              <a:spcAft>
                <a:spcPts val="0"/>
              </a:spcAft>
              <a:defRPr/>
            </a:pPr>
            <a:r>
              <a:rPr lang="en-US" sz="28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Objective of Motivation</a:t>
            </a:r>
          </a:p>
        </p:txBody>
      </p:sp>
    </p:spTree>
  </p:cSld>
  <p:clrMapOvr>
    <a:masterClrMapping/>
  </p:clrMapOvr>
  <p:transition spd="slow">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2057400" y="1600200"/>
            <a:ext cx="6477000" cy="1905000"/>
          </a:xfrm>
        </p:spPr>
        <p:txBody>
          <a:bodyPr/>
          <a:lstStyle/>
          <a:p>
            <a:pPr algn="just" eaLnBrk="1" hangingPunct="1">
              <a:lnSpc>
                <a:spcPct val="200000"/>
              </a:lnSpc>
            </a:pPr>
            <a:r>
              <a:rPr lang="en-US" sz="2400" b="1" dirty="0" smtClean="0">
                <a:latin typeface="Times New Roman" charset="0"/>
                <a:cs typeface="Times New Roman" charset="0"/>
              </a:rPr>
              <a:t>Positive approach </a:t>
            </a:r>
            <a:r>
              <a:rPr lang="en-US" sz="2400" dirty="0" smtClean="0">
                <a:latin typeface="Times New Roman" charset="0"/>
                <a:cs typeface="Times New Roman" charset="0"/>
              </a:rPr>
              <a:t>or pull-mechanism or carat</a:t>
            </a:r>
          </a:p>
          <a:p>
            <a:pPr algn="just" eaLnBrk="1" hangingPunct="1">
              <a:lnSpc>
                <a:spcPct val="200000"/>
              </a:lnSpc>
            </a:pPr>
            <a:r>
              <a:rPr lang="en-US" sz="2400" b="1" dirty="0" smtClean="0">
                <a:latin typeface="Times New Roman" charset="0"/>
                <a:cs typeface="Times New Roman" charset="0"/>
              </a:rPr>
              <a:t>Negative approach </a:t>
            </a:r>
            <a:r>
              <a:rPr lang="en-US" sz="2400" dirty="0" smtClean="0">
                <a:latin typeface="Times New Roman" charset="0"/>
                <a:cs typeface="Times New Roman" charset="0"/>
              </a:rPr>
              <a:t>or push-mechanism or stick </a:t>
            </a:r>
          </a:p>
        </p:txBody>
      </p:sp>
      <p:sp>
        <p:nvSpPr>
          <p:cNvPr id="2" name="Title 1">
            <a:extLst>
              <a:ext uri="{FF2B5EF4-FFF2-40B4-BE49-F238E27FC236}"/>
            </a:extLst>
          </p:cNvPr>
          <p:cNvSpPr>
            <a:spLocks noGrp="1"/>
          </p:cNvSpPr>
          <p:nvPr>
            <p:ph type="title"/>
          </p:nvPr>
        </p:nvSpPr>
        <p:spPr/>
        <p:txBody>
          <a:bodyPr>
            <a:normAutofit/>
          </a:bodyPr>
          <a:lstStyle/>
          <a:p>
            <a:pPr algn="ctr" eaLnBrk="1" fontAlgn="auto" hangingPunct="1">
              <a:spcAft>
                <a:spcPts val="0"/>
              </a:spcAft>
              <a:defRPr/>
            </a:pPr>
            <a:r>
              <a:rPr lang="en-US" sz="36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Types of Motivation</a:t>
            </a:r>
          </a:p>
        </p:txBody>
      </p:sp>
      <p:pic>
        <p:nvPicPr>
          <p:cNvPr id="13316" name="Picture 4"/>
          <p:cNvPicPr>
            <a:picLocks noChangeAspect="1"/>
          </p:cNvPicPr>
          <p:nvPr/>
        </p:nvPicPr>
        <p:blipFill>
          <a:blip r:embed="rId2" cstate="print"/>
          <a:srcRect/>
          <a:stretch>
            <a:fillRect/>
          </a:stretch>
        </p:blipFill>
        <p:spPr bwMode="auto">
          <a:xfrm>
            <a:off x="381000" y="3733800"/>
            <a:ext cx="2286000" cy="2024653"/>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838200" y="1371600"/>
            <a:ext cx="7375525" cy="1219200"/>
          </a:xfrm>
        </p:spPr>
        <p:txBody>
          <a:bodyPr/>
          <a:lstStyle/>
          <a:p>
            <a:pPr algn="just" eaLnBrk="1" hangingPunct="1"/>
            <a:r>
              <a:rPr lang="en-US" sz="2400" dirty="0" smtClean="0">
                <a:latin typeface="Times New Roman" charset="0"/>
                <a:cs typeface="Times New Roman" charset="0"/>
              </a:rPr>
              <a:t>People are said to be motivated positively when they are shown a reward and the way to achieve it. Such a reward may be financial or non-financial.</a:t>
            </a:r>
          </a:p>
        </p:txBody>
      </p:sp>
      <p:sp>
        <p:nvSpPr>
          <p:cNvPr id="2" name="Title 1">
            <a:extLst>
              <a:ext uri="{FF2B5EF4-FFF2-40B4-BE49-F238E27FC236}"/>
            </a:extLst>
          </p:cNvPr>
          <p:cNvSpPr>
            <a:spLocks noGrp="1"/>
          </p:cNvSpPr>
          <p:nvPr>
            <p:ph type="title"/>
          </p:nvPr>
        </p:nvSpPr>
        <p:spPr/>
        <p:txBody>
          <a:bodyPr/>
          <a:lstStyle/>
          <a:p>
            <a:pPr algn="ctr" eaLnBrk="1" fontAlgn="auto" hangingPunct="1">
              <a:spcAft>
                <a:spcPts val="0"/>
              </a:spcAft>
              <a:defRPr/>
            </a:pPr>
            <a:r>
              <a:rPr lang="en-US" sz="28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Positive Approach</a:t>
            </a:r>
          </a:p>
        </p:txBody>
      </p:sp>
      <p:sp>
        <p:nvSpPr>
          <p:cNvPr id="14340" name="TextBox 3"/>
          <p:cNvSpPr txBox="1">
            <a:spLocks noChangeArrowheads="1"/>
          </p:cNvSpPr>
          <p:nvPr/>
        </p:nvSpPr>
        <p:spPr bwMode="auto">
          <a:xfrm>
            <a:off x="1295400" y="3048000"/>
            <a:ext cx="5183187" cy="1200150"/>
          </a:xfrm>
          <a:prstGeom prst="rect">
            <a:avLst/>
          </a:prstGeom>
          <a:noFill/>
          <a:ln w="9525">
            <a:noFill/>
            <a:miter lim="800000"/>
            <a:headEnd/>
            <a:tailEnd/>
          </a:ln>
        </p:spPr>
        <p:txBody>
          <a:bodyPr>
            <a:spAutoFit/>
          </a:bodyPr>
          <a:lstStyle/>
          <a:p>
            <a:pPr marL="342900" indent="-342900" algn="just">
              <a:buFont typeface="Cambria" pitchFamily="18" charset="0"/>
              <a:buChar char="↣"/>
            </a:pPr>
            <a:r>
              <a:rPr lang="en-US" altLang="en-US" sz="2400" b="1" dirty="0">
                <a:latin typeface="Times New Roman" charset="0"/>
                <a:cs typeface="Times New Roman" charset="0"/>
              </a:rPr>
              <a:t>Monetary motivation </a:t>
            </a:r>
            <a:r>
              <a:rPr lang="en-US" altLang="en-US" sz="2400" dirty="0">
                <a:latin typeface="Times New Roman" charset="0"/>
                <a:cs typeface="Times New Roman" charset="0"/>
              </a:rPr>
              <a:t>may include different </a:t>
            </a:r>
            <a:r>
              <a:rPr lang="en-US" altLang="en-US" sz="2400" b="1" i="1" dirty="0">
                <a:latin typeface="Times New Roman" charset="0"/>
                <a:cs typeface="Times New Roman" charset="0"/>
              </a:rPr>
              <a:t>incentives, wage plans, productive bonus schemes etc.</a:t>
            </a:r>
          </a:p>
        </p:txBody>
      </p:sp>
      <p:pic>
        <p:nvPicPr>
          <p:cNvPr id="14341" name="Picture 4"/>
          <p:cNvPicPr>
            <a:picLocks noChangeAspect="1"/>
          </p:cNvPicPr>
          <p:nvPr/>
        </p:nvPicPr>
        <p:blipFill>
          <a:blip r:embed="rId2"/>
          <a:srcRect/>
          <a:stretch>
            <a:fillRect/>
          </a:stretch>
        </p:blipFill>
        <p:spPr bwMode="auto">
          <a:xfrm>
            <a:off x="7010400" y="3175000"/>
            <a:ext cx="1638300" cy="1638300"/>
          </a:xfrm>
          <a:prstGeom prst="rect">
            <a:avLst/>
          </a:prstGeom>
          <a:noFill/>
          <a:ln w="9525">
            <a:noFill/>
            <a:miter lim="800000"/>
            <a:headEnd/>
            <a:tailEnd/>
          </a:ln>
        </p:spPr>
      </p:pic>
      <p:sp>
        <p:nvSpPr>
          <p:cNvPr id="14342" name="TextBox 5"/>
          <p:cNvSpPr txBox="1">
            <a:spLocks noChangeArrowheads="1"/>
          </p:cNvSpPr>
          <p:nvPr/>
        </p:nvSpPr>
        <p:spPr bwMode="auto">
          <a:xfrm>
            <a:off x="3429000" y="4648200"/>
            <a:ext cx="4572000" cy="1570038"/>
          </a:xfrm>
          <a:prstGeom prst="rect">
            <a:avLst/>
          </a:prstGeom>
          <a:noFill/>
          <a:ln w="9525">
            <a:noFill/>
            <a:miter lim="800000"/>
            <a:headEnd/>
            <a:tailEnd/>
          </a:ln>
        </p:spPr>
        <p:txBody>
          <a:bodyPr>
            <a:spAutoFit/>
          </a:bodyPr>
          <a:lstStyle/>
          <a:p>
            <a:pPr marL="285750" indent="-285750" algn="just">
              <a:buFont typeface="Cambria" pitchFamily="18" charset="0"/>
              <a:buChar char="↢"/>
            </a:pPr>
            <a:r>
              <a:rPr lang="en-US" altLang="en-US" sz="2400" b="1" dirty="0">
                <a:latin typeface="Times New Roman" charset="0"/>
                <a:cs typeface="Times New Roman" charset="0"/>
              </a:rPr>
              <a:t>Non-monetary motivation </a:t>
            </a:r>
            <a:r>
              <a:rPr lang="en-US" altLang="en-US" sz="2400" dirty="0">
                <a:latin typeface="Times New Roman" charset="0"/>
                <a:cs typeface="Times New Roman" charset="0"/>
              </a:rPr>
              <a:t>may include </a:t>
            </a:r>
            <a:r>
              <a:rPr lang="en-US" altLang="en-US" sz="2400" b="1" i="1" dirty="0">
                <a:latin typeface="Times New Roman" charset="0"/>
                <a:cs typeface="Times New Roman" charset="0"/>
              </a:rPr>
              <a:t>praise for the work, participation in management, social recognition etc.</a:t>
            </a:r>
          </a:p>
        </p:txBody>
      </p:sp>
      <p:pic>
        <p:nvPicPr>
          <p:cNvPr id="14343" name="Picture 6"/>
          <p:cNvPicPr>
            <a:picLocks noChangeAspect="1"/>
          </p:cNvPicPr>
          <p:nvPr/>
        </p:nvPicPr>
        <p:blipFill>
          <a:blip r:embed="rId3"/>
          <a:srcRect l="30000" r="26250"/>
          <a:stretch>
            <a:fillRect/>
          </a:stretch>
        </p:blipFill>
        <p:spPr bwMode="auto">
          <a:xfrm>
            <a:off x="2514600" y="4810125"/>
            <a:ext cx="830263" cy="189865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pPr algn="just" eaLnBrk="1" hangingPunct="1"/>
            <a:r>
              <a:rPr lang="en-US" altLang="en-US" sz="2400" smtClean="0">
                <a:latin typeface="Times New Roman" charset="0"/>
                <a:cs typeface="Times New Roman" charset="0"/>
              </a:rPr>
              <a:t>By installing </a:t>
            </a:r>
            <a:r>
              <a:rPr lang="en-US" altLang="en-US" sz="2400" b="1" i="1" smtClean="0">
                <a:latin typeface="Times New Roman" charset="0"/>
                <a:cs typeface="Times New Roman" charset="0"/>
              </a:rPr>
              <a:t>fear in the minds of people, one can get the desired work done.</a:t>
            </a:r>
          </a:p>
          <a:p>
            <a:pPr algn="just" eaLnBrk="1" hangingPunct="1"/>
            <a:r>
              <a:rPr lang="en-US" altLang="en-US" sz="2400" b="1" smtClean="0">
                <a:latin typeface="Times New Roman" charset="0"/>
                <a:cs typeface="Times New Roman" charset="0"/>
              </a:rPr>
              <a:t>In this method of motivation, </a:t>
            </a:r>
            <a:r>
              <a:rPr lang="en-US" altLang="en-US" sz="2400" i="1" smtClean="0">
                <a:latin typeface="Times New Roman" charset="0"/>
                <a:cs typeface="Times New Roman" charset="0"/>
              </a:rPr>
              <a:t>fear of consequences of doing something or not doing something keeps the worker in the desired direction.</a:t>
            </a:r>
          </a:p>
        </p:txBody>
      </p:sp>
      <p:sp>
        <p:nvSpPr>
          <p:cNvPr id="2" name="Title 1">
            <a:extLst>
              <a:ext uri="{FF2B5EF4-FFF2-40B4-BE49-F238E27FC236}"/>
            </a:extLst>
          </p:cNvPr>
          <p:cNvSpPr>
            <a:spLocks noGrp="1"/>
          </p:cNvSpPr>
          <p:nvPr>
            <p:ph type="title"/>
          </p:nvPr>
        </p:nvSpPr>
        <p:spPr/>
        <p:txBody>
          <a:bodyPr/>
          <a:lstStyle/>
          <a:p>
            <a:pPr algn="ctr" eaLnBrk="1" fontAlgn="auto" hangingPunct="1">
              <a:spcAft>
                <a:spcPts val="0"/>
              </a:spcAft>
              <a:defRPr/>
            </a:pPr>
            <a:r>
              <a:rPr lang="en-US" sz="28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Negative Approach</a:t>
            </a:r>
          </a:p>
        </p:txBody>
      </p:sp>
      <p:pic>
        <p:nvPicPr>
          <p:cNvPr id="4" name="Picture 3">
            <a:extLst>
              <a:ext uri="{FF2B5EF4-FFF2-40B4-BE49-F238E27FC236}"/>
            </a:extLst>
          </p:cNvPr>
          <p:cNvPicPr>
            <a:picLocks noChangeAspect="1"/>
          </p:cNvPicPr>
          <p:nvPr/>
        </p:nvPicPr>
        <p:blipFill>
          <a:blip r:embed="rId2"/>
          <a:stretch>
            <a:fillRect/>
          </a:stretch>
        </p:blipFill>
        <p:spPr>
          <a:xfrm>
            <a:off x="685800" y="3657600"/>
            <a:ext cx="7375525" cy="2686050"/>
          </a:xfrm>
          <a:prstGeom prst="rect">
            <a:avLst/>
          </a:prstGeom>
          <a:effectLst>
            <a:outerShdw blurRad="50800" dist="38100" dir="5400000" algn="t" rotWithShape="0">
              <a:prstClr val="black">
                <a:alpha val="40000"/>
              </a:prstClr>
            </a:outerShdw>
          </a:effectLst>
        </p:spPr>
      </p:pic>
    </p:spTree>
  </p:cSld>
  <p:clrMapOvr>
    <a:masterClrMapping/>
  </p:clrMapOvr>
  <p:transition spd="slow">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Placeholder 3">
            <a:extLst>
              <a:ext uri="{FF2B5EF4-FFF2-40B4-BE49-F238E27FC236}"/>
            </a:extLst>
          </p:cNvPr>
          <p:cNvSpPr>
            <a:spLocks noGrp="1"/>
          </p:cNvSpPr>
          <p:nvPr>
            <p:ph type="body" sz="half" idx="2"/>
          </p:nvPr>
        </p:nvSpPr>
        <p:spPr>
          <a:xfrm>
            <a:off x="1141413" y="5443538"/>
            <a:ext cx="7162800" cy="647700"/>
          </a:xfrm>
        </p:spPr>
        <p:txBody>
          <a:bodyPr>
            <a:noAutofit/>
          </a:bodyPr>
          <a:lstStyle/>
          <a:p>
            <a:pPr marR="0" algn="just" eaLnBrk="1" hangingPunct="1">
              <a:lnSpc>
                <a:spcPct val="80000"/>
              </a:lnSpc>
              <a:buFont typeface="Arial" panose="020B0604020202020204" pitchFamily="34" charset="0"/>
              <a:buNone/>
              <a:defRPr/>
            </a:pPr>
            <a:r>
              <a:rPr lang="en-US" altLang="en-US" sz="2400" b="1" dirty="0">
                <a:solidFill>
                  <a:srgbClr val="9900CC"/>
                </a:solidFill>
                <a:effectLst>
                  <a:outerShdw blurRad="38100" dist="38100" dir="2700000" algn="tl">
                    <a:srgbClr val="FFFFFF"/>
                  </a:outerShdw>
                </a:effectLst>
                <a:latin typeface="Times New Roman" pitchFamily="18" charset="0"/>
                <a:cs typeface="Times New Roman" pitchFamily="18" charset="0"/>
              </a:rPr>
              <a:t>HOW TO MOTIVATE THE EMPLOYEES?</a:t>
            </a:r>
          </a:p>
          <a:p>
            <a:pPr marR="0" algn="just" eaLnBrk="1" hangingPunct="1">
              <a:lnSpc>
                <a:spcPct val="80000"/>
              </a:lnSpc>
              <a:buFont typeface="Arial" panose="020B0604020202020204" pitchFamily="34" charset="0"/>
              <a:buNone/>
              <a:defRPr/>
            </a:pPr>
            <a:r>
              <a:rPr lang="en-US" altLang="en-US" sz="2400" b="1" dirty="0">
                <a:solidFill>
                  <a:srgbClr val="9900CC"/>
                </a:solidFill>
                <a:effectLst>
                  <a:outerShdw blurRad="38100" dist="38100" dir="2700000" algn="tl">
                    <a:srgbClr val="FFFFFF"/>
                  </a:outerShdw>
                </a:effectLst>
                <a:latin typeface="Times New Roman" pitchFamily="18" charset="0"/>
                <a:cs typeface="Times New Roman" pitchFamily="18" charset="0"/>
              </a:rPr>
              <a:t>WHAT ARE THE WAYS TO MOTIVATE THEM?</a:t>
            </a:r>
          </a:p>
        </p:txBody>
      </p:sp>
      <p:pic>
        <p:nvPicPr>
          <p:cNvPr id="5" name="Picture Placeholder 4">
            <a:extLst>
              <a:ext uri="{FF2B5EF4-FFF2-40B4-BE49-F238E27FC236}"/>
            </a:extLst>
          </p:cNvPr>
          <p:cNvPicPr>
            <a:picLocks noGrp="1" noChangeAspect="1"/>
          </p:cNvPicPr>
          <p:nvPr>
            <p:ph type="pic" idx="1"/>
          </p:nvPr>
        </p:nvPicPr>
        <p:blipFill>
          <a:blip r:embed="rId2"/>
          <a:srcRect t="8210" b="8210"/>
          <a:stretch>
            <a:fillRect/>
          </a:stretch>
        </p:blipFill>
        <p:spPr/>
      </p:pic>
      <p:sp>
        <p:nvSpPr>
          <p:cNvPr id="3" name="Title 2">
            <a:extLst>
              <a:ext uri="{FF2B5EF4-FFF2-40B4-BE49-F238E27FC236}"/>
            </a:extLst>
          </p:cNvPr>
          <p:cNvSpPr>
            <a:spLocks noGrp="1"/>
          </p:cNvSpPr>
          <p:nvPr>
            <p:ph type="title"/>
          </p:nvPr>
        </p:nvSpPr>
        <p:spPr/>
        <p:txBody>
          <a:bodyPr/>
          <a:lstStyle/>
          <a:p>
            <a:pPr algn="ctr" eaLnBrk="1" fontAlgn="auto" hangingPunct="1">
              <a:spcAft>
                <a:spcPts val="0"/>
              </a:spcAft>
              <a:defRPr/>
            </a:pPr>
            <a:r>
              <a:rPr lang="en-US" sz="2800" b="1" cap="small"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Theories of Motivation</a:t>
            </a:r>
          </a:p>
        </p:txBody>
      </p:sp>
    </p:spTree>
  </p:cSld>
  <p:clrMapOvr>
    <a:masterClrMapping/>
  </p:clrMapOvr>
  <p:transition spd="slow">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2971801" y="1752600"/>
            <a:ext cx="5792788" cy="2514600"/>
          </a:xfrm>
        </p:spPr>
        <p:txBody>
          <a:bodyPr/>
          <a:lstStyle/>
          <a:p>
            <a:pPr eaLnBrk="1" hangingPunct="1"/>
            <a:r>
              <a:rPr lang="en-US" sz="2400" dirty="0" smtClean="0">
                <a:latin typeface="Times New Roman" charset="0"/>
                <a:cs typeface="Times New Roman" charset="0"/>
              </a:rPr>
              <a:t>Maslow’s Hierarchy of Needs.</a:t>
            </a:r>
          </a:p>
          <a:p>
            <a:pPr eaLnBrk="1" hangingPunct="1"/>
            <a:r>
              <a:rPr lang="en-US" sz="2400" dirty="0" smtClean="0">
                <a:latin typeface="Times New Roman" charset="0"/>
                <a:cs typeface="Times New Roman" charset="0"/>
              </a:rPr>
              <a:t>Herzberg’s Two – factor Theory.</a:t>
            </a:r>
          </a:p>
          <a:p>
            <a:pPr eaLnBrk="1" hangingPunct="1"/>
            <a:r>
              <a:rPr lang="en-US" sz="2400" dirty="0" smtClean="0">
                <a:latin typeface="Times New Roman" charset="0"/>
                <a:cs typeface="Times New Roman" charset="0"/>
              </a:rPr>
              <a:t>Vroom’s Expectancy Theory.</a:t>
            </a:r>
          </a:p>
          <a:p>
            <a:pPr eaLnBrk="1" hangingPunct="1"/>
            <a:r>
              <a:rPr lang="en-US" sz="2400" dirty="0" smtClean="0">
                <a:latin typeface="Times New Roman" charset="0"/>
                <a:cs typeface="Times New Roman" charset="0"/>
              </a:rPr>
              <a:t>Mc </a:t>
            </a:r>
            <a:r>
              <a:rPr lang="en-US" sz="2400" dirty="0" err="1" smtClean="0">
                <a:latin typeface="Times New Roman" charset="0"/>
                <a:cs typeface="Times New Roman" charset="0"/>
              </a:rPr>
              <a:t>Gregor’s</a:t>
            </a:r>
            <a:r>
              <a:rPr lang="en-US" sz="2400" dirty="0" smtClean="0">
                <a:latin typeface="Times New Roman" charset="0"/>
                <a:cs typeface="Times New Roman" charset="0"/>
              </a:rPr>
              <a:t> X &amp; Y Theory</a:t>
            </a:r>
          </a:p>
        </p:txBody>
      </p:sp>
      <p:sp>
        <p:nvSpPr>
          <p:cNvPr id="2" name="Title 1">
            <a:extLst>
              <a:ext uri="{FF2B5EF4-FFF2-40B4-BE49-F238E27FC236}"/>
            </a:extLst>
          </p:cNvPr>
          <p:cNvSpPr>
            <a:spLocks noGrp="1"/>
          </p:cNvSpPr>
          <p:nvPr>
            <p:ph type="title"/>
          </p:nvPr>
        </p:nvSpPr>
        <p:spPr/>
        <p:txBody>
          <a:bodyPr/>
          <a:lstStyle/>
          <a:p>
            <a:pPr algn="ctr" eaLnBrk="1" fontAlgn="auto" hangingPunct="1">
              <a:spcAft>
                <a:spcPts val="0"/>
              </a:spcAft>
              <a:defRPr/>
            </a:pPr>
            <a:r>
              <a:rPr lang="en-US" sz="2800" cap="small"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Theories of Motivation</a:t>
            </a:r>
          </a:p>
        </p:txBody>
      </p:sp>
      <p:pic>
        <p:nvPicPr>
          <p:cNvPr id="17412" name="Picture 4"/>
          <p:cNvPicPr>
            <a:picLocks noChangeAspect="1"/>
          </p:cNvPicPr>
          <p:nvPr/>
        </p:nvPicPr>
        <p:blipFill>
          <a:blip r:embed="rId2" cstate="print"/>
          <a:srcRect/>
          <a:stretch>
            <a:fillRect/>
          </a:stretch>
        </p:blipFill>
        <p:spPr bwMode="auto">
          <a:xfrm>
            <a:off x="762000" y="3276600"/>
            <a:ext cx="2452688" cy="22860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0</TotalTime>
  <Words>923</Words>
  <Application>Microsoft Office PowerPoint</Application>
  <PresentationFormat>On-screen Show (4:3)</PresentationFormat>
  <Paragraphs>119</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Cambria</vt:lpstr>
      <vt:lpstr>Arial</vt:lpstr>
      <vt:lpstr>Lucida Sans Unicode</vt:lpstr>
      <vt:lpstr>Wingdings 3</vt:lpstr>
      <vt:lpstr>Verdana</vt:lpstr>
      <vt:lpstr>Wingdings 2</vt:lpstr>
      <vt:lpstr>Times New Roman</vt:lpstr>
      <vt:lpstr>Concourse</vt:lpstr>
      <vt:lpstr>IDHAYA COLLEGE FOR WOMEN, KUMBAKONAM       IDHAYA COLLEGE FOR WOMEN, KUMBAKONAM       Semester : IV Class  : II BBA Subject  : Organisational Behaviour Subject Code :  16CCBB7 Topic  : 1. Motivation    2. Objectives, Types &amp; Theories of Motivation    3. Stress Management – Sources, Effects &amp; Managing    stress Faculty Name : Mrs.G.Sobana,MBA.,MPhil.,    Assistant Professor,    Department of Management,    Idhaya College for Women,    Kumbakonam.        </vt:lpstr>
      <vt:lpstr>Motivation</vt:lpstr>
      <vt:lpstr>Concept &amp; Definitions </vt:lpstr>
      <vt:lpstr>Objective of Motivation</vt:lpstr>
      <vt:lpstr>Types of Motivation</vt:lpstr>
      <vt:lpstr>Positive Approach</vt:lpstr>
      <vt:lpstr>Negative Approach</vt:lpstr>
      <vt:lpstr>Theories of Motivation</vt:lpstr>
      <vt:lpstr>Theories of Motivation</vt:lpstr>
      <vt:lpstr>Maslow’s Theory of Hierarchy of Needs</vt:lpstr>
      <vt:lpstr>Herzberg’s  Two – Factor Theory</vt:lpstr>
      <vt:lpstr>Herzberg’s  Classification of Maintenance &amp; Motivational Factors</vt:lpstr>
      <vt:lpstr>Mc Gregor X &amp; Y Theory</vt:lpstr>
      <vt:lpstr>Slide 14</vt:lpstr>
      <vt:lpstr>Slide 15</vt:lpstr>
      <vt:lpstr>STRESS MANAGEMENT</vt:lpstr>
      <vt:lpstr>SOURCES OF STRESS</vt:lpstr>
      <vt:lpstr>Slide 18</vt:lpstr>
      <vt:lpstr>Slide 19</vt:lpstr>
      <vt:lpstr>EFFECTS OF STRESS</vt:lpstr>
      <vt:lpstr>MANAGING STRESS</vt:lpstr>
      <vt:lpstr>MANAGING STRESS</vt:lpstr>
      <vt:lpstr>Slide 23</vt:lpstr>
      <vt:lpstr>Slide 24</vt:lpstr>
      <vt:lpstr>Slide 25</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JESUS</dc:creator>
  <cp:lastModifiedBy/>
  <cp:revision>1</cp:revision>
  <dcterms:created xsi:type="dcterms:W3CDTF">2014-02-19T15:14:32Z</dcterms:created>
  <dcterms:modified xsi:type="dcterms:W3CDTF">2020-06-03T10:11:10Z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TC028952629991</vt:lpwstr>
  </property>
</Properties>
</file>