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80" r:id="rId2"/>
    <p:sldId id="259" r:id="rId3"/>
    <p:sldId id="260" r:id="rId4"/>
    <p:sldId id="268" r:id="rId5"/>
    <p:sldId id="269" r:id="rId6"/>
    <p:sldId id="261" r:id="rId7"/>
    <p:sldId id="262" r:id="rId8"/>
    <p:sldId id="271" r:id="rId9"/>
    <p:sldId id="267" r:id="rId10"/>
    <p:sldId id="272" r:id="rId11"/>
    <p:sldId id="276" r:id="rId12"/>
    <p:sldId id="263" r:id="rId13"/>
    <p:sldId id="265" r:id="rId14"/>
    <p:sldId id="274" r:id="rId15"/>
    <p:sldId id="264" r:id="rId16"/>
    <p:sldId id="275" r:id="rId17"/>
    <p:sldId id="278" r:id="rId18"/>
    <p:sldId id="279" r:id="rId19"/>
    <p:sldId id="277" r:id="rId20"/>
    <p:sldId id="26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62"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8BF871-83F9-4224-91B8-726566E7D73A}"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D3F5C-430E-4560-B719-C6D976C703BA}" type="slidenum">
              <a:rPr lang="en-US" smtClean="0"/>
              <a:pPr/>
              <a:t>‹#›</a:t>
            </a:fld>
            <a:endParaRPr lang="en-US"/>
          </a:p>
        </p:txBody>
      </p:sp>
    </p:spTree>
    <p:extLst>
      <p:ext uri="{BB962C8B-B14F-4D97-AF65-F5344CB8AC3E}">
        <p14:creationId xmlns="" xmlns:p14="http://schemas.microsoft.com/office/powerpoint/2010/main" val="4209962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BF871-83F9-4224-91B8-726566E7D73A}"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D3F5C-430E-4560-B719-C6D976C703BA}" type="slidenum">
              <a:rPr lang="en-US" smtClean="0"/>
              <a:pPr/>
              <a:t>‹#›</a:t>
            </a:fld>
            <a:endParaRPr lang="en-US"/>
          </a:p>
        </p:txBody>
      </p:sp>
    </p:spTree>
    <p:extLst>
      <p:ext uri="{BB962C8B-B14F-4D97-AF65-F5344CB8AC3E}">
        <p14:creationId xmlns="" xmlns:p14="http://schemas.microsoft.com/office/powerpoint/2010/main" val="3090082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BF871-83F9-4224-91B8-726566E7D73A}"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D3F5C-430E-4560-B719-C6D976C703BA}" type="slidenum">
              <a:rPr lang="en-US" smtClean="0"/>
              <a:pPr/>
              <a:t>‹#›</a:t>
            </a:fld>
            <a:endParaRPr lang="en-US"/>
          </a:p>
        </p:txBody>
      </p:sp>
    </p:spTree>
    <p:extLst>
      <p:ext uri="{BB962C8B-B14F-4D97-AF65-F5344CB8AC3E}">
        <p14:creationId xmlns="" xmlns:p14="http://schemas.microsoft.com/office/powerpoint/2010/main" val="2314995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BF871-83F9-4224-91B8-726566E7D73A}"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D3F5C-430E-4560-B719-C6D976C703BA}" type="slidenum">
              <a:rPr lang="en-US" smtClean="0"/>
              <a:pPr/>
              <a:t>‹#›</a:t>
            </a:fld>
            <a:endParaRPr lang="en-US"/>
          </a:p>
        </p:txBody>
      </p:sp>
    </p:spTree>
    <p:extLst>
      <p:ext uri="{BB962C8B-B14F-4D97-AF65-F5344CB8AC3E}">
        <p14:creationId xmlns="" xmlns:p14="http://schemas.microsoft.com/office/powerpoint/2010/main" val="2113227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8BF871-83F9-4224-91B8-726566E7D73A}"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D3F5C-430E-4560-B719-C6D976C703BA}" type="slidenum">
              <a:rPr lang="en-US" smtClean="0"/>
              <a:pPr/>
              <a:t>‹#›</a:t>
            </a:fld>
            <a:endParaRPr lang="en-US"/>
          </a:p>
        </p:txBody>
      </p:sp>
    </p:spTree>
    <p:extLst>
      <p:ext uri="{BB962C8B-B14F-4D97-AF65-F5344CB8AC3E}">
        <p14:creationId xmlns="" xmlns:p14="http://schemas.microsoft.com/office/powerpoint/2010/main" val="2073011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8BF871-83F9-4224-91B8-726566E7D73A}"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D3F5C-430E-4560-B719-C6D976C703BA}" type="slidenum">
              <a:rPr lang="en-US" smtClean="0"/>
              <a:pPr/>
              <a:t>‹#›</a:t>
            </a:fld>
            <a:endParaRPr lang="en-US"/>
          </a:p>
        </p:txBody>
      </p:sp>
    </p:spTree>
    <p:extLst>
      <p:ext uri="{BB962C8B-B14F-4D97-AF65-F5344CB8AC3E}">
        <p14:creationId xmlns="" xmlns:p14="http://schemas.microsoft.com/office/powerpoint/2010/main" val="3048245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8BF871-83F9-4224-91B8-726566E7D73A}" type="datetimeFigureOut">
              <a:rPr lang="en-US" smtClean="0"/>
              <a:pPr/>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1D3F5C-430E-4560-B719-C6D976C703BA}" type="slidenum">
              <a:rPr lang="en-US" smtClean="0"/>
              <a:pPr/>
              <a:t>‹#›</a:t>
            </a:fld>
            <a:endParaRPr lang="en-US"/>
          </a:p>
        </p:txBody>
      </p:sp>
    </p:spTree>
    <p:extLst>
      <p:ext uri="{BB962C8B-B14F-4D97-AF65-F5344CB8AC3E}">
        <p14:creationId xmlns="" xmlns:p14="http://schemas.microsoft.com/office/powerpoint/2010/main" val="2841162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8BF871-83F9-4224-91B8-726566E7D73A}" type="datetimeFigureOut">
              <a:rPr lang="en-US" smtClean="0"/>
              <a:pPr/>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1D3F5C-430E-4560-B719-C6D976C703BA}" type="slidenum">
              <a:rPr lang="en-US" smtClean="0"/>
              <a:pPr/>
              <a:t>‹#›</a:t>
            </a:fld>
            <a:endParaRPr lang="en-US"/>
          </a:p>
        </p:txBody>
      </p:sp>
    </p:spTree>
    <p:extLst>
      <p:ext uri="{BB962C8B-B14F-4D97-AF65-F5344CB8AC3E}">
        <p14:creationId xmlns="" xmlns:p14="http://schemas.microsoft.com/office/powerpoint/2010/main" val="504418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8BF871-83F9-4224-91B8-726566E7D73A}" type="datetimeFigureOut">
              <a:rPr lang="en-US" smtClean="0"/>
              <a:pPr/>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1D3F5C-430E-4560-B719-C6D976C703BA}" type="slidenum">
              <a:rPr lang="en-US" smtClean="0"/>
              <a:pPr/>
              <a:t>‹#›</a:t>
            </a:fld>
            <a:endParaRPr lang="en-US"/>
          </a:p>
        </p:txBody>
      </p:sp>
    </p:spTree>
    <p:extLst>
      <p:ext uri="{BB962C8B-B14F-4D97-AF65-F5344CB8AC3E}">
        <p14:creationId xmlns="" xmlns:p14="http://schemas.microsoft.com/office/powerpoint/2010/main" val="4088276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BF871-83F9-4224-91B8-726566E7D73A}"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D3F5C-430E-4560-B719-C6D976C703BA}" type="slidenum">
              <a:rPr lang="en-US" smtClean="0"/>
              <a:pPr/>
              <a:t>‹#›</a:t>
            </a:fld>
            <a:endParaRPr lang="en-US"/>
          </a:p>
        </p:txBody>
      </p:sp>
    </p:spTree>
    <p:extLst>
      <p:ext uri="{BB962C8B-B14F-4D97-AF65-F5344CB8AC3E}">
        <p14:creationId xmlns="" xmlns:p14="http://schemas.microsoft.com/office/powerpoint/2010/main" val="3100190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BF871-83F9-4224-91B8-726566E7D73A}"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D3F5C-430E-4560-B719-C6D976C703BA}" type="slidenum">
              <a:rPr lang="en-US" smtClean="0"/>
              <a:pPr/>
              <a:t>‹#›</a:t>
            </a:fld>
            <a:endParaRPr lang="en-US"/>
          </a:p>
        </p:txBody>
      </p:sp>
    </p:spTree>
    <p:extLst>
      <p:ext uri="{BB962C8B-B14F-4D97-AF65-F5344CB8AC3E}">
        <p14:creationId xmlns="" xmlns:p14="http://schemas.microsoft.com/office/powerpoint/2010/main" val="3615370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8BF871-83F9-4224-91B8-726566E7D73A}" type="datetimeFigureOut">
              <a:rPr lang="en-US" smtClean="0"/>
              <a:pPr/>
              <a:t>6/3/2020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1D3F5C-430E-4560-B719-C6D976C703BA}" type="slidenum">
              <a:rPr lang="en-US" smtClean="0"/>
              <a:pPr/>
              <a:t>‹#›</a:t>
            </a:fld>
            <a:endParaRPr lang="en-US"/>
          </a:p>
        </p:txBody>
      </p:sp>
    </p:spTree>
    <p:extLst>
      <p:ext uri="{BB962C8B-B14F-4D97-AF65-F5344CB8AC3E}">
        <p14:creationId xmlns="" xmlns:p14="http://schemas.microsoft.com/office/powerpoint/2010/main" val="402470975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15000"/>
          </a:schemeClr>
        </a:solidFill>
        <a:effectLst/>
      </p:bgPr>
    </p:bg>
    <p:spTree>
      <p:nvGrpSpPr>
        <p:cNvPr id="1" name=""/>
        <p:cNvGrpSpPr/>
        <p:nvPr/>
      </p:nvGrpSpPr>
      <p:grpSpPr>
        <a:xfrm>
          <a:off x="0" y="0"/>
          <a:ext cx="0" cy="0"/>
          <a:chOff x="0" y="0"/>
          <a:chExt cx="0" cy="0"/>
        </a:xfrm>
      </p:grpSpPr>
      <p:sp>
        <p:nvSpPr>
          <p:cNvPr id="4" name="Rectangle 3"/>
          <p:cNvSpPr/>
          <p:nvPr/>
        </p:nvSpPr>
        <p:spPr>
          <a:xfrm>
            <a:off x="381000" y="381000"/>
            <a:ext cx="8382000" cy="1133965"/>
          </a:xfrm>
          <a:prstGeom prst="rect">
            <a:avLst/>
          </a:prstGeom>
        </p:spPr>
        <p:txBody>
          <a:bodyPr wrap="square">
            <a:spAutoFit/>
          </a:bodyPr>
          <a:lstStyle/>
          <a:p>
            <a:pPr algn="ctr">
              <a:lnSpc>
                <a:spcPct val="150000"/>
              </a:lnSpc>
            </a:pPr>
            <a:r>
              <a:rPr lang="en-US" sz="2400" b="1" dirty="0">
                <a:solidFill>
                  <a:srgbClr val="0070C0"/>
                </a:solidFill>
                <a:latin typeface="Times New Roman" pitchFamily="18" charset="0"/>
                <a:cs typeface="Times New Roman" pitchFamily="18" charset="0"/>
              </a:rPr>
              <a:t>IDHAYA COLLEGE FOR WOMEN, KUMBAKONAM</a:t>
            </a:r>
            <a:r>
              <a:rPr lang="en-US" sz="2400" dirty="0">
                <a:solidFill>
                  <a:srgbClr val="0070C0"/>
                </a:solidFill>
                <a:latin typeface="Times New Roman" pitchFamily="18" charset="0"/>
                <a:cs typeface="Times New Roman" pitchFamily="18" charset="0"/>
              </a:rPr>
              <a:t/>
            </a:r>
            <a:br>
              <a:rPr lang="en-US" sz="2400" dirty="0">
                <a:solidFill>
                  <a:srgbClr val="0070C0"/>
                </a:solidFill>
                <a:latin typeface="Times New Roman" pitchFamily="18" charset="0"/>
                <a:cs typeface="Times New Roman" pitchFamily="18" charset="0"/>
              </a:rPr>
            </a:br>
            <a:r>
              <a:rPr lang="en-US" sz="2400" b="1" dirty="0">
                <a:solidFill>
                  <a:srgbClr val="FF0000"/>
                </a:solidFill>
                <a:latin typeface="Times New Roman" pitchFamily="18" charset="0"/>
                <a:cs typeface="Times New Roman" pitchFamily="18" charset="0"/>
              </a:rPr>
              <a:t>DEPARTMENT OF MANAGEMENT</a:t>
            </a:r>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786182" y="1571612"/>
            <a:ext cx="1828800" cy="1676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714348" y="3286124"/>
            <a:ext cx="8229600" cy="3305520"/>
          </a:xfrm>
          <a:prstGeom prst="rect">
            <a:avLst/>
          </a:prstGeom>
        </p:spPr>
        <p:txBody>
          <a:bodyPr wrap="square">
            <a:spAutoFit/>
          </a:bodyPr>
          <a:lstStyle/>
          <a:p>
            <a:pPr lvl="0" eaLnBrk="0" fontAlgn="base" hangingPunct="0">
              <a:lnSpc>
                <a:spcPct val="150000"/>
              </a:lnSpc>
              <a:spcBef>
                <a:spcPct val="0"/>
              </a:spcBef>
              <a:spcAft>
                <a:spcPct val="0"/>
              </a:spcAft>
            </a:pPr>
            <a:r>
              <a:rPr lang="en-US" b="1" dirty="0">
                <a:solidFill>
                  <a:srgbClr val="002060"/>
                </a:solidFill>
                <a:latin typeface="Times New Roman" pitchFamily="18" charset="0"/>
                <a:ea typeface="Times New Roman" pitchFamily="18" charset="0"/>
                <a:cs typeface="Times New Roman" pitchFamily="18" charset="0"/>
              </a:rPr>
              <a:t>CLASS		</a:t>
            </a:r>
            <a:r>
              <a:rPr lang="en-US" b="1" dirty="0" smtClean="0">
                <a:solidFill>
                  <a:srgbClr val="002060"/>
                </a:solidFill>
                <a:latin typeface="Times New Roman" pitchFamily="18" charset="0"/>
                <a:ea typeface="Times New Roman" pitchFamily="18" charset="0"/>
                <a:cs typeface="Times New Roman" pitchFamily="18" charset="0"/>
              </a:rPr>
              <a:t>	: 	III </a:t>
            </a:r>
            <a:r>
              <a:rPr lang="en-US" b="1" dirty="0">
                <a:solidFill>
                  <a:srgbClr val="002060"/>
                </a:solidFill>
                <a:latin typeface="Times New Roman" pitchFamily="18" charset="0"/>
                <a:ea typeface="Times New Roman" pitchFamily="18" charset="0"/>
                <a:cs typeface="Times New Roman" pitchFamily="18" charset="0"/>
              </a:rPr>
              <a:t>BBA </a:t>
            </a:r>
          </a:p>
          <a:p>
            <a:pPr lvl="0" eaLnBrk="0" fontAlgn="base" hangingPunct="0">
              <a:lnSpc>
                <a:spcPct val="150000"/>
              </a:lnSpc>
              <a:spcBef>
                <a:spcPct val="0"/>
              </a:spcBef>
              <a:spcAft>
                <a:spcPct val="0"/>
              </a:spcAft>
            </a:pPr>
            <a:r>
              <a:rPr lang="en-US" b="1" dirty="0">
                <a:solidFill>
                  <a:srgbClr val="002060"/>
                </a:solidFill>
                <a:latin typeface="Times New Roman" pitchFamily="18" charset="0"/>
                <a:ea typeface="Times New Roman" pitchFamily="18" charset="0"/>
                <a:cs typeface="Times New Roman" pitchFamily="18" charset="0"/>
              </a:rPr>
              <a:t>SUBJECT NAME	</a:t>
            </a:r>
            <a:r>
              <a:rPr lang="en-US" b="1" dirty="0" smtClean="0">
                <a:solidFill>
                  <a:srgbClr val="002060"/>
                </a:solidFill>
                <a:latin typeface="Times New Roman" pitchFamily="18" charset="0"/>
                <a:ea typeface="Times New Roman" pitchFamily="18" charset="0"/>
                <a:cs typeface="Times New Roman" pitchFamily="18" charset="0"/>
              </a:rPr>
              <a:t>	:</a:t>
            </a:r>
            <a:r>
              <a:rPr lang="en-US" dirty="0" smtClean="0">
                <a:solidFill>
                  <a:srgbClr val="002060"/>
                </a:solidFill>
                <a:latin typeface="Times New Roman" pitchFamily="18" charset="0"/>
                <a:cs typeface="Times New Roman" pitchFamily="18" charset="0"/>
              </a:rPr>
              <a:t> 	</a:t>
            </a:r>
            <a:r>
              <a:rPr lang="en-US" b="1" dirty="0" smtClean="0">
                <a:solidFill>
                  <a:srgbClr val="002060"/>
                </a:solidFill>
                <a:latin typeface="Times New Roman" pitchFamily="18" charset="0"/>
                <a:ea typeface="Times New Roman" pitchFamily="18" charset="0"/>
                <a:cs typeface="Times New Roman" pitchFamily="18" charset="0"/>
              </a:rPr>
              <a:t>MANAGEMENT </a:t>
            </a:r>
            <a:r>
              <a:rPr lang="en-US" b="1" dirty="0">
                <a:solidFill>
                  <a:srgbClr val="002060"/>
                </a:solidFill>
                <a:latin typeface="Times New Roman" pitchFamily="18" charset="0"/>
                <a:ea typeface="Times New Roman" pitchFamily="18" charset="0"/>
                <a:cs typeface="Times New Roman" pitchFamily="18" charset="0"/>
              </a:rPr>
              <a:t>CONCEPTS IN </a:t>
            </a:r>
            <a:r>
              <a:rPr lang="en-US" b="1" dirty="0" smtClean="0">
                <a:solidFill>
                  <a:srgbClr val="002060"/>
                </a:solidFill>
                <a:latin typeface="Times New Roman" pitchFamily="18" charset="0"/>
                <a:ea typeface="Times New Roman" pitchFamily="18" charset="0"/>
                <a:cs typeface="Times New Roman" pitchFamily="18" charset="0"/>
              </a:rPr>
              <a:t>					THIRUKKURAL</a:t>
            </a:r>
            <a:endParaRPr lang="en-US" b="1" dirty="0">
              <a:solidFill>
                <a:srgbClr val="002060"/>
              </a:solidFill>
              <a:latin typeface="Times New Roman" pitchFamily="18" charset="0"/>
              <a:ea typeface="Times New Roman" pitchFamily="18" charset="0"/>
              <a:cs typeface="Times New Roman" pitchFamily="18" charset="0"/>
            </a:endParaRPr>
          </a:p>
          <a:p>
            <a:pPr>
              <a:lnSpc>
                <a:spcPct val="110000"/>
              </a:lnSpc>
            </a:pPr>
            <a:r>
              <a:rPr lang="en-US" b="1" dirty="0" smtClean="0">
                <a:solidFill>
                  <a:srgbClr val="002060"/>
                </a:solidFill>
                <a:latin typeface="Times New Roman" pitchFamily="18" charset="0"/>
                <a:ea typeface="Times New Roman" pitchFamily="18" charset="0"/>
                <a:cs typeface="Times New Roman" pitchFamily="18" charset="0"/>
              </a:rPr>
              <a:t>SUBJECT </a:t>
            </a:r>
            <a:r>
              <a:rPr lang="en-US" b="1" dirty="0">
                <a:solidFill>
                  <a:srgbClr val="002060"/>
                </a:solidFill>
                <a:latin typeface="Times New Roman" pitchFamily="18" charset="0"/>
                <a:ea typeface="Times New Roman" pitchFamily="18" charset="0"/>
                <a:cs typeface="Times New Roman" pitchFamily="18" charset="0"/>
              </a:rPr>
              <a:t>CODE	</a:t>
            </a:r>
            <a:r>
              <a:rPr lang="en-US" b="1" dirty="0" smtClean="0">
                <a:solidFill>
                  <a:srgbClr val="002060"/>
                </a:solidFill>
                <a:latin typeface="Times New Roman" pitchFamily="18" charset="0"/>
                <a:ea typeface="Times New Roman" pitchFamily="18" charset="0"/>
                <a:cs typeface="Times New Roman" pitchFamily="18" charset="0"/>
              </a:rPr>
              <a:t>	:	16MBEBB2</a:t>
            </a:r>
            <a:endParaRPr lang="en-US" b="1" dirty="0">
              <a:solidFill>
                <a:srgbClr val="002060"/>
              </a:solidFill>
              <a:latin typeface="Times New Roman" pitchFamily="18" charset="0"/>
              <a:ea typeface="Times New Roman" pitchFamily="18" charset="0"/>
              <a:cs typeface="Times New Roman" pitchFamily="18" charset="0"/>
            </a:endParaRPr>
          </a:p>
          <a:p>
            <a:pPr lvl="0" eaLnBrk="0" fontAlgn="base" hangingPunct="0">
              <a:lnSpc>
                <a:spcPct val="150000"/>
              </a:lnSpc>
              <a:spcBef>
                <a:spcPct val="0"/>
              </a:spcBef>
              <a:spcAft>
                <a:spcPct val="0"/>
              </a:spcAft>
            </a:pPr>
            <a:r>
              <a:rPr lang="en-US" b="1" dirty="0" smtClean="0">
                <a:solidFill>
                  <a:srgbClr val="002060"/>
                </a:solidFill>
                <a:latin typeface="Times New Roman" pitchFamily="18" charset="0"/>
                <a:ea typeface="Times New Roman" pitchFamily="18" charset="0"/>
                <a:cs typeface="Times New Roman" pitchFamily="18" charset="0"/>
              </a:rPr>
              <a:t>SEMESTER</a:t>
            </a:r>
            <a:r>
              <a:rPr lang="en-US" b="1" dirty="0">
                <a:solidFill>
                  <a:srgbClr val="002060"/>
                </a:solidFill>
                <a:latin typeface="Times New Roman" pitchFamily="18" charset="0"/>
                <a:ea typeface="Times New Roman" pitchFamily="18" charset="0"/>
                <a:cs typeface="Times New Roman" pitchFamily="18" charset="0"/>
              </a:rPr>
              <a:t>	</a:t>
            </a:r>
            <a:r>
              <a:rPr lang="en-US" b="1" dirty="0" smtClean="0">
                <a:solidFill>
                  <a:srgbClr val="002060"/>
                </a:solidFill>
                <a:latin typeface="Times New Roman" pitchFamily="18" charset="0"/>
                <a:ea typeface="Times New Roman" pitchFamily="18" charset="0"/>
                <a:cs typeface="Times New Roman" pitchFamily="18" charset="0"/>
              </a:rPr>
              <a:t>	: 	VI</a:t>
            </a:r>
            <a:endParaRPr lang="en-US" b="1" dirty="0" smtClean="0">
              <a:solidFill>
                <a:srgbClr val="002060"/>
              </a:solidFill>
              <a:latin typeface="Times New Roman" pitchFamily="18" charset="0"/>
              <a:ea typeface="Times New Roman" pitchFamily="18" charset="0"/>
              <a:cs typeface="Times New Roman" pitchFamily="18" charset="0"/>
            </a:endParaRPr>
          </a:p>
          <a:p>
            <a:pPr lvl="0" eaLnBrk="0" fontAlgn="base" hangingPunct="0">
              <a:lnSpc>
                <a:spcPct val="150000"/>
              </a:lnSpc>
              <a:spcBef>
                <a:spcPct val="0"/>
              </a:spcBef>
              <a:spcAft>
                <a:spcPct val="0"/>
              </a:spcAft>
            </a:pPr>
            <a:r>
              <a:rPr lang="en-US" b="1" dirty="0" smtClean="0">
                <a:solidFill>
                  <a:srgbClr val="002060"/>
                </a:solidFill>
                <a:latin typeface="Times New Roman" pitchFamily="18" charset="0"/>
                <a:ea typeface="Times New Roman" pitchFamily="18" charset="0"/>
                <a:cs typeface="Times New Roman" pitchFamily="18" charset="0"/>
              </a:rPr>
              <a:t>UNIT &amp; TOPIC	</a:t>
            </a:r>
            <a:r>
              <a:rPr lang="en-US" b="1" dirty="0" smtClean="0">
                <a:solidFill>
                  <a:srgbClr val="002060"/>
                </a:solidFill>
                <a:latin typeface="Times New Roman" pitchFamily="18" charset="0"/>
                <a:ea typeface="Times New Roman" pitchFamily="18" charset="0"/>
                <a:cs typeface="Times New Roman" pitchFamily="18" charset="0"/>
              </a:rPr>
              <a:t>	: 	V </a:t>
            </a:r>
            <a:r>
              <a:rPr lang="en-US" b="1" dirty="0" smtClean="0">
                <a:solidFill>
                  <a:srgbClr val="002060"/>
                </a:solidFill>
                <a:latin typeface="Times New Roman" pitchFamily="18" charset="0"/>
                <a:ea typeface="Times New Roman" pitchFamily="18" charset="0"/>
                <a:cs typeface="Times New Roman" pitchFamily="18" charset="0"/>
              </a:rPr>
              <a:t>&amp; PERSONNEL  SELECTION , </a:t>
            </a:r>
            <a:r>
              <a:rPr lang="en-US" b="1" dirty="0" smtClean="0">
                <a:solidFill>
                  <a:srgbClr val="002060"/>
                </a:solidFill>
                <a:latin typeface="Times New Roman" pitchFamily="18" charset="0"/>
                <a:ea typeface="Times New Roman" pitchFamily="18" charset="0"/>
                <a:cs typeface="Times New Roman" pitchFamily="18" charset="0"/>
              </a:rPr>
              <a:t>					WELFARE</a:t>
            </a:r>
            <a:r>
              <a:rPr lang="en-US" b="1" dirty="0" smtClean="0">
                <a:solidFill>
                  <a:srgbClr val="002060"/>
                </a:solidFill>
                <a:latin typeface="Times New Roman" pitchFamily="18" charset="0"/>
                <a:ea typeface="Times New Roman" pitchFamily="18" charset="0"/>
                <a:cs typeface="Times New Roman" pitchFamily="18" charset="0"/>
              </a:rPr>
              <a:t>, </a:t>
            </a:r>
            <a:r>
              <a:rPr lang="en-US" b="1" dirty="0" smtClean="0">
                <a:solidFill>
                  <a:srgbClr val="002060"/>
                </a:solidFill>
                <a:latin typeface="Times New Roman" pitchFamily="18" charset="0"/>
                <a:ea typeface="Times New Roman" pitchFamily="18" charset="0"/>
                <a:cs typeface="Times New Roman" pitchFamily="18" charset="0"/>
              </a:rPr>
              <a:t>STAFFING</a:t>
            </a:r>
            <a:endParaRPr lang="en-US" b="1" dirty="0">
              <a:solidFill>
                <a:srgbClr val="002060"/>
              </a:solidFill>
              <a:latin typeface="Times New Roman" pitchFamily="18" charset="0"/>
              <a:ea typeface="Times New Roman" pitchFamily="18" charset="0"/>
              <a:cs typeface="Times New Roman" pitchFamily="18" charset="0"/>
            </a:endParaRPr>
          </a:p>
          <a:p>
            <a:pPr eaLnBrk="0" fontAlgn="base" hangingPunct="0">
              <a:lnSpc>
                <a:spcPct val="150000"/>
              </a:lnSpc>
              <a:spcBef>
                <a:spcPct val="0"/>
              </a:spcBef>
              <a:spcAft>
                <a:spcPct val="0"/>
              </a:spcAft>
            </a:pPr>
            <a:r>
              <a:rPr lang="en-US" b="1" dirty="0">
                <a:solidFill>
                  <a:srgbClr val="002060"/>
                </a:solidFill>
                <a:latin typeface="Times New Roman" pitchFamily="18" charset="0"/>
                <a:ea typeface="Times New Roman" pitchFamily="18" charset="0"/>
                <a:cs typeface="Times New Roman" pitchFamily="18" charset="0"/>
              </a:rPr>
              <a:t>FACULTY </a:t>
            </a:r>
            <a:r>
              <a:rPr lang="en-US" b="1" dirty="0" smtClean="0">
                <a:solidFill>
                  <a:srgbClr val="002060"/>
                </a:solidFill>
                <a:latin typeface="Times New Roman" pitchFamily="18" charset="0"/>
                <a:ea typeface="Times New Roman" pitchFamily="18" charset="0"/>
                <a:cs typeface="Times New Roman" pitchFamily="18" charset="0"/>
              </a:rPr>
              <a:t>NAME		: 	Mrs</a:t>
            </a:r>
            <a:r>
              <a:rPr lang="en-US" b="1" dirty="0">
                <a:solidFill>
                  <a:srgbClr val="002060"/>
                </a:solidFill>
                <a:latin typeface="Times New Roman" pitchFamily="18" charset="0"/>
                <a:ea typeface="Times New Roman" pitchFamily="18" charset="0"/>
                <a:cs typeface="Times New Roman" pitchFamily="18" charset="0"/>
              </a:rPr>
              <a:t>. R. DEVA PERSHIYA</a:t>
            </a:r>
            <a:endParaRPr lang="en-US"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580950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solidFill>
                  <a:srgbClr val="00B050"/>
                </a:solidFill>
                <a:effectLst/>
                <a:latin typeface="Times New Roman" panose="02020603050405020304" pitchFamily="18" charset="0"/>
                <a:cs typeface="Times New Roman" panose="02020603050405020304" pitchFamily="18" charset="0"/>
              </a:rPr>
              <a:t>Contd..</a:t>
            </a:r>
            <a:endParaRPr lang="en-US" sz="2800" dirty="0"/>
          </a:p>
        </p:txBody>
      </p:sp>
      <p:sp>
        <p:nvSpPr>
          <p:cNvPr id="3" name="Content Placeholder 2"/>
          <p:cNvSpPr>
            <a:spLocks noGrp="1"/>
          </p:cNvSpPr>
          <p:nvPr>
            <p:ph idx="1"/>
          </p:nvPr>
        </p:nvSpPr>
        <p:spPr/>
        <p:txBody>
          <a:bodyPr>
            <a:normAutofit/>
          </a:bodyPr>
          <a:lstStyle/>
          <a:p>
            <a:pPr marL="82296" indent="0" fontAlgn="base">
              <a:lnSpc>
                <a:spcPct val="150000"/>
              </a:lnSpc>
              <a:buNone/>
            </a:pPr>
            <a:r>
              <a:rPr lang="en-US" sz="2400" dirty="0">
                <a:latin typeface="Times New Roman" panose="02020603050405020304" pitchFamily="18" charset="0"/>
                <a:cs typeface="Times New Roman" panose="02020603050405020304" pitchFamily="18" charset="0"/>
              </a:rPr>
              <a:t>d) Medical services (including first-aid, hospitalization,</a:t>
            </a:r>
            <a:endParaRPr lang="en-US" sz="2400" dirty="0" smtClean="0">
              <a:latin typeface="Times New Roman" panose="02020603050405020304" pitchFamily="18" charset="0"/>
              <a:cs typeface="Times New Roman" panose="02020603050405020304" pitchFamily="18" charset="0"/>
            </a:endParaRPr>
          </a:p>
          <a:p>
            <a:pPr marL="82296" indent="0" fontAlgn="base">
              <a:lnSpc>
                <a:spcPct val="150000"/>
              </a:lnSpc>
              <a:buNone/>
            </a:pP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e) Canteens, cafeterias and lunch wagons (Eating facilities).</a:t>
            </a:r>
          </a:p>
          <a:p>
            <a:pPr marL="82296" indent="0" fontAlgn="base">
              <a:lnSpc>
                <a:spcPct val="150000"/>
              </a:lnSpc>
              <a:buNone/>
            </a:pPr>
            <a:r>
              <a:rPr lang="en-US" sz="2400" dirty="0">
                <a:latin typeface="Times New Roman" panose="02020603050405020304" pitchFamily="18" charset="0"/>
                <a:cs typeface="Times New Roman" panose="02020603050405020304" pitchFamily="18" charset="0"/>
              </a:rPr>
              <a:t>(f) Company (cheap) stores.</a:t>
            </a:r>
          </a:p>
          <a:p>
            <a:pPr marL="82296" indent="0" fontAlgn="base">
              <a:lnSpc>
                <a:spcPct val="150000"/>
              </a:lnSpc>
              <a:buNone/>
            </a:pPr>
            <a:r>
              <a:rPr lang="en-US" sz="2400" dirty="0">
                <a:latin typeface="Times New Roman" panose="02020603050405020304" pitchFamily="18" charset="0"/>
                <a:cs typeface="Times New Roman" panose="02020603050405020304" pitchFamily="18" charset="0"/>
              </a:rPr>
              <a:t>(g) Discounts on purchases of company products.</a:t>
            </a:r>
          </a:p>
          <a:p>
            <a:pPr marL="82296" indent="0" fontAlgn="base">
              <a:lnSpc>
                <a:spcPct val="150000"/>
              </a:lnSpc>
              <a:buNone/>
            </a:pPr>
            <a:r>
              <a:rPr lang="en-US" sz="2400" dirty="0">
                <a:latin typeface="Times New Roman" panose="02020603050405020304" pitchFamily="18" charset="0"/>
                <a:cs typeface="Times New Roman" panose="02020603050405020304" pitchFamily="18" charset="0"/>
              </a:rPr>
              <a:t>(h) Rest-rooms and locker-rooms.</a:t>
            </a:r>
          </a:p>
          <a:p>
            <a:pPr marL="82296" indent="0" fontAlgn="base">
              <a:lnSpc>
                <a:spcPct val="150000"/>
              </a:lnSpc>
              <a:buNone/>
            </a:pP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Legal and financial counselling.</a:t>
            </a:r>
          </a:p>
        </p:txBody>
      </p:sp>
    </p:spTree>
    <p:extLst>
      <p:ext uri="{BB962C8B-B14F-4D97-AF65-F5344CB8AC3E}">
        <p14:creationId xmlns="" xmlns:p14="http://schemas.microsoft.com/office/powerpoint/2010/main" val="6833223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r>
              <a:rPr lang="en-US" sz="2800" dirty="0" smtClean="0">
                <a:solidFill>
                  <a:srgbClr val="00B050"/>
                </a:solidFill>
                <a:effectLst/>
                <a:latin typeface="Times New Roman" panose="02020603050405020304" pitchFamily="18" charset="0"/>
                <a:cs typeface="Times New Roman" panose="02020603050405020304" pitchFamily="18" charset="0"/>
              </a:rPr>
              <a:t>Advantages of Personnel Welfare</a:t>
            </a:r>
            <a:endParaRPr lang="en-US" sz="2800"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82296" indent="0" algn="just">
              <a:lnSpc>
                <a:spcPct val="150000"/>
              </a:lnSpc>
              <a:buNone/>
            </a:pP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1) Improved Industrial </a:t>
            </a:r>
            <a:r>
              <a:rPr lang="en-US" sz="2400" dirty="0" smtClean="0">
                <a:latin typeface="Times New Roman" panose="02020603050405020304" pitchFamily="18" charset="0"/>
                <a:cs typeface="Times New Roman" panose="02020603050405020304" pitchFamily="18" charset="0"/>
              </a:rPr>
              <a:t>Relations</a:t>
            </a:r>
          </a:p>
          <a:p>
            <a:pPr marL="82296" indent="0" algn="just">
              <a:lnSpc>
                <a:spcPct val="150000"/>
              </a:lnSpc>
              <a:buNone/>
            </a:pP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2) Increase in the General Efficiency and Income </a:t>
            </a:r>
            <a:endParaRPr lang="en-US" sz="2400" dirty="0" smtClean="0">
              <a:latin typeface="Times New Roman" panose="02020603050405020304" pitchFamily="18" charset="0"/>
              <a:cs typeface="Times New Roman" panose="02020603050405020304" pitchFamily="18" charset="0"/>
            </a:endParaRPr>
          </a:p>
          <a:p>
            <a:pPr marL="82296" indent="0" algn="just">
              <a:lnSpc>
                <a:spcPct val="150000"/>
              </a:lnSpc>
              <a:buNone/>
            </a:pP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3) High </a:t>
            </a:r>
            <a:r>
              <a:rPr lang="en-US" sz="2400" dirty="0" smtClean="0">
                <a:latin typeface="Times New Roman" panose="02020603050405020304" pitchFamily="18" charset="0"/>
                <a:cs typeface="Times New Roman" panose="02020603050405020304" pitchFamily="18" charset="0"/>
              </a:rPr>
              <a:t>Morale</a:t>
            </a:r>
          </a:p>
          <a:p>
            <a:pPr marL="82296" indent="0" algn="just">
              <a:lnSpc>
                <a:spcPct val="150000"/>
              </a:lnSpc>
              <a:buNone/>
            </a:pP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4) Creation of Permanent </a:t>
            </a:r>
            <a:r>
              <a:rPr lang="en-US" sz="2400" dirty="0" err="1">
                <a:latin typeface="Times New Roman" panose="02020603050405020304" pitchFamily="18" charset="0"/>
                <a:cs typeface="Times New Roman" panose="02020603050405020304" pitchFamily="18" charset="0"/>
              </a:rPr>
              <a:t>Labour</a:t>
            </a:r>
            <a:r>
              <a:rPr lang="en-US" sz="2400" dirty="0">
                <a:latin typeface="Times New Roman" panose="02020603050405020304" pitchFamily="18" charset="0"/>
                <a:cs typeface="Times New Roman" panose="02020603050405020304" pitchFamily="18" charset="0"/>
              </a:rPr>
              <a:t> Force </a:t>
            </a:r>
            <a:endParaRPr lang="en-US" sz="2400" dirty="0" smtClean="0">
              <a:latin typeface="Times New Roman" panose="02020603050405020304" pitchFamily="18" charset="0"/>
              <a:cs typeface="Times New Roman" panose="02020603050405020304" pitchFamily="18" charset="0"/>
            </a:endParaRPr>
          </a:p>
          <a:p>
            <a:pPr marL="82296" indent="0" algn="just">
              <a:lnSpc>
                <a:spcPct val="150000"/>
              </a:lnSpc>
              <a:buNone/>
            </a:pP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5) Improvement in the Mental and Moral Health </a:t>
            </a:r>
            <a:endParaRPr lang="en-US" sz="2400" dirty="0" smtClean="0">
              <a:latin typeface="Times New Roman" panose="02020603050405020304" pitchFamily="18" charset="0"/>
              <a:cs typeface="Times New Roman" panose="02020603050405020304" pitchFamily="18" charset="0"/>
            </a:endParaRPr>
          </a:p>
          <a:p>
            <a:pPr marL="82296" indent="0" algn="just">
              <a:lnSpc>
                <a:spcPct val="150000"/>
              </a:lnSpc>
              <a:buNone/>
            </a:pP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6) Change in the Outlook of Employers and </a:t>
            </a:r>
            <a:endParaRPr lang="en-US" sz="2400" dirty="0" smtClean="0">
              <a:latin typeface="Times New Roman" panose="02020603050405020304" pitchFamily="18" charset="0"/>
              <a:cs typeface="Times New Roman" panose="02020603050405020304" pitchFamily="18" charset="0"/>
            </a:endParaRPr>
          </a:p>
          <a:p>
            <a:pPr marL="82296" indent="0" algn="just">
              <a:lnSpc>
                <a:spcPct val="150000"/>
              </a:lnSpc>
              <a:buNone/>
            </a:pP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7) Social Benefits.</a:t>
            </a:r>
          </a:p>
        </p:txBody>
      </p:sp>
    </p:spTree>
    <p:extLst>
      <p:ext uri="{BB962C8B-B14F-4D97-AF65-F5344CB8AC3E}">
        <p14:creationId xmlns="" xmlns:p14="http://schemas.microsoft.com/office/powerpoint/2010/main" val="2699224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smtClean="0">
                <a:solidFill>
                  <a:srgbClr val="00B050"/>
                </a:solidFill>
                <a:effectLst/>
                <a:latin typeface="Times New Roman" panose="02020603050405020304" pitchFamily="18" charset="0"/>
                <a:cs typeface="Times New Roman" panose="02020603050405020304" pitchFamily="18" charset="0"/>
              </a:rPr>
              <a:t>PERSONNEL WELFARE IN VERSE 520</a:t>
            </a:r>
            <a:endParaRPr lang="en-US" sz="2800"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lnSpc>
                <a:spcPct val="150000"/>
              </a:lnSpc>
              <a:buNone/>
            </a:pPr>
            <a:r>
              <a:rPr lang="en-US" sz="2400" dirty="0" smtClean="0">
                <a:solidFill>
                  <a:srgbClr val="C00000"/>
                </a:solidFill>
                <a:latin typeface="Times New Roman" panose="02020603050405020304" pitchFamily="18" charset="0"/>
                <a:cs typeface="Times New Roman" panose="02020603050405020304" pitchFamily="18" charset="0"/>
              </a:rPr>
              <a:t>Chapter 52 - Selection and Employment</a:t>
            </a:r>
            <a:endParaRPr lang="en-US" sz="2400" dirty="0" smtClean="0">
              <a:latin typeface="Times New Roman" panose="02020603050405020304" pitchFamily="18" charset="0"/>
              <a:cs typeface="Times New Roman" panose="02020603050405020304" pitchFamily="18" charset="0"/>
            </a:endParaRP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Let </a:t>
            </a:r>
            <a:r>
              <a:rPr lang="en-US" sz="2400" dirty="0">
                <a:latin typeface="Times New Roman" panose="02020603050405020304" pitchFamily="18" charset="0"/>
                <a:cs typeface="Times New Roman" panose="02020603050405020304" pitchFamily="18" charset="0"/>
              </a:rPr>
              <a:t>king search out his servants' deeds each day;</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When these do right, the world goes rightly on its </a:t>
            </a:r>
            <a:r>
              <a:rPr lang="en-US" sz="2400" dirty="0" smtClean="0">
                <a:latin typeface="Times New Roman" panose="02020603050405020304" pitchFamily="18" charset="0"/>
                <a:cs typeface="Times New Roman" panose="02020603050405020304" pitchFamily="18" charset="0"/>
              </a:rPr>
              <a:t>way.</a:t>
            </a:r>
          </a:p>
          <a:p>
            <a:pPr marL="0" indent="0" algn="just">
              <a:lnSpc>
                <a:spcPct val="150000"/>
              </a:lnSpc>
              <a:buNone/>
            </a:pPr>
            <a:r>
              <a:rPr lang="en-US" sz="2400" dirty="0" smtClean="0">
                <a:solidFill>
                  <a:srgbClr val="C00000"/>
                </a:solidFill>
                <a:latin typeface="Times New Roman" panose="02020603050405020304" pitchFamily="18" charset="0"/>
                <a:cs typeface="Times New Roman" panose="02020603050405020304" pitchFamily="18" charset="0"/>
              </a:rPr>
              <a:t>Meaning</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A king should daily </a:t>
            </a:r>
            <a:r>
              <a:rPr lang="en-US" sz="2400" dirty="0">
                <a:latin typeface="Times New Roman" panose="02020603050405020304" pitchFamily="18" charset="0"/>
                <a:cs typeface="Times New Roman" panose="02020603050405020304" pitchFamily="18" charset="0"/>
              </a:rPr>
              <a:t>examine the conduct of his servants; if they </a:t>
            </a:r>
            <a:r>
              <a:rPr lang="en-US" sz="2400" dirty="0" smtClean="0">
                <a:latin typeface="Times New Roman" panose="02020603050405020304" pitchFamily="18" charset="0"/>
                <a:cs typeface="Times New Roman" panose="02020603050405020304" pitchFamily="18" charset="0"/>
              </a:rPr>
              <a:t>act in right way, then the whole world </a:t>
            </a:r>
            <a:r>
              <a:rPr lang="en-US" sz="2400" dirty="0">
                <a:latin typeface="Times New Roman" panose="02020603050405020304" pitchFamily="18" charset="0"/>
                <a:cs typeface="Times New Roman" panose="02020603050405020304" pitchFamily="18" charset="0"/>
              </a:rPr>
              <a:t>will </a:t>
            </a:r>
            <a:r>
              <a:rPr lang="en-US" sz="2400" dirty="0" smtClean="0">
                <a:latin typeface="Times New Roman" panose="02020603050405020304" pitchFamily="18" charset="0"/>
                <a:cs typeface="Times New Roman" panose="02020603050405020304" pitchFamily="18" charset="0"/>
              </a:rPr>
              <a:t>act in  right way.</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427421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8280"/>
          </a:xfrm>
        </p:spPr>
        <p:txBody>
          <a:bodyPr>
            <a:normAutofit fontScale="90000"/>
          </a:bodyPr>
          <a:lstStyle/>
          <a:p>
            <a:pPr algn="ctr"/>
            <a:r>
              <a:rPr lang="en-US" dirty="0" smtClean="0">
                <a:solidFill>
                  <a:srgbClr val="00B050"/>
                </a:solidFill>
                <a:latin typeface="Times New Roman" panose="02020603050405020304" pitchFamily="18" charset="0"/>
                <a:cs typeface="Times New Roman" panose="02020603050405020304" pitchFamily="18" charset="0"/>
              </a:rPr>
              <a:t/>
            </a:r>
            <a:br>
              <a:rPr lang="en-US" dirty="0" smtClean="0">
                <a:solidFill>
                  <a:srgbClr val="00B050"/>
                </a:solidFill>
                <a:latin typeface="Times New Roman" panose="02020603050405020304" pitchFamily="18" charset="0"/>
                <a:cs typeface="Times New Roman" panose="02020603050405020304" pitchFamily="18" charset="0"/>
              </a:rPr>
            </a:br>
            <a:r>
              <a:rPr lang="en-US" dirty="0">
                <a:solidFill>
                  <a:srgbClr val="00B050"/>
                </a:solidFill>
                <a:latin typeface="Times New Roman" panose="02020603050405020304" pitchFamily="18" charset="0"/>
                <a:cs typeface="Times New Roman" panose="02020603050405020304" pitchFamily="18" charset="0"/>
              </a:rPr>
              <a:t/>
            </a:r>
            <a:br>
              <a:rPr lang="en-US" dirty="0">
                <a:solidFill>
                  <a:srgbClr val="00B050"/>
                </a:solidFill>
                <a:latin typeface="Times New Roman" panose="02020603050405020304" pitchFamily="18" charset="0"/>
                <a:cs typeface="Times New Roman" panose="02020603050405020304" pitchFamily="18" charset="0"/>
              </a:rPr>
            </a:br>
            <a:r>
              <a:rPr lang="en-US" dirty="0" smtClean="0">
                <a:solidFill>
                  <a:srgbClr val="00B050"/>
                </a:solidFill>
                <a:latin typeface="Times New Roman" panose="02020603050405020304" pitchFamily="18" charset="0"/>
                <a:cs typeface="Times New Roman" panose="02020603050405020304" pitchFamily="18" charset="0"/>
              </a:rPr>
              <a:t/>
            </a:r>
            <a:br>
              <a:rPr lang="en-US" dirty="0" smtClean="0">
                <a:solidFill>
                  <a:srgbClr val="00B050"/>
                </a:solidFill>
                <a:latin typeface="Times New Roman" panose="02020603050405020304" pitchFamily="18" charset="0"/>
                <a:cs typeface="Times New Roman" panose="02020603050405020304" pitchFamily="18" charset="0"/>
              </a:rPr>
            </a:br>
            <a:r>
              <a:rPr lang="en-US" dirty="0">
                <a:solidFill>
                  <a:srgbClr val="00B050"/>
                </a:solidFill>
                <a:latin typeface="Times New Roman" panose="02020603050405020304" pitchFamily="18" charset="0"/>
                <a:cs typeface="Times New Roman" panose="02020603050405020304" pitchFamily="18" charset="0"/>
              </a:rPr>
              <a:t/>
            </a:r>
            <a:br>
              <a:rPr lang="en-US" dirty="0">
                <a:solidFill>
                  <a:srgbClr val="00B050"/>
                </a:solidFill>
                <a:latin typeface="Times New Roman" panose="02020603050405020304" pitchFamily="18" charset="0"/>
                <a:cs typeface="Times New Roman" panose="02020603050405020304" pitchFamily="18" charset="0"/>
              </a:rPr>
            </a:br>
            <a:r>
              <a:rPr lang="en-US" dirty="0" smtClean="0">
                <a:solidFill>
                  <a:srgbClr val="00B050"/>
                </a:solidFill>
                <a:latin typeface="Times New Roman" panose="02020603050405020304" pitchFamily="18" charset="0"/>
                <a:cs typeface="Times New Roman" panose="02020603050405020304" pitchFamily="18" charset="0"/>
              </a:rPr>
              <a:t/>
            </a:r>
            <a:br>
              <a:rPr lang="en-US" dirty="0" smtClean="0">
                <a:solidFill>
                  <a:srgbClr val="00B050"/>
                </a:solidFill>
                <a:latin typeface="Times New Roman" panose="02020603050405020304" pitchFamily="18" charset="0"/>
                <a:cs typeface="Times New Roman" panose="02020603050405020304" pitchFamily="18" charset="0"/>
              </a:rPr>
            </a:br>
            <a:r>
              <a:rPr lang="en-US" dirty="0">
                <a:solidFill>
                  <a:srgbClr val="00B050"/>
                </a:solidFill>
                <a:latin typeface="Times New Roman" panose="02020603050405020304" pitchFamily="18" charset="0"/>
                <a:cs typeface="Times New Roman" panose="02020603050405020304" pitchFamily="18" charset="0"/>
              </a:rPr>
              <a:t/>
            </a:r>
            <a:br>
              <a:rPr lang="en-US" dirty="0">
                <a:solidFill>
                  <a:srgbClr val="00B050"/>
                </a:solidFill>
                <a:latin typeface="Times New Roman" panose="02020603050405020304" pitchFamily="18" charset="0"/>
                <a:cs typeface="Times New Roman" panose="02020603050405020304" pitchFamily="18" charset="0"/>
              </a:rPr>
            </a:br>
            <a:r>
              <a:rPr lang="en-US" dirty="0" smtClean="0">
                <a:solidFill>
                  <a:srgbClr val="00B050"/>
                </a:solidFill>
                <a:latin typeface="Times New Roman" panose="02020603050405020304" pitchFamily="18" charset="0"/>
                <a:cs typeface="Times New Roman" panose="02020603050405020304" pitchFamily="18" charset="0"/>
              </a:rPr>
              <a:t/>
            </a:r>
            <a:br>
              <a:rPr lang="en-US" dirty="0" smtClean="0">
                <a:solidFill>
                  <a:srgbClr val="00B050"/>
                </a:solidFill>
                <a:latin typeface="Times New Roman" panose="02020603050405020304" pitchFamily="18" charset="0"/>
                <a:cs typeface="Times New Roman" panose="02020603050405020304" pitchFamily="18" charset="0"/>
              </a:rPr>
            </a:br>
            <a:r>
              <a:rPr lang="en-US" dirty="0">
                <a:solidFill>
                  <a:srgbClr val="00B050"/>
                </a:solidFill>
                <a:latin typeface="Times New Roman" panose="02020603050405020304" pitchFamily="18" charset="0"/>
                <a:cs typeface="Times New Roman" panose="02020603050405020304" pitchFamily="18" charset="0"/>
              </a:rPr>
              <a:t/>
            </a:r>
            <a:br>
              <a:rPr lang="en-US" dirty="0">
                <a:solidFill>
                  <a:srgbClr val="00B050"/>
                </a:solidFill>
                <a:latin typeface="Times New Roman" panose="02020603050405020304" pitchFamily="18" charset="0"/>
                <a:cs typeface="Times New Roman" panose="02020603050405020304" pitchFamily="18" charset="0"/>
              </a:rPr>
            </a:br>
            <a:r>
              <a:rPr lang="en-US" dirty="0" smtClean="0">
                <a:solidFill>
                  <a:srgbClr val="00B050"/>
                </a:solidFill>
                <a:latin typeface="Times New Roman" panose="02020603050405020304" pitchFamily="18" charset="0"/>
                <a:cs typeface="Times New Roman" panose="02020603050405020304" pitchFamily="18" charset="0"/>
              </a:rPr>
              <a:t/>
            </a:r>
            <a:br>
              <a:rPr lang="en-US" dirty="0" smtClean="0">
                <a:solidFill>
                  <a:srgbClr val="00B050"/>
                </a:solidFill>
                <a:latin typeface="Times New Roman" panose="02020603050405020304" pitchFamily="18" charset="0"/>
                <a:cs typeface="Times New Roman" panose="02020603050405020304" pitchFamily="18" charset="0"/>
              </a:rPr>
            </a:br>
            <a:r>
              <a:rPr lang="en-US" sz="3600" b="1" dirty="0" smtClean="0">
                <a:solidFill>
                  <a:srgbClr val="00B050"/>
                </a:solidFill>
                <a:effectLst/>
                <a:latin typeface="Times New Roman" panose="02020603050405020304" pitchFamily="18" charset="0"/>
                <a:cs typeface="Times New Roman" panose="02020603050405020304" pitchFamily="18" charset="0"/>
              </a:rPr>
              <a:t>STAFFING</a:t>
            </a:r>
            <a:r>
              <a:rPr lang="en-US" sz="3600" b="1" dirty="0">
                <a:solidFill>
                  <a:srgbClr val="00B050"/>
                </a:solidFill>
                <a:effectLst/>
                <a:latin typeface="Times New Roman" panose="02020603050405020304" pitchFamily="18" charset="0"/>
                <a:cs typeface="Times New Roman" panose="02020603050405020304" pitchFamily="18" charset="0"/>
              </a:rPr>
              <a:t/>
            </a:r>
            <a:br>
              <a:rPr lang="en-US" sz="3600" b="1" dirty="0">
                <a:solidFill>
                  <a:srgbClr val="00B050"/>
                </a:solidFill>
                <a:effectLst/>
                <a:latin typeface="Times New Roman" panose="02020603050405020304" pitchFamily="18" charset="0"/>
                <a:cs typeface="Times New Roman" panose="02020603050405020304" pitchFamily="18" charset="0"/>
              </a:rPr>
            </a:br>
            <a:r>
              <a:rPr lang="en-US" sz="3100" dirty="0" smtClean="0">
                <a:solidFill>
                  <a:srgbClr val="00B050"/>
                </a:solidFill>
                <a:effectLst/>
                <a:latin typeface="Times New Roman" panose="02020603050405020304" pitchFamily="18" charset="0"/>
                <a:cs typeface="Times New Roman" panose="02020603050405020304" pitchFamily="18" charset="0"/>
              </a:rPr>
              <a:t/>
            </a:r>
            <a:br>
              <a:rPr lang="en-US" sz="3100" dirty="0" smtClean="0">
                <a:solidFill>
                  <a:srgbClr val="00B050"/>
                </a:solidFill>
                <a:effectLst/>
                <a:latin typeface="Times New Roman" panose="02020603050405020304" pitchFamily="18" charset="0"/>
                <a:cs typeface="Times New Roman" panose="02020603050405020304" pitchFamily="18" charset="0"/>
              </a:rPr>
            </a:br>
            <a:r>
              <a:rPr lang="en-US" dirty="0">
                <a:solidFill>
                  <a:srgbClr val="00B050"/>
                </a:solidFill>
                <a:latin typeface="Times New Roman" panose="02020603050405020304" pitchFamily="18" charset="0"/>
                <a:cs typeface="Times New Roman" panose="02020603050405020304" pitchFamily="18" charset="0"/>
              </a:rPr>
              <a:t/>
            </a:r>
            <a:br>
              <a:rPr lang="en-US" dirty="0">
                <a:solidFill>
                  <a:srgbClr val="00B050"/>
                </a:solidFill>
                <a:latin typeface="Times New Roman" panose="02020603050405020304" pitchFamily="18" charset="0"/>
                <a:cs typeface="Times New Roman" panose="02020603050405020304" pitchFamily="18" charset="0"/>
              </a:rPr>
            </a:br>
            <a:r>
              <a:rPr lang="en-US" dirty="0" smtClean="0">
                <a:solidFill>
                  <a:srgbClr val="00B050"/>
                </a:solidFill>
                <a:latin typeface="Times New Roman" panose="02020603050405020304" pitchFamily="18" charset="0"/>
                <a:cs typeface="Times New Roman" panose="02020603050405020304" pitchFamily="18" charset="0"/>
              </a:rPr>
              <a:t/>
            </a:r>
            <a:br>
              <a:rPr lang="en-US" dirty="0" smtClean="0">
                <a:solidFill>
                  <a:srgbClr val="00B050"/>
                </a:solidFill>
                <a:latin typeface="Times New Roman" panose="02020603050405020304" pitchFamily="18" charset="0"/>
                <a:cs typeface="Times New Roman" panose="02020603050405020304" pitchFamily="18" charset="0"/>
              </a:rPr>
            </a:br>
            <a:r>
              <a:rPr lang="en-US" dirty="0">
                <a:solidFill>
                  <a:srgbClr val="00B050"/>
                </a:solidFill>
                <a:latin typeface="Times New Roman" panose="02020603050405020304" pitchFamily="18" charset="0"/>
                <a:cs typeface="Times New Roman" panose="02020603050405020304" pitchFamily="18" charset="0"/>
              </a:rPr>
              <a:t/>
            </a:r>
            <a:br>
              <a:rPr lang="en-US" dirty="0">
                <a:solidFill>
                  <a:srgbClr val="00B050"/>
                </a:solidFill>
                <a:latin typeface="Times New Roman" panose="02020603050405020304" pitchFamily="18" charset="0"/>
                <a:cs typeface="Times New Roman" panose="02020603050405020304" pitchFamily="18" charset="0"/>
              </a:rPr>
            </a:br>
            <a:r>
              <a:rPr lang="en-US" dirty="0" smtClean="0">
                <a:solidFill>
                  <a:srgbClr val="00B050"/>
                </a:solidFill>
                <a:latin typeface="Times New Roman" panose="02020603050405020304" pitchFamily="18" charset="0"/>
                <a:cs typeface="Times New Roman" panose="02020603050405020304" pitchFamily="18" charset="0"/>
              </a:rPr>
              <a:t/>
            </a:r>
            <a:br>
              <a:rPr lang="en-US" dirty="0" smtClean="0">
                <a:solidFill>
                  <a:srgbClr val="00B050"/>
                </a:solidFill>
                <a:latin typeface="Times New Roman" panose="02020603050405020304" pitchFamily="18" charset="0"/>
                <a:cs typeface="Times New Roman" panose="02020603050405020304" pitchFamily="18" charset="0"/>
              </a:rPr>
            </a:br>
            <a:r>
              <a:rPr lang="en-US" dirty="0">
                <a:solidFill>
                  <a:srgbClr val="00B050"/>
                </a:solidFill>
                <a:latin typeface="Times New Roman" panose="02020603050405020304" pitchFamily="18" charset="0"/>
                <a:cs typeface="Times New Roman" panose="02020603050405020304" pitchFamily="18" charset="0"/>
              </a:rPr>
              <a:t/>
            </a:r>
            <a:br>
              <a:rPr lang="en-US" dirty="0">
                <a:solidFill>
                  <a:srgbClr val="00B050"/>
                </a:solidFill>
                <a:latin typeface="Times New Roman" panose="02020603050405020304" pitchFamily="18" charset="0"/>
                <a:cs typeface="Times New Roman" panose="02020603050405020304" pitchFamily="18" charset="0"/>
              </a:rPr>
            </a:br>
            <a:r>
              <a:rPr lang="en-US" dirty="0" smtClean="0">
                <a:solidFill>
                  <a:srgbClr val="00B050"/>
                </a:solidFill>
                <a:latin typeface="Times New Roman" panose="02020603050405020304" pitchFamily="18" charset="0"/>
                <a:cs typeface="Times New Roman" panose="02020603050405020304" pitchFamily="18" charset="0"/>
              </a:rPr>
              <a:t/>
            </a:r>
            <a:br>
              <a:rPr lang="en-US" dirty="0" smtClean="0">
                <a:solidFill>
                  <a:srgbClr val="00B050"/>
                </a:solidFill>
                <a:latin typeface="Times New Roman" panose="02020603050405020304" pitchFamily="18" charset="0"/>
                <a:cs typeface="Times New Roman" panose="02020603050405020304" pitchFamily="18" charset="0"/>
              </a:rPr>
            </a:br>
            <a:r>
              <a:rPr lang="en-US" dirty="0">
                <a:solidFill>
                  <a:srgbClr val="00B050"/>
                </a:solidFill>
                <a:latin typeface="Times New Roman" panose="02020603050405020304" pitchFamily="18" charset="0"/>
                <a:cs typeface="Times New Roman" panose="02020603050405020304" pitchFamily="18" charset="0"/>
              </a:rPr>
              <a:t/>
            </a:r>
            <a:br>
              <a:rPr lang="en-US" dirty="0">
                <a:solidFill>
                  <a:srgbClr val="00B050"/>
                </a:solidFill>
                <a:latin typeface="Times New Roman" panose="02020603050405020304" pitchFamily="18" charset="0"/>
                <a:cs typeface="Times New Roman" panose="02020603050405020304" pitchFamily="18" charset="0"/>
              </a:rPr>
            </a:br>
            <a:endParaRPr lang="en-US"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00034" y="1000108"/>
            <a:ext cx="8358246" cy="5572163"/>
          </a:xfrm>
        </p:spPr>
        <p:txBody>
          <a:bodyPr>
            <a:normAutofit fontScale="85000" lnSpcReduction="10000"/>
          </a:bodyPr>
          <a:lstStyle/>
          <a:p>
            <a:pPr marL="0" indent="0" algn="just">
              <a:lnSpc>
                <a:spcPct val="150000"/>
              </a:lnSpc>
              <a:buNone/>
            </a:pPr>
            <a:r>
              <a:rPr lang="en-US" b="1" dirty="0" smtClean="0">
                <a:solidFill>
                  <a:srgbClr val="C00000"/>
                </a:solidFill>
              </a:rPr>
              <a:t>	</a:t>
            </a:r>
            <a:r>
              <a:rPr lang="en-US" sz="2400" dirty="0" smtClean="0">
                <a:latin typeface="Times New Roman" panose="02020603050405020304" pitchFamily="18" charset="0"/>
                <a:cs typeface="Times New Roman" panose="02020603050405020304" pitchFamily="18" charset="0"/>
              </a:rPr>
              <a:t>Staffing</a:t>
            </a:r>
            <a:r>
              <a:rPr lang="en-US" sz="2400" dirty="0">
                <a:latin typeface="Times New Roman" panose="02020603050405020304" pitchFamily="18" charset="0"/>
                <a:cs typeface="Times New Roman" panose="02020603050405020304" pitchFamily="18" charset="0"/>
              </a:rPr>
              <a:t> is an operation of recruiting the employees by evaluating their skills, knowledge and then offering them specific job roles accordingly</a:t>
            </a:r>
            <a:r>
              <a:rPr lang="en-US" sz="2400" dirty="0" smtClean="0">
                <a:latin typeface="Times New Roman" panose="02020603050405020304" pitchFamily="18" charset="0"/>
                <a:cs typeface="Times New Roman" panose="02020603050405020304" pitchFamily="18" charset="0"/>
              </a:rPr>
              <a:t>.</a:t>
            </a:r>
          </a:p>
          <a:p>
            <a:pPr marL="82296" indent="0" algn="just" fontAlgn="base">
              <a:lnSpc>
                <a:spcPct val="150000"/>
              </a:lnSpc>
              <a:buNone/>
            </a:pPr>
            <a:r>
              <a:rPr lang="en-US" sz="2400" dirty="0">
                <a:latin typeface="Times New Roman" panose="02020603050405020304" pitchFamily="18" charset="0"/>
                <a:cs typeface="Times New Roman" panose="02020603050405020304" pitchFamily="18" charset="0"/>
              </a:rPr>
              <a:t>Staffing </a:t>
            </a:r>
            <a:r>
              <a:rPr lang="en-US" sz="2400" dirty="0" smtClean="0">
                <a:latin typeface="Times New Roman" panose="02020603050405020304" pitchFamily="18" charset="0"/>
                <a:cs typeface="Times New Roman" panose="02020603050405020304" pitchFamily="18" charset="0"/>
              </a:rPr>
              <a:t>includes the following function:</a:t>
            </a:r>
            <a:endParaRPr lang="en-US" sz="2400" dirty="0">
              <a:latin typeface="Times New Roman" panose="02020603050405020304" pitchFamily="18" charset="0"/>
              <a:cs typeface="Times New Roman" panose="02020603050405020304" pitchFamily="18" charset="0"/>
            </a:endParaRPr>
          </a:p>
          <a:p>
            <a:pPr marL="539496" indent="-457200" algn="just" fontAlgn="base">
              <a:lnSpc>
                <a:spcPct val="150000"/>
              </a:lnSpc>
              <a:buAutoNum type="arabicPeriod"/>
            </a:pPr>
            <a:r>
              <a:rPr lang="en-US" sz="2400" dirty="0" smtClean="0">
                <a:latin typeface="Times New Roman" panose="02020603050405020304" pitchFamily="18" charset="0"/>
                <a:cs typeface="Times New Roman" panose="02020603050405020304" pitchFamily="18" charset="0"/>
              </a:rPr>
              <a:t>Identifying </a:t>
            </a:r>
            <a:r>
              <a:rPr lang="en-US" sz="2400" dirty="0">
                <a:latin typeface="Times New Roman" panose="02020603050405020304" pitchFamily="18" charset="0"/>
                <a:cs typeface="Times New Roman" panose="02020603050405020304" pitchFamily="18" charset="0"/>
              </a:rPr>
              <a:t>the requirement of workforce and its planning</a:t>
            </a:r>
            <a:r>
              <a:rPr lang="en-US" sz="2400" dirty="0" smtClean="0">
                <a:latin typeface="Times New Roman" panose="02020603050405020304" pitchFamily="18" charset="0"/>
                <a:cs typeface="Times New Roman" panose="02020603050405020304" pitchFamily="18" charset="0"/>
              </a:rPr>
              <a:t>.</a:t>
            </a:r>
          </a:p>
          <a:p>
            <a:pPr marL="82296" indent="0" algn="just" fontAlgn="base">
              <a:lnSpc>
                <a:spcPct val="150000"/>
              </a:lnSpc>
              <a:buNone/>
            </a:pPr>
            <a:r>
              <a:rPr lang="en-US" sz="2400" dirty="0" smtClean="0">
                <a:latin typeface="Times New Roman" panose="02020603050405020304" pitchFamily="18" charset="0"/>
                <a:cs typeface="Times New Roman" panose="02020603050405020304" pitchFamily="18" charset="0"/>
              </a:rPr>
              <a:t>2.   </a:t>
            </a:r>
            <a:r>
              <a:rPr lang="en-US" sz="2400" dirty="0" smtClean="0">
                <a:latin typeface="Times New Roman" panose="02020603050405020304" pitchFamily="18" charset="0"/>
                <a:cs typeface="Times New Roman" panose="02020603050405020304" pitchFamily="18" charset="0"/>
              </a:rPr>
              <a:t> Recruitment </a:t>
            </a:r>
            <a:r>
              <a:rPr lang="en-US" sz="2400" dirty="0" smtClean="0">
                <a:latin typeface="Times New Roman" panose="02020603050405020304" pitchFamily="18" charset="0"/>
                <a:cs typeface="Times New Roman" panose="02020603050405020304" pitchFamily="18" charset="0"/>
              </a:rPr>
              <a:t>and selection of appropriate personnel for new jobs or for positions which may arise as a result of existing employees leaving the </a:t>
            </a:r>
            <a:r>
              <a:rPr lang="en-US" sz="2400" dirty="0" err="1" smtClean="0">
                <a:latin typeface="Times New Roman" panose="02020603050405020304" pitchFamily="18" charset="0"/>
                <a:cs typeface="Times New Roman" panose="02020603050405020304" pitchFamily="18" charset="0"/>
              </a:rPr>
              <a:t>organisation</a:t>
            </a:r>
            <a:r>
              <a:rPr lang="en-US" sz="2400" dirty="0" smtClean="0">
                <a:latin typeface="Times New Roman" panose="02020603050405020304" pitchFamily="18" charset="0"/>
                <a:cs typeface="Times New Roman" panose="02020603050405020304" pitchFamily="18" charset="0"/>
              </a:rPr>
              <a:t>.</a:t>
            </a:r>
          </a:p>
          <a:p>
            <a:pPr marL="82296" indent="0" algn="just" fontAlgn="base">
              <a:lnSpc>
                <a:spcPct val="150000"/>
              </a:lnSpc>
              <a:buNone/>
            </a:pPr>
            <a:r>
              <a:rPr lang="en-US" sz="2400" dirty="0" smtClean="0">
                <a:latin typeface="Times New Roman" panose="02020603050405020304" pitchFamily="18" charset="0"/>
                <a:cs typeface="Times New Roman" panose="02020603050405020304" pitchFamily="18" charset="0"/>
              </a:rPr>
              <a:t>3. </a:t>
            </a:r>
            <a:r>
              <a:rPr lang="en-US" sz="2400" dirty="0" smtClean="0">
                <a:latin typeface="Times New Roman" panose="02020603050405020304" pitchFamily="18" charset="0"/>
                <a:cs typeface="Times New Roman" panose="02020603050405020304" pitchFamily="18" charset="0"/>
              </a:rPr>
              <a:t>   Planning </a:t>
            </a:r>
            <a:r>
              <a:rPr lang="en-US" sz="2400" dirty="0" smtClean="0">
                <a:latin typeface="Times New Roman" panose="02020603050405020304" pitchFamily="18" charset="0"/>
                <a:cs typeface="Times New Roman" panose="02020603050405020304" pitchFamily="18" charset="0"/>
              </a:rPr>
              <a:t>adequate training for development and growth of workforce.</a:t>
            </a:r>
          </a:p>
          <a:p>
            <a:pPr marL="82296" indent="0" algn="just" fontAlgn="base">
              <a:lnSpc>
                <a:spcPct val="150000"/>
              </a:lnSpc>
              <a:buNone/>
            </a:pPr>
            <a:r>
              <a:rPr lang="en-US" sz="2400" dirty="0" smtClean="0">
                <a:latin typeface="Times New Roman" panose="02020603050405020304" pitchFamily="18" charset="0"/>
                <a:cs typeface="Times New Roman" panose="02020603050405020304" pitchFamily="18" charset="0"/>
              </a:rPr>
              <a:t>4. </a:t>
            </a:r>
            <a:r>
              <a:rPr lang="en-US" sz="2400" dirty="0" smtClean="0">
                <a:latin typeface="Times New Roman" panose="02020603050405020304" pitchFamily="18" charset="0"/>
                <a:cs typeface="Times New Roman" panose="02020603050405020304" pitchFamily="18" charset="0"/>
              </a:rPr>
              <a:t>   Deciding </a:t>
            </a:r>
            <a:r>
              <a:rPr lang="en-US" sz="2400" dirty="0" smtClean="0">
                <a:latin typeface="Times New Roman" panose="02020603050405020304" pitchFamily="18" charset="0"/>
                <a:cs typeface="Times New Roman" panose="02020603050405020304" pitchFamily="18" charset="0"/>
              </a:rPr>
              <a:t>on compensation, promotion and performance appraisals for the workforce.</a:t>
            </a:r>
          </a:p>
          <a:p>
            <a:pPr marL="539496" indent="-457200" fontAlgn="base">
              <a:lnSpc>
                <a:spcPct val="150000"/>
              </a:lnSpc>
              <a:buAutoNum type="arabicPeriod"/>
            </a:pPr>
            <a:endParaRPr lang="en-US" sz="2400" dirty="0">
              <a:latin typeface="Times New Roman" panose="02020603050405020304" pitchFamily="18" charset="0"/>
              <a:cs typeface="Times New Roman" panose="02020603050405020304" pitchFamily="18" charset="0"/>
            </a:endParaRP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7536181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B050"/>
                </a:solidFill>
                <a:effectLst/>
                <a:latin typeface="Times New Roman" panose="02020603050405020304" pitchFamily="18" charset="0"/>
                <a:cs typeface="Times New Roman" panose="02020603050405020304" pitchFamily="18" charset="0"/>
              </a:rPr>
              <a:t>Importance of </a:t>
            </a:r>
            <a:r>
              <a:rPr lang="en-US" sz="3200" b="1" dirty="0" smtClean="0">
                <a:solidFill>
                  <a:srgbClr val="00B050"/>
                </a:solidFill>
                <a:effectLst/>
                <a:latin typeface="Times New Roman" panose="02020603050405020304" pitchFamily="18" charset="0"/>
                <a:cs typeface="Times New Roman" panose="02020603050405020304" pitchFamily="18" charset="0"/>
              </a:rPr>
              <a:t>Staffing</a:t>
            </a:r>
            <a:endParaRPr lang="en-US" sz="3200"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539496" indent="-457200">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Helps for the efficient performance of other functions like planning, organizing and control functions.</a:t>
            </a:r>
          </a:p>
          <a:p>
            <a:pPr marL="539496" indent="-457200">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To get the optimum output</a:t>
            </a:r>
          </a:p>
          <a:p>
            <a:pPr marL="539496" indent="-457200">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To determine in advance the manpower requirements</a:t>
            </a:r>
          </a:p>
          <a:p>
            <a:pPr marL="539496" indent="-457200">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To describe the significance and importance which it attaches to the personnel working in the enterprise.</a:t>
            </a:r>
          </a:p>
          <a:p>
            <a:endParaRPr lang="en-US" dirty="0"/>
          </a:p>
        </p:txBody>
      </p:sp>
    </p:spTree>
    <p:extLst>
      <p:ext uri="{BB962C8B-B14F-4D97-AF65-F5344CB8AC3E}">
        <p14:creationId xmlns="" xmlns:p14="http://schemas.microsoft.com/office/powerpoint/2010/main" val="4881742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7498080" cy="838200"/>
          </a:xfrm>
        </p:spPr>
        <p:txBody>
          <a:bodyPr>
            <a:normAutofit/>
          </a:bodyPr>
          <a:lstStyle/>
          <a:p>
            <a:pPr algn="ctr"/>
            <a:r>
              <a:rPr lang="en-US" sz="2800" dirty="0" smtClean="0">
                <a:solidFill>
                  <a:srgbClr val="00B050"/>
                </a:solidFill>
                <a:effectLst/>
                <a:latin typeface="Times New Roman" panose="02020603050405020304" pitchFamily="18" charset="0"/>
                <a:cs typeface="Times New Roman" panose="02020603050405020304" pitchFamily="18" charset="0"/>
              </a:rPr>
              <a:t>Staffing in verse 517</a:t>
            </a:r>
            <a:endParaRPr lang="en-US" sz="2800"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95400" y="1143000"/>
            <a:ext cx="7498080" cy="5029200"/>
          </a:xfrm>
        </p:spPr>
        <p:txBody>
          <a:bodyPr>
            <a:noAutofit/>
          </a:bodyPr>
          <a:lstStyle/>
          <a:p>
            <a:pPr marL="0" indent="0" algn="ctr">
              <a:lnSpc>
                <a:spcPct val="150000"/>
              </a:lnSpc>
              <a:buNone/>
            </a:pPr>
            <a:r>
              <a:rPr lang="en-US" sz="2400" dirty="0" smtClean="0">
                <a:solidFill>
                  <a:srgbClr val="C00000"/>
                </a:solidFill>
                <a:latin typeface="Times New Roman" panose="02020603050405020304" pitchFamily="18" charset="0"/>
                <a:cs typeface="Times New Roman" panose="02020603050405020304" pitchFamily="18" charset="0"/>
              </a:rPr>
              <a:t>Chapter 52 - Selection and Employment</a:t>
            </a:r>
            <a:endParaRPr lang="en-US" sz="24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man, this work shall thus work out,' let thoughtful king command;</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Then leave the matter wholly in </a:t>
            </a:r>
            <a:r>
              <a:rPr lang="en-US" sz="2000" dirty="0" smtClean="0">
                <a:latin typeface="Times New Roman" panose="02020603050405020304" pitchFamily="18" charset="0"/>
                <a:cs typeface="Times New Roman" panose="02020603050405020304" pitchFamily="18" charset="0"/>
              </a:rPr>
              <a:t>his </a:t>
            </a:r>
            <a:r>
              <a:rPr lang="en-US" sz="2000" dirty="0">
                <a:latin typeface="Times New Roman" panose="02020603050405020304" pitchFamily="18" charset="0"/>
                <a:cs typeface="Times New Roman" panose="02020603050405020304" pitchFamily="18" charset="0"/>
              </a:rPr>
              <a:t>servant's </a:t>
            </a:r>
            <a:r>
              <a:rPr lang="en-US" sz="2000" dirty="0" smtClean="0">
                <a:latin typeface="Times New Roman" panose="02020603050405020304" pitchFamily="18" charset="0"/>
                <a:cs typeface="Times New Roman" panose="02020603050405020304" pitchFamily="18" charset="0"/>
              </a:rPr>
              <a:t>hand.</a:t>
            </a:r>
            <a:endParaRPr lang="en-US" sz="2400" dirty="0">
              <a:latin typeface="Times New Roman" panose="02020603050405020304" pitchFamily="18" charset="0"/>
              <a:cs typeface="Times New Roman" panose="02020603050405020304" pitchFamily="18" charset="0"/>
            </a:endParaRPr>
          </a:p>
          <a:p>
            <a:pPr marL="0" indent="0">
              <a:lnSpc>
                <a:spcPct val="150000"/>
              </a:lnSpc>
              <a:buNone/>
            </a:pPr>
            <a:r>
              <a:rPr lang="en-US" sz="2400" b="1" dirty="0" smtClean="0">
                <a:latin typeface="Times New Roman" panose="02020603050405020304" pitchFamily="18" charset="0"/>
                <a:cs typeface="Times New Roman" panose="02020603050405020304" pitchFamily="18" charset="0"/>
              </a:rPr>
              <a:t>Meaning</a:t>
            </a:r>
          </a:p>
          <a:p>
            <a:pPr marL="0" indent="0">
              <a:lnSpc>
                <a:spcPct val="150000"/>
              </a:lnSpc>
              <a:buNone/>
            </a:pPr>
            <a:r>
              <a:rPr lang="en-US" sz="2400" dirty="0">
                <a:solidFill>
                  <a:srgbClr val="000000"/>
                </a:solidFill>
                <a:latin typeface="Times New Roman" panose="02020603050405020304" pitchFamily="18" charset="0"/>
                <a:ea typeface="Times New Roman"/>
                <a:cs typeface="Times New Roman" panose="02020603050405020304" pitchFamily="18" charset="0"/>
              </a:rPr>
              <a:t>After having considered, </a:t>
            </a:r>
            <a:r>
              <a:rPr lang="en-US" sz="2400" dirty="0" smtClean="0">
                <a:solidFill>
                  <a:srgbClr val="000000"/>
                </a:solidFill>
                <a:latin typeface="Times New Roman" panose="02020603050405020304" pitchFamily="18" charset="0"/>
                <a:ea typeface="Times New Roman"/>
                <a:cs typeface="Times New Roman" panose="02020603050405020304" pitchFamily="18" charset="0"/>
              </a:rPr>
              <a:t>“A </a:t>
            </a:r>
            <a:r>
              <a:rPr lang="en-US" sz="2400" dirty="0">
                <a:solidFill>
                  <a:srgbClr val="000000"/>
                </a:solidFill>
                <a:latin typeface="Times New Roman" panose="02020603050405020304" pitchFamily="18" charset="0"/>
                <a:ea typeface="Times New Roman"/>
                <a:cs typeface="Times New Roman" panose="02020603050405020304" pitchFamily="18" charset="0"/>
              </a:rPr>
              <a:t>man can accomplish this, by these means", </a:t>
            </a:r>
            <a:r>
              <a:rPr lang="en-US" sz="2400" dirty="0" smtClean="0">
                <a:solidFill>
                  <a:srgbClr val="000000"/>
                </a:solidFill>
                <a:latin typeface="Times New Roman" panose="02020603050405020304" pitchFamily="18" charset="0"/>
                <a:ea typeface="Times New Roman"/>
                <a:cs typeface="Times New Roman" panose="02020603050405020304" pitchFamily="18" charset="0"/>
              </a:rPr>
              <a:t>a king will leave </a:t>
            </a:r>
            <a:r>
              <a:rPr lang="en-US" sz="2400" dirty="0">
                <a:solidFill>
                  <a:srgbClr val="000000"/>
                </a:solidFill>
                <a:latin typeface="Times New Roman" panose="02020603050405020304" pitchFamily="18" charset="0"/>
                <a:ea typeface="Times New Roman"/>
                <a:cs typeface="Times New Roman" panose="02020603050405020304" pitchFamily="18" charset="0"/>
              </a:rPr>
              <a:t>the discharge of </a:t>
            </a:r>
            <a:r>
              <a:rPr lang="en-US" sz="2400" dirty="0" smtClean="0">
                <a:solidFill>
                  <a:srgbClr val="000000"/>
                </a:solidFill>
                <a:latin typeface="Times New Roman" panose="02020603050405020304" pitchFamily="18" charset="0"/>
                <a:ea typeface="Times New Roman"/>
                <a:cs typeface="Times New Roman" panose="02020603050405020304" pitchFamily="18" charset="0"/>
              </a:rPr>
              <a:t>his duty completely to that man. This is how thoughtful king assign the task to the servant knowing him completely. This is how a person should be selected for employment. </a:t>
            </a:r>
            <a:endParaRPr lang="en-US" sz="24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154029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Autofit/>
          </a:bodyPr>
          <a:lstStyle/>
          <a:p>
            <a:pPr algn="ctr"/>
            <a:r>
              <a:rPr lang="en-US" sz="2800" b="1" dirty="0" smtClean="0">
                <a:solidFill>
                  <a:srgbClr val="00B050"/>
                </a:solidFill>
                <a:effectLst/>
                <a:latin typeface="Times New Roman" panose="02020603050405020304" pitchFamily="18" charset="0"/>
                <a:cs typeface="Times New Roman" panose="02020603050405020304" pitchFamily="18" charset="0"/>
              </a:rPr>
              <a:t/>
            </a:r>
            <a:br>
              <a:rPr lang="en-US" sz="2800" b="1" dirty="0" smtClean="0">
                <a:solidFill>
                  <a:srgbClr val="00B050"/>
                </a:solidFill>
                <a:effectLst/>
                <a:latin typeface="Times New Roman" panose="02020603050405020304" pitchFamily="18" charset="0"/>
                <a:cs typeface="Times New Roman" panose="02020603050405020304" pitchFamily="18" charset="0"/>
              </a:rPr>
            </a:br>
            <a:r>
              <a:rPr lang="en-US" sz="2800" b="1" dirty="0" smtClean="0">
                <a:solidFill>
                  <a:srgbClr val="00B050"/>
                </a:solidFill>
                <a:effectLst/>
                <a:latin typeface="Times New Roman" panose="02020603050405020304" pitchFamily="18" charset="0"/>
                <a:cs typeface="Times New Roman" panose="02020603050405020304" pitchFamily="18" charset="0"/>
              </a:rPr>
              <a:t>Characteristics </a:t>
            </a:r>
            <a:r>
              <a:rPr lang="en-US" sz="2800" b="1" dirty="0">
                <a:solidFill>
                  <a:srgbClr val="00B050"/>
                </a:solidFill>
                <a:effectLst/>
                <a:latin typeface="Times New Roman" panose="02020603050405020304" pitchFamily="18" charset="0"/>
                <a:cs typeface="Times New Roman" panose="02020603050405020304" pitchFamily="18" charset="0"/>
              </a:rPr>
              <a:t>of Staffing</a:t>
            </a:r>
            <a:br>
              <a:rPr lang="en-US" sz="2800" b="1" dirty="0">
                <a:solidFill>
                  <a:srgbClr val="00B050"/>
                </a:solidFill>
                <a:effectLst/>
                <a:latin typeface="Times New Roman" panose="02020603050405020304" pitchFamily="18" charset="0"/>
                <a:cs typeface="Times New Roman" panose="02020603050405020304" pitchFamily="18" charset="0"/>
              </a:rPr>
            </a:br>
            <a:endParaRPr lang="en-US" sz="2800"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82296" indent="0" algn="just">
              <a:lnSpc>
                <a:spcPct val="150000"/>
              </a:lnSpc>
              <a:buNone/>
            </a:pPr>
            <a:r>
              <a:rPr lang="en-US" sz="2800" dirty="0" smtClean="0">
                <a:latin typeface="Times New Roman" panose="02020603050405020304" pitchFamily="18" charset="0"/>
                <a:cs typeface="Times New Roman" panose="02020603050405020304" pitchFamily="18" charset="0"/>
              </a:rPr>
              <a:t>Staffing has the following characteristics </a:t>
            </a:r>
          </a:p>
          <a:p>
            <a:pPr marL="82296" indent="0" algn="just">
              <a:lnSpc>
                <a:spcPct val="150000"/>
              </a:lnSpc>
              <a:buNone/>
            </a:pPr>
            <a:r>
              <a:rPr lang="en-US" sz="2800" b="1" dirty="0" smtClean="0">
                <a:latin typeface="Times New Roman" panose="02020603050405020304" pitchFamily="18" charset="0"/>
                <a:cs typeface="Times New Roman" panose="02020603050405020304" pitchFamily="18" charset="0"/>
              </a:rPr>
              <a:t>1. People-Centered</a:t>
            </a:r>
            <a:endParaRPr lang="en-US" sz="2800" b="1" dirty="0">
              <a:latin typeface="Times New Roman" panose="02020603050405020304" pitchFamily="18" charset="0"/>
              <a:cs typeface="Times New Roman" panose="02020603050405020304" pitchFamily="18" charset="0"/>
            </a:endParaRPr>
          </a:p>
          <a:p>
            <a:pPr marL="82296" indent="0" algn="just">
              <a:lnSpc>
                <a:spcPct val="150000"/>
              </a:lnSpc>
              <a:buNone/>
            </a:pPr>
            <a:r>
              <a:rPr lang="en-US" sz="2800" dirty="0">
                <a:latin typeface="Times New Roman" panose="02020603050405020304" pitchFamily="18" charset="0"/>
                <a:cs typeface="Times New Roman" panose="02020603050405020304" pitchFamily="18" charset="0"/>
              </a:rPr>
              <a:t>Staffing can broadly view as people-centered function and therefore it is relevant for all types of organization. It is concerned with categories of personnel from top to bottom of the organization.</a:t>
            </a:r>
          </a:p>
          <a:p>
            <a:pPr marL="82296" indent="0">
              <a:buNone/>
            </a:pPr>
            <a:endParaRPr lang="en-US" dirty="0"/>
          </a:p>
        </p:txBody>
      </p:sp>
    </p:spTree>
    <p:extLst>
      <p:ext uri="{BB962C8B-B14F-4D97-AF65-F5344CB8AC3E}">
        <p14:creationId xmlns="" xmlns:p14="http://schemas.microsoft.com/office/powerpoint/2010/main" val="22563763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00B050"/>
                </a:solidFill>
                <a:effectLst/>
                <a:latin typeface="Times New Roman" panose="02020603050405020304" pitchFamily="18" charset="0"/>
                <a:cs typeface="Times New Roman" panose="02020603050405020304" pitchFamily="18" charset="0"/>
              </a:rPr>
              <a:t>Contd..</a:t>
            </a:r>
            <a:endParaRPr lang="en-US" sz="2800"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pPr marL="82296" indent="0" algn="just">
              <a:lnSpc>
                <a:spcPct val="150000"/>
              </a:lnSpc>
              <a:buNone/>
            </a:pPr>
            <a:r>
              <a:rPr lang="en-US" sz="3000" b="1" dirty="0" smtClean="0">
                <a:latin typeface="Times New Roman" panose="02020603050405020304" pitchFamily="18" charset="0"/>
                <a:cs typeface="Times New Roman" panose="02020603050405020304" pitchFamily="18" charset="0"/>
              </a:rPr>
              <a:t>2. Human </a:t>
            </a:r>
            <a:r>
              <a:rPr lang="en-US" sz="3000" b="1" dirty="0">
                <a:latin typeface="Times New Roman" panose="02020603050405020304" pitchFamily="18" charset="0"/>
                <a:cs typeface="Times New Roman" panose="02020603050405020304" pitchFamily="18" charset="0"/>
              </a:rPr>
              <a:t>Skills</a:t>
            </a:r>
          </a:p>
          <a:p>
            <a:pPr marL="82296" indent="0" algn="just">
              <a:lnSpc>
                <a:spcPct val="150000"/>
              </a:lnSpc>
              <a:buNone/>
            </a:pPr>
            <a:r>
              <a:rPr lang="en-US" sz="3000" dirty="0">
                <a:latin typeface="Times New Roman" panose="02020603050405020304" pitchFamily="18" charset="0"/>
                <a:cs typeface="Times New Roman" panose="02020603050405020304" pitchFamily="18" charset="0"/>
              </a:rPr>
              <a:t>Staffing function is mainly concerned with different types of training and development of human resource and therefore the managers should use human relation skill in providing guidance and training to the subordinates. If the staffing function is performed properly, then the human relations in the organization will be cordial and mutually performed in an organized manner.</a:t>
            </a:r>
          </a:p>
          <a:p>
            <a:pPr marL="82296" indent="0">
              <a:buNone/>
            </a:pPr>
            <a:endParaRPr lang="en-US" dirty="0"/>
          </a:p>
        </p:txBody>
      </p:sp>
    </p:spTree>
    <p:extLst>
      <p:ext uri="{BB962C8B-B14F-4D97-AF65-F5344CB8AC3E}">
        <p14:creationId xmlns="" xmlns:p14="http://schemas.microsoft.com/office/powerpoint/2010/main" val="29044119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solidFill>
                  <a:srgbClr val="00B050"/>
                </a:solidFill>
                <a:effectLst/>
                <a:latin typeface="Times New Roman" panose="02020603050405020304" pitchFamily="18" charset="0"/>
                <a:cs typeface="Times New Roman" panose="02020603050405020304" pitchFamily="18" charset="0"/>
              </a:rPr>
              <a:t>Contd..</a:t>
            </a:r>
            <a:endParaRPr lang="en-US" sz="2800" dirty="0"/>
          </a:p>
        </p:txBody>
      </p:sp>
      <p:sp>
        <p:nvSpPr>
          <p:cNvPr id="3" name="Content Placeholder 2"/>
          <p:cNvSpPr>
            <a:spLocks noGrp="1"/>
          </p:cNvSpPr>
          <p:nvPr>
            <p:ph idx="1"/>
          </p:nvPr>
        </p:nvSpPr>
        <p:spPr/>
        <p:txBody>
          <a:bodyPr>
            <a:normAutofit lnSpcReduction="10000"/>
          </a:bodyPr>
          <a:lstStyle/>
          <a:p>
            <a:pPr marL="82296" indent="0" algn="just">
              <a:lnSpc>
                <a:spcPct val="150000"/>
              </a:lnSpc>
              <a:buNone/>
            </a:pPr>
            <a:r>
              <a:rPr lang="en-US" sz="2400" b="1" dirty="0" smtClean="0">
                <a:latin typeface="Times New Roman" panose="02020603050405020304" pitchFamily="18" charset="0"/>
                <a:cs typeface="Times New Roman" panose="02020603050405020304" pitchFamily="18" charset="0"/>
              </a:rPr>
              <a:t>3. Continuous </a:t>
            </a:r>
            <a:r>
              <a:rPr lang="en-US" sz="2400" b="1" dirty="0">
                <a:latin typeface="Times New Roman" panose="02020603050405020304" pitchFamily="18" charset="0"/>
                <a:cs typeface="Times New Roman" panose="02020603050405020304" pitchFamily="18" charset="0"/>
              </a:rPr>
              <a:t>Function</a:t>
            </a:r>
          </a:p>
          <a:p>
            <a:pPr marL="82296" indent="0" algn="just">
              <a:lnSpc>
                <a:spcPct val="150000"/>
              </a:lnSpc>
              <a:buNone/>
            </a:pPr>
            <a:r>
              <a:rPr lang="en-US" sz="2400" dirty="0">
                <a:latin typeface="Times New Roman" panose="02020603050405020304" pitchFamily="18" charset="0"/>
                <a:cs typeface="Times New Roman" panose="02020603050405020304" pitchFamily="18" charset="0"/>
              </a:rPr>
              <a:t>Staffing function is to be performed continuously which is equally important for a new and well-established organization. Since in a newly established organization, there has to be recruitment, selection, and training of personnel. As we compare that, the organization which is already a running organization, then at that place every manager is engaged in various staffing activities.</a:t>
            </a:r>
          </a:p>
          <a:p>
            <a:endParaRPr lang="en-US" dirty="0"/>
          </a:p>
        </p:txBody>
      </p:sp>
    </p:spTree>
    <p:extLst>
      <p:ext uri="{BB962C8B-B14F-4D97-AF65-F5344CB8AC3E}">
        <p14:creationId xmlns="" xmlns:p14="http://schemas.microsoft.com/office/powerpoint/2010/main" val="7358994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00B050"/>
                </a:solidFill>
                <a:effectLst/>
                <a:latin typeface="Times New Roman" panose="02020603050405020304" pitchFamily="18" charset="0"/>
                <a:cs typeface="Times New Roman" panose="02020603050405020304" pitchFamily="18" charset="0"/>
              </a:rPr>
              <a:t>Contd..</a:t>
            </a:r>
            <a:endParaRPr lang="en-US" sz="2800"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marL="82296" indent="0" algn="just">
              <a:lnSpc>
                <a:spcPct val="150000"/>
              </a:lnSpc>
              <a:buNone/>
            </a:pPr>
            <a:r>
              <a:rPr lang="en-US" sz="2600" b="1" dirty="0" smtClean="0">
                <a:latin typeface="Times New Roman" panose="02020603050405020304" pitchFamily="18" charset="0"/>
                <a:cs typeface="Times New Roman" panose="02020603050405020304" pitchFamily="18" charset="0"/>
              </a:rPr>
              <a:t>4. Responsibility </a:t>
            </a:r>
            <a:r>
              <a:rPr lang="en-US" sz="2600" b="1" dirty="0">
                <a:latin typeface="Times New Roman" panose="02020603050405020304" pitchFamily="18" charset="0"/>
                <a:cs typeface="Times New Roman" panose="02020603050405020304" pitchFamily="18" charset="0"/>
              </a:rPr>
              <a:t>of Manager</a:t>
            </a:r>
          </a:p>
          <a:p>
            <a:pPr marL="82296" indent="0" algn="just">
              <a:lnSpc>
                <a:spcPct val="150000"/>
              </a:lnSpc>
              <a:buNone/>
            </a:pPr>
            <a:r>
              <a:rPr lang="en-US" sz="2600" dirty="0">
                <a:latin typeface="Times New Roman" panose="02020603050405020304" pitchFamily="18" charset="0"/>
                <a:cs typeface="Times New Roman" panose="02020603050405020304" pitchFamily="18" charset="0"/>
              </a:rPr>
              <a:t>Staffing is the basic function of management which involves that the manager is continuously engaged in performing the staffing function. They are actively associated with the recruitment, selection, training, and appraisal of his subordinates. Therefore the activities are performed by the chief executive, departmental managers and foremen in relation to their subordinates.</a:t>
            </a:r>
          </a:p>
          <a:p>
            <a:endParaRPr lang="en-US" dirty="0"/>
          </a:p>
        </p:txBody>
      </p:sp>
    </p:spTree>
    <p:extLst>
      <p:ext uri="{BB962C8B-B14F-4D97-AF65-F5344CB8AC3E}">
        <p14:creationId xmlns="" xmlns:p14="http://schemas.microsoft.com/office/powerpoint/2010/main" val="3642449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rgbClr val="00B050"/>
                </a:solidFill>
                <a:effectLst/>
                <a:latin typeface="Times New Roman" panose="02020603050405020304" pitchFamily="18" charset="0"/>
                <a:cs typeface="Times New Roman" panose="02020603050405020304" pitchFamily="18" charset="0"/>
              </a:rPr>
              <a:t>PERSONNEL SELECTION</a:t>
            </a:r>
            <a:endParaRPr lang="en-US" sz="2800" b="1"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lnSpc>
                <a:spcPct val="150000"/>
              </a:lnSpc>
            </a:pPr>
            <a:r>
              <a:rPr lang="en-US" sz="2400" dirty="0">
                <a:latin typeface="Times New Roman" panose="02020603050405020304" pitchFamily="18" charset="0"/>
                <a:cs typeface="Times New Roman" panose="02020603050405020304" pitchFamily="18" charset="0"/>
              </a:rPr>
              <a:t>P</a:t>
            </a:r>
            <a:r>
              <a:rPr lang="en-US" sz="2400" dirty="0" smtClean="0">
                <a:latin typeface="Times New Roman" panose="02020603050405020304" pitchFamily="18" charset="0"/>
                <a:cs typeface="Times New Roman" panose="02020603050405020304" pitchFamily="18" charset="0"/>
              </a:rPr>
              <a:t>ersonnel refers </a:t>
            </a:r>
            <a:r>
              <a:rPr lang="en-US" sz="2400" dirty="0">
                <a:latin typeface="Times New Roman" panose="02020603050405020304" pitchFamily="18" charset="0"/>
                <a:cs typeface="Times New Roman" panose="02020603050405020304" pitchFamily="18" charset="0"/>
              </a:rPr>
              <a:t>to the people employed by an organization, business, or service. </a:t>
            </a:r>
            <a:endParaRPr lang="en-US" sz="2400" dirty="0" smtClean="0">
              <a:latin typeface="Times New Roman" panose="02020603050405020304" pitchFamily="18" charset="0"/>
              <a:cs typeface="Times New Roman" panose="02020603050405020304" pitchFamily="18" charset="0"/>
            </a:endParaRPr>
          </a:p>
          <a:p>
            <a:pPr algn="just">
              <a:lnSpc>
                <a:spcPct val="150000"/>
              </a:lnSpc>
            </a:pPr>
            <a:r>
              <a:rPr lang="en-US" sz="2400" dirty="0">
                <a:latin typeface="Times New Roman" panose="02020603050405020304" pitchFamily="18" charset="0"/>
                <a:cs typeface="Times New Roman" panose="02020603050405020304" pitchFamily="18" charset="0"/>
              </a:rPr>
              <a:t>Personnel selection is the process used for hiring individuals from the pool of job applicants having the required qualifications, knowledge, skills and competence to fill the vacant positions in the organization. </a:t>
            </a:r>
          </a:p>
        </p:txBody>
      </p:sp>
    </p:spTree>
    <p:extLst>
      <p:ext uri="{BB962C8B-B14F-4D97-AF65-F5344CB8AC3E}">
        <p14:creationId xmlns="" xmlns:p14="http://schemas.microsoft.com/office/powerpoint/2010/main" val="27850114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438400"/>
            <a:ext cx="8229600" cy="1143000"/>
          </a:xfrm>
        </p:spPr>
        <p:txBody>
          <a:bodyPr/>
          <a:lstStyle/>
          <a:p>
            <a:pPr algn="ctr"/>
            <a:r>
              <a:rPr lang="en-US" dirty="0" smtClean="0">
                <a:solidFill>
                  <a:srgbClr val="C00000"/>
                </a:solidFill>
                <a:latin typeface="Times New Roman" panose="02020603050405020304" pitchFamily="18" charset="0"/>
                <a:cs typeface="Times New Roman" panose="02020603050405020304" pitchFamily="18" charset="0"/>
              </a:rPr>
              <a:t>THE END</a:t>
            </a:r>
            <a:endParaRPr lang="en-US"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200536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a:bodyPr>
          <a:lstStyle/>
          <a:p>
            <a:pPr algn="ctr"/>
            <a:r>
              <a:rPr lang="en-US" sz="2800" dirty="0" smtClean="0">
                <a:solidFill>
                  <a:srgbClr val="00B050"/>
                </a:solidFill>
                <a:effectLst/>
                <a:latin typeface="Times New Roman" panose="02020603050405020304" pitchFamily="18" charset="0"/>
                <a:cs typeface="Times New Roman" panose="02020603050405020304" pitchFamily="18" charset="0"/>
              </a:rPr>
              <a:t>Steps In Personnel Selection</a:t>
            </a:r>
            <a:endParaRPr lang="en-US" sz="2800" dirty="0">
              <a:solidFill>
                <a:srgbClr val="00B050"/>
              </a:solidFill>
              <a:effectLst/>
              <a:latin typeface="Times New Roman" panose="02020603050405020304" pitchFamily="18" charset="0"/>
              <a:cs typeface="Times New Roman" panose="02020603050405020304" pitchFamily="18" charset="0"/>
            </a:endParaRPr>
          </a:p>
        </p:txBody>
      </p:sp>
      <p:pic>
        <p:nvPicPr>
          <p:cNvPr id="1026" name="Picture 2"/>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1447800" y="1219200"/>
            <a:ext cx="7239000" cy="5257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2209286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r>
              <a:rPr lang="en-US" sz="3100" b="1" dirty="0" smtClean="0">
                <a:solidFill>
                  <a:srgbClr val="00B050"/>
                </a:solidFill>
                <a:effectLst/>
                <a:latin typeface="Times New Roman" panose="02020603050405020304" pitchFamily="18" charset="0"/>
                <a:cs typeface="Times New Roman" panose="02020603050405020304" pitchFamily="18" charset="0"/>
              </a:rPr>
              <a:t/>
            </a:r>
            <a:br>
              <a:rPr lang="en-US" sz="3100" b="1" dirty="0" smtClean="0">
                <a:solidFill>
                  <a:srgbClr val="00B050"/>
                </a:solidFill>
                <a:effectLst/>
                <a:latin typeface="Times New Roman" panose="02020603050405020304" pitchFamily="18" charset="0"/>
                <a:cs typeface="Times New Roman" panose="02020603050405020304" pitchFamily="18" charset="0"/>
              </a:rPr>
            </a:br>
            <a:r>
              <a:rPr lang="en-US" sz="3100" b="1" dirty="0" smtClean="0">
                <a:solidFill>
                  <a:srgbClr val="00B050"/>
                </a:solidFill>
                <a:effectLst/>
                <a:latin typeface="Times New Roman" panose="02020603050405020304" pitchFamily="18" charset="0"/>
                <a:cs typeface="Times New Roman" panose="02020603050405020304" pitchFamily="18" charset="0"/>
              </a:rPr>
              <a:t>Importance </a:t>
            </a:r>
            <a:r>
              <a:rPr lang="en-US" sz="3100" b="1" dirty="0">
                <a:solidFill>
                  <a:srgbClr val="00B050"/>
                </a:solidFill>
                <a:effectLst/>
                <a:latin typeface="Times New Roman" panose="02020603050405020304" pitchFamily="18" charset="0"/>
                <a:cs typeface="Times New Roman" panose="02020603050405020304" pitchFamily="18" charset="0"/>
              </a:rPr>
              <a:t>of the Selection Process</a:t>
            </a:r>
            <a:r>
              <a:rPr lang="en-US" dirty="0">
                <a:effectLst/>
              </a:rPr>
              <a:t/>
            </a:r>
            <a:br>
              <a:rPr lang="en-US" dirty="0">
                <a:effectLst/>
              </a:rPr>
            </a:br>
            <a:endParaRPr lang="en-US" dirty="0">
              <a:effectLst/>
            </a:endParaRPr>
          </a:p>
        </p:txBody>
      </p:sp>
      <p:sp>
        <p:nvSpPr>
          <p:cNvPr id="3" name="Content Placeholder 2"/>
          <p:cNvSpPr>
            <a:spLocks noGrp="1"/>
          </p:cNvSpPr>
          <p:nvPr>
            <p:ph idx="1"/>
          </p:nvPr>
        </p:nvSpPr>
        <p:spPr>
          <a:xfrm>
            <a:off x="1219200" y="990600"/>
            <a:ext cx="7498080" cy="4800600"/>
          </a:xfrm>
        </p:spPr>
        <p:txBody>
          <a:bodyPr>
            <a:noAutofit/>
          </a:bodyPr>
          <a:lstStyle/>
          <a:p>
            <a:pPr marL="539496" indent="-457200" algn="just">
              <a:lnSpc>
                <a:spcPct val="150000"/>
              </a:lnSpc>
              <a:buFont typeface="+mj-lt"/>
              <a:buAutoNum type="arabicPeriod"/>
            </a:pPr>
            <a:r>
              <a:rPr lang="en-US" sz="2400" dirty="0" smtClean="0">
                <a:latin typeface="Times New Roman" panose="02020603050405020304" pitchFamily="18" charset="0"/>
                <a:cs typeface="Times New Roman" panose="02020603050405020304" pitchFamily="18" charset="0"/>
              </a:rPr>
              <a:t>Proper </a:t>
            </a:r>
            <a:r>
              <a:rPr lang="en-US" sz="2400" dirty="0">
                <a:latin typeface="Times New Roman" panose="02020603050405020304" pitchFamily="18" charset="0"/>
                <a:cs typeface="Times New Roman" panose="02020603050405020304" pitchFamily="18" charset="0"/>
              </a:rPr>
              <a:t>selection and placement of employees lead to growth and development of the company. The company can similarly, only be as good as the capabilities of its employees.</a:t>
            </a:r>
          </a:p>
          <a:p>
            <a:pPr marL="539496" indent="-457200" algn="just">
              <a:lnSpc>
                <a:spcPct val="150000"/>
              </a:lnSpc>
              <a:buFont typeface="+mj-lt"/>
              <a:buAutoNum type="arabicPeriod"/>
            </a:pPr>
            <a:r>
              <a:rPr lang="en-US" sz="2400" dirty="0">
                <a:latin typeface="Times New Roman" panose="02020603050405020304" pitchFamily="18" charset="0"/>
                <a:cs typeface="Times New Roman" panose="02020603050405020304" pitchFamily="18" charset="0"/>
              </a:rPr>
              <a:t>The hiring of talented and skilled employees results in the swift achievement of company goals.</a:t>
            </a:r>
          </a:p>
          <a:p>
            <a:pPr marL="539496" indent="-457200" algn="just">
              <a:lnSpc>
                <a:spcPct val="150000"/>
              </a:lnSpc>
              <a:buFont typeface="+mj-lt"/>
              <a:buAutoNum type="arabicPeriod"/>
            </a:pPr>
            <a:r>
              <a:rPr lang="en-US" sz="2400" dirty="0">
                <a:latin typeface="Times New Roman" panose="02020603050405020304" pitchFamily="18" charset="0"/>
                <a:cs typeface="Times New Roman" panose="02020603050405020304" pitchFamily="18" charset="0"/>
              </a:rPr>
              <a:t>Industrial accidents will drastically reduce in numbers when the right technical staff is employed for the right jobs.</a:t>
            </a:r>
          </a:p>
          <a:p>
            <a:pPr>
              <a:lnSpc>
                <a:spcPct val="150000"/>
              </a:lnSpc>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603557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00B050"/>
                </a:solidFill>
                <a:effectLst/>
                <a:latin typeface="Times New Roman" panose="02020603050405020304" pitchFamily="18" charset="0"/>
                <a:cs typeface="Times New Roman" panose="02020603050405020304" pitchFamily="18" charset="0"/>
              </a:rPr>
              <a:t>Contd..</a:t>
            </a:r>
            <a:endParaRPr lang="en-US" sz="2800"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539496" indent="-457200" algn="just">
              <a:lnSpc>
                <a:spcPct val="150000"/>
              </a:lnSpc>
              <a:buFont typeface="+mj-lt"/>
              <a:buAutoNum type="arabicPeriod" startAt="4"/>
            </a:pPr>
            <a:r>
              <a:rPr lang="en-US" sz="2400" dirty="0">
                <a:latin typeface="Times New Roman" panose="02020603050405020304" pitchFamily="18" charset="0"/>
                <a:cs typeface="Times New Roman" panose="02020603050405020304" pitchFamily="18" charset="0"/>
              </a:rPr>
              <a:t>When people get jobs they are good at, it creates a sense of satisfaction with them and thus their work efficiency and quality improves.</a:t>
            </a:r>
          </a:p>
          <a:p>
            <a:pPr marL="539496" indent="-457200" algn="just">
              <a:lnSpc>
                <a:spcPct val="150000"/>
              </a:lnSpc>
              <a:buFont typeface="+mj-lt"/>
              <a:buAutoNum type="arabicPeriod" startAt="4"/>
            </a:pPr>
            <a:r>
              <a:rPr lang="en-US" sz="2400" dirty="0">
                <a:latin typeface="Times New Roman" panose="02020603050405020304" pitchFamily="18" charset="0"/>
                <a:cs typeface="Times New Roman" panose="02020603050405020304" pitchFamily="18" charset="0"/>
              </a:rPr>
              <a:t>People who are satisfied with their jobs often tend to have high morale and </a:t>
            </a:r>
            <a:r>
              <a:rPr lang="en-US" sz="2400" dirty="0" smtClean="0">
                <a:latin typeface="Times New Roman" panose="02020603050405020304" pitchFamily="18" charset="0"/>
                <a:cs typeface="Times New Roman" panose="02020603050405020304" pitchFamily="18" charset="0"/>
              </a:rPr>
              <a:t>motivation to perform better.</a:t>
            </a:r>
            <a:endParaRPr lang="en-US" sz="2400" dirty="0">
              <a:latin typeface="Times New Roman" panose="02020603050405020304" pitchFamily="18" charset="0"/>
              <a:cs typeface="Times New Roman" panose="02020603050405020304" pitchFamily="18" charset="0"/>
            </a:endParaRPr>
          </a:p>
          <a:p>
            <a:pPr marL="596646" indent="-514350">
              <a:buFont typeface="+mj-lt"/>
              <a:buAutoNum type="arabicPeriod" startAt="4"/>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944625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500" dirty="0" smtClean="0">
                <a:solidFill>
                  <a:srgbClr val="00B050"/>
                </a:solidFill>
                <a:latin typeface="Times New Roman" panose="02020603050405020304" pitchFamily="18" charset="0"/>
                <a:cs typeface="Times New Roman" panose="02020603050405020304" pitchFamily="18" charset="0"/>
              </a:rPr>
              <a:t/>
            </a:r>
            <a:br>
              <a:rPr lang="en-US" sz="2500" dirty="0" smtClean="0">
                <a:solidFill>
                  <a:srgbClr val="00B050"/>
                </a:solidFill>
                <a:latin typeface="Times New Roman" panose="02020603050405020304" pitchFamily="18" charset="0"/>
                <a:cs typeface="Times New Roman" panose="02020603050405020304" pitchFamily="18" charset="0"/>
              </a:rPr>
            </a:br>
            <a:r>
              <a:rPr lang="en-US" sz="3100" b="1" dirty="0" smtClean="0">
                <a:solidFill>
                  <a:srgbClr val="00B050"/>
                </a:solidFill>
                <a:effectLst/>
                <a:latin typeface="Times New Roman" panose="02020603050405020304" pitchFamily="18" charset="0"/>
                <a:cs typeface="Times New Roman" panose="02020603050405020304" pitchFamily="18" charset="0"/>
              </a:rPr>
              <a:t>PERSONNEL SELECTION IN VERSE 515</a:t>
            </a:r>
            <a:br>
              <a:rPr lang="en-US" sz="3100" b="1" dirty="0" smtClean="0">
                <a:solidFill>
                  <a:srgbClr val="00B050"/>
                </a:solidFill>
                <a:effectLst/>
                <a:latin typeface="Times New Roman" panose="02020603050405020304" pitchFamily="18" charset="0"/>
                <a:cs typeface="Times New Roman" panose="02020603050405020304" pitchFamily="18" charset="0"/>
              </a:rPr>
            </a:br>
            <a:endParaRPr lang="en-US" sz="3100" b="1"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lnSpc>
                <a:spcPct val="150000"/>
              </a:lnSpc>
              <a:buNone/>
            </a:pPr>
            <a:r>
              <a:rPr lang="en-US" sz="2400" b="1" dirty="0" smtClean="0">
                <a:solidFill>
                  <a:srgbClr val="C00000"/>
                </a:solidFill>
                <a:latin typeface="Times New Roman" panose="02020603050405020304" pitchFamily="18" charset="0"/>
                <a:cs typeface="Times New Roman" panose="02020603050405020304" pitchFamily="18" charset="0"/>
              </a:rPr>
              <a:t>Selection </a:t>
            </a:r>
            <a:r>
              <a:rPr lang="en-US" sz="2400" b="1" dirty="0">
                <a:solidFill>
                  <a:srgbClr val="C00000"/>
                </a:solidFill>
                <a:latin typeface="Times New Roman" panose="02020603050405020304" pitchFamily="18" charset="0"/>
                <a:cs typeface="Times New Roman" panose="02020603050405020304" pitchFamily="18" charset="0"/>
              </a:rPr>
              <a:t>and Employment</a:t>
            </a:r>
            <a:endParaRPr lang="en-US" sz="2400" b="1" dirty="0" smtClean="0">
              <a:solidFill>
                <a:srgbClr val="C00000"/>
              </a:solidFill>
              <a:latin typeface="Times New Roman" panose="02020603050405020304" pitchFamily="18" charset="0"/>
              <a:cs typeface="Times New Roman" panose="02020603050405020304" pitchFamily="18" charset="0"/>
            </a:endParaRP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No </a:t>
            </a:r>
            <a:r>
              <a:rPr lang="en-US" sz="2400" dirty="0">
                <a:latin typeface="Times New Roman" panose="02020603050405020304" pitchFamily="18" charset="0"/>
                <a:cs typeface="Times New Roman" panose="02020603050405020304" pitchFamily="18" charset="0"/>
              </a:rPr>
              <a:t>specious </a:t>
            </a:r>
            <a:r>
              <a:rPr lang="en-US" sz="2400" dirty="0" err="1">
                <a:latin typeface="Times New Roman" panose="02020603050405020304" pitchFamily="18" charset="0"/>
                <a:cs typeface="Times New Roman" panose="02020603050405020304" pitchFamily="18" charset="0"/>
              </a:rPr>
              <a:t>fav'rite</a:t>
            </a:r>
            <a:r>
              <a:rPr lang="en-US" sz="2400" dirty="0">
                <a:latin typeface="Times New Roman" panose="02020603050405020304" pitchFamily="18" charset="0"/>
                <a:cs typeface="Times New Roman" panose="02020603050405020304" pitchFamily="18" charset="0"/>
              </a:rPr>
              <a:t> should the </a:t>
            </a:r>
            <a:r>
              <a:rPr lang="en-US" sz="2400" dirty="0" smtClean="0">
                <a:latin typeface="Times New Roman" panose="02020603050405020304" pitchFamily="18" charset="0"/>
                <a:cs typeface="Times New Roman" panose="02020603050405020304" pitchFamily="18" charset="0"/>
              </a:rPr>
              <a:t>king's commission </a:t>
            </a:r>
            <a:r>
              <a:rPr lang="en-US" sz="2400" dirty="0">
                <a:latin typeface="Times New Roman" panose="02020603050405020304" pitchFamily="18" charset="0"/>
                <a:cs typeface="Times New Roman" panose="02020603050405020304" pitchFamily="18" charset="0"/>
              </a:rPr>
              <a:t>bear,</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But he that knows, and work performs with patient </a:t>
            </a:r>
            <a:r>
              <a:rPr lang="en-US" sz="2400" dirty="0" smtClean="0">
                <a:latin typeface="Times New Roman" panose="02020603050405020304" pitchFamily="18" charset="0"/>
                <a:cs typeface="Times New Roman" panose="02020603050405020304" pitchFamily="18" charset="0"/>
              </a:rPr>
              <a:t>care.</a:t>
            </a:r>
          </a:p>
          <a:p>
            <a:pPr marL="0" indent="0" algn="just">
              <a:lnSpc>
                <a:spcPct val="150000"/>
              </a:lnSpc>
              <a:buNone/>
            </a:pPr>
            <a:r>
              <a:rPr lang="en-US" sz="2400" b="1" dirty="0" smtClean="0">
                <a:solidFill>
                  <a:srgbClr val="C00000"/>
                </a:solidFill>
                <a:latin typeface="Times New Roman" panose="02020603050405020304" pitchFamily="18" charset="0"/>
                <a:cs typeface="Times New Roman" panose="02020603050405020304" pitchFamily="18" charset="0"/>
              </a:rPr>
              <a:t>Meaning</a:t>
            </a:r>
            <a:endParaRPr lang="en-US" sz="2400" b="1" dirty="0">
              <a:solidFill>
                <a:srgbClr val="C00000"/>
              </a:solidFill>
              <a:latin typeface="Times New Roman" panose="02020603050405020304" pitchFamily="18" charset="0"/>
              <a:cs typeface="Times New Roman" panose="02020603050405020304" pitchFamily="18" charset="0"/>
            </a:endParaRPr>
          </a:p>
          <a:p>
            <a:pPr marL="0" indent="0" algn="just">
              <a:lnSpc>
                <a:spcPct val="150000"/>
              </a:lnSpc>
              <a:buNone/>
            </a:pPr>
            <a:r>
              <a:rPr lang="en-US" sz="2400" dirty="0">
                <a:latin typeface="Times New Roman" panose="02020603050405020304" pitchFamily="18" charset="0"/>
                <a:cs typeface="Times New Roman" panose="02020603050405020304" pitchFamily="18" charset="0"/>
              </a:rPr>
              <a:t>(A king's) work can only be accomplished by a man of wisdom and patient endurance; </a:t>
            </a:r>
            <a:r>
              <a:rPr lang="en-US" sz="2400" dirty="0" smtClean="0">
                <a:latin typeface="Times New Roman" panose="02020603050405020304" pitchFamily="18" charset="0"/>
                <a:cs typeface="Times New Roman" panose="02020603050405020304" pitchFamily="18" charset="0"/>
              </a:rPr>
              <a:t>it should not </a:t>
            </a:r>
            <a:r>
              <a:rPr lang="en-US" sz="2400" dirty="0">
                <a:latin typeface="Times New Roman" panose="02020603050405020304" pitchFamily="18" charset="0"/>
                <a:cs typeface="Times New Roman" panose="02020603050405020304" pitchFamily="18" charset="0"/>
              </a:rPr>
              <a:t>be given to one from mere personal attachment.</a:t>
            </a:r>
          </a:p>
        </p:txBody>
      </p:sp>
    </p:spTree>
    <p:extLst>
      <p:ext uri="{BB962C8B-B14F-4D97-AF65-F5344CB8AC3E}">
        <p14:creationId xmlns="" xmlns:p14="http://schemas.microsoft.com/office/powerpoint/2010/main" val="3248258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sz="2800" b="1" dirty="0" smtClean="0">
                <a:solidFill>
                  <a:srgbClr val="00B050"/>
                </a:solidFill>
                <a:effectLst/>
                <a:latin typeface="Times New Roman" panose="02020603050405020304" pitchFamily="18" charset="0"/>
                <a:cs typeface="Times New Roman" panose="02020603050405020304" pitchFamily="18" charset="0"/>
              </a:rPr>
              <a:t>PERSONNEL WELFARE</a:t>
            </a:r>
            <a:endParaRPr lang="en-US" sz="2800" b="1" dirty="0">
              <a:solidFill>
                <a:srgbClr val="00B05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40000" lnSpcReduction="20000"/>
          </a:bodyPr>
          <a:lstStyle/>
          <a:p>
            <a:pPr>
              <a:lnSpc>
                <a:spcPct val="170000"/>
              </a:lnSpc>
            </a:pPr>
            <a:r>
              <a:rPr lang="en-US" sz="4400" dirty="0" smtClean="0">
                <a:latin typeface="Times New Roman" panose="02020603050405020304" pitchFamily="18" charset="0"/>
                <a:cs typeface="Times New Roman" panose="02020603050405020304" pitchFamily="18" charset="0"/>
              </a:rPr>
              <a:t>Personnel Welfare</a:t>
            </a:r>
            <a:r>
              <a:rPr lang="en-US" sz="4400" dirty="0">
                <a:solidFill>
                  <a:srgbClr val="C00000"/>
                </a:solidFill>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means anything done for the comfort and improvement, intellectual or social, of the </a:t>
            </a:r>
            <a:r>
              <a:rPr lang="en-US" sz="4400" dirty="0" smtClean="0">
                <a:latin typeface="Times New Roman" panose="02020603050405020304" pitchFamily="18" charset="0"/>
                <a:cs typeface="Times New Roman" panose="02020603050405020304" pitchFamily="18" charset="0"/>
              </a:rPr>
              <a:t>employees</a:t>
            </a:r>
            <a:r>
              <a:rPr lang="en-US" sz="4400" dirty="0">
                <a:latin typeface="Times New Roman" panose="02020603050405020304" pitchFamily="18" charset="0"/>
                <a:cs typeface="Times New Roman" panose="02020603050405020304" pitchFamily="18" charset="0"/>
              </a:rPr>
              <a:t> over and above the wages paid which is not a necessity of the industry</a:t>
            </a:r>
            <a:r>
              <a:rPr lang="en-US" sz="4400" dirty="0" smtClean="0">
                <a:latin typeface="Times New Roman" panose="02020603050405020304" pitchFamily="18" charset="0"/>
                <a:cs typeface="Times New Roman" panose="02020603050405020304" pitchFamily="18" charset="0"/>
              </a:rPr>
              <a:t>.</a:t>
            </a:r>
            <a:endParaRPr lang="en-US" sz="4400" dirty="0">
              <a:latin typeface="Times New Roman" panose="02020603050405020304" pitchFamily="18" charset="0"/>
              <a:cs typeface="Times New Roman" panose="02020603050405020304" pitchFamily="18" charset="0"/>
            </a:endParaRPr>
          </a:p>
          <a:p>
            <a:pPr marL="82296" indent="0" fontAlgn="base">
              <a:lnSpc>
                <a:spcPct val="170000"/>
              </a:lnSpc>
              <a:buNone/>
            </a:pPr>
            <a:r>
              <a:rPr lang="en-US" sz="4400" b="1" dirty="0">
                <a:latin typeface="Times New Roman" panose="02020603050405020304" pitchFamily="18" charset="0"/>
                <a:cs typeface="Times New Roman" panose="02020603050405020304" pitchFamily="18" charset="0"/>
              </a:rPr>
              <a:t>Methods </a:t>
            </a:r>
            <a:r>
              <a:rPr lang="en-US" sz="4400" b="1" dirty="0" smtClean="0">
                <a:latin typeface="Times New Roman" panose="02020603050405020304" pitchFamily="18" charset="0"/>
                <a:cs typeface="Times New Roman" panose="02020603050405020304" pitchFamily="18" charset="0"/>
              </a:rPr>
              <a:t>for</a:t>
            </a:r>
            <a:r>
              <a:rPr lang="en-US" sz="4400" b="1" dirty="0">
                <a:latin typeface="Times New Roman" panose="02020603050405020304" pitchFamily="18" charset="0"/>
                <a:cs typeface="Times New Roman" panose="02020603050405020304" pitchFamily="18" charset="0"/>
              </a:rPr>
              <a:t> Personnel </a:t>
            </a:r>
            <a:r>
              <a:rPr lang="en-US" sz="4400" b="1" dirty="0" smtClean="0">
                <a:latin typeface="Times New Roman" panose="02020603050405020304" pitchFamily="18" charset="0"/>
                <a:cs typeface="Times New Roman" panose="02020603050405020304" pitchFamily="18" charset="0"/>
              </a:rPr>
              <a:t>Welfare</a:t>
            </a:r>
          </a:p>
          <a:p>
            <a:pPr marL="82296" indent="0" fontAlgn="base">
              <a:lnSpc>
                <a:spcPct val="170000"/>
              </a:lnSpc>
              <a:buNone/>
            </a:pPr>
            <a:r>
              <a:rPr lang="en-US" sz="4400" dirty="0" smtClean="0">
                <a:latin typeface="Times New Roman" panose="02020603050405020304" pitchFamily="18" charset="0"/>
                <a:cs typeface="Times New Roman" panose="02020603050405020304" pitchFamily="18" charset="0"/>
              </a:rPr>
              <a:t>They </a:t>
            </a:r>
            <a:r>
              <a:rPr lang="en-US" sz="4400" dirty="0">
                <a:latin typeface="Times New Roman" panose="02020603050405020304" pitchFamily="18" charset="0"/>
                <a:cs typeface="Times New Roman" panose="02020603050405020304" pitchFamily="18" charset="0"/>
              </a:rPr>
              <a:t>may be </a:t>
            </a:r>
            <a:r>
              <a:rPr lang="en-US" sz="4400" dirty="0" smtClean="0">
                <a:latin typeface="Times New Roman" panose="02020603050405020304" pitchFamily="18" charset="0"/>
                <a:cs typeface="Times New Roman" panose="02020603050405020304" pitchFamily="18" charset="0"/>
              </a:rPr>
              <a:t>categorized </a:t>
            </a:r>
            <a:r>
              <a:rPr lang="en-US" sz="4400" dirty="0">
                <a:latin typeface="Times New Roman" panose="02020603050405020304" pitchFamily="18" charset="0"/>
                <a:cs typeface="Times New Roman" panose="02020603050405020304" pitchFamily="18" charset="0"/>
              </a:rPr>
              <a:t>into three classes, namely:</a:t>
            </a:r>
          </a:p>
          <a:p>
            <a:pPr marL="539496" indent="-457200" fontAlgn="base">
              <a:lnSpc>
                <a:spcPct val="170000"/>
              </a:lnSpc>
              <a:buAutoNum type="arabicPeriod"/>
            </a:pPr>
            <a:r>
              <a:rPr lang="en-US" sz="4400" dirty="0" smtClean="0">
                <a:latin typeface="Times New Roman" panose="02020603050405020304" pitchFamily="18" charset="0"/>
                <a:cs typeface="Times New Roman" panose="02020603050405020304" pitchFamily="18" charset="0"/>
              </a:rPr>
              <a:t>Economic</a:t>
            </a:r>
          </a:p>
          <a:p>
            <a:pPr marL="539496" indent="-457200" fontAlgn="base">
              <a:lnSpc>
                <a:spcPct val="170000"/>
              </a:lnSpc>
              <a:buAutoNum type="arabicPeriod"/>
            </a:pPr>
            <a:r>
              <a:rPr lang="en-US" sz="4400" dirty="0" smtClean="0">
                <a:latin typeface="Times New Roman" panose="02020603050405020304" pitchFamily="18" charset="0"/>
                <a:cs typeface="Times New Roman" panose="02020603050405020304" pitchFamily="18" charset="0"/>
              </a:rPr>
              <a:t>Recreational</a:t>
            </a:r>
            <a:endParaRPr lang="en-US" sz="4400" dirty="0">
              <a:latin typeface="Times New Roman" panose="02020603050405020304" pitchFamily="18" charset="0"/>
              <a:cs typeface="Times New Roman" panose="02020603050405020304" pitchFamily="18" charset="0"/>
            </a:endParaRPr>
          </a:p>
          <a:p>
            <a:pPr marL="539496" indent="-457200" fontAlgn="base">
              <a:lnSpc>
                <a:spcPct val="170000"/>
              </a:lnSpc>
              <a:buFont typeface="Wingdings 2"/>
              <a:buAutoNum type="arabicPeriod"/>
            </a:pPr>
            <a:r>
              <a:rPr lang="en-US" sz="4400" dirty="0" smtClean="0">
                <a:latin typeface="Times New Roman" panose="02020603050405020304" pitchFamily="18" charset="0"/>
                <a:cs typeface="Times New Roman" panose="02020603050405020304" pitchFamily="18" charset="0"/>
              </a:rPr>
              <a:t>Facilitative</a:t>
            </a:r>
            <a:r>
              <a:rPr lang="en-US" sz="3800" dirty="0">
                <a:latin typeface="Times New Roman" panose="02020603050405020304" pitchFamily="18" charset="0"/>
                <a:cs typeface="Times New Roman" panose="02020603050405020304" pitchFamily="18" charset="0"/>
              </a:rPr>
              <a:t/>
            </a:r>
            <a:br>
              <a:rPr lang="en-US" sz="3800" dirty="0">
                <a:latin typeface="Times New Roman" panose="02020603050405020304" pitchFamily="18" charset="0"/>
                <a:cs typeface="Times New Roman" panose="02020603050405020304" pitchFamily="18" charset="0"/>
              </a:rPr>
            </a:br>
            <a:endParaRPr lang="en-US" sz="3800" dirty="0">
              <a:latin typeface="Times New Roman" panose="02020603050405020304" pitchFamily="18" charset="0"/>
              <a:cs typeface="Times New Roman" panose="02020603050405020304" pitchFamily="18" charset="0"/>
            </a:endParaRPr>
          </a:p>
          <a:p>
            <a:pPr marL="82296"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0734335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800" b="1" dirty="0"/>
          </a:p>
        </p:txBody>
      </p:sp>
      <p:sp>
        <p:nvSpPr>
          <p:cNvPr id="3" name="Content Placeholder 2"/>
          <p:cNvSpPr>
            <a:spLocks noGrp="1"/>
          </p:cNvSpPr>
          <p:nvPr>
            <p:ph idx="1"/>
          </p:nvPr>
        </p:nvSpPr>
        <p:spPr>
          <a:xfrm>
            <a:off x="457200" y="1000108"/>
            <a:ext cx="8229600" cy="5126055"/>
          </a:xfrm>
        </p:spPr>
        <p:txBody>
          <a:bodyPr>
            <a:normAutofit/>
          </a:bodyPr>
          <a:lstStyle/>
          <a:p>
            <a:pPr marL="596646" indent="-514350" algn="just" fontAlgn="base">
              <a:lnSpc>
                <a:spcPct val="170000"/>
              </a:lnSpc>
              <a:buFont typeface="+mj-lt"/>
              <a:buAutoNum type="arabicPeriod"/>
            </a:pPr>
            <a:r>
              <a:rPr lang="en-US" sz="2400" dirty="0" smtClean="0">
                <a:solidFill>
                  <a:srgbClr val="FF0000"/>
                </a:solidFill>
                <a:latin typeface="Times New Roman" panose="02020603050405020304" pitchFamily="18" charset="0"/>
                <a:cs typeface="Times New Roman" panose="02020603050405020304" pitchFamily="18" charset="0"/>
              </a:rPr>
              <a:t>Economic</a:t>
            </a:r>
            <a:endParaRPr lang="en-US" sz="2400" dirty="0">
              <a:latin typeface="Times New Roman" panose="02020603050405020304" pitchFamily="18" charset="0"/>
              <a:cs typeface="Times New Roman" panose="02020603050405020304" pitchFamily="18" charset="0"/>
            </a:endParaRPr>
          </a:p>
          <a:p>
            <a:pPr marL="82296" indent="0" algn="just" fontAlgn="base">
              <a:lnSpc>
                <a:spcPct val="170000"/>
              </a:lnSpc>
              <a:buNone/>
            </a:pP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a</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Insurance (including group insurance).</a:t>
            </a:r>
          </a:p>
          <a:p>
            <a:pPr marL="82296" indent="0" algn="just" fontAlgn="base">
              <a:lnSpc>
                <a:spcPct val="170000"/>
              </a:lnSpc>
              <a:buNone/>
            </a:pPr>
            <a:r>
              <a:rPr lang="en-US" sz="2400" dirty="0">
                <a:latin typeface="Times New Roman" panose="02020603050405020304" pitchFamily="18" charset="0"/>
                <a:cs typeface="Times New Roman" panose="02020603050405020304" pitchFamily="18" charset="0"/>
              </a:rPr>
              <a:t>(b) Retirement and pension plans.</a:t>
            </a:r>
          </a:p>
          <a:p>
            <a:pPr marL="82296" indent="0" algn="just" fontAlgn="base">
              <a:lnSpc>
                <a:spcPct val="170000"/>
              </a:lnSpc>
              <a:buNone/>
            </a:pPr>
            <a:r>
              <a:rPr lang="en-US" sz="2400" dirty="0">
                <a:latin typeface="Times New Roman" panose="02020603050405020304" pitchFamily="18" charset="0"/>
                <a:cs typeface="Times New Roman" panose="02020603050405020304" pitchFamily="18" charset="0"/>
              </a:rPr>
              <a:t>(c) Health and accident services. </a:t>
            </a:r>
          </a:p>
          <a:p>
            <a:pPr marL="82296" indent="0" algn="just" fontAlgn="base">
              <a:lnSpc>
                <a:spcPct val="170000"/>
              </a:lnSpc>
              <a:buNone/>
            </a:pPr>
            <a:r>
              <a:rPr lang="en-US" sz="2400" dirty="0">
                <a:latin typeface="Times New Roman" panose="02020603050405020304" pitchFamily="18" charset="0"/>
                <a:cs typeface="Times New Roman" panose="02020603050405020304" pitchFamily="18" charset="0"/>
              </a:rPr>
              <a:t>(d) Paid holidays.</a:t>
            </a:r>
          </a:p>
          <a:p>
            <a:pPr marL="82296" indent="0" algn="just" fontAlgn="base">
              <a:lnSpc>
                <a:spcPct val="170000"/>
              </a:lnSpc>
              <a:buNone/>
            </a:pPr>
            <a:r>
              <a:rPr lang="en-US" sz="2400" dirty="0">
                <a:latin typeface="Times New Roman" panose="02020603050405020304" pitchFamily="18" charset="0"/>
                <a:cs typeface="Times New Roman" panose="02020603050405020304" pitchFamily="18" charset="0"/>
              </a:rPr>
              <a:t>(e) Profit sharing</a:t>
            </a:r>
            <a:r>
              <a:rPr lang="en-US" sz="28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 xmlns:p14="http://schemas.microsoft.com/office/powerpoint/2010/main" val="1934431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a:bodyPr>
          <a:lstStyle/>
          <a:p>
            <a:r>
              <a:rPr lang="en-US" sz="2800" dirty="0">
                <a:solidFill>
                  <a:srgbClr val="00B050"/>
                </a:solidFill>
                <a:effectLst/>
                <a:latin typeface="Times New Roman" panose="02020603050405020304" pitchFamily="18" charset="0"/>
                <a:cs typeface="Times New Roman" panose="02020603050405020304" pitchFamily="18" charset="0"/>
              </a:rPr>
              <a:t>Contd..</a:t>
            </a:r>
            <a:endParaRPr lang="en-US" sz="2800" dirty="0"/>
          </a:p>
        </p:txBody>
      </p:sp>
      <p:sp>
        <p:nvSpPr>
          <p:cNvPr id="3" name="Content Placeholder 2"/>
          <p:cNvSpPr>
            <a:spLocks noGrp="1"/>
          </p:cNvSpPr>
          <p:nvPr>
            <p:ph idx="1"/>
          </p:nvPr>
        </p:nvSpPr>
        <p:spPr>
          <a:xfrm>
            <a:off x="1295400" y="990600"/>
            <a:ext cx="7498080" cy="5562600"/>
          </a:xfrm>
        </p:spPr>
        <p:txBody>
          <a:bodyPr>
            <a:normAutofit fontScale="25000" lnSpcReduction="20000"/>
          </a:bodyPr>
          <a:lstStyle/>
          <a:p>
            <a:pPr marL="82296" indent="0" algn="just">
              <a:lnSpc>
                <a:spcPct val="170000"/>
              </a:lnSpc>
              <a:buNone/>
            </a:pPr>
            <a:r>
              <a:rPr lang="en-US" sz="9600" dirty="0" smtClean="0">
                <a:solidFill>
                  <a:srgbClr val="FF0000"/>
                </a:solidFill>
                <a:latin typeface="Times New Roman" panose="02020603050405020304" pitchFamily="18" charset="0"/>
                <a:cs typeface="Times New Roman" panose="02020603050405020304" pitchFamily="18" charset="0"/>
              </a:rPr>
              <a:t>2. Recreational</a:t>
            </a:r>
          </a:p>
          <a:p>
            <a:pPr marL="82296" indent="0" algn="just">
              <a:lnSpc>
                <a:spcPct val="170000"/>
              </a:lnSpc>
              <a:buNone/>
            </a:pPr>
            <a:r>
              <a:rPr lang="en-US" sz="9600" dirty="0" smtClean="0">
                <a:latin typeface="Times New Roman" panose="02020603050405020304" pitchFamily="18" charset="0"/>
                <a:cs typeface="Times New Roman" panose="02020603050405020304" pitchFamily="18" charset="0"/>
              </a:rPr>
              <a:t>(a) Sports</a:t>
            </a:r>
          </a:p>
          <a:p>
            <a:pPr marL="82296" indent="0" algn="just">
              <a:lnSpc>
                <a:spcPct val="170000"/>
              </a:lnSpc>
              <a:buNone/>
            </a:pPr>
            <a:r>
              <a:rPr lang="en-US" sz="9600" dirty="0" smtClean="0">
                <a:latin typeface="Times New Roman" panose="02020603050405020304" pitchFamily="18" charset="0"/>
                <a:cs typeface="Times New Roman" panose="02020603050405020304" pitchFamily="18" charset="0"/>
              </a:rPr>
              <a:t>(b) Special interest groups such as dramatics, athletic </a:t>
            </a:r>
            <a:r>
              <a:rPr lang="en-US" sz="9600" dirty="0" err="1" smtClean="0">
                <a:latin typeface="Times New Roman" panose="02020603050405020304" pitchFamily="18" charset="0"/>
                <a:cs typeface="Times New Roman" panose="02020603050405020304" pitchFamily="18" charset="0"/>
              </a:rPr>
              <a:t>programmes</a:t>
            </a:r>
            <a:r>
              <a:rPr lang="en-US" sz="9600" dirty="0" smtClean="0">
                <a:latin typeface="Times New Roman" panose="02020603050405020304" pitchFamily="18" charset="0"/>
                <a:cs typeface="Times New Roman" panose="02020603050405020304" pitchFamily="18" charset="0"/>
              </a:rPr>
              <a:t>, flying and particular hobbies.</a:t>
            </a:r>
          </a:p>
          <a:p>
            <a:pPr marL="82296" indent="0" algn="just" fontAlgn="base">
              <a:lnSpc>
                <a:spcPct val="170000"/>
              </a:lnSpc>
              <a:buNone/>
            </a:pPr>
            <a:r>
              <a:rPr lang="en-US" sz="9600" dirty="0" smtClean="0">
                <a:solidFill>
                  <a:srgbClr val="FF0000"/>
                </a:solidFill>
                <a:latin typeface="Times New Roman" panose="02020603050405020304" pitchFamily="18" charset="0"/>
                <a:cs typeface="Times New Roman" panose="02020603050405020304" pitchFamily="18" charset="0"/>
              </a:rPr>
              <a:t>3. Facilitative:</a:t>
            </a:r>
          </a:p>
          <a:p>
            <a:pPr marL="82296" indent="0" algn="just" fontAlgn="base">
              <a:lnSpc>
                <a:spcPct val="170000"/>
              </a:lnSpc>
              <a:buNone/>
            </a:pPr>
            <a:r>
              <a:rPr lang="en-US" sz="9600" dirty="0" smtClean="0">
                <a:latin typeface="Times New Roman" panose="02020603050405020304" pitchFamily="18" charset="0"/>
                <a:cs typeface="Times New Roman" panose="02020603050405020304" pitchFamily="18" charset="0"/>
              </a:rPr>
              <a:t>(a) Housing.</a:t>
            </a:r>
          </a:p>
          <a:p>
            <a:pPr marL="82296" indent="0" algn="just" fontAlgn="base">
              <a:lnSpc>
                <a:spcPct val="170000"/>
              </a:lnSpc>
              <a:buNone/>
            </a:pPr>
            <a:r>
              <a:rPr lang="en-US" sz="9600" dirty="0" smtClean="0">
                <a:latin typeface="Times New Roman" panose="02020603050405020304" pitchFamily="18" charset="0"/>
                <a:cs typeface="Times New Roman" panose="02020603050405020304" pitchFamily="18" charset="0"/>
              </a:rPr>
              <a:t>(b) Transport.</a:t>
            </a:r>
          </a:p>
          <a:p>
            <a:pPr marL="82296" indent="0" algn="just" fontAlgn="base">
              <a:lnSpc>
                <a:spcPct val="170000"/>
              </a:lnSpc>
              <a:buNone/>
            </a:pPr>
            <a:r>
              <a:rPr lang="en-US" sz="9600" dirty="0" smtClean="0">
                <a:latin typeface="Times New Roman" panose="02020603050405020304" pitchFamily="18" charset="0"/>
                <a:cs typeface="Times New Roman" panose="02020603050405020304" pitchFamily="18" charset="0"/>
              </a:rPr>
              <a:t>(c) Educational facilities and library services.</a:t>
            </a:r>
          </a:p>
          <a:p>
            <a:pPr marL="82296" indent="0" algn="just" fontAlgn="base">
              <a:lnSpc>
                <a:spcPct val="170000"/>
              </a:lnSpc>
              <a:buNone/>
            </a:pPr>
            <a:r>
              <a:rPr lang="en-US" sz="9600" dirty="0" smtClean="0">
                <a:latin typeface="Times New Roman" panose="02020603050405020304" pitchFamily="18" charset="0"/>
                <a:cs typeface="Times New Roman" panose="02020603050405020304" pitchFamily="18" charset="0"/>
              </a:rPr>
              <a:t>(sick leave, etc.).</a:t>
            </a:r>
          </a:p>
          <a:p>
            <a:pPr marL="82296" indent="0" fontAlgn="base">
              <a:buNone/>
            </a:pPr>
            <a:endParaRPr lang="en-US" sz="2200" dirty="0" smtClean="0">
              <a:latin typeface="Times New Roman" panose="02020603050405020304" pitchFamily="18" charset="0"/>
              <a:cs typeface="Times New Roman" panose="02020603050405020304" pitchFamily="18" charset="0"/>
            </a:endParaRPr>
          </a:p>
          <a:p>
            <a:pPr marL="82296" indent="0">
              <a:buNone/>
            </a:pPr>
            <a:r>
              <a:rPr lang="en-US" sz="2000" dirty="0"/>
              <a:t/>
            </a:r>
            <a:br>
              <a:rPr lang="en-US" sz="2000" dirty="0"/>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4246824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TotalTime>
  <Words>705</Words>
  <Application>Microsoft Office PowerPoint</Application>
  <PresentationFormat>On-screen Show (4:3)</PresentationFormat>
  <Paragraphs>98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PERSONNEL SELECTION</vt:lpstr>
      <vt:lpstr>Steps In Personnel Selection</vt:lpstr>
      <vt:lpstr> Importance of the Selection Process </vt:lpstr>
      <vt:lpstr>Contd..</vt:lpstr>
      <vt:lpstr> PERSONNEL SELECTION IN VERSE 515 </vt:lpstr>
      <vt:lpstr> PERSONNEL WELFARE</vt:lpstr>
      <vt:lpstr>Slide 8</vt:lpstr>
      <vt:lpstr>Contd..</vt:lpstr>
      <vt:lpstr>Contd..</vt:lpstr>
      <vt:lpstr>Advantages of Personnel Welfare</vt:lpstr>
      <vt:lpstr>PERSONNEL WELFARE IN VERSE 520</vt:lpstr>
      <vt:lpstr>         STAFFING         </vt:lpstr>
      <vt:lpstr>Importance of Staffing</vt:lpstr>
      <vt:lpstr>Staffing in verse 517</vt:lpstr>
      <vt:lpstr> Characteristics of Staffing </vt:lpstr>
      <vt:lpstr>Contd..</vt:lpstr>
      <vt:lpstr>Contd..</vt:lpstr>
      <vt:lpstr>Contd..</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kennedyclinton</dc:creator>
  <cp:lastModifiedBy>User</cp:lastModifiedBy>
  <cp:revision>25</cp:revision>
  <dcterms:created xsi:type="dcterms:W3CDTF">2020-05-24T06:47:43Z</dcterms:created>
  <dcterms:modified xsi:type="dcterms:W3CDTF">2020-06-03T11:32:19Z</dcterms:modified>
</cp:coreProperties>
</file>