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3" r:id="rId1"/>
  </p:sldMasterIdLst>
  <p:notesMasterIdLst>
    <p:notesMasterId r:id="rId98"/>
  </p:notesMasterIdLst>
  <p:handoutMasterIdLst>
    <p:handoutMasterId r:id="rId99"/>
  </p:handoutMasterIdLst>
  <p:sldIdLst>
    <p:sldId id="256" r:id="rId2"/>
    <p:sldId id="257" r:id="rId3"/>
    <p:sldId id="260" r:id="rId4"/>
    <p:sldId id="274" r:id="rId5"/>
    <p:sldId id="258" r:id="rId6"/>
    <p:sldId id="259" r:id="rId7"/>
    <p:sldId id="261" r:id="rId8"/>
    <p:sldId id="262" r:id="rId9"/>
    <p:sldId id="271" r:id="rId10"/>
    <p:sldId id="266" r:id="rId11"/>
    <p:sldId id="294" r:id="rId12"/>
    <p:sldId id="295" r:id="rId13"/>
    <p:sldId id="296" r:id="rId14"/>
    <p:sldId id="297" r:id="rId15"/>
    <p:sldId id="299" r:id="rId16"/>
    <p:sldId id="300" r:id="rId17"/>
    <p:sldId id="302" r:id="rId18"/>
    <p:sldId id="303" r:id="rId19"/>
    <p:sldId id="305" r:id="rId20"/>
    <p:sldId id="306" r:id="rId21"/>
    <p:sldId id="308" r:id="rId22"/>
    <p:sldId id="309" r:id="rId23"/>
    <p:sldId id="311" r:id="rId24"/>
    <p:sldId id="312" r:id="rId25"/>
    <p:sldId id="450"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33" r:id="rId45"/>
    <p:sldId id="334" r:id="rId46"/>
    <p:sldId id="335" r:id="rId47"/>
    <p:sldId id="336" r:id="rId48"/>
    <p:sldId id="337" r:id="rId49"/>
    <p:sldId id="338" r:id="rId50"/>
    <p:sldId id="339" r:id="rId51"/>
    <p:sldId id="340" r:id="rId52"/>
    <p:sldId id="341" r:id="rId53"/>
    <p:sldId id="342" r:id="rId54"/>
    <p:sldId id="343" r:id="rId55"/>
    <p:sldId id="344" r:id="rId56"/>
    <p:sldId id="345" r:id="rId57"/>
    <p:sldId id="347" r:id="rId58"/>
    <p:sldId id="348" r:id="rId59"/>
    <p:sldId id="349" r:id="rId60"/>
    <p:sldId id="350" r:id="rId61"/>
    <p:sldId id="351" r:id="rId62"/>
    <p:sldId id="352" r:id="rId63"/>
    <p:sldId id="353" r:id="rId64"/>
    <p:sldId id="354" r:id="rId65"/>
    <p:sldId id="356" r:id="rId66"/>
    <p:sldId id="358" r:id="rId67"/>
    <p:sldId id="359" r:id="rId68"/>
    <p:sldId id="360" r:id="rId69"/>
    <p:sldId id="361" r:id="rId70"/>
    <p:sldId id="362" r:id="rId71"/>
    <p:sldId id="363" r:id="rId72"/>
    <p:sldId id="364" r:id="rId73"/>
    <p:sldId id="365" r:id="rId74"/>
    <p:sldId id="366" r:id="rId75"/>
    <p:sldId id="367" r:id="rId76"/>
    <p:sldId id="368" r:id="rId77"/>
    <p:sldId id="370" r:id="rId78"/>
    <p:sldId id="372" r:id="rId79"/>
    <p:sldId id="373" r:id="rId80"/>
    <p:sldId id="374" r:id="rId81"/>
    <p:sldId id="375" r:id="rId82"/>
    <p:sldId id="376" r:id="rId83"/>
    <p:sldId id="377" r:id="rId84"/>
    <p:sldId id="378" r:id="rId85"/>
    <p:sldId id="379" r:id="rId86"/>
    <p:sldId id="380" r:id="rId87"/>
    <p:sldId id="381" r:id="rId88"/>
    <p:sldId id="382" r:id="rId89"/>
    <p:sldId id="383" r:id="rId90"/>
    <p:sldId id="388" r:id="rId91"/>
    <p:sldId id="389" r:id="rId92"/>
    <p:sldId id="444" r:id="rId93"/>
    <p:sldId id="461" r:id="rId94"/>
    <p:sldId id="445" r:id="rId95"/>
    <p:sldId id="446" r:id="rId96"/>
    <p:sldId id="436" r:id="rId97"/>
  </p:sldIdLst>
  <p:sldSz cx="9144000" cy="6858000" type="screen4x3"/>
  <p:notesSz cx="7102475" cy="1023143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9048" tIns="49524" rIns="99048" bIns="49524" rtlCol="0"/>
          <a:lstStyle>
            <a:lvl1pPr algn="l">
              <a:defRPr sz="1300" smtClean="0"/>
            </a:lvl1pPr>
          </a:lstStyle>
          <a:p>
            <a:pPr>
              <a:defRPr/>
            </a:pPr>
            <a:endParaRPr lang="en-IN"/>
          </a:p>
        </p:txBody>
      </p:sp>
      <p:sp>
        <p:nvSpPr>
          <p:cNvPr id="3" name="Date Placeholder 2"/>
          <p:cNvSpPr>
            <a:spLocks noGrp="1"/>
          </p:cNvSpPr>
          <p:nvPr>
            <p:ph type="dt" sz="quarter" idx="1"/>
          </p:nvPr>
        </p:nvSpPr>
        <p:spPr>
          <a:xfrm>
            <a:off x="4022725" y="0"/>
            <a:ext cx="3078163" cy="511175"/>
          </a:xfrm>
          <a:prstGeom prst="rect">
            <a:avLst/>
          </a:prstGeom>
        </p:spPr>
        <p:txBody>
          <a:bodyPr vert="horz" lIns="99048" tIns="49524" rIns="99048" bIns="49524" rtlCol="0"/>
          <a:lstStyle>
            <a:lvl1pPr algn="r">
              <a:defRPr sz="1300" smtClean="0"/>
            </a:lvl1pPr>
          </a:lstStyle>
          <a:p>
            <a:pPr>
              <a:defRPr/>
            </a:pPr>
            <a:fld id="{4E8828F4-4035-450F-A461-6A5903AB9CE1}" type="datetimeFigureOut">
              <a:rPr lang="en-US"/>
              <a:pPr>
                <a:defRPr/>
              </a:pPr>
              <a:t>02/06/20</a:t>
            </a:fld>
            <a:endParaRPr lang="en-IN"/>
          </a:p>
        </p:txBody>
      </p:sp>
      <p:sp>
        <p:nvSpPr>
          <p:cNvPr id="4" name="Footer Placeholder 3"/>
          <p:cNvSpPr>
            <a:spLocks noGrp="1"/>
          </p:cNvSpPr>
          <p:nvPr>
            <p:ph type="ftr" sz="quarter" idx="2"/>
          </p:nvPr>
        </p:nvSpPr>
        <p:spPr>
          <a:xfrm>
            <a:off x="0" y="9718675"/>
            <a:ext cx="3078163" cy="511175"/>
          </a:xfrm>
          <a:prstGeom prst="rect">
            <a:avLst/>
          </a:prstGeom>
        </p:spPr>
        <p:txBody>
          <a:bodyPr vert="horz" lIns="99048" tIns="49524" rIns="99048" bIns="49524" rtlCol="0" anchor="b"/>
          <a:lstStyle>
            <a:lvl1pPr algn="l">
              <a:defRPr sz="1300" smtClean="0"/>
            </a:lvl1pPr>
          </a:lstStyle>
          <a:p>
            <a:pPr>
              <a:defRPr/>
            </a:pPr>
            <a:endParaRPr lang="en-IN"/>
          </a:p>
        </p:txBody>
      </p:sp>
      <p:sp>
        <p:nvSpPr>
          <p:cNvPr id="5" name="Slide Number Placeholder 4"/>
          <p:cNvSpPr>
            <a:spLocks noGrp="1"/>
          </p:cNvSpPr>
          <p:nvPr>
            <p:ph type="sldNum" sz="quarter" idx="3"/>
          </p:nvPr>
        </p:nvSpPr>
        <p:spPr>
          <a:xfrm>
            <a:off x="4022725" y="9718675"/>
            <a:ext cx="3078163" cy="511175"/>
          </a:xfrm>
          <a:prstGeom prst="rect">
            <a:avLst/>
          </a:prstGeom>
        </p:spPr>
        <p:txBody>
          <a:bodyPr vert="horz" lIns="99048" tIns="49524" rIns="99048" bIns="49524" rtlCol="0" anchor="b"/>
          <a:lstStyle>
            <a:lvl1pPr algn="r">
              <a:defRPr sz="1300" smtClean="0"/>
            </a:lvl1pPr>
          </a:lstStyle>
          <a:p>
            <a:pPr>
              <a:defRPr/>
            </a:pPr>
            <a:fld id="{178EADD9-E243-438F-9F7D-AA44696FEE56}" type="slidenum">
              <a:rPr lang="en-IN"/>
              <a:pPr>
                <a:defRPr/>
              </a:pPr>
              <a:t>‹#›</a:t>
            </a:fld>
            <a:endParaRPr lang="en-I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9048" tIns="49524" rIns="99048" bIns="49524" rtlCol="0"/>
          <a:lstStyle>
            <a:lvl1pPr algn="l">
              <a:defRPr sz="1300"/>
            </a:lvl1pPr>
          </a:lstStyle>
          <a:p>
            <a:pPr>
              <a:defRPr/>
            </a:pPr>
            <a:endParaRPr lang="en-IN"/>
          </a:p>
        </p:txBody>
      </p:sp>
      <p:sp>
        <p:nvSpPr>
          <p:cNvPr id="3" name="Date Placeholder 2"/>
          <p:cNvSpPr>
            <a:spLocks noGrp="1"/>
          </p:cNvSpPr>
          <p:nvPr>
            <p:ph type="dt" idx="1"/>
          </p:nvPr>
        </p:nvSpPr>
        <p:spPr>
          <a:xfrm>
            <a:off x="4022725" y="0"/>
            <a:ext cx="3078163" cy="511175"/>
          </a:xfrm>
          <a:prstGeom prst="rect">
            <a:avLst/>
          </a:prstGeom>
        </p:spPr>
        <p:txBody>
          <a:bodyPr vert="horz" lIns="99048" tIns="49524" rIns="99048" bIns="49524" rtlCol="0"/>
          <a:lstStyle>
            <a:lvl1pPr algn="r">
              <a:defRPr sz="1300"/>
            </a:lvl1pPr>
          </a:lstStyle>
          <a:p>
            <a:pPr>
              <a:defRPr/>
            </a:pPr>
            <a:fld id="{827F719A-C1D5-42F1-9E59-AB015E0C8208}" type="datetimeFigureOut">
              <a:rPr lang="en-US"/>
              <a:pPr>
                <a:defRPr/>
              </a:pPr>
              <a:t>02/06/20</a:t>
            </a:fld>
            <a:endParaRPr lang="en-IN"/>
          </a:p>
        </p:txBody>
      </p:sp>
      <p:sp>
        <p:nvSpPr>
          <p:cNvPr id="4" name="Slide Image Placeholder 3"/>
          <p:cNvSpPr>
            <a:spLocks noGrp="1" noRot="1" noChangeAspect="1"/>
          </p:cNvSpPr>
          <p:nvPr>
            <p:ph type="sldImg" idx="2"/>
          </p:nvPr>
        </p:nvSpPr>
        <p:spPr>
          <a:xfrm>
            <a:off x="993775" y="766763"/>
            <a:ext cx="5114925" cy="3836987"/>
          </a:xfrm>
          <a:prstGeom prst="rect">
            <a:avLst/>
          </a:prstGeom>
          <a:noFill/>
          <a:ln w="12700">
            <a:solidFill>
              <a:prstClr val="black"/>
            </a:solidFill>
          </a:ln>
        </p:spPr>
        <p:txBody>
          <a:bodyPr vert="horz" lIns="99048" tIns="49524" rIns="99048" bIns="49524" rtlCol="0" anchor="ctr"/>
          <a:lstStyle/>
          <a:p>
            <a:pPr lvl="0"/>
            <a:endParaRPr lang="en-IN" noProof="0" smtClean="0"/>
          </a:p>
        </p:txBody>
      </p:sp>
      <p:sp>
        <p:nvSpPr>
          <p:cNvPr id="5" name="Notes Placeholder 4"/>
          <p:cNvSpPr>
            <a:spLocks noGrp="1"/>
          </p:cNvSpPr>
          <p:nvPr>
            <p:ph type="body" sz="quarter" idx="3"/>
          </p:nvPr>
        </p:nvSpPr>
        <p:spPr>
          <a:xfrm>
            <a:off x="709613" y="4859338"/>
            <a:ext cx="5683250" cy="4605337"/>
          </a:xfrm>
          <a:prstGeom prst="rect">
            <a:avLst/>
          </a:prstGeom>
        </p:spPr>
        <p:txBody>
          <a:bodyPr vert="horz" lIns="99048" tIns="49524" rIns="99048" bIns="4952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smtClean="0"/>
          </a:p>
        </p:txBody>
      </p:sp>
      <p:sp>
        <p:nvSpPr>
          <p:cNvPr id="6" name="Footer Placeholder 5"/>
          <p:cNvSpPr>
            <a:spLocks noGrp="1"/>
          </p:cNvSpPr>
          <p:nvPr>
            <p:ph type="ftr" sz="quarter" idx="4"/>
          </p:nvPr>
        </p:nvSpPr>
        <p:spPr>
          <a:xfrm>
            <a:off x="0" y="9718675"/>
            <a:ext cx="3078163" cy="511175"/>
          </a:xfrm>
          <a:prstGeom prst="rect">
            <a:avLst/>
          </a:prstGeom>
        </p:spPr>
        <p:txBody>
          <a:bodyPr vert="horz" lIns="99048" tIns="49524" rIns="99048" bIns="49524" rtlCol="0" anchor="b"/>
          <a:lstStyle>
            <a:lvl1pPr algn="l">
              <a:defRPr sz="1300"/>
            </a:lvl1pPr>
          </a:lstStyle>
          <a:p>
            <a:pPr>
              <a:defRPr/>
            </a:pPr>
            <a:endParaRPr lang="en-IN"/>
          </a:p>
        </p:txBody>
      </p:sp>
      <p:sp>
        <p:nvSpPr>
          <p:cNvPr id="7" name="Slide Number Placeholder 6"/>
          <p:cNvSpPr>
            <a:spLocks noGrp="1"/>
          </p:cNvSpPr>
          <p:nvPr>
            <p:ph type="sldNum" sz="quarter" idx="5"/>
          </p:nvPr>
        </p:nvSpPr>
        <p:spPr>
          <a:xfrm>
            <a:off x="4022725" y="9718675"/>
            <a:ext cx="3078163" cy="511175"/>
          </a:xfrm>
          <a:prstGeom prst="rect">
            <a:avLst/>
          </a:prstGeom>
        </p:spPr>
        <p:txBody>
          <a:bodyPr vert="horz" lIns="99048" tIns="49524" rIns="99048" bIns="49524" rtlCol="0" anchor="b"/>
          <a:lstStyle>
            <a:lvl1pPr algn="r">
              <a:defRPr sz="1300"/>
            </a:lvl1pPr>
          </a:lstStyle>
          <a:p>
            <a:pPr>
              <a:defRPr/>
            </a:pPr>
            <a:fld id="{FA58F9FA-43E5-41A0-8919-0F24F90B405D}"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003300" y="774700"/>
            <a:ext cx="5095875" cy="3822700"/>
          </a:xfrm>
          <a:ln/>
        </p:spPr>
      </p:sp>
      <p:sp>
        <p:nvSpPr>
          <p:cNvPr id="45059"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a:defRPr/>
            </a:pPr>
            <a:r>
              <a:rPr lang="en-US" smtClean="0"/>
              <a:t>14/10/2010</a:t>
            </a:r>
            <a:endParaRPr lang="en-IN"/>
          </a:p>
        </p:txBody>
      </p:sp>
      <p:sp>
        <p:nvSpPr>
          <p:cNvPr id="20" name="Footer Placeholder 19"/>
          <p:cNvSpPr>
            <a:spLocks noGrp="1"/>
          </p:cNvSpPr>
          <p:nvPr>
            <p:ph type="ftr" sz="quarter" idx="11"/>
          </p:nvPr>
        </p:nvSpPr>
        <p:spPr/>
        <p:txBody>
          <a:bodyPr/>
          <a:lstStyle/>
          <a:p>
            <a:pPr>
              <a:defRPr/>
            </a:pPr>
            <a:r>
              <a:rPr lang="en-IN" smtClean="0"/>
              <a:t>www.eazynotes.com</a:t>
            </a:r>
            <a:endParaRPr lang="en-IN"/>
          </a:p>
        </p:txBody>
      </p:sp>
      <p:sp>
        <p:nvSpPr>
          <p:cNvPr id="10" name="Slide Number Placeholder 9"/>
          <p:cNvSpPr>
            <a:spLocks noGrp="1"/>
          </p:cNvSpPr>
          <p:nvPr>
            <p:ph type="sldNum" sz="quarter" idx="12"/>
          </p:nvPr>
        </p:nvSpPr>
        <p:spPr/>
        <p:txBody>
          <a:bodyPr/>
          <a:lstStyle/>
          <a:p>
            <a:pPr>
              <a:defRPr/>
            </a:pPr>
            <a:fld id="{7FAFB446-8A83-4CA6-886B-2FB6F66E5405}" type="slidenum">
              <a:rPr lang="en-IN" smtClean="0"/>
              <a:pPr>
                <a:defRPr/>
              </a:pPr>
              <a:t>‹#›</a:t>
            </a:fld>
            <a:endParaRPr lang="en-IN"/>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14/10/2010</a:t>
            </a:r>
            <a:endParaRPr lang="en-IN"/>
          </a:p>
        </p:txBody>
      </p:sp>
      <p:sp>
        <p:nvSpPr>
          <p:cNvPr id="5" name="Footer Placeholder 4"/>
          <p:cNvSpPr>
            <a:spLocks noGrp="1"/>
          </p:cNvSpPr>
          <p:nvPr>
            <p:ph type="ftr" sz="quarter" idx="11"/>
          </p:nvPr>
        </p:nvSpPr>
        <p:spPr/>
        <p:txBody>
          <a:bodyPr/>
          <a:lstStyle/>
          <a:p>
            <a:pPr>
              <a:defRPr/>
            </a:pPr>
            <a:r>
              <a:rPr lang="en-IN" smtClean="0"/>
              <a:t>www.eazynotes.com</a:t>
            </a:r>
            <a:endParaRPr lang="en-IN"/>
          </a:p>
        </p:txBody>
      </p:sp>
      <p:sp>
        <p:nvSpPr>
          <p:cNvPr id="6" name="Slide Number Placeholder 5"/>
          <p:cNvSpPr>
            <a:spLocks noGrp="1"/>
          </p:cNvSpPr>
          <p:nvPr>
            <p:ph type="sldNum" sz="quarter" idx="12"/>
          </p:nvPr>
        </p:nvSpPr>
        <p:spPr/>
        <p:txBody>
          <a:bodyPr/>
          <a:lstStyle/>
          <a:p>
            <a:pPr>
              <a:defRPr/>
            </a:pPr>
            <a:fld id="{F5970992-958C-42D7-AB23-F404115FD4B2}" type="slidenum">
              <a:rPr lang="en-IN" smtClean="0"/>
              <a:pPr>
                <a:defRPr/>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14/10/2010</a:t>
            </a:r>
            <a:endParaRPr lang="en-IN"/>
          </a:p>
        </p:txBody>
      </p:sp>
      <p:sp>
        <p:nvSpPr>
          <p:cNvPr id="5" name="Footer Placeholder 4"/>
          <p:cNvSpPr>
            <a:spLocks noGrp="1"/>
          </p:cNvSpPr>
          <p:nvPr>
            <p:ph type="ftr" sz="quarter" idx="11"/>
          </p:nvPr>
        </p:nvSpPr>
        <p:spPr/>
        <p:txBody>
          <a:bodyPr/>
          <a:lstStyle/>
          <a:p>
            <a:pPr>
              <a:defRPr/>
            </a:pPr>
            <a:r>
              <a:rPr lang="en-IN" smtClean="0"/>
              <a:t>www.eazynotes.com</a:t>
            </a:r>
            <a:endParaRPr lang="en-IN"/>
          </a:p>
        </p:txBody>
      </p:sp>
      <p:sp>
        <p:nvSpPr>
          <p:cNvPr id="6" name="Slide Number Placeholder 5"/>
          <p:cNvSpPr>
            <a:spLocks noGrp="1"/>
          </p:cNvSpPr>
          <p:nvPr>
            <p:ph type="sldNum" sz="quarter" idx="12"/>
          </p:nvPr>
        </p:nvSpPr>
        <p:spPr/>
        <p:txBody>
          <a:bodyPr/>
          <a:lstStyle/>
          <a:p>
            <a:pPr>
              <a:defRPr/>
            </a:pPr>
            <a:fld id="{E0E15B06-2520-4BBE-945A-D97104FF855A}" type="slidenum">
              <a:rPr lang="en-IN" smtClean="0"/>
              <a:pPr>
                <a:defRPr/>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14/10/2010</a:t>
            </a:r>
            <a:endParaRPr lang="en-IN"/>
          </a:p>
        </p:txBody>
      </p:sp>
      <p:sp>
        <p:nvSpPr>
          <p:cNvPr id="5" name="Footer Placeholder 4"/>
          <p:cNvSpPr>
            <a:spLocks noGrp="1"/>
          </p:cNvSpPr>
          <p:nvPr>
            <p:ph type="ftr" sz="quarter" idx="11"/>
          </p:nvPr>
        </p:nvSpPr>
        <p:spPr/>
        <p:txBody>
          <a:bodyPr/>
          <a:lstStyle/>
          <a:p>
            <a:pPr>
              <a:defRPr/>
            </a:pPr>
            <a:r>
              <a:rPr lang="en-IN" smtClean="0"/>
              <a:t>www.eazynotes.com</a:t>
            </a:r>
            <a:endParaRPr lang="en-IN"/>
          </a:p>
        </p:txBody>
      </p:sp>
      <p:sp>
        <p:nvSpPr>
          <p:cNvPr id="6" name="Slide Number Placeholder 5"/>
          <p:cNvSpPr>
            <a:spLocks noGrp="1"/>
          </p:cNvSpPr>
          <p:nvPr>
            <p:ph type="sldNum" sz="quarter" idx="12"/>
          </p:nvPr>
        </p:nvSpPr>
        <p:spPr/>
        <p:txBody>
          <a:bodyPr/>
          <a:lstStyle/>
          <a:p>
            <a:pPr>
              <a:defRPr/>
            </a:pPr>
            <a:fld id="{50FBB9CA-FED5-41EA-B881-0305F7A14AF6}" type="slidenum">
              <a:rPr lang="en-IN" smtClean="0"/>
              <a:pPr>
                <a:defRPr/>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14/10/2010</a:t>
            </a:r>
            <a:endParaRPr lang="en-IN"/>
          </a:p>
        </p:txBody>
      </p:sp>
      <p:sp>
        <p:nvSpPr>
          <p:cNvPr id="5" name="Footer Placeholder 4"/>
          <p:cNvSpPr>
            <a:spLocks noGrp="1"/>
          </p:cNvSpPr>
          <p:nvPr>
            <p:ph type="ftr" sz="quarter" idx="11"/>
          </p:nvPr>
        </p:nvSpPr>
        <p:spPr/>
        <p:txBody>
          <a:bodyPr/>
          <a:lstStyle/>
          <a:p>
            <a:pPr>
              <a:defRPr/>
            </a:pPr>
            <a:r>
              <a:rPr lang="en-IN" smtClean="0"/>
              <a:t>www.eazynotes.com</a:t>
            </a:r>
            <a:endParaRPr lang="en-IN"/>
          </a:p>
        </p:txBody>
      </p:sp>
      <p:sp>
        <p:nvSpPr>
          <p:cNvPr id="6" name="Slide Number Placeholder 5"/>
          <p:cNvSpPr>
            <a:spLocks noGrp="1"/>
          </p:cNvSpPr>
          <p:nvPr>
            <p:ph type="sldNum" sz="quarter" idx="12"/>
          </p:nvPr>
        </p:nvSpPr>
        <p:spPr/>
        <p:txBody>
          <a:bodyPr/>
          <a:lstStyle/>
          <a:p>
            <a:pPr>
              <a:defRPr/>
            </a:pPr>
            <a:fld id="{464E2FEA-6A22-47DC-AEEB-D66542E9E5B3}" type="slidenum">
              <a:rPr lang="en-IN" smtClean="0"/>
              <a:pPr>
                <a:defRPr/>
              </a:pPr>
              <a:t>‹#›</a:t>
            </a:fld>
            <a:endParaRPr lang="en-IN"/>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r>
              <a:rPr lang="en-US" smtClean="0"/>
              <a:t>14/10/2010</a:t>
            </a:r>
            <a:endParaRPr lang="en-IN"/>
          </a:p>
        </p:txBody>
      </p:sp>
      <p:sp>
        <p:nvSpPr>
          <p:cNvPr id="6" name="Footer Placeholder 5"/>
          <p:cNvSpPr>
            <a:spLocks noGrp="1"/>
          </p:cNvSpPr>
          <p:nvPr>
            <p:ph type="ftr" sz="quarter" idx="11"/>
          </p:nvPr>
        </p:nvSpPr>
        <p:spPr/>
        <p:txBody>
          <a:bodyPr/>
          <a:lstStyle/>
          <a:p>
            <a:pPr>
              <a:defRPr/>
            </a:pPr>
            <a:r>
              <a:rPr lang="en-IN" smtClean="0"/>
              <a:t>www.eazynotes.com</a:t>
            </a:r>
            <a:endParaRPr lang="en-IN"/>
          </a:p>
        </p:txBody>
      </p:sp>
      <p:sp>
        <p:nvSpPr>
          <p:cNvPr id="7" name="Slide Number Placeholder 6"/>
          <p:cNvSpPr>
            <a:spLocks noGrp="1"/>
          </p:cNvSpPr>
          <p:nvPr>
            <p:ph type="sldNum" sz="quarter" idx="12"/>
          </p:nvPr>
        </p:nvSpPr>
        <p:spPr/>
        <p:txBody>
          <a:bodyPr/>
          <a:lstStyle/>
          <a:p>
            <a:pPr>
              <a:defRPr/>
            </a:pPr>
            <a:fld id="{568D72D4-E6D9-4EE9-8864-BCA4D71D778F}" type="slidenum">
              <a:rPr lang="en-IN" smtClean="0"/>
              <a:pPr>
                <a:defRPr/>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r>
              <a:rPr lang="en-US" smtClean="0"/>
              <a:t>14/10/2010</a:t>
            </a:r>
            <a:endParaRPr lang="en-IN"/>
          </a:p>
        </p:txBody>
      </p:sp>
      <p:sp>
        <p:nvSpPr>
          <p:cNvPr id="8" name="Footer Placeholder 7"/>
          <p:cNvSpPr>
            <a:spLocks noGrp="1"/>
          </p:cNvSpPr>
          <p:nvPr>
            <p:ph type="ftr" sz="quarter" idx="11"/>
          </p:nvPr>
        </p:nvSpPr>
        <p:spPr/>
        <p:txBody>
          <a:bodyPr/>
          <a:lstStyle/>
          <a:p>
            <a:pPr>
              <a:defRPr/>
            </a:pPr>
            <a:r>
              <a:rPr lang="en-IN" smtClean="0"/>
              <a:t>www.eazynotes.com</a:t>
            </a:r>
            <a:endParaRPr lang="en-IN"/>
          </a:p>
        </p:txBody>
      </p:sp>
      <p:sp>
        <p:nvSpPr>
          <p:cNvPr id="9" name="Slide Number Placeholder 8"/>
          <p:cNvSpPr>
            <a:spLocks noGrp="1"/>
          </p:cNvSpPr>
          <p:nvPr>
            <p:ph type="sldNum" sz="quarter" idx="12"/>
          </p:nvPr>
        </p:nvSpPr>
        <p:spPr/>
        <p:txBody>
          <a:bodyPr/>
          <a:lstStyle/>
          <a:p>
            <a:pPr>
              <a:defRPr/>
            </a:pPr>
            <a:fld id="{E9DB1E8F-A2F7-41C1-95B2-15658ED9908E}" type="slidenum">
              <a:rPr lang="en-IN" smtClean="0"/>
              <a:pPr>
                <a:defRPr/>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r>
              <a:rPr lang="en-US" smtClean="0"/>
              <a:t>14/10/2010</a:t>
            </a:r>
            <a:endParaRPr lang="en-IN"/>
          </a:p>
        </p:txBody>
      </p:sp>
      <p:sp>
        <p:nvSpPr>
          <p:cNvPr id="4" name="Footer Placeholder 3"/>
          <p:cNvSpPr>
            <a:spLocks noGrp="1"/>
          </p:cNvSpPr>
          <p:nvPr>
            <p:ph type="ftr" sz="quarter" idx="11"/>
          </p:nvPr>
        </p:nvSpPr>
        <p:spPr/>
        <p:txBody>
          <a:bodyPr/>
          <a:lstStyle/>
          <a:p>
            <a:pPr>
              <a:defRPr/>
            </a:pPr>
            <a:r>
              <a:rPr lang="en-IN" smtClean="0"/>
              <a:t>www.eazynotes.com</a:t>
            </a:r>
            <a:endParaRPr lang="en-IN"/>
          </a:p>
        </p:txBody>
      </p:sp>
      <p:sp>
        <p:nvSpPr>
          <p:cNvPr id="5" name="Slide Number Placeholder 4"/>
          <p:cNvSpPr>
            <a:spLocks noGrp="1"/>
          </p:cNvSpPr>
          <p:nvPr>
            <p:ph type="sldNum" sz="quarter" idx="12"/>
          </p:nvPr>
        </p:nvSpPr>
        <p:spPr/>
        <p:txBody>
          <a:bodyPr/>
          <a:lstStyle/>
          <a:p>
            <a:pPr>
              <a:defRPr/>
            </a:pPr>
            <a:fld id="{FF09CC85-C73D-4AB5-A6BF-F0958A202C31}" type="slidenum">
              <a:rPr lang="en-IN" smtClean="0"/>
              <a:pPr>
                <a:defRPr/>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pPr>
              <a:defRPr/>
            </a:pPr>
            <a:r>
              <a:rPr lang="en-US" smtClean="0"/>
              <a:t>14/10/2010</a:t>
            </a:r>
            <a:endParaRPr lang="en-IN"/>
          </a:p>
        </p:txBody>
      </p:sp>
      <p:sp>
        <p:nvSpPr>
          <p:cNvPr id="3" name="Footer Placeholder 2"/>
          <p:cNvSpPr>
            <a:spLocks noGrp="1"/>
          </p:cNvSpPr>
          <p:nvPr>
            <p:ph type="ftr" sz="quarter" idx="11"/>
          </p:nvPr>
        </p:nvSpPr>
        <p:spPr/>
        <p:txBody>
          <a:bodyPr/>
          <a:lstStyle/>
          <a:p>
            <a:pPr>
              <a:defRPr/>
            </a:pPr>
            <a:r>
              <a:rPr lang="en-IN" smtClean="0"/>
              <a:t>www.eazynotes.com</a:t>
            </a:r>
            <a:endParaRPr lang="en-IN"/>
          </a:p>
        </p:txBody>
      </p:sp>
      <p:sp>
        <p:nvSpPr>
          <p:cNvPr id="4" name="Slide Number Placeholder 3"/>
          <p:cNvSpPr>
            <a:spLocks noGrp="1"/>
          </p:cNvSpPr>
          <p:nvPr>
            <p:ph type="sldNum" sz="quarter" idx="12"/>
          </p:nvPr>
        </p:nvSpPr>
        <p:spPr/>
        <p:txBody>
          <a:bodyPr/>
          <a:lstStyle/>
          <a:p>
            <a:pPr>
              <a:defRPr/>
            </a:pPr>
            <a:fld id="{A6A793F2-EBDC-4BE9-B217-FFD4A8BFE1D7}" type="slidenum">
              <a:rPr lang="en-IN" smtClean="0"/>
              <a:pPr>
                <a:defRPr/>
              </a:pPr>
              <a:t>‹#›</a:t>
            </a:fld>
            <a:endParaRPr lang="en-IN"/>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r>
              <a:rPr lang="en-US" smtClean="0"/>
              <a:t>14/10/2010</a:t>
            </a:r>
            <a:endParaRPr lang="en-IN"/>
          </a:p>
        </p:txBody>
      </p:sp>
      <p:sp>
        <p:nvSpPr>
          <p:cNvPr id="6" name="Footer Placeholder 5"/>
          <p:cNvSpPr>
            <a:spLocks noGrp="1"/>
          </p:cNvSpPr>
          <p:nvPr>
            <p:ph type="ftr" sz="quarter" idx="11"/>
          </p:nvPr>
        </p:nvSpPr>
        <p:spPr/>
        <p:txBody>
          <a:bodyPr/>
          <a:lstStyle/>
          <a:p>
            <a:pPr>
              <a:defRPr/>
            </a:pPr>
            <a:r>
              <a:rPr lang="en-IN" smtClean="0"/>
              <a:t>www.eazynotes.com</a:t>
            </a:r>
            <a:endParaRPr lang="en-IN"/>
          </a:p>
        </p:txBody>
      </p:sp>
      <p:sp>
        <p:nvSpPr>
          <p:cNvPr id="7" name="Slide Number Placeholder 6"/>
          <p:cNvSpPr>
            <a:spLocks noGrp="1"/>
          </p:cNvSpPr>
          <p:nvPr>
            <p:ph type="sldNum" sz="quarter" idx="12"/>
          </p:nvPr>
        </p:nvSpPr>
        <p:spPr/>
        <p:txBody>
          <a:bodyPr/>
          <a:lstStyle/>
          <a:p>
            <a:pPr>
              <a:defRPr/>
            </a:pPr>
            <a:fld id="{78011BA4-C3E4-4AFD-9BD2-5324F96A143D}" type="slidenum">
              <a:rPr lang="en-IN" smtClean="0"/>
              <a:pPr>
                <a:defRPr/>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r>
              <a:rPr lang="en-US" smtClean="0"/>
              <a:t>14/10/2010</a:t>
            </a:r>
            <a:endParaRPr lang="en-IN"/>
          </a:p>
        </p:txBody>
      </p:sp>
      <p:sp>
        <p:nvSpPr>
          <p:cNvPr id="6" name="Footer Placeholder 5"/>
          <p:cNvSpPr>
            <a:spLocks noGrp="1"/>
          </p:cNvSpPr>
          <p:nvPr>
            <p:ph type="ftr" sz="quarter" idx="11"/>
          </p:nvPr>
        </p:nvSpPr>
        <p:spPr/>
        <p:txBody>
          <a:bodyPr/>
          <a:lstStyle/>
          <a:p>
            <a:pPr>
              <a:defRPr/>
            </a:pPr>
            <a:r>
              <a:rPr lang="en-IN" smtClean="0"/>
              <a:t>www.eazynotes.com</a:t>
            </a:r>
            <a:endParaRPr lang="en-IN"/>
          </a:p>
        </p:txBody>
      </p:sp>
      <p:sp>
        <p:nvSpPr>
          <p:cNvPr id="7" name="Slide Number Placeholder 6"/>
          <p:cNvSpPr>
            <a:spLocks noGrp="1"/>
          </p:cNvSpPr>
          <p:nvPr>
            <p:ph type="sldNum" sz="quarter" idx="12"/>
          </p:nvPr>
        </p:nvSpPr>
        <p:spPr/>
        <p:txBody>
          <a:bodyPr/>
          <a:lstStyle/>
          <a:p>
            <a:pPr>
              <a:defRPr/>
            </a:pPr>
            <a:fld id="{501A097A-CB98-40F9-8EA9-44DA2B68A9C9}" type="slidenum">
              <a:rPr lang="en-IN" smtClean="0"/>
              <a:pPr>
                <a:defRPr/>
              </a:pPr>
              <a:t>‹#›</a:t>
            </a:fld>
            <a:endParaRPr lang="en-IN"/>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r>
              <a:rPr lang="en-US" smtClean="0"/>
              <a:t>14/10/2010</a:t>
            </a:r>
            <a:endParaRPr lang="en-IN"/>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r>
              <a:rPr lang="en-IN" smtClean="0"/>
              <a:t>www.eazynotes.com</a:t>
            </a:r>
            <a:endParaRPr lang="en-IN"/>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3E010B1B-858C-498A-BA4C-A77E41668D11}" type="slidenum">
              <a:rPr lang="en-IN" smtClean="0"/>
              <a:pPr>
                <a:defRPr/>
              </a:pPr>
              <a:t>‹#›</a:t>
            </a:fld>
            <a:endParaRPr lang="en-IN"/>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34973" y="-99392"/>
            <a:ext cx="7407275" cy="6881191"/>
          </a:xfrm>
        </p:spPr>
        <p:txBody>
          <a:bodyPr>
            <a:normAutofit/>
          </a:bodyPr>
          <a:lstStyle/>
          <a:p>
            <a:pPr algn="ctr">
              <a:defRPr/>
            </a:pPr>
            <a:r>
              <a:rPr lang="en-US" sz="2700" b="1" dirty="0" smtClean="0">
                <a:solidFill>
                  <a:schemeClr val="accent2"/>
                </a:solidFill>
              </a:rPr>
              <a:t>IDHAYA COLLEGE FOR WOMEN KUMBAKONAM</a:t>
            </a:r>
            <a:br>
              <a:rPr lang="en-US" sz="2700" b="1" dirty="0" smtClean="0">
                <a:solidFill>
                  <a:schemeClr val="accent2"/>
                </a:solidFill>
              </a:rPr>
            </a:br>
            <a:r>
              <a:rPr lang="en-US" b="1" dirty="0" smtClean="0">
                <a:solidFill>
                  <a:schemeClr val="tx2">
                    <a:satMod val="130000"/>
                  </a:schemeClr>
                </a:solidFill>
              </a:rPr>
              <a:t/>
            </a:r>
            <a:br>
              <a:rPr lang="en-US" b="1" dirty="0" smtClean="0">
                <a:solidFill>
                  <a:schemeClr val="tx2">
                    <a:satMod val="130000"/>
                  </a:schemeClr>
                </a:solidFill>
              </a:rPr>
            </a:br>
            <a:r>
              <a:rPr lang="en-US" b="1" dirty="0" smtClean="0">
                <a:solidFill>
                  <a:schemeClr val="bg2">
                    <a:lumMod val="50000"/>
                  </a:schemeClr>
                </a:solidFill>
              </a:rPr>
              <a:t/>
            </a:r>
            <a:br>
              <a:rPr lang="en-US" b="1" dirty="0" smtClean="0">
                <a:solidFill>
                  <a:schemeClr val="bg2">
                    <a:lumMod val="50000"/>
                  </a:schemeClr>
                </a:solidFill>
              </a:rPr>
            </a:br>
            <a:r>
              <a:rPr lang="en-US" b="1" dirty="0" smtClean="0">
                <a:solidFill>
                  <a:schemeClr val="bg2">
                    <a:lumMod val="50000"/>
                  </a:schemeClr>
                </a:solidFill>
              </a:rPr>
              <a:t/>
            </a:r>
            <a:br>
              <a:rPr lang="en-US" b="1" dirty="0" smtClean="0">
                <a:solidFill>
                  <a:schemeClr val="bg2">
                    <a:lumMod val="50000"/>
                  </a:schemeClr>
                </a:solidFill>
              </a:rPr>
            </a:br>
            <a:r>
              <a:rPr lang="en-US" sz="3600" b="1" dirty="0" smtClean="0">
                <a:solidFill>
                  <a:schemeClr val="bg2">
                    <a:lumMod val="50000"/>
                  </a:schemeClr>
                </a:solidFill>
              </a:rPr>
              <a:t>COMPUTER </a:t>
            </a:r>
            <a:r>
              <a:rPr lang="en-US" sz="3600" b="1" dirty="0">
                <a:solidFill>
                  <a:schemeClr val="bg2">
                    <a:lumMod val="50000"/>
                  </a:schemeClr>
                </a:solidFill>
              </a:rPr>
              <a:t>NETWORKS</a:t>
            </a:r>
            <a:r>
              <a:rPr lang="en-US" b="1" dirty="0" smtClean="0">
                <a:solidFill>
                  <a:schemeClr val="tx2">
                    <a:satMod val="130000"/>
                  </a:schemeClr>
                </a:solidFill>
              </a:rPr>
              <a:t/>
            </a:r>
            <a:br>
              <a:rPr lang="en-US" b="1" dirty="0" smtClean="0">
                <a:solidFill>
                  <a:schemeClr val="tx2">
                    <a:satMod val="130000"/>
                  </a:schemeClr>
                </a:solidFill>
              </a:rPr>
            </a:br>
            <a:r>
              <a:rPr lang="en-US" sz="2700" b="1" dirty="0" smtClean="0">
                <a:solidFill>
                  <a:schemeClr val="accent6">
                    <a:lumMod val="75000"/>
                  </a:schemeClr>
                </a:solidFill>
              </a:rPr>
              <a:t>BCA - </a:t>
            </a:r>
            <a:r>
              <a:rPr lang="en-US" sz="2000" b="1" dirty="0" smtClean="0">
                <a:solidFill>
                  <a:schemeClr val="accent6">
                    <a:lumMod val="75000"/>
                  </a:schemeClr>
                </a:solidFill>
              </a:rPr>
              <a:t>VI Semester </a:t>
            </a:r>
            <a:r>
              <a:rPr lang="en-US" sz="2700" b="1" dirty="0" smtClean="0">
                <a:solidFill>
                  <a:schemeClr val="accent2"/>
                </a:solidFill>
              </a:rPr>
              <a:t/>
            </a:r>
            <a:br>
              <a:rPr lang="en-US" sz="2700" b="1" dirty="0" smtClean="0">
                <a:solidFill>
                  <a:schemeClr val="accent2"/>
                </a:solidFill>
              </a:rPr>
            </a:br>
            <a:r>
              <a:rPr lang="en-US" sz="2700" b="1" dirty="0" smtClean="0">
                <a:solidFill>
                  <a:schemeClr val="accent2"/>
                </a:solidFill>
              </a:rPr>
              <a:t/>
            </a:r>
            <a:br>
              <a:rPr lang="en-US" sz="2700" b="1" dirty="0" smtClean="0">
                <a:solidFill>
                  <a:schemeClr val="accent2"/>
                </a:solidFill>
              </a:rPr>
            </a:br>
            <a:r>
              <a:rPr lang="en-US" sz="2000" b="1" dirty="0" smtClean="0">
                <a:solidFill>
                  <a:schemeClr val="accent4">
                    <a:lumMod val="75000"/>
                  </a:schemeClr>
                </a:solidFill>
              </a:rPr>
              <a:t>SUB.CODE – 16SCCCA8</a:t>
            </a:r>
            <a:r>
              <a:rPr lang="en-US" sz="3100" b="1" dirty="0" smtClean="0">
                <a:solidFill>
                  <a:schemeClr val="accent4">
                    <a:lumMod val="75000"/>
                  </a:schemeClr>
                </a:solidFill>
              </a:rPr>
              <a:t/>
            </a:r>
            <a:br>
              <a:rPr lang="en-US" sz="3100" b="1" dirty="0" smtClean="0">
                <a:solidFill>
                  <a:schemeClr val="accent4">
                    <a:lumMod val="75000"/>
                  </a:schemeClr>
                </a:solidFill>
              </a:rPr>
            </a:br>
            <a:r>
              <a:rPr lang="en-US" sz="3100" b="1" dirty="0" smtClean="0">
                <a:solidFill>
                  <a:schemeClr val="accent4">
                    <a:lumMod val="75000"/>
                  </a:schemeClr>
                </a:solidFill>
              </a:rPr>
              <a:t/>
            </a:r>
            <a:br>
              <a:rPr lang="en-US" sz="3100" b="1" dirty="0" smtClean="0">
                <a:solidFill>
                  <a:schemeClr val="accent4">
                    <a:lumMod val="75000"/>
                  </a:schemeClr>
                </a:solidFill>
              </a:rPr>
            </a:br>
            <a:r>
              <a:rPr lang="en-US" sz="4400" b="1" dirty="0" smtClean="0">
                <a:solidFill>
                  <a:srgbClr val="00642D"/>
                </a:solidFill>
              </a:rPr>
              <a:t> </a:t>
            </a:r>
            <a:r>
              <a:rPr lang="en-US" sz="3100" b="1" dirty="0" smtClean="0">
                <a:solidFill>
                  <a:srgbClr val="00642D"/>
                </a:solidFill>
              </a:rPr>
              <a:t>PART 1 – </a:t>
            </a:r>
            <a:r>
              <a:rPr lang="en-US" sz="3100" b="1" dirty="0" smtClean="0">
                <a:solidFill>
                  <a:srgbClr val="00642D"/>
                </a:solidFill>
              </a:rPr>
              <a:t>UNIT </a:t>
            </a:r>
            <a:r>
              <a:rPr lang="en-US" sz="3100" b="1" dirty="0" smtClean="0">
                <a:solidFill>
                  <a:srgbClr val="00642D"/>
                </a:solidFill>
              </a:rPr>
              <a:t>I - II</a:t>
            </a:r>
            <a:r>
              <a:rPr lang="en-US" sz="3600" b="1" dirty="0" smtClean="0">
                <a:solidFill>
                  <a:srgbClr val="00B050"/>
                </a:solidFill>
              </a:rPr>
              <a:t/>
            </a:r>
            <a:br>
              <a:rPr lang="en-US" sz="3600" b="1" dirty="0" smtClean="0">
                <a:solidFill>
                  <a:srgbClr val="00B050"/>
                </a:solidFill>
              </a:rPr>
            </a:br>
            <a:endParaRPr lang="en-IN" b="1" dirty="0">
              <a:solidFill>
                <a:srgbClr val="002060"/>
              </a:solidFill>
            </a:endParaRPr>
          </a:p>
        </p:txBody>
      </p:sp>
      <p:sp>
        <p:nvSpPr>
          <p:cNvPr id="7" name="Slide Number Placeholder 6"/>
          <p:cNvSpPr>
            <a:spLocks noGrp="1"/>
          </p:cNvSpPr>
          <p:nvPr>
            <p:ph type="sldNum" sz="quarter" idx="12"/>
          </p:nvPr>
        </p:nvSpPr>
        <p:spPr/>
        <p:txBody>
          <a:bodyPr/>
          <a:lstStyle/>
          <a:p>
            <a:pPr>
              <a:defRPr/>
            </a:pPr>
            <a:fld id="{6C2082FC-6B0C-4D2D-AFA2-1CC1F9DCB6FF}" type="slidenum">
              <a:rPr lang="en-IN" smtClean="0"/>
              <a:pPr>
                <a:defRPr/>
              </a:pPr>
              <a:t>1</a:t>
            </a:fld>
            <a:endParaRPr lang="en-IN"/>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1206" y="1331640"/>
            <a:ext cx="1696938" cy="1696938"/>
          </a:xfrm>
          <a:prstGeom prst="rect">
            <a:avLst/>
          </a:prstGeom>
        </p:spPr>
      </p:pic>
      <p:sp>
        <p:nvSpPr>
          <p:cNvPr id="9" name="Title 3"/>
          <p:cNvSpPr txBox="1">
            <a:spLocks/>
          </p:cNvSpPr>
          <p:nvPr/>
        </p:nvSpPr>
        <p:spPr>
          <a:xfrm>
            <a:off x="1573518" y="4836286"/>
            <a:ext cx="7407275" cy="1471612"/>
          </a:xfrm>
          <a:prstGeom prst="rect">
            <a:avLst/>
          </a:prstGeom>
        </p:spPr>
        <p:txBody>
          <a:bodyPr anchor="b">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fontAlgn="auto">
              <a:spcAft>
                <a:spcPts val="0"/>
              </a:spcAft>
              <a:defRPr/>
            </a:pPr>
            <a:endParaRPr lang="en-IN" b="1" dirty="0">
              <a:solidFill>
                <a:srgbClr val="002060"/>
              </a:solidFill>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a:defRPr/>
            </a:pPr>
            <a:r>
              <a:rPr lang="en-US" b="1" dirty="0" smtClean="0"/>
              <a:t>APPLICATIONS OF NETWOKS</a:t>
            </a:r>
            <a:endParaRPr lang="en-IN" dirty="0"/>
          </a:p>
        </p:txBody>
      </p:sp>
      <p:sp>
        <p:nvSpPr>
          <p:cNvPr id="4" name="Content Placeholder 3"/>
          <p:cNvSpPr>
            <a:spLocks noGrp="1"/>
          </p:cNvSpPr>
          <p:nvPr>
            <p:ph idx="1"/>
          </p:nvPr>
        </p:nvSpPr>
        <p:spPr/>
        <p:txBody>
          <a:bodyPr>
            <a:normAutofit lnSpcReduction="10000"/>
          </a:bodyPr>
          <a:lstStyle/>
          <a:p>
            <a:pPr>
              <a:defRPr/>
            </a:pPr>
            <a:r>
              <a:rPr lang="en-IN" dirty="0" smtClean="0"/>
              <a:t>E-mail</a:t>
            </a:r>
          </a:p>
          <a:p>
            <a:pPr>
              <a:defRPr/>
            </a:pPr>
            <a:r>
              <a:rPr lang="en-IN" dirty="0" smtClean="0"/>
              <a:t>Searchable Data (Web Sites)</a:t>
            </a:r>
          </a:p>
          <a:p>
            <a:pPr>
              <a:defRPr/>
            </a:pPr>
            <a:r>
              <a:rPr lang="en-IN" dirty="0" smtClean="0"/>
              <a:t>E-Commerce</a:t>
            </a:r>
          </a:p>
          <a:p>
            <a:pPr>
              <a:defRPr/>
            </a:pPr>
            <a:r>
              <a:rPr lang="en-IN" dirty="0" smtClean="0"/>
              <a:t>News Groups</a:t>
            </a:r>
          </a:p>
          <a:p>
            <a:pPr>
              <a:defRPr/>
            </a:pPr>
            <a:r>
              <a:rPr lang="en-IN" dirty="0" smtClean="0"/>
              <a:t>Internet Telephony (VoIP)</a:t>
            </a:r>
          </a:p>
          <a:p>
            <a:pPr>
              <a:defRPr/>
            </a:pPr>
            <a:r>
              <a:rPr lang="en-IN" dirty="0" smtClean="0"/>
              <a:t>Video Conferencing</a:t>
            </a:r>
          </a:p>
          <a:p>
            <a:pPr>
              <a:defRPr/>
            </a:pPr>
            <a:r>
              <a:rPr lang="en-IN" dirty="0" smtClean="0"/>
              <a:t>Chat Groups</a:t>
            </a:r>
          </a:p>
          <a:p>
            <a:pPr>
              <a:defRPr/>
            </a:pPr>
            <a:r>
              <a:rPr lang="en-IN" dirty="0" smtClean="0"/>
              <a:t>Instant Messengers </a:t>
            </a:r>
          </a:p>
          <a:p>
            <a:pPr>
              <a:defRPr/>
            </a:pPr>
            <a:r>
              <a:rPr lang="en-IN" dirty="0" smtClean="0"/>
              <a:t>Internet Radio</a:t>
            </a:r>
          </a:p>
          <a:p>
            <a:pPr>
              <a:defRPr/>
            </a:pPr>
            <a:endParaRPr lang="en-IN" dirty="0"/>
          </a:p>
        </p:txBody>
      </p:sp>
      <p:sp>
        <p:nvSpPr>
          <p:cNvPr id="6" name="Slide Number Placeholder 5"/>
          <p:cNvSpPr>
            <a:spLocks noGrp="1"/>
          </p:cNvSpPr>
          <p:nvPr>
            <p:ph type="sldNum" sz="quarter" idx="12"/>
          </p:nvPr>
        </p:nvSpPr>
        <p:spPr/>
        <p:txBody>
          <a:bodyPr/>
          <a:lstStyle/>
          <a:p>
            <a:pPr>
              <a:defRPr/>
            </a:pPr>
            <a:fld id="{83EDFE9C-23F0-46B5-A677-118A668CF22D}" type="slidenum">
              <a:rPr lang="en-IN" smtClean="0"/>
              <a:pPr>
                <a:defRPr/>
              </a:pPr>
              <a:t>10</a:t>
            </a:fld>
            <a:endParaRPr lang="en-IN"/>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defRPr/>
            </a:pPr>
            <a:r>
              <a:rPr lang="en-US" b="1" dirty="0" smtClean="0"/>
              <a:t>What is a Topology?</a:t>
            </a:r>
            <a:endParaRPr lang="en-US" b="1" dirty="0"/>
          </a:p>
        </p:txBody>
      </p:sp>
      <p:sp>
        <p:nvSpPr>
          <p:cNvPr id="21507" name="Rectangle 3"/>
          <p:cNvSpPr>
            <a:spLocks noGrp="1" noChangeArrowheads="1"/>
          </p:cNvSpPr>
          <p:nvPr>
            <p:ph idx="1"/>
          </p:nvPr>
        </p:nvSpPr>
        <p:spPr/>
        <p:txBody>
          <a:bodyPr/>
          <a:lstStyle/>
          <a:p>
            <a:pPr algn="just" eaLnBrk="1" hangingPunct="1">
              <a:defRPr/>
            </a:pPr>
            <a:r>
              <a:rPr lang="en-IN" dirty="0" smtClean="0"/>
              <a:t>Network topologies describe the ways in which the elements of a network are mapped. They describe the physical and logical arrangement of the network nodes.</a:t>
            </a:r>
          </a:p>
          <a:p>
            <a:pPr algn="just" eaLnBrk="1" hangingPunct="1">
              <a:defRPr/>
            </a:pPr>
            <a:endParaRPr lang="en-IN" dirty="0" smtClean="0"/>
          </a:p>
          <a:p>
            <a:pPr algn="just" eaLnBrk="1" hangingPunct="1">
              <a:defRPr/>
            </a:pPr>
            <a:r>
              <a:rPr lang="en-IN" dirty="0" smtClean="0"/>
              <a:t>The physical topology of a network refers to the configuration of cables, computers, and other peripherals</a:t>
            </a:r>
          </a:p>
        </p:txBody>
      </p:sp>
      <p:sp>
        <p:nvSpPr>
          <p:cNvPr id="5" name="Slide Number Placeholder 4"/>
          <p:cNvSpPr>
            <a:spLocks noGrp="1"/>
          </p:cNvSpPr>
          <p:nvPr>
            <p:ph type="sldNum" sz="quarter" idx="12"/>
          </p:nvPr>
        </p:nvSpPr>
        <p:spPr/>
        <p:txBody>
          <a:bodyPr/>
          <a:lstStyle/>
          <a:p>
            <a:pPr>
              <a:defRPr/>
            </a:pPr>
            <a:fld id="{50FBB9CA-FED5-41EA-B881-0305F7A14AF6}" type="slidenum">
              <a:rPr lang="en-IN" smtClean="0"/>
              <a:pPr>
                <a:defRPr/>
              </a:pPr>
              <a:t>11</a:t>
            </a:fld>
            <a:endParaRPr lang="en-IN"/>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hangingPunct="1">
              <a:defRPr/>
            </a:pPr>
            <a:r>
              <a:rPr lang="en-US" b="1" dirty="0" smtClean="0"/>
              <a:t>Different Types of Topologies</a:t>
            </a:r>
            <a:endParaRPr lang="en-IN" b="1" dirty="0"/>
          </a:p>
        </p:txBody>
      </p:sp>
      <p:sp>
        <p:nvSpPr>
          <p:cNvPr id="3" name="Content Placeholder 2"/>
          <p:cNvSpPr>
            <a:spLocks noGrp="1"/>
          </p:cNvSpPr>
          <p:nvPr>
            <p:ph idx="1"/>
          </p:nvPr>
        </p:nvSpPr>
        <p:spPr/>
        <p:txBody>
          <a:bodyPr>
            <a:normAutofit fontScale="85000" lnSpcReduction="20000"/>
          </a:bodyPr>
          <a:lstStyle/>
          <a:p>
            <a:pPr eaLnBrk="1" hangingPunct="1">
              <a:defRPr/>
            </a:pPr>
            <a:r>
              <a:rPr lang="en-US" dirty="0" smtClean="0"/>
              <a:t>Bus Topology</a:t>
            </a:r>
          </a:p>
          <a:p>
            <a:pPr eaLnBrk="1" hangingPunct="1">
              <a:defRPr/>
            </a:pPr>
            <a:endParaRPr lang="en-US" dirty="0" smtClean="0"/>
          </a:p>
          <a:p>
            <a:pPr eaLnBrk="1" hangingPunct="1">
              <a:defRPr/>
            </a:pPr>
            <a:r>
              <a:rPr lang="en-US" dirty="0" smtClean="0"/>
              <a:t>Star Topology</a:t>
            </a:r>
          </a:p>
          <a:p>
            <a:pPr eaLnBrk="1" hangingPunct="1">
              <a:defRPr/>
            </a:pPr>
            <a:endParaRPr lang="en-IN" dirty="0" smtClean="0"/>
          </a:p>
          <a:p>
            <a:pPr eaLnBrk="1" hangingPunct="1">
              <a:defRPr/>
            </a:pPr>
            <a:r>
              <a:rPr lang="en-US" dirty="0" smtClean="0"/>
              <a:t>Ring Topology</a:t>
            </a:r>
          </a:p>
          <a:p>
            <a:pPr eaLnBrk="1" hangingPunct="1">
              <a:defRPr/>
            </a:pPr>
            <a:endParaRPr lang="en-IN" dirty="0" smtClean="0"/>
          </a:p>
          <a:p>
            <a:pPr eaLnBrk="1" hangingPunct="1">
              <a:defRPr/>
            </a:pPr>
            <a:r>
              <a:rPr lang="en-US" dirty="0" smtClean="0"/>
              <a:t>Mesh Topology</a:t>
            </a:r>
          </a:p>
          <a:p>
            <a:pPr eaLnBrk="1" hangingPunct="1">
              <a:defRPr/>
            </a:pPr>
            <a:endParaRPr lang="en-IN" dirty="0" smtClean="0"/>
          </a:p>
          <a:p>
            <a:pPr eaLnBrk="1" hangingPunct="1">
              <a:defRPr/>
            </a:pPr>
            <a:r>
              <a:rPr lang="en-US" dirty="0" smtClean="0"/>
              <a:t>Tree Topology</a:t>
            </a:r>
          </a:p>
          <a:p>
            <a:pPr eaLnBrk="1" hangingPunct="1">
              <a:defRPr/>
            </a:pPr>
            <a:endParaRPr lang="en-US" dirty="0" smtClean="0"/>
          </a:p>
          <a:p>
            <a:pPr eaLnBrk="1" hangingPunct="1">
              <a:defRPr/>
            </a:pPr>
            <a:r>
              <a:rPr lang="en-US" dirty="0" smtClean="0"/>
              <a:t>Hybrid Topology</a:t>
            </a:r>
            <a:endParaRPr lang="en-IN" dirty="0" smtClean="0"/>
          </a:p>
          <a:p>
            <a:pPr eaLnBrk="1" hangingPunct="1">
              <a:defRPr/>
            </a:pPr>
            <a:endParaRPr lang="en-IN" dirty="0"/>
          </a:p>
        </p:txBody>
      </p:sp>
      <p:sp>
        <p:nvSpPr>
          <p:cNvPr id="5" name="Slide Number Placeholder 4"/>
          <p:cNvSpPr>
            <a:spLocks noGrp="1"/>
          </p:cNvSpPr>
          <p:nvPr>
            <p:ph type="sldNum" sz="quarter" idx="12"/>
          </p:nvPr>
        </p:nvSpPr>
        <p:spPr/>
        <p:txBody>
          <a:bodyPr/>
          <a:lstStyle/>
          <a:p>
            <a:pPr>
              <a:defRPr/>
            </a:pPr>
            <a:fld id="{50FBB9CA-FED5-41EA-B881-0305F7A14AF6}" type="slidenum">
              <a:rPr lang="en-IN" smtClean="0"/>
              <a:pPr>
                <a:defRPr/>
              </a:pPr>
              <a:t>12</a:t>
            </a:fld>
            <a:endParaRPr lang="en-I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hangingPunct="1">
              <a:defRPr/>
            </a:pPr>
            <a:r>
              <a:rPr lang="en-US" b="1" dirty="0" smtClean="0"/>
              <a:t>Bus Topology</a:t>
            </a:r>
            <a:endParaRPr lang="en-IN" b="1" dirty="0"/>
          </a:p>
        </p:txBody>
      </p:sp>
      <p:sp>
        <p:nvSpPr>
          <p:cNvPr id="3" name="Content Placeholder 2"/>
          <p:cNvSpPr>
            <a:spLocks noGrp="1"/>
          </p:cNvSpPr>
          <p:nvPr>
            <p:ph idx="1"/>
          </p:nvPr>
        </p:nvSpPr>
        <p:spPr/>
        <p:txBody>
          <a:bodyPr>
            <a:normAutofit fontScale="92500" lnSpcReduction="20000"/>
          </a:bodyPr>
          <a:lstStyle/>
          <a:p>
            <a:pPr algn="just" eaLnBrk="1" hangingPunct="1">
              <a:defRPr/>
            </a:pPr>
            <a:r>
              <a:rPr lang="en-US" dirty="0" smtClean="0">
                <a:cs typeface="Times New Roman" charset="0"/>
              </a:rPr>
              <a:t>All the nodes (</a:t>
            </a:r>
            <a:r>
              <a:rPr lang="en-IN" dirty="0" smtClean="0"/>
              <a:t>file server, workstations, and peripherals)</a:t>
            </a:r>
            <a:r>
              <a:rPr lang="en-US" dirty="0" smtClean="0">
                <a:cs typeface="Times New Roman" charset="0"/>
              </a:rPr>
              <a:t> on a bus topology are connected by one single cable.</a:t>
            </a:r>
          </a:p>
          <a:p>
            <a:pPr algn="just" eaLnBrk="1" hangingPunct="1">
              <a:defRPr/>
            </a:pPr>
            <a:endParaRPr lang="en-US" b="1" dirty="0" smtClean="0">
              <a:cs typeface="Times New Roman" charset="0"/>
            </a:endParaRPr>
          </a:p>
          <a:p>
            <a:pPr algn="just" eaLnBrk="1" hangingPunct="1">
              <a:defRPr/>
            </a:pPr>
            <a:r>
              <a:rPr lang="en-IN" dirty="0" smtClean="0"/>
              <a:t>A bus topology consists of a main run of cable with a terminator at each end. All nodes (file server, workstations, and peripherals) are connected to the linear cable.</a:t>
            </a:r>
          </a:p>
          <a:p>
            <a:pPr algn="just" eaLnBrk="1" hangingPunct="1">
              <a:defRPr/>
            </a:pPr>
            <a:endParaRPr lang="en-US" b="1" dirty="0" smtClean="0">
              <a:solidFill>
                <a:srgbClr val="000066"/>
              </a:solidFill>
              <a:cs typeface="Times New Roman" charset="0"/>
            </a:endParaRPr>
          </a:p>
          <a:p>
            <a:pPr algn="just" eaLnBrk="1" hangingPunct="1">
              <a:defRPr/>
            </a:pPr>
            <a:r>
              <a:rPr lang="en-US" dirty="0" smtClean="0">
                <a:cs typeface="Times New Roman" charset="0"/>
              </a:rPr>
              <a:t>Popular on LANs because they are inexpensive and easy to install.</a:t>
            </a:r>
          </a:p>
          <a:p>
            <a:pPr eaLnBrk="1" hangingPunct="1">
              <a:defRPr/>
            </a:pPr>
            <a:endParaRPr lang="en-IN" dirty="0"/>
          </a:p>
        </p:txBody>
      </p:sp>
      <p:sp>
        <p:nvSpPr>
          <p:cNvPr id="5" name="Slide Number Placeholder 4"/>
          <p:cNvSpPr>
            <a:spLocks noGrp="1"/>
          </p:cNvSpPr>
          <p:nvPr>
            <p:ph type="sldNum" sz="quarter" idx="12"/>
          </p:nvPr>
        </p:nvSpPr>
        <p:spPr/>
        <p:txBody>
          <a:bodyPr/>
          <a:lstStyle/>
          <a:p>
            <a:pPr>
              <a:defRPr/>
            </a:pPr>
            <a:fld id="{50FBB9CA-FED5-41EA-B881-0305F7A14AF6}" type="slidenum">
              <a:rPr lang="en-IN" smtClean="0"/>
              <a:pPr>
                <a:defRPr/>
              </a:pPr>
              <a:t>13</a:t>
            </a:fld>
            <a:endParaRPr lang="en-I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eaLnBrk="1" hangingPunct="1">
              <a:defRPr/>
            </a:pPr>
            <a:r>
              <a:rPr lang="en-US" b="1" dirty="0" smtClean="0"/>
              <a:t>Bus Topology</a:t>
            </a:r>
            <a:endParaRPr lang="en-IN" b="1" dirty="0"/>
          </a:p>
        </p:txBody>
      </p:sp>
      <p:sp>
        <p:nvSpPr>
          <p:cNvPr id="6" name="Slide Number Placeholder 5"/>
          <p:cNvSpPr>
            <a:spLocks noGrp="1"/>
          </p:cNvSpPr>
          <p:nvPr>
            <p:ph type="sldNum" sz="quarter" idx="12"/>
          </p:nvPr>
        </p:nvSpPr>
        <p:spPr/>
        <p:txBody>
          <a:bodyPr/>
          <a:lstStyle/>
          <a:p>
            <a:pPr>
              <a:defRPr/>
            </a:pPr>
            <a:fld id="{50FBB9CA-FED5-41EA-B881-0305F7A14AF6}" type="slidenum">
              <a:rPr lang="en-IN" smtClean="0"/>
              <a:pPr>
                <a:defRPr/>
              </a:pPr>
              <a:t>14</a:t>
            </a:fld>
            <a:endParaRPr lang="en-IN"/>
          </a:p>
        </p:txBody>
      </p:sp>
      <p:pic>
        <p:nvPicPr>
          <p:cNvPr id="10243" name="Picture 10"/>
          <p:cNvPicPr>
            <a:picLocks noChangeAspect="1" noChangeArrowheads="1"/>
          </p:cNvPicPr>
          <p:nvPr/>
        </p:nvPicPr>
        <p:blipFill>
          <a:blip r:embed="rId2"/>
          <a:srcRect/>
          <a:stretch>
            <a:fillRect/>
          </a:stretch>
        </p:blipFill>
        <p:spPr bwMode="auto">
          <a:xfrm>
            <a:off x="1219200" y="2209800"/>
            <a:ext cx="65532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b="1" dirty="0" smtClean="0"/>
              <a:t>Ring Topology</a:t>
            </a:r>
            <a:endParaRPr lang="en-IN" b="1" dirty="0"/>
          </a:p>
        </p:txBody>
      </p:sp>
      <p:sp>
        <p:nvSpPr>
          <p:cNvPr id="3" name="Content Placeholder 2"/>
          <p:cNvSpPr>
            <a:spLocks noGrp="1"/>
          </p:cNvSpPr>
          <p:nvPr>
            <p:ph idx="1"/>
          </p:nvPr>
        </p:nvSpPr>
        <p:spPr/>
        <p:txBody>
          <a:bodyPr>
            <a:normAutofit fontScale="70000" lnSpcReduction="20000"/>
          </a:bodyPr>
          <a:lstStyle/>
          <a:p>
            <a:pPr algn="just" eaLnBrk="1" hangingPunct="1">
              <a:defRPr/>
            </a:pPr>
            <a:r>
              <a:rPr lang="en-IN" dirty="0" smtClean="0"/>
              <a:t>In a ring network, every device has exactly two neighbours for communication purposes. </a:t>
            </a:r>
          </a:p>
          <a:p>
            <a:pPr algn="just" eaLnBrk="1" hangingPunct="1">
              <a:defRPr/>
            </a:pPr>
            <a:endParaRPr lang="en-IN" dirty="0" smtClean="0"/>
          </a:p>
          <a:p>
            <a:pPr algn="just" eaLnBrk="1" hangingPunct="1">
              <a:defRPr/>
            </a:pPr>
            <a:r>
              <a:rPr lang="en-IN" dirty="0" smtClean="0"/>
              <a:t>All messages travel through a ring in the same direction. </a:t>
            </a:r>
          </a:p>
          <a:p>
            <a:pPr algn="just" eaLnBrk="1" hangingPunct="1">
              <a:defRPr/>
            </a:pPr>
            <a:endParaRPr lang="en-IN" dirty="0" smtClean="0"/>
          </a:p>
          <a:p>
            <a:pPr algn="just" eaLnBrk="1" hangingPunct="1">
              <a:defRPr/>
            </a:pPr>
            <a:r>
              <a:rPr lang="en-IN" dirty="0" smtClean="0"/>
              <a:t>A failure in any cable or device breaks the loop and can take down the entire network.</a:t>
            </a:r>
          </a:p>
          <a:p>
            <a:pPr algn="just" eaLnBrk="1" hangingPunct="1">
              <a:defRPr/>
            </a:pPr>
            <a:endParaRPr lang="en-IN" dirty="0" smtClean="0"/>
          </a:p>
          <a:p>
            <a:pPr algn="just" eaLnBrk="1" hangingPunct="1">
              <a:defRPr/>
            </a:pPr>
            <a:r>
              <a:rPr lang="en-IN" dirty="0" smtClean="0"/>
              <a:t> To implement a ring network we use the Token Ring technology</a:t>
            </a:r>
          </a:p>
          <a:p>
            <a:pPr algn="just" eaLnBrk="1" hangingPunct="1">
              <a:defRPr/>
            </a:pPr>
            <a:endParaRPr lang="en-US" dirty="0" smtClean="0"/>
          </a:p>
          <a:p>
            <a:pPr algn="just" eaLnBrk="1" hangingPunct="1">
              <a:defRPr/>
            </a:pPr>
            <a:r>
              <a:rPr lang="en-IN" dirty="0" smtClean="0"/>
              <a:t>A token, or small data packet, is continuously passed around the network. When a device needs to transmit, it reserves the token for the next trip around, then attaches its data packet to it.</a:t>
            </a:r>
            <a:endParaRPr lang="en-IN" dirty="0"/>
          </a:p>
        </p:txBody>
      </p:sp>
      <p:sp>
        <p:nvSpPr>
          <p:cNvPr id="5" name="Slide Number Placeholder 4"/>
          <p:cNvSpPr>
            <a:spLocks noGrp="1"/>
          </p:cNvSpPr>
          <p:nvPr>
            <p:ph type="sldNum" sz="quarter" idx="12"/>
          </p:nvPr>
        </p:nvSpPr>
        <p:spPr/>
        <p:txBody>
          <a:bodyPr/>
          <a:lstStyle/>
          <a:p>
            <a:pPr>
              <a:defRPr/>
            </a:pPr>
            <a:fld id="{50FBB9CA-FED5-41EA-B881-0305F7A14AF6}" type="slidenum">
              <a:rPr lang="en-IN" smtClean="0"/>
              <a:pPr>
                <a:defRPr/>
              </a:pPr>
              <a:t>15</a:t>
            </a:fld>
            <a:endParaRPr lang="en-IN"/>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b="1" dirty="0" smtClean="0"/>
              <a:t>Ring Topology</a:t>
            </a:r>
            <a:endParaRPr lang="en-IN" b="1" dirty="0"/>
          </a:p>
        </p:txBody>
      </p:sp>
      <p:sp>
        <p:nvSpPr>
          <p:cNvPr id="5" name="Slide Number Placeholder 4"/>
          <p:cNvSpPr>
            <a:spLocks noGrp="1"/>
          </p:cNvSpPr>
          <p:nvPr>
            <p:ph type="sldNum" sz="quarter" idx="12"/>
          </p:nvPr>
        </p:nvSpPr>
        <p:spPr/>
        <p:txBody>
          <a:bodyPr/>
          <a:lstStyle/>
          <a:p>
            <a:pPr>
              <a:defRPr/>
            </a:pPr>
            <a:fld id="{50FBB9CA-FED5-41EA-B881-0305F7A14AF6}" type="slidenum">
              <a:rPr lang="en-IN" smtClean="0"/>
              <a:pPr>
                <a:defRPr/>
              </a:pPr>
              <a:t>16</a:t>
            </a:fld>
            <a:endParaRPr lang="en-IN"/>
          </a:p>
        </p:txBody>
      </p:sp>
      <p:pic>
        <p:nvPicPr>
          <p:cNvPr id="13315" name="Picture 3"/>
          <p:cNvPicPr>
            <a:picLocks noChangeAspect="1" noChangeArrowheads="1"/>
          </p:cNvPicPr>
          <p:nvPr/>
        </p:nvPicPr>
        <p:blipFill>
          <a:blip r:embed="rId2"/>
          <a:srcRect/>
          <a:stretch>
            <a:fillRect/>
          </a:stretch>
        </p:blipFill>
        <p:spPr bwMode="auto">
          <a:xfrm>
            <a:off x="2057400" y="1828800"/>
            <a:ext cx="51816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b="1" dirty="0" smtClean="0"/>
              <a:t>Star Topology</a:t>
            </a:r>
            <a:endParaRPr lang="en-IN" b="1" dirty="0"/>
          </a:p>
        </p:txBody>
      </p:sp>
      <p:sp>
        <p:nvSpPr>
          <p:cNvPr id="3" name="Content Placeholder 2"/>
          <p:cNvSpPr>
            <a:spLocks noGrp="1"/>
          </p:cNvSpPr>
          <p:nvPr>
            <p:ph idx="1"/>
          </p:nvPr>
        </p:nvSpPr>
        <p:spPr/>
        <p:txBody>
          <a:bodyPr>
            <a:normAutofit fontScale="70000" lnSpcReduction="20000"/>
          </a:bodyPr>
          <a:lstStyle/>
          <a:p>
            <a:pPr algn="just" eaLnBrk="1" hangingPunct="1">
              <a:defRPr/>
            </a:pPr>
            <a:r>
              <a:rPr lang="en-US" dirty="0" smtClean="0"/>
              <a:t>In a star network, each node</a:t>
            </a:r>
            <a:r>
              <a:rPr lang="en-IN" dirty="0" smtClean="0"/>
              <a:t> (file server, workstations, and peripherals)</a:t>
            </a:r>
            <a:r>
              <a:rPr lang="en-US" dirty="0" smtClean="0"/>
              <a:t> is connected to a central device called a hub. </a:t>
            </a:r>
          </a:p>
          <a:p>
            <a:pPr algn="just" eaLnBrk="1" hangingPunct="1">
              <a:defRPr/>
            </a:pPr>
            <a:endParaRPr lang="en-US" dirty="0" smtClean="0"/>
          </a:p>
          <a:p>
            <a:pPr algn="just" eaLnBrk="1" hangingPunct="1">
              <a:defRPr/>
            </a:pPr>
            <a:r>
              <a:rPr lang="en-US" dirty="0" smtClean="0"/>
              <a:t>The hub takes a signal that comes from any node and passes it along to all the other nodes in the network.</a:t>
            </a:r>
          </a:p>
          <a:p>
            <a:pPr algn="just" eaLnBrk="1" hangingPunct="1">
              <a:defRPr/>
            </a:pPr>
            <a:endParaRPr lang="en-US" dirty="0" smtClean="0"/>
          </a:p>
          <a:p>
            <a:pPr algn="just" eaLnBrk="1" hangingPunct="1">
              <a:defRPr/>
            </a:pPr>
            <a:r>
              <a:rPr lang="en-IN" dirty="0" smtClean="0"/>
              <a:t>Data on a star network passes through the hub, switch, or concentrator before continuing to its destination. </a:t>
            </a:r>
          </a:p>
          <a:p>
            <a:pPr algn="just" eaLnBrk="1" hangingPunct="1">
              <a:defRPr/>
            </a:pPr>
            <a:endParaRPr lang="en-IN" dirty="0" smtClean="0"/>
          </a:p>
          <a:p>
            <a:pPr algn="just" eaLnBrk="1" hangingPunct="1">
              <a:defRPr/>
            </a:pPr>
            <a:r>
              <a:rPr lang="en-IN" dirty="0" smtClean="0"/>
              <a:t>The hub, switch, or concentrator manages and controls all functions of the network.</a:t>
            </a:r>
          </a:p>
          <a:p>
            <a:pPr algn="just" eaLnBrk="1" hangingPunct="1">
              <a:defRPr/>
            </a:pPr>
            <a:endParaRPr lang="en-IN" dirty="0" smtClean="0"/>
          </a:p>
          <a:p>
            <a:pPr algn="just" eaLnBrk="1" hangingPunct="1">
              <a:defRPr/>
            </a:pPr>
            <a:r>
              <a:rPr lang="en-IN" dirty="0" smtClean="0"/>
              <a:t>The star topology reduces the chance of network failure by connecting all of the systems to a central node.</a:t>
            </a:r>
          </a:p>
          <a:p>
            <a:pPr eaLnBrk="1" hangingPunct="1">
              <a:defRPr/>
            </a:pPr>
            <a:endParaRPr lang="en-IN" dirty="0"/>
          </a:p>
        </p:txBody>
      </p:sp>
      <p:sp>
        <p:nvSpPr>
          <p:cNvPr id="5" name="Slide Number Placeholder 4"/>
          <p:cNvSpPr>
            <a:spLocks noGrp="1"/>
          </p:cNvSpPr>
          <p:nvPr>
            <p:ph type="sldNum" sz="quarter" idx="12"/>
          </p:nvPr>
        </p:nvSpPr>
        <p:spPr/>
        <p:txBody>
          <a:bodyPr/>
          <a:lstStyle/>
          <a:p>
            <a:pPr>
              <a:defRPr/>
            </a:pPr>
            <a:fld id="{50FBB9CA-FED5-41EA-B881-0305F7A14AF6}" type="slidenum">
              <a:rPr lang="en-IN" smtClean="0"/>
              <a:pPr>
                <a:defRPr/>
              </a:pPr>
              <a:t>17</a:t>
            </a:fld>
            <a:endParaRPr lang="en-IN"/>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b="1" dirty="0" smtClean="0"/>
              <a:t>Star Topology</a:t>
            </a:r>
            <a:endParaRPr lang="en-IN" b="1" dirty="0"/>
          </a:p>
        </p:txBody>
      </p:sp>
      <p:sp>
        <p:nvSpPr>
          <p:cNvPr id="5" name="Slide Number Placeholder 4"/>
          <p:cNvSpPr>
            <a:spLocks noGrp="1"/>
          </p:cNvSpPr>
          <p:nvPr>
            <p:ph type="sldNum" sz="quarter" idx="12"/>
          </p:nvPr>
        </p:nvSpPr>
        <p:spPr/>
        <p:txBody>
          <a:bodyPr/>
          <a:lstStyle/>
          <a:p>
            <a:pPr>
              <a:defRPr/>
            </a:pPr>
            <a:fld id="{50FBB9CA-FED5-41EA-B881-0305F7A14AF6}" type="slidenum">
              <a:rPr lang="en-IN" smtClean="0"/>
              <a:pPr>
                <a:defRPr/>
              </a:pPr>
              <a:t>18</a:t>
            </a:fld>
            <a:endParaRPr lang="en-IN"/>
          </a:p>
        </p:txBody>
      </p:sp>
      <p:pic>
        <p:nvPicPr>
          <p:cNvPr id="16387" name="Picture 2"/>
          <p:cNvPicPr>
            <a:picLocks noChangeAspect="1" noChangeArrowheads="1"/>
          </p:cNvPicPr>
          <p:nvPr/>
        </p:nvPicPr>
        <p:blipFill>
          <a:blip r:embed="rId2"/>
          <a:srcRect/>
          <a:stretch>
            <a:fillRect/>
          </a:stretch>
        </p:blipFill>
        <p:spPr bwMode="auto">
          <a:xfrm>
            <a:off x="1600200" y="1752600"/>
            <a:ext cx="54102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b="1" dirty="0" smtClean="0"/>
              <a:t>Tree Topology</a:t>
            </a:r>
            <a:endParaRPr lang="en-IN" b="1" dirty="0"/>
          </a:p>
        </p:txBody>
      </p:sp>
      <p:sp>
        <p:nvSpPr>
          <p:cNvPr id="3" name="Content Placeholder 2"/>
          <p:cNvSpPr>
            <a:spLocks noGrp="1"/>
          </p:cNvSpPr>
          <p:nvPr>
            <p:ph idx="1"/>
          </p:nvPr>
        </p:nvSpPr>
        <p:spPr/>
        <p:txBody>
          <a:bodyPr>
            <a:normAutofit fontScale="70000" lnSpcReduction="20000"/>
          </a:bodyPr>
          <a:lstStyle/>
          <a:p>
            <a:pPr algn="just" eaLnBrk="1" hangingPunct="1">
              <a:defRPr/>
            </a:pPr>
            <a:r>
              <a:rPr lang="en-IN" dirty="0" smtClean="0"/>
              <a:t>A tree topology (hierarchical topology) can be viewed as a collection of star networks arranged in a hierarchy.</a:t>
            </a:r>
          </a:p>
          <a:p>
            <a:pPr algn="just" eaLnBrk="1" hangingPunct="1">
              <a:defRPr/>
            </a:pPr>
            <a:endParaRPr lang="en-IN" dirty="0" smtClean="0"/>
          </a:p>
          <a:p>
            <a:pPr algn="just" eaLnBrk="1" hangingPunct="1">
              <a:defRPr/>
            </a:pPr>
            <a:r>
              <a:rPr lang="en-IN" dirty="0" smtClean="0"/>
              <a:t> This tree has individual peripheral nodes which are required to transmit to and receive from one other only and are not required to act as repeaters or regenerators.</a:t>
            </a:r>
          </a:p>
          <a:p>
            <a:pPr algn="just" eaLnBrk="1" hangingPunct="1">
              <a:defRPr/>
            </a:pPr>
            <a:endParaRPr lang="en-IN" dirty="0" smtClean="0"/>
          </a:p>
          <a:p>
            <a:pPr algn="just" eaLnBrk="1" hangingPunct="1">
              <a:defRPr/>
            </a:pPr>
            <a:r>
              <a:rPr lang="en-IN" dirty="0" smtClean="0"/>
              <a:t>The tree topology arranges links and nodes into distinct hierarchies in order to allow greater control and easier troubleshooting. </a:t>
            </a:r>
          </a:p>
          <a:p>
            <a:pPr algn="just" eaLnBrk="1" hangingPunct="1">
              <a:defRPr/>
            </a:pPr>
            <a:endParaRPr lang="en-IN" dirty="0" smtClean="0"/>
          </a:p>
          <a:p>
            <a:pPr algn="just" eaLnBrk="1" hangingPunct="1">
              <a:defRPr/>
            </a:pPr>
            <a:r>
              <a:rPr lang="en-IN" dirty="0" smtClean="0"/>
              <a:t>This is particularly helpful for colleges, universities and schools so that each of the connect to the big network in some way. </a:t>
            </a:r>
            <a:endParaRPr lang="en-IN" dirty="0"/>
          </a:p>
        </p:txBody>
      </p:sp>
      <p:sp>
        <p:nvSpPr>
          <p:cNvPr id="5" name="Slide Number Placeholder 4"/>
          <p:cNvSpPr>
            <a:spLocks noGrp="1"/>
          </p:cNvSpPr>
          <p:nvPr>
            <p:ph type="sldNum" sz="quarter" idx="12"/>
          </p:nvPr>
        </p:nvSpPr>
        <p:spPr/>
        <p:txBody>
          <a:bodyPr/>
          <a:lstStyle/>
          <a:p>
            <a:pPr>
              <a:defRPr/>
            </a:pPr>
            <a:fld id="{50FBB9CA-FED5-41EA-B881-0305F7A14AF6}" type="slidenum">
              <a:rPr lang="en-IN" smtClean="0"/>
              <a:pPr>
                <a:defRPr/>
              </a:pPr>
              <a:t>19</a:t>
            </a:fld>
            <a:endParaRPr lang="en-I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b="1" dirty="0" smtClean="0">
                <a:solidFill>
                  <a:schemeClr val="tx2">
                    <a:satMod val="130000"/>
                  </a:schemeClr>
                </a:solidFill>
              </a:rPr>
              <a:t>UNIT – I</a:t>
            </a:r>
            <a:br>
              <a:rPr lang="en-US" b="1" dirty="0" smtClean="0">
                <a:solidFill>
                  <a:schemeClr val="tx2">
                    <a:satMod val="130000"/>
                  </a:schemeClr>
                </a:solidFill>
              </a:rPr>
            </a:br>
            <a:r>
              <a:rPr lang="en-US" b="1" dirty="0" smtClean="0">
                <a:solidFill>
                  <a:schemeClr val="tx2">
                    <a:satMod val="130000"/>
                  </a:schemeClr>
                </a:solidFill>
              </a:rPr>
              <a:t>Computer Networks</a:t>
            </a:r>
            <a:endParaRPr lang="en-IN" b="1" dirty="0">
              <a:solidFill>
                <a:schemeClr val="tx2">
                  <a:satMod val="130000"/>
                </a:schemeClr>
              </a:solidFill>
            </a:endParaRPr>
          </a:p>
        </p:txBody>
      </p:sp>
      <p:sp>
        <p:nvSpPr>
          <p:cNvPr id="9219" name="Content Placeholder 2"/>
          <p:cNvSpPr>
            <a:spLocks noGrp="1"/>
          </p:cNvSpPr>
          <p:nvPr>
            <p:ph idx="1"/>
          </p:nvPr>
        </p:nvSpPr>
        <p:spPr/>
        <p:txBody>
          <a:bodyPr>
            <a:normAutofit fontScale="85000" lnSpcReduction="20000"/>
          </a:bodyPr>
          <a:lstStyle/>
          <a:p>
            <a:pPr algn="just" eaLnBrk="1" hangingPunct="1">
              <a:defRPr/>
            </a:pPr>
            <a:r>
              <a:rPr lang="en-IN" dirty="0" smtClean="0"/>
              <a:t>A network consists of two or more computers that are linked in order to share resources (such as printers and CDs), exchange files, or allow electronic communications.</a:t>
            </a:r>
          </a:p>
          <a:p>
            <a:pPr algn="just" eaLnBrk="1" hangingPunct="1">
              <a:defRPr/>
            </a:pPr>
            <a:endParaRPr lang="en-IN" dirty="0" smtClean="0"/>
          </a:p>
          <a:p>
            <a:pPr algn="just" eaLnBrk="1" hangingPunct="1">
              <a:defRPr/>
            </a:pPr>
            <a:r>
              <a:rPr lang="en-IN" dirty="0" smtClean="0"/>
              <a:t>The computers on a network may be linked through cables, telephone lines, radio waves, satellites etc.</a:t>
            </a:r>
          </a:p>
          <a:p>
            <a:pPr algn="just" eaLnBrk="1" hangingPunct="1">
              <a:defRPr/>
            </a:pPr>
            <a:endParaRPr lang="en-US" dirty="0" smtClean="0"/>
          </a:p>
          <a:p>
            <a:pPr algn="just" eaLnBrk="1" hangingPunct="1">
              <a:defRPr/>
            </a:pPr>
            <a:r>
              <a:rPr lang="en-US" dirty="0" smtClean="0"/>
              <a:t>A popular example of a computer network is the Internet, which allows millions of users to share information.</a:t>
            </a:r>
          </a:p>
          <a:p>
            <a:pPr eaLnBrk="1" hangingPunct="1">
              <a:buFont typeface="Wingdings 2" pitchFamily="18" charset="2"/>
              <a:buNone/>
              <a:defRPr/>
            </a:pPr>
            <a:endParaRPr lang="en-IN" dirty="0" smtClean="0"/>
          </a:p>
        </p:txBody>
      </p:sp>
      <p:sp>
        <p:nvSpPr>
          <p:cNvPr id="5" name="Slide Number Placeholder 4"/>
          <p:cNvSpPr>
            <a:spLocks noGrp="1"/>
          </p:cNvSpPr>
          <p:nvPr>
            <p:ph type="sldNum" sz="quarter" idx="12"/>
          </p:nvPr>
        </p:nvSpPr>
        <p:spPr/>
        <p:txBody>
          <a:bodyPr/>
          <a:lstStyle/>
          <a:p>
            <a:pPr>
              <a:defRPr/>
            </a:pPr>
            <a:fld id="{8ABB17DD-D285-4254-9300-433EA3DF1F87}" type="slidenum">
              <a:rPr lang="en-IN" smtClean="0"/>
              <a:pPr>
                <a:defRPr/>
              </a:pPr>
              <a:t>2</a:t>
            </a:fld>
            <a:endParaRPr lang="en-IN"/>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b="1" dirty="0" smtClean="0"/>
              <a:t>Tree Topology</a:t>
            </a:r>
            <a:endParaRPr lang="en-IN" b="1" dirty="0"/>
          </a:p>
        </p:txBody>
      </p:sp>
      <p:sp>
        <p:nvSpPr>
          <p:cNvPr id="6" name="Slide Number Placeholder 5"/>
          <p:cNvSpPr>
            <a:spLocks noGrp="1"/>
          </p:cNvSpPr>
          <p:nvPr>
            <p:ph type="sldNum" sz="quarter" idx="12"/>
          </p:nvPr>
        </p:nvSpPr>
        <p:spPr/>
        <p:txBody>
          <a:bodyPr/>
          <a:lstStyle/>
          <a:p>
            <a:pPr>
              <a:defRPr/>
            </a:pPr>
            <a:fld id="{50FBB9CA-FED5-41EA-B881-0305F7A14AF6}" type="slidenum">
              <a:rPr lang="en-IN" smtClean="0"/>
              <a:pPr>
                <a:defRPr/>
              </a:pPr>
              <a:t>20</a:t>
            </a:fld>
            <a:endParaRPr lang="en-IN"/>
          </a:p>
        </p:txBody>
      </p:sp>
      <p:pic>
        <p:nvPicPr>
          <p:cNvPr id="19459" name="Picture 2"/>
          <p:cNvPicPr>
            <a:picLocks noChangeAspect="1" noChangeArrowheads="1"/>
          </p:cNvPicPr>
          <p:nvPr/>
        </p:nvPicPr>
        <p:blipFill>
          <a:blip r:embed="rId2"/>
          <a:srcRect/>
          <a:stretch>
            <a:fillRect/>
          </a:stretch>
        </p:blipFill>
        <p:spPr bwMode="auto">
          <a:xfrm>
            <a:off x="1285852" y="2285992"/>
            <a:ext cx="3429000" cy="3581400"/>
          </a:xfrm>
          <a:prstGeom prst="rect">
            <a:avLst/>
          </a:prstGeom>
          <a:noFill/>
          <a:ln w="9525">
            <a:noFill/>
            <a:miter lim="800000"/>
            <a:headEnd/>
            <a:tailEnd/>
          </a:ln>
        </p:spPr>
      </p:pic>
      <p:pic>
        <p:nvPicPr>
          <p:cNvPr id="19460" name="Picture 3"/>
          <p:cNvPicPr>
            <a:picLocks noChangeAspect="1" noChangeArrowheads="1"/>
          </p:cNvPicPr>
          <p:nvPr/>
        </p:nvPicPr>
        <p:blipFill>
          <a:blip r:embed="rId3"/>
          <a:srcRect/>
          <a:stretch>
            <a:fillRect/>
          </a:stretch>
        </p:blipFill>
        <p:spPr bwMode="auto">
          <a:xfrm>
            <a:off x="5000628" y="2071678"/>
            <a:ext cx="35052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b="1" dirty="0" smtClean="0"/>
              <a:t>Mesh Topology</a:t>
            </a:r>
            <a:endParaRPr lang="en-IN" b="1" dirty="0"/>
          </a:p>
        </p:txBody>
      </p:sp>
      <p:sp>
        <p:nvSpPr>
          <p:cNvPr id="3" name="Content Placeholder 2"/>
          <p:cNvSpPr>
            <a:spLocks noGrp="1"/>
          </p:cNvSpPr>
          <p:nvPr>
            <p:ph idx="1"/>
          </p:nvPr>
        </p:nvSpPr>
        <p:spPr/>
        <p:txBody>
          <a:bodyPr>
            <a:normAutofit fontScale="77500" lnSpcReduction="20000"/>
          </a:bodyPr>
          <a:lstStyle/>
          <a:p>
            <a:pPr algn="just" eaLnBrk="1" hangingPunct="1">
              <a:defRPr/>
            </a:pPr>
            <a:r>
              <a:rPr lang="en-IN" dirty="0" smtClean="0"/>
              <a:t>In this topology, each node is connected to every other node in the network.</a:t>
            </a:r>
          </a:p>
          <a:p>
            <a:pPr algn="just" eaLnBrk="1" hangingPunct="1">
              <a:defRPr/>
            </a:pPr>
            <a:endParaRPr lang="en-IN" dirty="0" smtClean="0"/>
          </a:p>
          <a:p>
            <a:pPr algn="just" eaLnBrk="1" hangingPunct="1">
              <a:defRPr/>
            </a:pPr>
            <a:r>
              <a:rPr lang="en-US" dirty="0" smtClean="0">
                <a:cs typeface="Times New Roman" charset="0"/>
              </a:rPr>
              <a:t>Implementing the mesh topology is expensive and difficult.</a:t>
            </a:r>
            <a:r>
              <a:rPr lang="en-US" dirty="0" smtClean="0"/>
              <a:t> </a:t>
            </a:r>
          </a:p>
          <a:p>
            <a:pPr algn="just" eaLnBrk="1" hangingPunct="1">
              <a:defRPr/>
            </a:pPr>
            <a:endParaRPr lang="en-US" dirty="0" smtClean="0"/>
          </a:p>
          <a:p>
            <a:pPr algn="just" eaLnBrk="1" hangingPunct="1">
              <a:defRPr/>
            </a:pPr>
            <a:r>
              <a:rPr lang="en-IN" dirty="0" smtClean="0"/>
              <a:t>In this type of network, each node may send message to destination through multiple paths.</a:t>
            </a:r>
            <a:endParaRPr lang="en-US" dirty="0" smtClean="0"/>
          </a:p>
          <a:p>
            <a:pPr algn="just" eaLnBrk="1" hangingPunct="1">
              <a:defRPr/>
            </a:pPr>
            <a:endParaRPr lang="en-IN" dirty="0" smtClean="0"/>
          </a:p>
          <a:p>
            <a:pPr algn="just" eaLnBrk="1" hangingPunct="1">
              <a:defRPr/>
            </a:pPr>
            <a:r>
              <a:rPr lang="en-IN" dirty="0" smtClean="0"/>
              <a:t>While the data is travelling on the Mesh Network it is automatically configured to reach the destination by taking the shortest route which means the least number of hops. </a:t>
            </a:r>
          </a:p>
          <a:p>
            <a:pPr eaLnBrk="1" hangingPunct="1">
              <a:defRPr/>
            </a:pPr>
            <a:endParaRPr lang="en-IN" dirty="0"/>
          </a:p>
        </p:txBody>
      </p:sp>
      <p:sp>
        <p:nvSpPr>
          <p:cNvPr id="5" name="Slide Number Placeholder 4"/>
          <p:cNvSpPr>
            <a:spLocks noGrp="1"/>
          </p:cNvSpPr>
          <p:nvPr>
            <p:ph type="sldNum" sz="quarter" idx="12"/>
          </p:nvPr>
        </p:nvSpPr>
        <p:spPr/>
        <p:txBody>
          <a:bodyPr/>
          <a:lstStyle/>
          <a:p>
            <a:pPr>
              <a:defRPr/>
            </a:pPr>
            <a:fld id="{50FBB9CA-FED5-41EA-B881-0305F7A14AF6}" type="slidenum">
              <a:rPr lang="en-IN" smtClean="0"/>
              <a:pPr>
                <a:defRPr/>
              </a:pPr>
              <a:t>21</a:t>
            </a:fld>
            <a:endParaRPr lang="en-IN"/>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b="1" dirty="0" smtClean="0"/>
              <a:t>Mesh Topology</a:t>
            </a:r>
            <a:endParaRPr lang="en-IN" b="1" dirty="0"/>
          </a:p>
        </p:txBody>
      </p:sp>
      <p:sp>
        <p:nvSpPr>
          <p:cNvPr id="6" name="Slide Number Placeholder 5"/>
          <p:cNvSpPr>
            <a:spLocks noGrp="1"/>
          </p:cNvSpPr>
          <p:nvPr>
            <p:ph type="sldNum" sz="quarter" idx="12"/>
          </p:nvPr>
        </p:nvSpPr>
        <p:spPr/>
        <p:txBody>
          <a:bodyPr/>
          <a:lstStyle/>
          <a:p>
            <a:pPr>
              <a:defRPr/>
            </a:pPr>
            <a:fld id="{50FBB9CA-FED5-41EA-B881-0305F7A14AF6}" type="slidenum">
              <a:rPr lang="en-IN" smtClean="0"/>
              <a:pPr>
                <a:defRPr/>
              </a:pPr>
              <a:t>22</a:t>
            </a:fld>
            <a:endParaRPr lang="en-IN"/>
          </a:p>
        </p:txBody>
      </p:sp>
      <p:pic>
        <p:nvPicPr>
          <p:cNvPr id="22531" name="Picture 2"/>
          <p:cNvPicPr>
            <a:picLocks noChangeAspect="1" noChangeArrowheads="1"/>
          </p:cNvPicPr>
          <p:nvPr/>
        </p:nvPicPr>
        <p:blipFill>
          <a:blip r:embed="rId2"/>
          <a:srcRect/>
          <a:stretch>
            <a:fillRect/>
          </a:stretch>
        </p:blipFill>
        <p:spPr bwMode="auto">
          <a:xfrm>
            <a:off x="1357290" y="1928802"/>
            <a:ext cx="3810000" cy="4038600"/>
          </a:xfrm>
          <a:prstGeom prst="rect">
            <a:avLst/>
          </a:prstGeom>
          <a:noFill/>
          <a:ln w="9525">
            <a:noFill/>
            <a:miter lim="800000"/>
            <a:headEnd/>
            <a:tailEnd/>
          </a:ln>
        </p:spPr>
      </p:pic>
      <p:pic>
        <p:nvPicPr>
          <p:cNvPr id="22532" name="Picture 3"/>
          <p:cNvPicPr>
            <a:picLocks noChangeAspect="1" noChangeArrowheads="1"/>
          </p:cNvPicPr>
          <p:nvPr/>
        </p:nvPicPr>
        <p:blipFill>
          <a:blip r:embed="rId3"/>
          <a:srcRect/>
          <a:stretch>
            <a:fillRect/>
          </a:stretch>
        </p:blipFill>
        <p:spPr bwMode="auto">
          <a:xfrm>
            <a:off x="5500694" y="1857364"/>
            <a:ext cx="35052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b="1" dirty="0" smtClean="0"/>
              <a:t>Hybrid Topology</a:t>
            </a:r>
            <a:endParaRPr lang="en-IN" b="1" dirty="0"/>
          </a:p>
        </p:txBody>
      </p:sp>
      <p:sp>
        <p:nvSpPr>
          <p:cNvPr id="3" name="Content Placeholder 2"/>
          <p:cNvSpPr>
            <a:spLocks noGrp="1"/>
          </p:cNvSpPr>
          <p:nvPr>
            <p:ph idx="1"/>
          </p:nvPr>
        </p:nvSpPr>
        <p:spPr/>
        <p:txBody>
          <a:bodyPr>
            <a:normAutofit fontScale="92500" lnSpcReduction="20000"/>
          </a:bodyPr>
          <a:lstStyle/>
          <a:p>
            <a:pPr algn="just" eaLnBrk="1" hangingPunct="1">
              <a:defRPr/>
            </a:pPr>
            <a:r>
              <a:rPr lang="en-IN" dirty="0" smtClean="0"/>
              <a:t>A combination of any two or more network topologies.</a:t>
            </a:r>
          </a:p>
          <a:p>
            <a:pPr algn="just" eaLnBrk="1" hangingPunct="1">
              <a:defRPr/>
            </a:pPr>
            <a:endParaRPr lang="en-US" dirty="0" smtClean="0"/>
          </a:p>
          <a:p>
            <a:pPr algn="just" eaLnBrk="1" hangingPunct="1">
              <a:defRPr/>
            </a:pPr>
            <a:r>
              <a:rPr lang="en-IN" dirty="0" smtClean="0"/>
              <a:t>A hybrid topology always accrues when two different basic network topologies are connected.</a:t>
            </a:r>
          </a:p>
          <a:p>
            <a:pPr algn="just" eaLnBrk="1" hangingPunct="1">
              <a:defRPr/>
            </a:pPr>
            <a:endParaRPr lang="en-IN" dirty="0" smtClean="0"/>
          </a:p>
          <a:p>
            <a:pPr algn="just" eaLnBrk="1" hangingPunct="1">
              <a:defRPr/>
            </a:pPr>
            <a:r>
              <a:rPr lang="en-IN" dirty="0" smtClean="0"/>
              <a:t>It is a mixture of above mentioned topologies. Usually, a central computer is attached with sub-controllers which in turn participate in a variety of topologies</a:t>
            </a:r>
          </a:p>
          <a:p>
            <a:pPr eaLnBrk="1" hangingPunct="1">
              <a:defRPr/>
            </a:pPr>
            <a:endParaRPr lang="en-IN" dirty="0"/>
          </a:p>
        </p:txBody>
      </p:sp>
      <p:sp>
        <p:nvSpPr>
          <p:cNvPr id="5" name="Slide Number Placeholder 4"/>
          <p:cNvSpPr>
            <a:spLocks noGrp="1"/>
          </p:cNvSpPr>
          <p:nvPr>
            <p:ph type="sldNum" sz="quarter" idx="12"/>
          </p:nvPr>
        </p:nvSpPr>
        <p:spPr/>
        <p:txBody>
          <a:bodyPr/>
          <a:lstStyle/>
          <a:p>
            <a:pPr>
              <a:defRPr/>
            </a:pPr>
            <a:fld id="{50FBB9CA-FED5-41EA-B881-0305F7A14AF6}" type="slidenum">
              <a:rPr lang="en-IN" smtClean="0"/>
              <a:pPr>
                <a:defRPr/>
              </a:pPr>
              <a:t>23</a:t>
            </a:fld>
            <a:endParaRPr lang="en-IN"/>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eaLnBrk="1" hangingPunct="1">
              <a:defRPr/>
            </a:pPr>
            <a:r>
              <a:rPr lang="en-US" b="1" dirty="0" smtClean="0"/>
              <a:t>Hybrid Topology</a:t>
            </a:r>
            <a:endParaRPr lang="en-IN" b="1" dirty="0"/>
          </a:p>
        </p:txBody>
      </p:sp>
      <p:sp>
        <p:nvSpPr>
          <p:cNvPr id="6" name="Slide Number Placeholder 5"/>
          <p:cNvSpPr>
            <a:spLocks noGrp="1"/>
          </p:cNvSpPr>
          <p:nvPr>
            <p:ph type="sldNum" sz="quarter" idx="12"/>
          </p:nvPr>
        </p:nvSpPr>
        <p:spPr/>
        <p:txBody>
          <a:bodyPr/>
          <a:lstStyle/>
          <a:p>
            <a:pPr>
              <a:defRPr/>
            </a:pPr>
            <a:fld id="{50FBB9CA-FED5-41EA-B881-0305F7A14AF6}" type="slidenum">
              <a:rPr lang="en-IN" smtClean="0"/>
              <a:pPr>
                <a:defRPr/>
              </a:pPr>
              <a:t>24</a:t>
            </a:fld>
            <a:endParaRPr lang="en-IN"/>
          </a:p>
        </p:txBody>
      </p:sp>
      <p:pic>
        <p:nvPicPr>
          <p:cNvPr id="25603" name="Picture 2"/>
          <p:cNvPicPr>
            <a:picLocks noChangeAspect="1" noChangeArrowheads="1"/>
          </p:cNvPicPr>
          <p:nvPr/>
        </p:nvPicPr>
        <p:blipFill>
          <a:blip r:embed="rId2"/>
          <a:srcRect/>
          <a:stretch>
            <a:fillRect/>
          </a:stretch>
        </p:blipFill>
        <p:spPr bwMode="auto">
          <a:xfrm>
            <a:off x="1643042" y="2143116"/>
            <a:ext cx="70104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571604" y="642918"/>
            <a:ext cx="6972320" cy="571520"/>
          </a:xfrm>
        </p:spPr>
        <p:txBody>
          <a:bodyPr>
            <a:normAutofit fontScale="90000"/>
          </a:bodyPr>
          <a:lstStyle/>
          <a:p>
            <a:pPr algn="ctr"/>
            <a:r>
              <a:rPr lang="en-US" dirty="0" smtClean="0"/>
              <a:t>Network Types</a:t>
            </a:r>
            <a:endParaRPr lang="en-IN" dirty="0" smtClean="0"/>
          </a:p>
        </p:txBody>
      </p:sp>
      <p:sp>
        <p:nvSpPr>
          <p:cNvPr id="16387" name="Content Placeholder 2"/>
          <p:cNvSpPr>
            <a:spLocks noGrp="1"/>
          </p:cNvSpPr>
          <p:nvPr>
            <p:ph idx="1"/>
          </p:nvPr>
        </p:nvSpPr>
        <p:spPr>
          <a:xfrm>
            <a:off x="1142976" y="1785926"/>
            <a:ext cx="7543824" cy="4233874"/>
          </a:xfrm>
        </p:spPr>
        <p:txBody>
          <a:bodyPr>
            <a:noAutofit/>
          </a:bodyPr>
          <a:lstStyle/>
          <a:p>
            <a:pPr fontAlgn="base"/>
            <a:r>
              <a:rPr lang="en-IN" dirty="0" smtClean="0"/>
              <a:t>Local Area Networks (LAN)</a:t>
            </a:r>
          </a:p>
          <a:p>
            <a:pPr lvl="1" fontAlgn="base"/>
            <a:r>
              <a:rPr lang="en-IN" dirty="0" smtClean="0"/>
              <a:t>A Network that links devices within a building or group of adjacent buildings</a:t>
            </a:r>
          </a:p>
          <a:p>
            <a:pPr fontAlgn="base"/>
            <a:r>
              <a:rPr lang="en-IN" dirty="0" smtClean="0"/>
              <a:t>Metropolitan Area Networks (MAN)</a:t>
            </a:r>
          </a:p>
          <a:p>
            <a:pPr lvl="1" fontAlgn="base"/>
            <a:r>
              <a:rPr lang="en-IN" dirty="0" smtClean="0"/>
              <a:t>A Network that interconnects within a geographic region</a:t>
            </a:r>
          </a:p>
          <a:p>
            <a:pPr fontAlgn="base"/>
            <a:r>
              <a:rPr lang="en-IN" dirty="0" smtClean="0"/>
              <a:t>Wide Area Networks (WAN)</a:t>
            </a:r>
          </a:p>
          <a:p>
            <a:pPr lvl="1" algn="just" fontAlgn="base"/>
            <a:r>
              <a:rPr lang="en-IN" dirty="0" smtClean="0"/>
              <a:t>A Network that extends over a large </a:t>
            </a:r>
            <a:r>
              <a:rPr lang="en-IN" smtClean="0"/>
              <a:t>geographical area</a:t>
            </a:r>
            <a:endParaRPr lang="en-IN" dirty="0" smtClean="0"/>
          </a:p>
          <a:p>
            <a:pPr lvl="1" algn="just" fontAlgn="base"/>
            <a:endParaRPr lang="en-IN" dirty="0" smtClean="0"/>
          </a:p>
        </p:txBody>
      </p:sp>
      <p:sp>
        <p:nvSpPr>
          <p:cNvPr id="6" name="Slide Number Placeholder 5"/>
          <p:cNvSpPr>
            <a:spLocks noGrp="1"/>
          </p:cNvSpPr>
          <p:nvPr>
            <p:ph type="sldNum" sz="quarter" idx="12"/>
          </p:nvPr>
        </p:nvSpPr>
        <p:spPr/>
        <p:txBody>
          <a:bodyPr/>
          <a:lstStyle/>
          <a:p>
            <a:pPr>
              <a:defRPr/>
            </a:pPr>
            <a:fld id="{4263828A-A1A8-4611-B3B5-C4A1F457BAB6}" type="slidenum">
              <a:rPr lang="en-IN" smtClean="0"/>
              <a:pPr>
                <a:defRPr/>
              </a:pPr>
              <a:t>25</a:t>
            </a:fld>
            <a:endParaRPr lang="en-IN"/>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lstStyle/>
          <a:p>
            <a:pPr eaLnBrk="1" hangingPunct="1"/>
            <a:r>
              <a:rPr lang="en-US" dirty="0" smtClean="0"/>
              <a:t>Introduction to OSI Model</a:t>
            </a:r>
          </a:p>
        </p:txBody>
      </p:sp>
      <p:sp>
        <p:nvSpPr>
          <p:cNvPr id="4" name="Slide Number Placeholder 3"/>
          <p:cNvSpPr>
            <a:spLocks noGrp="1"/>
          </p:cNvSpPr>
          <p:nvPr>
            <p:ph type="sldNum" sz="quarter" idx="12"/>
          </p:nvPr>
        </p:nvSpPr>
        <p:spPr/>
        <p:txBody>
          <a:bodyPr/>
          <a:lstStyle/>
          <a:p>
            <a:pPr>
              <a:defRPr/>
            </a:pPr>
            <a:fld id="{28F56F45-33BC-4EB5-9B25-8C04E7A04CBD}" type="slidenum">
              <a:rPr lang="en-US" smtClean="0"/>
              <a:pPr>
                <a:defRPr/>
              </a:pPr>
              <a:t>26</a:t>
            </a:fld>
            <a:endParaRPr lang="en-US" dirty="0"/>
          </a:p>
        </p:txBody>
      </p:sp>
      <p:sp>
        <p:nvSpPr>
          <p:cNvPr id="14339" name="Rectangle 3"/>
          <p:cNvSpPr>
            <a:spLocks noGrp="1"/>
          </p:cNvSpPr>
          <p:nvPr>
            <p:ph type="body" idx="4294967295"/>
          </p:nvPr>
        </p:nvSpPr>
        <p:spPr>
          <a:xfrm>
            <a:off x="1285852" y="1428736"/>
            <a:ext cx="7499350" cy="4800600"/>
          </a:xfrm>
        </p:spPr>
        <p:txBody>
          <a:bodyPr>
            <a:normAutofit fontScale="92500" lnSpcReduction="20000"/>
          </a:bodyPr>
          <a:lstStyle/>
          <a:p>
            <a:pPr algn="just" eaLnBrk="1" hangingPunct="1"/>
            <a:r>
              <a:rPr lang="en-US" dirty="0" smtClean="0"/>
              <a:t>OSI model is based on the proposal developed by the International Standards Organization (ISO).</a:t>
            </a:r>
          </a:p>
          <a:p>
            <a:pPr algn="just" eaLnBrk="1" hangingPunct="1">
              <a:buFont typeface="Wingdings 2" pitchFamily="18" charset="2"/>
              <a:buNone/>
            </a:pPr>
            <a:endParaRPr lang="en-US" dirty="0" smtClean="0"/>
          </a:p>
          <a:p>
            <a:pPr algn="just" eaLnBrk="1" hangingPunct="1"/>
            <a:r>
              <a:rPr lang="en-US" dirty="0" smtClean="0"/>
              <a:t>This model is called ISO OSI (Open Systems Interconnection) Reference model because it deals with connecting open systems (systems that are open for communication with other systems)</a:t>
            </a:r>
          </a:p>
          <a:p>
            <a:pPr algn="just" eaLnBrk="1" hangingPunct="1">
              <a:buFont typeface="Wingdings 2" pitchFamily="18" charset="2"/>
              <a:buNone/>
            </a:pPr>
            <a:endParaRPr lang="en-US" dirty="0" smtClean="0"/>
          </a:p>
          <a:p>
            <a:pPr algn="just" eaLnBrk="1" hangingPunct="1"/>
            <a:r>
              <a:rPr lang="en-US" dirty="0" smtClean="0"/>
              <a:t>We call it as OSI Model.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r>
              <a:rPr lang="en-US" sz="2900" smtClean="0"/>
              <a:t>Principles on which OSI model was designed:</a:t>
            </a:r>
          </a:p>
        </p:txBody>
      </p:sp>
      <p:sp>
        <p:nvSpPr>
          <p:cNvPr id="4" name="Slide Number Placeholder 3"/>
          <p:cNvSpPr>
            <a:spLocks noGrp="1"/>
          </p:cNvSpPr>
          <p:nvPr>
            <p:ph type="sldNum" sz="quarter" idx="12"/>
          </p:nvPr>
        </p:nvSpPr>
        <p:spPr/>
        <p:txBody>
          <a:bodyPr/>
          <a:lstStyle/>
          <a:p>
            <a:pPr>
              <a:defRPr/>
            </a:pPr>
            <a:fld id="{3B4D89AD-BA05-4C85-B306-693D20A78C98}" type="slidenum">
              <a:rPr lang="en-US" smtClean="0"/>
              <a:pPr>
                <a:defRPr/>
              </a:pPr>
              <a:t>27</a:t>
            </a:fld>
            <a:endParaRPr lang="en-US" dirty="0"/>
          </a:p>
        </p:txBody>
      </p:sp>
      <p:sp>
        <p:nvSpPr>
          <p:cNvPr id="15363" name="Rectangle 3"/>
          <p:cNvSpPr>
            <a:spLocks noGrp="1"/>
          </p:cNvSpPr>
          <p:nvPr>
            <p:ph type="body" idx="4294967295"/>
          </p:nvPr>
        </p:nvSpPr>
        <p:spPr>
          <a:xfrm>
            <a:off x="1285852" y="1571612"/>
            <a:ext cx="7499350" cy="4800600"/>
          </a:xfrm>
        </p:spPr>
        <p:txBody>
          <a:bodyPr>
            <a:normAutofit/>
          </a:bodyPr>
          <a:lstStyle/>
          <a:p>
            <a:pPr algn="just" eaLnBrk="1" hangingPunct="1"/>
            <a:r>
              <a:rPr lang="en-US" sz="2300" dirty="0" smtClean="0"/>
              <a:t>A layer should be created where different level of abstraction is needed.</a:t>
            </a:r>
          </a:p>
          <a:p>
            <a:pPr algn="just" eaLnBrk="1" hangingPunct="1">
              <a:buFont typeface="Wingdings 2" pitchFamily="18" charset="2"/>
              <a:buNone/>
            </a:pPr>
            <a:endParaRPr lang="en-US" sz="2300" dirty="0" smtClean="0"/>
          </a:p>
          <a:p>
            <a:pPr algn="just" eaLnBrk="1" hangingPunct="1"/>
            <a:r>
              <a:rPr lang="en-US" sz="2300" dirty="0" smtClean="0"/>
              <a:t>Each layer should perform a well defined function.</a:t>
            </a:r>
          </a:p>
          <a:p>
            <a:pPr algn="just" eaLnBrk="1" hangingPunct="1">
              <a:buFont typeface="Wingdings 2" pitchFamily="18" charset="2"/>
              <a:buNone/>
            </a:pPr>
            <a:endParaRPr lang="en-US" sz="2300" dirty="0" smtClean="0"/>
          </a:p>
          <a:p>
            <a:pPr algn="just" eaLnBrk="1" hangingPunct="1"/>
            <a:r>
              <a:rPr lang="en-US" sz="2300" dirty="0" smtClean="0"/>
              <a:t>The function of each layer should be chosen according to the internationally standardized protocols.</a:t>
            </a:r>
          </a:p>
          <a:p>
            <a:pPr algn="just" eaLnBrk="1" hangingPunct="1">
              <a:buFont typeface="Wingdings 2" pitchFamily="18" charset="2"/>
              <a:buNone/>
            </a:pPr>
            <a:endParaRPr lang="en-US" sz="2300" dirty="0" smtClean="0"/>
          </a:p>
          <a:p>
            <a:pPr algn="just" eaLnBrk="1" hangingPunct="1"/>
            <a:r>
              <a:rPr lang="en-US" sz="2300" dirty="0" smtClean="0"/>
              <a:t>The number of layers should be large enough that distinct functions should not be put in the same layer and small enough that the architecture does not become very complex.</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3629025" y="234950"/>
            <a:ext cx="2101850" cy="588963"/>
          </a:xfrm>
          <a:prstGeom prst="rect">
            <a:avLst/>
          </a:prstGeom>
          <a:noFill/>
          <a:ln w="12700">
            <a:noFill/>
            <a:miter lim="800000"/>
            <a:headEnd/>
            <a:tailEnd/>
          </a:ln>
        </p:spPr>
        <p:txBody>
          <a:bodyPr wrap="none" lIns="90488" tIns="44450" rIns="90488" bIns="44450">
            <a:spAutoFit/>
          </a:bodyPr>
          <a:lstStyle/>
          <a:p>
            <a:r>
              <a:rPr lang="en-US" sz="3200" b="1">
                <a:solidFill>
                  <a:srgbClr val="063DE8"/>
                </a:solidFill>
              </a:rPr>
              <a:t>OSI Model</a:t>
            </a:r>
          </a:p>
        </p:txBody>
      </p:sp>
      <p:pic>
        <p:nvPicPr>
          <p:cNvPr id="16387" name="Picture 6"/>
          <p:cNvPicPr>
            <a:picLocks noChangeArrowheads="1"/>
          </p:cNvPicPr>
          <p:nvPr/>
        </p:nvPicPr>
        <p:blipFill>
          <a:blip r:embed="rId2"/>
          <a:srcRect/>
          <a:stretch>
            <a:fillRect/>
          </a:stretch>
        </p:blipFill>
        <p:spPr bwMode="auto">
          <a:xfrm>
            <a:off x="1903413" y="1208105"/>
            <a:ext cx="5270500" cy="4721225"/>
          </a:xfrm>
          <a:prstGeom prst="rect">
            <a:avLst/>
          </a:prstGeom>
          <a:noFill/>
          <a:ln w="12700">
            <a:noFill/>
            <a:miter lim="800000"/>
            <a:headEnd/>
            <a:tailEnd/>
          </a:ln>
        </p:spPr>
      </p:pic>
      <p:sp>
        <p:nvSpPr>
          <p:cNvPr id="16388" name="Slide Number Placeholder 3"/>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D974D98F-B7AC-49E3-A9FB-E76858486C4B}" type="slidenum">
              <a:rPr lang="en-US" smtClean="0"/>
              <a:pPr/>
              <a:t>28</a:t>
            </a:fld>
            <a:endParaRPr lang="en-US"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3408363" y="-4763"/>
            <a:ext cx="2193925" cy="588963"/>
          </a:xfrm>
          <a:prstGeom prst="rect">
            <a:avLst/>
          </a:prstGeom>
          <a:noFill/>
          <a:ln w="12700">
            <a:noFill/>
            <a:miter lim="800000"/>
            <a:headEnd/>
            <a:tailEnd/>
          </a:ln>
        </p:spPr>
        <p:txBody>
          <a:bodyPr wrap="none" lIns="90488" tIns="44450" rIns="90488" bIns="44450">
            <a:spAutoFit/>
          </a:bodyPr>
          <a:lstStyle/>
          <a:p>
            <a:r>
              <a:rPr lang="en-US" sz="3200" b="1">
                <a:solidFill>
                  <a:srgbClr val="063DE8"/>
                </a:solidFill>
              </a:rPr>
              <a:t>OSI Layers</a:t>
            </a:r>
          </a:p>
        </p:txBody>
      </p:sp>
      <p:pic>
        <p:nvPicPr>
          <p:cNvPr id="17411" name="Picture 6"/>
          <p:cNvPicPr>
            <a:picLocks noChangeArrowheads="1"/>
          </p:cNvPicPr>
          <p:nvPr/>
        </p:nvPicPr>
        <p:blipFill>
          <a:blip r:embed="rId2"/>
          <a:srcRect/>
          <a:stretch>
            <a:fillRect/>
          </a:stretch>
        </p:blipFill>
        <p:spPr bwMode="auto">
          <a:xfrm>
            <a:off x="1230313" y="695325"/>
            <a:ext cx="6645275" cy="5632450"/>
          </a:xfrm>
          <a:prstGeom prst="rect">
            <a:avLst/>
          </a:prstGeom>
          <a:noFill/>
          <a:ln w="12700">
            <a:noFill/>
            <a:miter lim="800000"/>
            <a:headEnd/>
            <a:tailEnd/>
          </a:ln>
        </p:spPr>
      </p:pic>
      <p:sp>
        <p:nvSpPr>
          <p:cNvPr id="17412" name="Slide Number Placeholder 3"/>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3BDB3E50-4C55-4D98-AD22-C0C642163125}" type="slidenum">
              <a:rPr lang="en-US" smtClean="0"/>
              <a:pPr/>
              <a:t>29</a:t>
            </a:fld>
            <a:endParaRPr lang="en-US"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defRPr/>
            </a:pPr>
            <a:r>
              <a:rPr lang="en-US" b="1" dirty="0" smtClean="0">
                <a:solidFill>
                  <a:schemeClr val="tx2">
                    <a:satMod val="130000"/>
                  </a:schemeClr>
                </a:solidFill>
              </a:rPr>
              <a:t>Computer Network </a:t>
            </a:r>
            <a:r>
              <a:rPr lang="en-US" dirty="0" smtClean="0"/>
              <a:t>(Cont…)</a:t>
            </a:r>
            <a:endParaRPr lang="en-IN" b="1" dirty="0">
              <a:solidFill>
                <a:schemeClr val="tx2">
                  <a:satMod val="130000"/>
                </a:schemeClr>
              </a:solidFill>
            </a:endParaRPr>
          </a:p>
        </p:txBody>
      </p:sp>
      <p:sp>
        <p:nvSpPr>
          <p:cNvPr id="6" name="Slide Number Placeholder 5"/>
          <p:cNvSpPr>
            <a:spLocks noGrp="1"/>
          </p:cNvSpPr>
          <p:nvPr>
            <p:ph type="sldNum" sz="quarter" idx="12"/>
          </p:nvPr>
        </p:nvSpPr>
        <p:spPr/>
        <p:txBody>
          <a:bodyPr/>
          <a:lstStyle/>
          <a:p>
            <a:pPr>
              <a:defRPr/>
            </a:pPr>
            <a:fld id="{B8AA7943-506B-494D-9476-76BAE42F4696}" type="slidenum">
              <a:rPr lang="en-IN" smtClean="0"/>
              <a:pPr>
                <a:defRPr/>
              </a:pPr>
              <a:t>3</a:t>
            </a:fld>
            <a:endParaRPr lang="en-IN"/>
          </a:p>
        </p:txBody>
      </p:sp>
      <p:pic>
        <p:nvPicPr>
          <p:cNvPr id="10243" name="Picture 3"/>
          <p:cNvPicPr>
            <a:picLocks noChangeAspect="1" noChangeArrowheads="1"/>
          </p:cNvPicPr>
          <p:nvPr/>
        </p:nvPicPr>
        <p:blipFill>
          <a:blip r:embed="rId2"/>
          <a:srcRect/>
          <a:stretch>
            <a:fillRect/>
          </a:stretch>
        </p:blipFill>
        <p:spPr bwMode="auto">
          <a:xfrm>
            <a:off x="2214563" y="1785938"/>
            <a:ext cx="5929312" cy="444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1479550" y="-1588"/>
            <a:ext cx="6256338" cy="588963"/>
          </a:xfrm>
          <a:prstGeom prst="rect">
            <a:avLst/>
          </a:prstGeom>
          <a:noFill/>
          <a:ln w="12700">
            <a:noFill/>
            <a:miter lim="800000"/>
            <a:headEnd/>
            <a:tailEnd/>
          </a:ln>
        </p:spPr>
        <p:txBody>
          <a:bodyPr wrap="none" lIns="90488" tIns="44450" rIns="90488" bIns="44450">
            <a:spAutoFit/>
          </a:bodyPr>
          <a:lstStyle/>
          <a:p>
            <a:r>
              <a:rPr lang="en-US" sz="3200" b="1">
                <a:solidFill>
                  <a:srgbClr val="063DE8"/>
                </a:solidFill>
              </a:rPr>
              <a:t>An Exchange Using the OSI Model</a:t>
            </a:r>
          </a:p>
        </p:txBody>
      </p:sp>
      <p:pic>
        <p:nvPicPr>
          <p:cNvPr id="18435" name="Picture 6"/>
          <p:cNvPicPr>
            <a:picLocks noChangeArrowheads="1"/>
          </p:cNvPicPr>
          <p:nvPr/>
        </p:nvPicPr>
        <p:blipFill>
          <a:blip r:embed="rId2"/>
          <a:srcRect/>
          <a:stretch>
            <a:fillRect/>
          </a:stretch>
        </p:blipFill>
        <p:spPr bwMode="auto">
          <a:xfrm>
            <a:off x="1000100" y="857232"/>
            <a:ext cx="7848629" cy="5635625"/>
          </a:xfrm>
          <a:prstGeom prst="rect">
            <a:avLst/>
          </a:prstGeom>
          <a:noFill/>
          <a:ln w="12700">
            <a:noFill/>
            <a:miter lim="800000"/>
            <a:headEnd/>
            <a:tailEnd/>
          </a:ln>
        </p:spPr>
      </p:pic>
      <p:sp>
        <p:nvSpPr>
          <p:cNvPr id="18436" name="Slide Number Placeholder 3"/>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192CDFB0-4242-4FEB-8782-C2A2CCAAB3E9}" type="slidenum">
              <a:rPr lang="en-US" smtClean="0"/>
              <a:pPr/>
              <a:t>30</a:t>
            </a:fld>
            <a:endParaRPr lang="en-US"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ChangeArrowheads="1"/>
          </p:cNvSpPr>
          <p:nvPr/>
        </p:nvSpPr>
        <p:spPr bwMode="auto">
          <a:xfrm>
            <a:off x="2882900" y="301625"/>
            <a:ext cx="2779713" cy="588963"/>
          </a:xfrm>
          <a:prstGeom prst="rect">
            <a:avLst/>
          </a:prstGeom>
          <a:noFill/>
          <a:ln w="12700">
            <a:noFill/>
            <a:miter lim="800000"/>
            <a:headEnd/>
            <a:tailEnd/>
          </a:ln>
        </p:spPr>
        <p:txBody>
          <a:bodyPr wrap="none" lIns="90488" tIns="44450" rIns="90488" bIns="44450">
            <a:spAutoFit/>
          </a:bodyPr>
          <a:lstStyle/>
          <a:p>
            <a:r>
              <a:rPr lang="en-US" sz="3200" b="1">
                <a:solidFill>
                  <a:srgbClr val="063DE8"/>
                </a:solidFill>
              </a:rPr>
              <a:t>Physical Layer</a:t>
            </a:r>
          </a:p>
        </p:txBody>
      </p:sp>
      <p:pic>
        <p:nvPicPr>
          <p:cNvPr id="19459" name="Picture 6"/>
          <p:cNvPicPr>
            <a:picLocks noChangeArrowheads="1"/>
          </p:cNvPicPr>
          <p:nvPr/>
        </p:nvPicPr>
        <p:blipFill>
          <a:blip r:embed="rId2"/>
          <a:srcRect/>
          <a:stretch>
            <a:fillRect/>
          </a:stretch>
        </p:blipFill>
        <p:spPr bwMode="auto">
          <a:xfrm>
            <a:off x="1285852" y="1928802"/>
            <a:ext cx="7542235" cy="3303599"/>
          </a:xfrm>
          <a:prstGeom prst="rect">
            <a:avLst/>
          </a:prstGeom>
          <a:noFill/>
          <a:ln w="12700">
            <a:noFill/>
            <a:miter lim="800000"/>
            <a:headEnd/>
            <a:tailEnd/>
          </a:ln>
        </p:spPr>
      </p:pic>
      <p:sp>
        <p:nvSpPr>
          <p:cNvPr id="19460" name="Slide Number Placeholder 3"/>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1ACFD170-B67B-40BB-AEC1-F118AC9DF2D0}" type="slidenum">
              <a:rPr lang="en-US" smtClean="0"/>
              <a:pPr/>
              <a:t>31</a:t>
            </a:fld>
            <a:endParaRPr lang="en-US"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a:xfrm>
            <a:off x="1071538" y="285728"/>
            <a:ext cx="7772400" cy="990600"/>
          </a:xfrm>
        </p:spPr>
        <p:txBody>
          <a:bodyPr/>
          <a:lstStyle/>
          <a:p>
            <a:r>
              <a:rPr lang="en-US" sz="4400" dirty="0" smtClean="0">
                <a:solidFill>
                  <a:srgbClr val="7B9899"/>
                </a:solidFill>
              </a:rPr>
              <a:t>Physical Layer </a:t>
            </a:r>
            <a:r>
              <a:rPr lang="en-US" sz="4400" dirty="0" smtClean="0"/>
              <a:t>(Cont…)</a:t>
            </a:r>
            <a:endParaRPr lang="en-US" sz="4400" dirty="0" smtClean="0">
              <a:solidFill>
                <a:srgbClr val="7B9899"/>
              </a:solidFill>
            </a:endParaRPr>
          </a:p>
        </p:txBody>
      </p:sp>
      <p:sp>
        <p:nvSpPr>
          <p:cNvPr id="20483" name="Content Placeholder 5"/>
          <p:cNvSpPr>
            <a:spLocks noGrp="1"/>
          </p:cNvSpPr>
          <p:nvPr>
            <p:ph idx="1"/>
          </p:nvPr>
        </p:nvSpPr>
        <p:spPr>
          <a:xfrm>
            <a:off x="1071538" y="1357298"/>
            <a:ext cx="7772400" cy="4876800"/>
          </a:xfrm>
        </p:spPr>
        <p:txBody>
          <a:bodyPr>
            <a:normAutofit lnSpcReduction="10000"/>
          </a:bodyPr>
          <a:lstStyle/>
          <a:p>
            <a:pPr eaLnBrk="1" hangingPunct="1"/>
            <a:endParaRPr lang="en-US" dirty="0" smtClean="0"/>
          </a:p>
          <a:p>
            <a:pPr algn="just" eaLnBrk="1" hangingPunct="1"/>
            <a:r>
              <a:rPr lang="en-US" dirty="0" smtClean="0"/>
              <a:t>It is the bottom layer of OSI Model.</a:t>
            </a:r>
          </a:p>
          <a:p>
            <a:pPr algn="just" eaLnBrk="1" hangingPunct="1"/>
            <a:endParaRPr lang="en-US" dirty="0" smtClean="0"/>
          </a:p>
          <a:p>
            <a:pPr algn="just" eaLnBrk="1" hangingPunct="1"/>
            <a:r>
              <a:rPr lang="en-US" dirty="0" smtClean="0"/>
              <a:t>It is responsible for the actual physical connection between the devices. Such physical connection may be made by using twisted pair cable.</a:t>
            </a:r>
          </a:p>
          <a:p>
            <a:pPr algn="just" eaLnBrk="1" hangingPunct="1"/>
            <a:endParaRPr lang="en-US" dirty="0" smtClean="0"/>
          </a:p>
          <a:p>
            <a:pPr algn="just" eaLnBrk="1" hangingPunct="1"/>
            <a:r>
              <a:rPr lang="en-US" dirty="0" smtClean="0"/>
              <a:t>It is concerned with transmitting bits over a communication channel.</a:t>
            </a:r>
          </a:p>
        </p:txBody>
      </p:sp>
      <p:sp>
        <p:nvSpPr>
          <p:cNvPr id="4" name="Slide Number Placeholder 3"/>
          <p:cNvSpPr>
            <a:spLocks noGrp="1"/>
          </p:cNvSpPr>
          <p:nvPr>
            <p:ph type="sldNum" sz="quarter" idx="12"/>
          </p:nvPr>
        </p:nvSpPr>
        <p:spPr/>
        <p:txBody>
          <a:bodyPr/>
          <a:lstStyle/>
          <a:p>
            <a:pPr>
              <a:defRPr/>
            </a:pPr>
            <a:fld id="{2636E4F9-B55F-4434-A539-57E5DE170132}" type="slidenum">
              <a:rPr lang="en-US" smtClean="0"/>
              <a:pPr>
                <a:defRPr/>
              </a:pPr>
              <a:t>32</a:t>
            </a:fld>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a:xfrm>
            <a:off x="1071538" y="214290"/>
            <a:ext cx="7772400" cy="990600"/>
          </a:xfrm>
        </p:spPr>
        <p:txBody>
          <a:bodyPr/>
          <a:lstStyle/>
          <a:p>
            <a:pPr eaLnBrk="1" hangingPunct="1"/>
            <a:r>
              <a:rPr lang="en-US" sz="4400" dirty="0" smtClean="0">
                <a:solidFill>
                  <a:srgbClr val="7B9899"/>
                </a:solidFill>
              </a:rPr>
              <a:t>Functions of Physical Layer</a:t>
            </a:r>
          </a:p>
        </p:txBody>
      </p:sp>
      <p:sp>
        <p:nvSpPr>
          <p:cNvPr id="21507" name="Content Placeholder 5"/>
          <p:cNvSpPr>
            <a:spLocks noGrp="1"/>
          </p:cNvSpPr>
          <p:nvPr>
            <p:ph idx="1"/>
          </p:nvPr>
        </p:nvSpPr>
        <p:spPr>
          <a:xfrm>
            <a:off x="1071538" y="1357298"/>
            <a:ext cx="7772400" cy="5334000"/>
          </a:xfrm>
        </p:spPr>
        <p:txBody>
          <a:bodyPr>
            <a:normAutofit fontScale="92500"/>
          </a:bodyPr>
          <a:lstStyle/>
          <a:p>
            <a:pPr eaLnBrk="1" hangingPunct="1"/>
            <a:endParaRPr lang="en-US" dirty="0" smtClean="0"/>
          </a:p>
          <a:p>
            <a:pPr algn="just" eaLnBrk="1" hangingPunct="1"/>
            <a:r>
              <a:rPr lang="en-US" dirty="0" smtClean="0"/>
              <a:t>Transforming bits into signals</a:t>
            </a:r>
          </a:p>
          <a:p>
            <a:pPr algn="just" eaLnBrk="1" hangingPunct="1"/>
            <a:r>
              <a:rPr lang="en-US" dirty="0" smtClean="0"/>
              <a:t>Provides synchronization of bits by a clock.</a:t>
            </a:r>
          </a:p>
          <a:p>
            <a:pPr algn="just" eaLnBrk="1" hangingPunct="1"/>
            <a:r>
              <a:rPr lang="en-US" dirty="0" smtClean="0"/>
              <a:t>Physical layer manages the way a device connects to network media.</a:t>
            </a:r>
          </a:p>
          <a:p>
            <a:pPr algn="just" eaLnBrk="1" hangingPunct="1"/>
            <a:r>
              <a:rPr lang="en-US" dirty="0" smtClean="0"/>
              <a:t>It defines the transmission rate.</a:t>
            </a:r>
          </a:p>
          <a:p>
            <a:pPr algn="just" eaLnBrk="1" hangingPunct="1"/>
            <a:r>
              <a:rPr lang="en-US" dirty="0" smtClean="0"/>
              <a:t>It defines the way in which the devices are connected to the medium.</a:t>
            </a:r>
          </a:p>
          <a:p>
            <a:pPr algn="just" eaLnBrk="1" hangingPunct="1"/>
            <a:r>
              <a:rPr lang="en-US" dirty="0" smtClean="0"/>
              <a:t>It provides physical topologies</a:t>
            </a:r>
          </a:p>
          <a:p>
            <a:pPr algn="just" eaLnBrk="1" hangingPunct="1"/>
            <a:r>
              <a:rPr lang="en-US" dirty="0" smtClean="0"/>
              <a:t>It can use different techniques of multiplexing.</a:t>
            </a:r>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8C1F4571-2AD0-4DB3-87E5-5164ADF47F45}" type="slidenum">
              <a:rPr lang="en-US" smtClean="0"/>
              <a:pPr>
                <a:defRPr/>
              </a:pPr>
              <a:t>33</a:t>
            </a:fld>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2882900" y="301625"/>
            <a:ext cx="3106738" cy="588963"/>
          </a:xfrm>
          <a:prstGeom prst="rect">
            <a:avLst/>
          </a:prstGeom>
          <a:noFill/>
          <a:ln w="12700">
            <a:noFill/>
            <a:miter lim="800000"/>
            <a:headEnd/>
            <a:tailEnd/>
          </a:ln>
        </p:spPr>
        <p:txBody>
          <a:bodyPr wrap="none" lIns="90488" tIns="44450" rIns="90488" bIns="44450">
            <a:spAutoFit/>
          </a:bodyPr>
          <a:lstStyle/>
          <a:p>
            <a:r>
              <a:rPr lang="en-US" sz="3200" b="1">
                <a:solidFill>
                  <a:srgbClr val="063DE8"/>
                </a:solidFill>
              </a:rPr>
              <a:t>Data Link Layer</a:t>
            </a:r>
          </a:p>
        </p:txBody>
      </p:sp>
      <p:pic>
        <p:nvPicPr>
          <p:cNvPr id="22531" name="Picture 6"/>
          <p:cNvPicPr>
            <a:picLocks noChangeArrowheads="1"/>
          </p:cNvPicPr>
          <p:nvPr/>
        </p:nvPicPr>
        <p:blipFill>
          <a:blip r:embed="rId3"/>
          <a:srcRect/>
          <a:stretch>
            <a:fillRect/>
          </a:stretch>
        </p:blipFill>
        <p:spPr bwMode="auto">
          <a:xfrm>
            <a:off x="1285852" y="1785926"/>
            <a:ext cx="7532711" cy="3613162"/>
          </a:xfrm>
          <a:prstGeom prst="rect">
            <a:avLst/>
          </a:prstGeom>
          <a:noFill/>
          <a:ln w="12700">
            <a:noFill/>
            <a:miter lim="800000"/>
            <a:headEnd/>
            <a:tailEnd/>
          </a:ln>
        </p:spPr>
      </p:pic>
      <p:sp>
        <p:nvSpPr>
          <p:cNvPr id="22532" name="Slide Number Placeholder 3"/>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60094E01-1A08-48D1-95F0-2187CEAD93F8}" type="slidenum">
              <a:rPr lang="en-US" smtClean="0"/>
              <a:pPr/>
              <a:t>34</a:t>
            </a:fld>
            <a:endParaRPr lang="en-US"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a:xfrm>
            <a:off x="1071538" y="428604"/>
            <a:ext cx="7772400" cy="990600"/>
          </a:xfrm>
        </p:spPr>
        <p:txBody>
          <a:bodyPr/>
          <a:lstStyle/>
          <a:p>
            <a:r>
              <a:rPr lang="en-US" dirty="0" smtClean="0">
                <a:solidFill>
                  <a:srgbClr val="7B9899"/>
                </a:solidFill>
              </a:rPr>
              <a:t>Data Link Layer </a:t>
            </a:r>
            <a:r>
              <a:rPr lang="en-US" dirty="0" smtClean="0"/>
              <a:t>(Cont…)</a:t>
            </a:r>
            <a:endParaRPr lang="en-US" dirty="0" smtClean="0">
              <a:solidFill>
                <a:srgbClr val="7B9899"/>
              </a:solidFill>
            </a:endParaRPr>
          </a:p>
        </p:txBody>
      </p:sp>
      <p:sp>
        <p:nvSpPr>
          <p:cNvPr id="23555" name="Content Placeholder 5"/>
          <p:cNvSpPr>
            <a:spLocks noGrp="1"/>
          </p:cNvSpPr>
          <p:nvPr>
            <p:ph idx="1"/>
          </p:nvPr>
        </p:nvSpPr>
        <p:spPr>
          <a:xfrm>
            <a:off x="1071538" y="1571612"/>
            <a:ext cx="7772400" cy="4876800"/>
          </a:xfrm>
        </p:spPr>
        <p:txBody>
          <a:bodyPr>
            <a:normAutofit fontScale="92500" lnSpcReduction="10000"/>
          </a:bodyPr>
          <a:lstStyle/>
          <a:p>
            <a:pPr algn="just" eaLnBrk="1" hangingPunct="1">
              <a:lnSpc>
                <a:spcPct val="90000"/>
              </a:lnSpc>
            </a:pPr>
            <a:r>
              <a:rPr lang="en-US" dirty="0" smtClean="0"/>
              <a:t>It is responsible for node-to-node delivery of data.</a:t>
            </a:r>
          </a:p>
          <a:p>
            <a:pPr algn="just" eaLnBrk="1" hangingPunct="1">
              <a:lnSpc>
                <a:spcPct val="90000"/>
              </a:lnSpc>
            </a:pPr>
            <a:r>
              <a:rPr lang="en-US" dirty="0" smtClean="0"/>
              <a:t>It receives the data from network layer and creates FRAMES , add physical address to these frames &amp; pas them to physical layer</a:t>
            </a:r>
          </a:p>
          <a:p>
            <a:pPr algn="just" eaLnBrk="1" hangingPunct="1">
              <a:lnSpc>
                <a:spcPct val="90000"/>
              </a:lnSpc>
            </a:pPr>
            <a:r>
              <a:rPr lang="en-US" dirty="0" smtClean="0"/>
              <a:t>It consist of 2 layers:</a:t>
            </a:r>
          </a:p>
          <a:p>
            <a:pPr algn="just" eaLnBrk="1" hangingPunct="1">
              <a:lnSpc>
                <a:spcPct val="90000"/>
              </a:lnSpc>
              <a:buFont typeface="Wingdings 2" pitchFamily="18" charset="2"/>
              <a:buNone/>
            </a:pPr>
            <a:r>
              <a:rPr lang="en-US" dirty="0" smtClean="0"/>
              <a:t>		</a:t>
            </a:r>
            <a:r>
              <a:rPr lang="en-US" b="1" dirty="0" smtClean="0"/>
              <a:t>Logical Link Layer (LLC) :</a:t>
            </a:r>
            <a:r>
              <a:rPr lang="en-US" dirty="0" smtClean="0"/>
              <a:t> Defines the methods and provides addressing information for communication between network devices.</a:t>
            </a:r>
          </a:p>
          <a:p>
            <a:pPr algn="just" eaLnBrk="1" hangingPunct="1">
              <a:lnSpc>
                <a:spcPct val="90000"/>
              </a:lnSpc>
              <a:buFont typeface="Wingdings 2" pitchFamily="18" charset="2"/>
              <a:buNone/>
            </a:pPr>
            <a:r>
              <a:rPr lang="en-US" dirty="0" smtClean="0"/>
              <a:t>		</a:t>
            </a:r>
            <a:r>
              <a:rPr lang="en-US" b="1" dirty="0" smtClean="0"/>
              <a:t>Medium Access Control (MAC):</a:t>
            </a:r>
            <a:r>
              <a:rPr lang="en-US" dirty="0" smtClean="0"/>
              <a:t> establishes and maintains links between communicating devices.</a:t>
            </a:r>
          </a:p>
        </p:txBody>
      </p:sp>
      <p:sp>
        <p:nvSpPr>
          <p:cNvPr id="4" name="Slide Number Placeholder 3"/>
          <p:cNvSpPr>
            <a:spLocks noGrp="1"/>
          </p:cNvSpPr>
          <p:nvPr>
            <p:ph type="sldNum" sz="quarter" idx="12"/>
          </p:nvPr>
        </p:nvSpPr>
        <p:spPr/>
        <p:txBody>
          <a:bodyPr/>
          <a:lstStyle/>
          <a:p>
            <a:pPr>
              <a:defRPr/>
            </a:pPr>
            <a:fld id="{CBD1E2D5-3B34-4E8B-84FF-FE568E2B28E6}" type="slidenum">
              <a:rPr lang="en-US" smtClean="0"/>
              <a:pPr>
                <a:defRPr/>
              </a:pPr>
              <a:t>35</a:t>
            </a:fld>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a:xfrm>
            <a:off x="1142976" y="357166"/>
            <a:ext cx="7772400" cy="990600"/>
          </a:xfrm>
        </p:spPr>
        <p:txBody>
          <a:bodyPr>
            <a:normAutofit fontScale="90000"/>
          </a:bodyPr>
          <a:lstStyle/>
          <a:p>
            <a:pPr eaLnBrk="1" hangingPunct="1"/>
            <a:r>
              <a:rPr lang="en-US" dirty="0" smtClean="0">
                <a:solidFill>
                  <a:srgbClr val="7B9899"/>
                </a:solidFill>
              </a:rPr>
              <a:t>Functions of Data Link Layer</a:t>
            </a:r>
          </a:p>
        </p:txBody>
      </p:sp>
      <p:sp>
        <p:nvSpPr>
          <p:cNvPr id="24579" name="Content Placeholder 5"/>
          <p:cNvSpPr>
            <a:spLocks noGrp="1"/>
          </p:cNvSpPr>
          <p:nvPr>
            <p:ph idx="1"/>
          </p:nvPr>
        </p:nvSpPr>
        <p:spPr>
          <a:xfrm>
            <a:off x="857224" y="1357298"/>
            <a:ext cx="7929618" cy="5334000"/>
          </a:xfrm>
        </p:spPr>
        <p:txBody>
          <a:bodyPr>
            <a:normAutofit fontScale="92500" lnSpcReduction="20000"/>
          </a:bodyPr>
          <a:lstStyle/>
          <a:p>
            <a:pPr eaLnBrk="1" hangingPunct="1"/>
            <a:endParaRPr lang="en-US" dirty="0" smtClean="0"/>
          </a:p>
          <a:p>
            <a:pPr algn="just" eaLnBrk="1" hangingPunct="1"/>
            <a:r>
              <a:rPr lang="en-US" b="1" dirty="0" smtClean="0"/>
              <a:t>Framing :</a:t>
            </a:r>
            <a:r>
              <a:rPr lang="en-US" dirty="0" smtClean="0"/>
              <a:t> DLL divides the bits received from N/W layer into frames. (Frame contains all the addressing information necessary to travel from S to D).</a:t>
            </a:r>
          </a:p>
          <a:p>
            <a:pPr algn="just" eaLnBrk="1" hangingPunct="1"/>
            <a:endParaRPr lang="en-US" dirty="0" smtClean="0"/>
          </a:p>
          <a:p>
            <a:pPr algn="just" eaLnBrk="1" hangingPunct="1"/>
            <a:r>
              <a:rPr lang="en-US" b="1" dirty="0" smtClean="0"/>
              <a:t>Physical addressing: </a:t>
            </a:r>
            <a:r>
              <a:rPr lang="en-US" dirty="0" smtClean="0"/>
              <a:t>After creating frames, DLL adds physical address of sender/receiver (MAC address) in the header of each frame.</a:t>
            </a:r>
          </a:p>
          <a:p>
            <a:pPr algn="just" eaLnBrk="1" hangingPunct="1">
              <a:buFont typeface="Wingdings 2" pitchFamily="18" charset="2"/>
              <a:buNone/>
            </a:pPr>
            <a:endParaRPr lang="en-US" dirty="0" smtClean="0"/>
          </a:p>
          <a:p>
            <a:pPr algn="just" eaLnBrk="1" hangingPunct="1"/>
            <a:r>
              <a:rPr lang="en-US" b="1" dirty="0" smtClean="0"/>
              <a:t>Flow Control: </a:t>
            </a:r>
            <a:r>
              <a:rPr lang="en-US" dirty="0" smtClean="0"/>
              <a:t>DLL prevents the fast sender from drowning the slow receiver.</a:t>
            </a:r>
          </a:p>
          <a:p>
            <a:pPr eaLnBrk="1" hangingPunct="1"/>
            <a:endParaRPr lang="en-US" b="1" dirty="0" smtClean="0"/>
          </a:p>
        </p:txBody>
      </p:sp>
      <p:sp>
        <p:nvSpPr>
          <p:cNvPr id="4" name="Slide Number Placeholder 3"/>
          <p:cNvSpPr>
            <a:spLocks noGrp="1"/>
          </p:cNvSpPr>
          <p:nvPr>
            <p:ph type="sldNum" sz="quarter" idx="12"/>
          </p:nvPr>
        </p:nvSpPr>
        <p:spPr/>
        <p:txBody>
          <a:bodyPr/>
          <a:lstStyle/>
          <a:p>
            <a:pPr>
              <a:defRPr/>
            </a:pPr>
            <a:fld id="{3FBFB0E1-8F4C-4C32-AA68-D5B60FD76390}" type="slidenum">
              <a:rPr lang="en-US" smtClean="0"/>
              <a:pPr>
                <a:defRPr/>
              </a:pPr>
              <a:t>36</a:t>
            </a:fld>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ChangeArrowheads="1"/>
          </p:cNvSpPr>
          <p:nvPr/>
        </p:nvSpPr>
        <p:spPr bwMode="auto">
          <a:xfrm>
            <a:off x="2273300" y="438150"/>
            <a:ext cx="4743450" cy="588963"/>
          </a:xfrm>
          <a:prstGeom prst="rect">
            <a:avLst/>
          </a:prstGeom>
          <a:noFill/>
          <a:ln w="12700">
            <a:noFill/>
            <a:miter lim="800000"/>
            <a:headEnd/>
            <a:tailEnd/>
          </a:ln>
        </p:spPr>
        <p:txBody>
          <a:bodyPr wrap="none" lIns="90488" tIns="44450" rIns="90488" bIns="44450">
            <a:spAutoFit/>
          </a:bodyPr>
          <a:lstStyle/>
          <a:p>
            <a:r>
              <a:rPr lang="en-US" sz="3200" b="1">
                <a:solidFill>
                  <a:srgbClr val="063DE8"/>
                </a:solidFill>
              </a:rPr>
              <a:t>Data Link Layer Example</a:t>
            </a:r>
          </a:p>
        </p:txBody>
      </p:sp>
      <p:pic>
        <p:nvPicPr>
          <p:cNvPr id="25603" name="Picture 6"/>
          <p:cNvPicPr>
            <a:picLocks noChangeArrowheads="1"/>
          </p:cNvPicPr>
          <p:nvPr/>
        </p:nvPicPr>
        <p:blipFill>
          <a:blip r:embed="rId2"/>
          <a:srcRect/>
          <a:stretch>
            <a:fillRect/>
          </a:stretch>
        </p:blipFill>
        <p:spPr bwMode="auto">
          <a:xfrm>
            <a:off x="1071538" y="2357430"/>
            <a:ext cx="7421584" cy="2967045"/>
          </a:xfrm>
          <a:prstGeom prst="rect">
            <a:avLst/>
          </a:prstGeom>
          <a:noFill/>
          <a:ln w="12700">
            <a:noFill/>
            <a:miter lim="800000"/>
            <a:headEnd/>
            <a:tailEnd/>
          </a:ln>
        </p:spPr>
      </p:pic>
      <p:sp>
        <p:nvSpPr>
          <p:cNvPr id="25604" name="Slide Number Placeholder 3"/>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B4BE5B67-9BA3-4ABB-A978-68C1B793A7C5}" type="slidenum">
              <a:rPr lang="en-US" smtClean="0"/>
              <a:pPr/>
              <a:t>37</a:t>
            </a:fld>
            <a:endParaRPr lang="en-US"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a:xfrm>
            <a:off x="1142976" y="357166"/>
            <a:ext cx="7315224" cy="862034"/>
          </a:xfrm>
        </p:spPr>
        <p:txBody>
          <a:bodyPr>
            <a:normAutofit fontScale="90000"/>
          </a:bodyPr>
          <a:lstStyle/>
          <a:p>
            <a:pPr eaLnBrk="1" hangingPunct="1"/>
            <a:r>
              <a:rPr lang="en-US" dirty="0" smtClean="0">
                <a:solidFill>
                  <a:srgbClr val="7B9899"/>
                </a:solidFill>
              </a:rPr>
              <a:t>Functions of Data Link Layer</a:t>
            </a:r>
          </a:p>
        </p:txBody>
      </p:sp>
      <p:sp>
        <p:nvSpPr>
          <p:cNvPr id="26627" name="Content Placeholder 5"/>
          <p:cNvSpPr>
            <a:spLocks noGrp="1"/>
          </p:cNvSpPr>
          <p:nvPr>
            <p:ph idx="1"/>
          </p:nvPr>
        </p:nvSpPr>
        <p:spPr>
          <a:xfrm>
            <a:off x="1071538" y="1643050"/>
            <a:ext cx="7843862" cy="4910150"/>
          </a:xfrm>
        </p:spPr>
        <p:txBody>
          <a:bodyPr/>
          <a:lstStyle/>
          <a:p>
            <a:pPr eaLnBrk="1" hangingPunct="1"/>
            <a:endParaRPr lang="en-US" dirty="0" smtClean="0"/>
          </a:p>
          <a:p>
            <a:pPr algn="just" eaLnBrk="1" hangingPunct="1"/>
            <a:r>
              <a:rPr lang="en-US" b="1" dirty="0" smtClean="0"/>
              <a:t>Error Control: </a:t>
            </a:r>
            <a:r>
              <a:rPr lang="en-US" dirty="0" smtClean="0"/>
              <a:t>It provides the mechanism of error control in which it detects &amp; retransmits damaged or lost frames.</a:t>
            </a:r>
          </a:p>
          <a:p>
            <a:pPr algn="just" eaLnBrk="1" hangingPunct="1"/>
            <a:endParaRPr lang="en-US" dirty="0" smtClean="0"/>
          </a:p>
          <a:p>
            <a:pPr algn="just" eaLnBrk="1" hangingPunct="1"/>
            <a:r>
              <a:rPr lang="en-US" b="1" dirty="0" smtClean="0"/>
              <a:t>Access Control: </a:t>
            </a:r>
            <a:r>
              <a:rPr lang="en-US" dirty="0" smtClean="0"/>
              <a:t>When single comm. Channel is shared by multiple devices, MAC layer of DLL provides help to determine which device has control over the channel.</a:t>
            </a:r>
          </a:p>
          <a:p>
            <a:pPr eaLnBrk="1" hangingPunct="1"/>
            <a:endParaRPr lang="en-US" b="1" dirty="0" smtClean="0"/>
          </a:p>
        </p:txBody>
      </p:sp>
      <p:sp>
        <p:nvSpPr>
          <p:cNvPr id="4" name="Slide Number Placeholder 3"/>
          <p:cNvSpPr>
            <a:spLocks noGrp="1"/>
          </p:cNvSpPr>
          <p:nvPr>
            <p:ph type="sldNum" sz="quarter" idx="12"/>
          </p:nvPr>
        </p:nvSpPr>
        <p:spPr/>
        <p:txBody>
          <a:bodyPr/>
          <a:lstStyle/>
          <a:p>
            <a:pPr>
              <a:defRPr/>
            </a:pPr>
            <a:fld id="{E7128566-5C7D-4F3C-924C-1426E044BD17}" type="slidenum">
              <a:rPr lang="en-US" smtClean="0"/>
              <a:pPr>
                <a:defRPr/>
              </a:pPr>
              <a:t>38</a:t>
            </a:fld>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2882900" y="301625"/>
            <a:ext cx="2847975" cy="588963"/>
          </a:xfrm>
          <a:prstGeom prst="rect">
            <a:avLst/>
          </a:prstGeom>
          <a:noFill/>
          <a:ln w="12700">
            <a:noFill/>
            <a:miter lim="800000"/>
            <a:headEnd/>
            <a:tailEnd/>
          </a:ln>
        </p:spPr>
        <p:txBody>
          <a:bodyPr wrap="none" lIns="90488" tIns="44450" rIns="90488" bIns="44450">
            <a:spAutoFit/>
          </a:bodyPr>
          <a:lstStyle/>
          <a:p>
            <a:r>
              <a:rPr lang="en-US" sz="3200" b="1">
                <a:solidFill>
                  <a:srgbClr val="063DE8"/>
                </a:solidFill>
              </a:rPr>
              <a:t>Network Layer</a:t>
            </a:r>
          </a:p>
        </p:txBody>
      </p:sp>
      <p:pic>
        <p:nvPicPr>
          <p:cNvPr id="27651" name="Picture 6"/>
          <p:cNvPicPr>
            <a:picLocks noChangeArrowheads="1"/>
          </p:cNvPicPr>
          <p:nvPr/>
        </p:nvPicPr>
        <p:blipFill>
          <a:blip r:embed="rId2"/>
          <a:srcRect/>
          <a:stretch>
            <a:fillRect/>
          </a:stretch>
        </p:blipFill>
        <p:spPr bwMode="auto">
          <a:xfrm>
            <a:off x="1285852" y="1500173"/>
            <a:ext cx="7612086" cy="4137039"/>
          </a:xfrm>
          <a:prstGeom prst="rect">
            <a:avLst/>
          </a:prstGeom>
          <a:noFill/>
          <a:ln w="12700">
            <a:noFill/>
            <a:miter lim="800000"/>
            <a:headEnd/>
            <a:tailEnd/>
          </a:ln>
        </p:spPr>
      </p:pic>
      <p:sp>
        <p:nvSpPr>
          <p:cNvPr id="27652" name="Slide Number Placeholder 3"/>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1BAA169C-B7EC-4E86-A54E-BDF91F350CDF}" type="slidenum">
              <a:rPr lang="en-US" smtClean="0"/>
              <a:pPr/>
              <a:t>39</a:t>
            </a:fld>
            <a:endParaRPr lang="en-US"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defRPr/>
            </a:pPr>
            <a:r>
              <a:rPr lang="en-IN" sz="3600" b="1" dirty="0" smtClean="0"/>
              <a:t>Every Network Includes:</a:t>
            </a:r>
            <a:endParaRPr lang="en-IN" b="1" dirty="0"/>
          </a:p>
        </p:txBody>
      </p:sp>
      <p:sp>
        <p:nvSpPr>
          <p:cNvPr id="4" name="Content Placeholder 3"/>
          <p:cNvSpPr>
            <a:spLocks noGrp="1"/>
          </p:cNvSpPr>
          <p:nvPr>
            <p:ph idx="1"/>
          </p:nvPr>
        </p:nvSpPr>
        <p:spPr/>
        <p:txBody>
          <a:bodyPr>
            <a:normAutofit fontScale="85000" lnSpcReduction="10000"/>
          </a:bodyPr>
          <a:lstStyle/>
          <a:p>
            <a:pPr marL="596900" indent="-514350" algn="just">
              <a:buFont typeface="+mj-lt"/>
              <a:buAutoNum type="arabicPeriod"/>
              <a:defRPr/>
            </a:pPr>
            <a:r>
              <a:rPr lang="en-IN" dirty="0" smtClean="0"/>
              <a:t>At least two computers that have something to share.</a:t>
            </a:r>
          </a:p>
          <a:p>
            <a:pPr marL="596900" indent="-514350" algn="just">
              <a:buFont typeface="+mj-lt"/>
              <a:buAutoNum type="arabicPeriod"/>
              <a:defRPr/>
            </a:pPr>
            <a:endParaRPr lang="en-IN" dirty="0" smtClean="0"/>
          </a:p>
          <a:p>
            <a:pPr marL="596900" indent="-514350" algn="just">
              <a:buFont typeface="+mj-lt"/>
              <a:buAutoNum type="arabicPeriod"/>
              <a:defRPr/>
            </a:pPr>
            <a:r>
              <a:rPr lang="en-IN" dirty="0" smtClean="0"/>
              <a:t>A cable or wireless pathway, called </a:t>
            </a:r>
            <a:r>
              <a:rPr lang="en-IN" b="1" dirty="0" smtClean="0"/>
              <a:t>Transmission Media</a:t>
            </a:r>
            <a:r>
              <a:rPr lang="en-IN" dirty="0" smtClean="0"/>
              <a:t>, for computers to signal each other.</a:t>
            </a:r>
          </a:p>
          <a:p>
            <a:pPr marL="596900" indent="-514350" algn="just">
              <a:buFont typeface="+mj-lt"/>
              <a:buAutoNum type="arabicPeriod"/>
              <a:defRPr/>
            </a:pPr>
            <a:endParaRPr lang="en-IN" dirty="0" smtClean="0"/>
          </a:p>
          <a:p>
            <a:pPr marL="596900" indent="-514350" algn="just">
              <a:buFont typeface="+mj-lt"/>
              <a:buAutoNum type="arabicPeriod"/>
              <a:defRPr/>
            </a:pPr>
            <a:r>
              <a:rPr lang="en-IN" dirty="0" smtClean="0"/>
              <a:t>Rules, called </a:t>
            </a:r>
            <a:r>
              <a:rPr lang="en-IN" b="1" dirty="0" smtClean="0"/>
              <a:t>Protocols</a:t>
            </a:r>
            <a:r>
              <a:rPr lang="en-IN" dirty="0" smtClean="0"/>
              <a:t>, so that computers can use the unified principle of data communication.</a:t>
            </a:r>
          </a:p>
          <a:p>
            <a:pPr marL="596900" indent="-514350" algn="just">
              <a:buFont typeface="+mj-lt"/>
              <a:buAutoNum type="arabicPeriod"/>
              <a:defRPr/>
            </a:pPr>
            <a:endParaRPr lang="en-US" dirty="0" smtClean="0"/>
          </a:p>
          <a:p>
            <a:pPr marL="596900" indent="-514350" algn="just">
              <a:buFont typeface="+mj-lt"/>
              <a:buAutoNum type="arabicPeriod"/>
              <a:defRPr/>
            </a:pPr>
            <a:r>
              <a:rPr lang="en-IN" dirty="0" smtClean="0"/>
              <a:t>Networking Interface Cards (NIC)</a:t>
            </a:r>
          </a:p>
          <a:p>
            <a:pPr>
              <a:defRPr/>
            </a:pPr>
            <a:endParaRPr lang="en-IN" dirty="0"/>
          </a:p>
        </p:txBody>
      </p:sp>
      <p:sp>
        <p:nvSpPr>
          <p:cNvPr id="6" name="Slide Number Placeholder 5"/>
          <p:cNvSpPr>
            <a:spLocks noGrp="1"/>
          </p:cNvSpPr>
          <p:nvPr>
            <p:ph type="sldNum" sz="quarter" idx="12"/>
          </p:nvPr>
        </p:nvSpPr>
        <p:spPr/>
        <p:txBody>
          <a:bodyPr/>
          <a:lstStyle/>
          <a:p>
            <a:pPr>
              <a:defRPr/>
            </a:pPr>
            <a:fld id="{73DCBEA6-7021-4953-80B8-DB937AF4F5C7}" type="slidenum">
              <a:rPr lang="en-IN" smtClean="0"/>
              <a:pPr>
                <a:defRPr/>
              </a:pPr>
              <a:t>4</a:t>
            </a:fld>
            <a:endParaRPr lang="en-IN"/>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a:spLocks noGrp="1"/>
          </p:cNvSpPr>
          <p:nvPr>
            <p:ph type="title"/>
          </p:nvPr>
        </p:nvSpPr>
        <p:spPr>
          <a:xfrm>
            <a:off x="1142976" y="357166"/>
            <a:ext cx="7772400" cy="990600"/>
          </a:xfrm>
        </p:spPr>
        <p:txBody>
          <a:bodyPr/>
          <a:lstStyle/>
          <a:p>
            <a:r>
              <a:rPr lang="en-US" sz="4400" dirty="0" smtClean="0">
                <a:solidFill>
                  <a:srgbClr val="7B9899"/>
                </a:solidFill>
              </a:rPr>
              <a:t>Network Layer </a:t>
            </a:r>
            <a:r>
              <a:rPr lang="en-US" sz="4400" dirty="0" smtClean="0"/>
              <a:t>(Cont…)</a:t>
            </a:r>
            <a:endParaRPr lang="en-US" sz="4400" dirty="0" smtClean="0">
              <a:solidFill>
                <a:srgbClr val="7B9899"/>
              </a:solidFill>
            </a:endParaRPr>
          </a:p>
        </p:txBody>
      </p:sp>
      <p:sp>
        <p:nvSpPr>
          <p:cNvPr id="28675" name="Content Placeholder 5"/>
          <p:cNvSpPr>
            <a:spLocks noGrp="1"/>
          </p:cNvSpPr>
          <p:nvPr>
            <p:ph idx="1"/>
          </p:nvPr>
        </p:nvSpPr>
        <p:spPr>
          <a:xfrm>
            <a:off x="1071538" y="1571612"/>
            <a:ext cx="7920062" cy="4981588"/>
          </a:xfrm>
        </p:spPr>
        <p:txBody>
          <a:bodyPr>
            <a:normAutofit fontScale="92500" lnSpcReduction="10000"/>
          </a:bodyPr>
          <a:lstStyle/>
          <a:p>
            <a:pPr algn="just" eaLnBrk="1" hangingPunct="1"/>
            <a:r>
              <a:rPr lang="en-US" dirty="0" smtClean="0"/>
              <a:t>It is responsible for the source to destination delivery of a packet across multiple networks.</a:t>
            </a:r>
          </a:p>
          <a:p>
            <a:pPr algn="just" eaLnBrk="1" hangingPunct="1">
              <a:buFont typeface="Wingdings 2" pitchFamily="18" charset="2"/>
              <a:buNone/>
            </a:pPr>
            <a:endParaRPr lang="en-US" dirty="0" smtClean="0"/>
          </a:p>
          <a:p>
            <a:pPr algn="just" eaLnBrk="1" hangingPunct="1"/>
            <a:r>
              <a:rPr lang="en-US" dirty="0" smtClean="0"/>
              <a:t>If two systems are attached to different networks with devices like routers, then N/W layer is used.</a:t>
            </a:r>
          </a:p>
          <a:p>
            <a:pPr algn="just" eaLnBrk="1" hangingPunct="1">
              <a:buFont typeface="Wingdings 2" pitchFamily="18" charset="2"/>
              <a:buNone/>
            </a:pPr>
            <a:endParaRPr lang="en-US" dirty="0" smtClean="0"/>
          </a:p>
          <a:p>
            <a:pPr algn="just" eaLnBrk="1" hangingPunct="1"/>
            <a:r>
              <a:rPr lang="en-US" dirty="0" smtClean="0"/>
              <a:t>Thus DLL overseas the delivery of the packet between the two systems on same network and the network layer ensures that the packet gets its point of origin to its final destination.</a:t>
            </a:r>
          </a:p>
          <a:p>
            <a:pPr eaLnBrk="1" hangingPunct="1">
              <a:buFont typeface="Wingdings 2" pitchFamily="18" charset="2"/>
              <a:buNone/>
            </a:pPr>
            <a:endParaRPr lang="en-US" dirty="0" smtClean="0"/>
          </a:p>
        </p:txBody>
      </p:sp>
      <p:sp>
        <p:nvSpPr>
          <p:cNvPr id="4" name="Slide Number Placeholder 3"/>
          <p:cNvSpPr>
            <a:spLocks noGrp="1"/>
          </p:cNvSpPr>
          <p:nvPr>
            <p:ph type="sldNum" sz="quarter" idx="12"/>
          </p:nvPr>
        </p:nvSpPr>
        <p:spPr/>
        <p:txBody>
          <a:bodyPr/>
          <a:lstStyle/>
          <a:p>
            <a:pPr>
              <a:defRPr/>
            </a:pPr>
            <a:fld id="{56CEED21-A984-4DB6-80CE-4796BE738AAF}" type="slidenum">
              <a:rPr lang="en-US" smtClean="0"/>
              <a:pPr>
                <a:defRPr/>
              </a:pPr>
              <a:t>40</a:t>
            </a:fld>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a:xfrm>
            <a:off x="1071538" y="285728"/>
            <a:ext cx="7386662" cy="933472"/>
          </a:xfrm>
        </p:spPr>
        <p:txBody>
          <a:bodyPr/>
          <a:lstStyle/>
          <a:p>
            <a:pPr eaLnBrk="1" hangingPunct="1"/>
            <a:r>
              <a:rPr lang="en-US" sz="4000" dirty="0" smtClean="0">
                <a:solidFill>
                  <a:srgbClr val="7B9899"/>
                </a:solidFill>
              </a:rPr>
              <a:t>Functions of Network Layer</a:t>
            </a:r>
          </a:p>
        </p:txBody>
      </p:sp>
      <p:sp>
        <p:nvSpPr>
          <p:cNvPr id="6" name="Content Placeholder 5"/>
          <p:cNvSpPr>
            <a:spLocks noGrp="1"/>
          </p:cNvSpPr>
          <p:nvPr>
            <p:ph idx="1"/>
          </p:nvPr>
        </p:nvSpPr>
        <p:spPr>
          <a:xfrm>
            <a:off x="1071538" y="1571612"/>
            <a:ext cx="7920062" cy="4981588"/>
          </a:xfrm>
        </p:spPr>
        <p:txBody>
          <a:bodyPr>
            <a:normAutofit fontScale="77500" lnSpcReduction="20000"/>
          </a:bodyPr>
          <a:lstStyle/>
          <a:p>
            <a:pPr marL="274320" indent="-274320" algn="just" eaLnBrk="1" fontAlgn="auto" hangingPunct="1">
              <a:spcAft>
                <a:spcPts val="0"/>
              </a:spcAft>
              <a:buFont typeface="Wingdings 2"/>
              <a:buChar char=""/>
              <a:defRPr/>
            </a:pPr>
            <a:r>
              <a:rPr lang="en-US" b="1" dirty="0" smtClean="0"/>
              <a:t>Internetworking: </a:t>
            </a:r>
            <a:r>
              <a:rPr lang="en-US" dirty="0" smtClean="0"/>
              <a:t>It provides Internetworking.</a:t>
            </a:r>
          </a:p>
          <a:p>
            <a:pPr marL="274320" indent="-274320" algn="just" eaLnBrk="1" fontAlgn="auto" hangingPunct="1">
              <a:spcAft>
                <a:spcPts val="0"/>
              </a:spcAft>
              <a:buFont typeface="Wingdings 2"/>
              <a:buNone/>
              <a:defRPr/>
            </a:pPr>
            <a:endParaRPr lang="en-US" dirty="0" smtClean="0"/>
          </a:p>
          <a:p>
            <a:pPr marL="274320" indent="-274320" algn="just" eaLnBrk="1" fontAlgn="auto" hangingPunct="1">
              <a:spcAft>
                <a:spcPts val="0"/>
              </a:spcAft>
              <a:buFont typeface="Wingdings 2"/>
              <a:buChar char=""/>
              <a:defRPr/>
            </a:pPr>
            <a:r>
              <a:rPr lang="en-US" b="1" dirty="0" smtClean="0"/>
              <a:t>Logical Addressing: </a:t>
            </a:r>
            <a:r>
              <a:rPr lang="en-US" dirty="0" smtClean="0"/>
              <a:t>When packet is sent outside the network, N/W layer adds Logical (network) address of the sender &amp; receiver to each packet.</a:t>
            </a:r>
          </a:p>
          <a:p>
            <a:pPr marL="274320" indent="-274320" algn="just" eaLnBrk="1" fontAlgn="auto" hangingPunct="1">
              <a:spcAft>
                <a:spcPts val="0"/>
              </a:spcAft>
              <a:buFont typeface="Wingdings 2"/>
              <a:buChar char=""/>
              <a:defRPr/>
            </a:pPr>
            <a:r>
              <a:rPr lang="en-US" dirty="0" smtClean="0"/>
              <a:t>Network addresses are assigned to local devices by n/w administrator and assigned dynamically by special server called DHCP (Dynamic Host Configuration Protocol)</a:t>
            </a:r>
          </a:p>
          <a:p>
            <a:pPr marL="274320" indent="-274320" algn="just" eaLnBrk="1" fontAlgn="auto" hangingPunct="1">
              <a:spcAft>
                <a:spcPts val="0"/>
              </a:spcAft>
              <a:buFont typeface="Wingdings 2"/>
              <a:buNone/>
              <a:defRPr/>
            </a:pPr>
            <a:endParaRPr lang="en-US" dirty="0" smtClean="0"/>
          </a:p>
          <a:p>
            <a:pPr marL="274320" indent="-274320" algn="just" eaLnBrk="1" fontAlgn="auto" hangingPunct="1">
              <a:spcAft>
                <a:spcPts val="0"/>
              </a:spcAft>
              <a:buFont typeface="Wingdings 2"/>
              <a:buChar char=""/>
              <a:defRPr/>
            </a:pPr>
            <a:r>
              <a:rPr lang="en-US" b="1" dirty="0" smtClean="0"/>
              <a:t>Routing:</a:t>
            </a:r>
            <a:r>
              <a:rPr lang="en-US" dirty="0" smtClean="0"/>
              <a:t> When independent n/w are connected to create internetwork several routes are available to send the data from S to D. These n/w are interconnected by routers &amp; gateways that route the packet to final destination.</a:t>
            </a:r>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None/>
              <a:defRPr/>
            </a:pPr>
            <a:endParaRPr lang="en-US" dirty="0" smtClean="0"/>
          </a:p>
        </p:txBody>
      </p:sp>
      <p:sp>
        <p:nvSpPr>
          <p:cNvPr id="4" name="Slide Number Placeholder 3"/>
          <p:cNvSpPr>
            <a:spLocks noGrp="1"/>
          </p:cNvSpPr>
          <p:nvPr>
            <p:ph type="sldNum" sz="quarter" idx="12"/>
          </p:nvPr>
        </p:nvSpPr>
        <p:spPr/>
        <p:txBody>
          <a:bodyPr/>
          <a:lstStyle/>
          <a:p>
            <a:pPr>
              <a:defRPr/>
            </a:pPr>
            <a:fld id="{3DA1709A-4388-4F17-8437-F45609E9A32F}" type="slidenum">
              <a:rPr lang="en-US" smtClean="0"/>
              <a:pPr>
                <a:defRPr/>
              </a:pPr>
              <a:t>41</a:t>
            </a:fld>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a:xfrm>
            <a:off x="1371600" y="214290"/>
            <a:ext cx="7772400" cy="990600"/>
          </a:xfrm>
        </p:spPr>
        <p:txBody>
          <a:bodyPr/>
          <a:lstStyle/>
          <a:p>
            <a:pPr eaLnBrk="1" hangingPunct="1"/>
            <a:r>
              <a:rPr lang="en-US" dirty="0" smtClean="0">
                <a:solidFill>
                  <a:srgbClr val="7B9899"/>
                </a:solidFill>
              </a:rPr>
              <a:t>Transport Layer</a:t>
            </a:r>
          </a:p>
        </p:txBody>
      </p:sp>
      <p:sp>
        <p:nvSpPr>
          <p:cNvPr id="30723" name="Content Placeholder 5"/>
          <p:cNvSpPr>
            <a:spLocks noGrp="1"/>
          </p:cNvSpPr>
          <p:nvPr>
            <p:ph idx="1"/>
          </p:nvPr>
        </p:nvSpPr>
        <p:spPr>
          <a:xfrm>
            <a:off x="152400" y="1371600"/>
            <a:ext cx="8839200" cy="5181600"/>
          </a:xfrm>
        </p:spPr>
        <p:txBody>
          <a:bodyPr/>
          <a:lstStyle/>
          <a:p>
            <a:pPr eaLnBrk="1" hangingPunct="1"/>
            <a:endParaRPr lang="en-US" smtClean="0"/>
          </a:p>
          <a:p>
            <a:pPr eaLnBrk="1" hangingPunct="1">
              <a:buFont typeface="Wingdings 2" pitchFamily="18" charset="2"/>
              <a:buNone/>
            </a:pPr>
            <a:endParaRPr lang="en-US" smtClean="0"/>
          </a:p>
        </p:txBody>
      </p:sp>
      <p:sp>
        <p:nvSpPr>
          <p:cNvPr id="5" name="Slide Number Placeholder 4"/>
          <p:cNvSpPr>
            <a:spLocks noGrp="1"/>
          </p:cNvSpPr>
          <p:nvPr>
            <p:ph type="sldNum" sz="quarter" idx="12"/>
          </p:nvPr>
        </p:nvSpPr>
        <p:spPr/>
        <p:txBody>
          <a:bodyPr/>
          <a:lstStyle/>
          <a:p>
            <a:pPr>
              <a:defRPr/>
            </a:pPr>
            <a:fld id="{8A324819-A654-4074-BB7A-76DAF756093C}" type="slidenum">
              <a:rPr lang="en-US" smtClean="0"/>
              <a:pPr>
                <a:defRPr/>
              </a:pPr>
              <a:t>42</a:t>
            </a:fld>
            <a:endParaRPr lang="en-US" dirty="0"/>
          </a:p>
        </p:txBody>
      </p:sp>
      <p:pic>
        <p:nvPicPr>
          <p:cNvPr id="30724" name="Picture 3"/>
          <p:cNvPicPr>
            <a:picLocks noChangeAspect="1" noChangeArrowheads="1"/>
          </p:cNvPicPr>
          <p:nvPr/>
        </p:nvPicPr>
        <p:blipFill>
          <a:blip r:embed="rId2"/>
          <a:srcRect/>
          <a:stretch>
            <a:fillRect/>
          </a:stretch>
        </p:blipFill>
        <p:spPr bwMode="auto">
          <a:xfrm>
            <a:off x="1145066" y="2071678"/>
            <a:ext cx="7846534" cy="4329122"/>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a:xfrm>
            <a:off x="1142976" y="285728"/>
            <a:ext cx="7315224" cy="933472"/>
          </a:xfrm>
        </p:spPr>
        <p:txBody>
          <a:bodyPr/>
          <a:lstStyle/>
          <a:p>
            <a:r>
              <a:rPr lang="en-US" sz="4400" dirty="0" smtClean="0">
                <a:solidFill>
                  <a:srgbClr val="7B9899"/>
                </a:solidFill>
              </a:rPr>
              <a:t>Transport  Layer </a:t>
            </a:r>
            <a:r>
              <a:rPr lang="en-US" sz="4400" dirty="0" smtClean="0"/>
              <a:t>(Cont…)</a:t>
            </a:r>
            <a:endParaRPr lang="en-US" sz="4400" dirty="0" smtClean="0">
              <a:solidFill>
                <a:srgbClr val="7B9899"/>
              </a:solidFill>
            </a:endParaRPr>
          </a:p>
        </p:txBody>
      </p:sp>
      <p:sp>
        <p:nvSpPr>
          <p:cNvPr id="6" name="Content Placeholder 5"/>
          <p:cNvSpPr>
            <a:spLocks noGrp="1"/>
          </p:cNvSpPr>
          <p:nvPr>
            <p:ph idx="1"/>
          </p:nvPr>
        </p:nvSpPr>
        <p:spPr>
          <a:xfrm>
            <a:off x="1071538" y="1643050"/>
            <a:ext cx="7920062" cy="4910150"/>
          </a:xfrm>
        </p:spPr>
        <p:txBody>
          <a:bodyPr>
            <a:normAutofit fontScale="77500" lnSpcReduction="20000"/>
          </a:bodyPr>
          <a:lstStyle/>
          <a:p>
            <a:pPr marL="274320" indent="-274320" algn="just" eaLnBrk="1" fontAlgn="auto" hangingPunct="1">
              <a:spcAft>
                <a:spcPts val="0"/>
              </a:spcAft>
              <a:buFont typeface="Wingdings 2"/>
              <a:buChar char=""/>
              <a:defRPr/>
            </a:pPr>
            <a:r>
              <a:rPr lang="en-US" dirty="0" smtClean="0"/>
              <a:t>It is responsible for process-to-process delivery of the entire message.</a:t>
            </a:r>
          </a:p>
          <a:p>
            <a:pPr marL="274320" indent="-274320" algn="just" eaLnBrk="1" fontAlgn="auto" hangingPunct="1">
              <a:spcAft>
                <a:spcPts val="0"/>
              </a:spcAft>
              <a:buFont typeface="Wingdings 2"/>
              <a:buNone/>
              <a:defRPr/>
            </a:pPr>
            <a:endParaRPr lang="en-US" dirty="0" smtClean="0"/>
          </a:p>
          <a:p>
            <a:pPr marL="274320" indent="-274320" algn="just" eaLnBrk="1" fontAlgn="auto" hangingPunct="1">
              <a:spcAft>
                <a:spcPts val="0"/>
              </a:spcAft>
              <a:buFont typeface="Wingdings 2"/>
              <a:buChar char=""/>
              <a:defRPr/>
            </a:pPr>
            <a:r>
              <a:rPr lang="en-US" dirty="0" smtClean="0"/>
              <a:t>TL looks after the delivery of entire message considering all its packets &amp; make sure that all packets are in order. On the other hand n/w layer treated each packet independently.</a:t>
            </a:r>
          </a:p>
          <a:p>
            <a:pPr marL="274320" indent="-274320" algn="just" eaLnBrk="1" fontAlgn="auto" hangingPunct="1">
              <a:spcAft>
                <a:spcPts val="0"/>
              </a:spcAft>
              <a:buFont typeface="Wingdings 2"/>
              <a:buNone/>
              <a:defRPr/>
            </a:pPr>
            <a:endParaRPr lang="en-US" dirty="0" smtClean="0"/>
          </a:p>
          <a:p>
            <a:pPr marL="274320" indent="-274320" algn="just" eaLnBrk="1" fontAlgn="auto" hangingPunct="1">
              <a:spcAft>
                <a:spcPts val="0"/>
              </a:spcAft>
              <a:buFont typeface="Wingdings 2"/>
              <a:buChar char=""/>
              <a:defRPr/>
            </a:pPr>
            <a:r>
              <a:rPr lang="en-US" dirty="0" smtClean="0"/>
              <a:t>At the receiver side, TL provides services to application layer &amp; takes services form n/w layer.</a:t>
            </a:r>
          </a:p>
          <a:p>
            <a:pPr marL="274320" indent="-274320" algn="just" eaLnBrk="1" fontAlgn="auto" hangingPunct="1">
              <a:spcAft>
                <a:spcPts val="0"/>
              </a:spcAft>
              <a:buFont typeface="Wingdings 2"/>
              <a:buNone/>
              <a:defRPr/>
            </a:pPr>
            <a:endParaRPr lang="en-US" dirty="0" smtClean="0"/>
          </a:p>
          <a:p>
            <a:pPr marL="274320" indent="-274320" algn="just" eaLnBrk="1" fontAlgn="auto" hangingPunct="1">
              <a:spcAft>
                <a:spcPts val="0"/>
              </a:spcAft>
              <a:buFont typeface="Wingdings 2"/>
              <a:buChar char=""/>
              <a:defRPr/>
            </a:pPr>
            <a:r>
              <a:rPr lang="en-US" dirty="0" smtClean="0"/>
              <a:t>At the source side, TL receives message from upper layer into packets and reassembles these packets again into message at the destination.</a:t>
            </a:r>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None/>
              <a:defRPr/>
            </a:pPr>
            <a:endParaRPr lang="en-US" dirty="0" smtClean="0"/>
          </a:p>
        </p:txBody>
      </p:sp>
      <p:sp>
        <p:nvSpPr>
          <p:cNvPr id="4" name="Slide Number Placeholder 3"/>
          <p:cNvSpPr>
            <a:spLocks noGrp="1"/>
          </p:cNvSpPr>
          <p:nvPr>
            <p:ph type="sldNum" sz="quarter" idx="12"/>
          </p:nvPr>
        </p:nvSpPr>
        <p:spPr/>
        <p:txBody>
          <a:bodyPr/>
          <a:lstStyle/>
          <a:p>
            <a:pPr>
              <a:defRPr/>
            </a:pPr>
            <a:fld id="{F3A45E01-F5E7-4C23-9633-2D09BDBD22DA}" type="slidenum">
              <a:rPr lang="en-US" smtClean="0"/>
              <a:pPr>
                <a:defRPr/>
              </a:pPr>
              <a:t>43</a:t>
            </a:fld>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p:cNvSpPr>
            <a:spLocks noGrp="1"/>
          </p:cNvSpPr>
          <p:nvPr>
            <p:ph type="title"/>
          </p:nvPr>
        </p:nvSpPr>
        <p:spPr>
          <a:xfrm>
            <a:off x="1214414" y="428604"/>
            <a:ext cx="7243786" cy="790596"/>
          </a:xfrm>
        </p:spPr>
        <p:txBody>
          <a:bodyPr/>
          <a:lstStyle/>
          <a:p>
            <a:r>
              <a:rPr lang="en-US" sz="4400" dirty="0" smtClean="0">
                <a:solidFill>
                  <a:srgbClr val="7B9899"/>
                </a:solidFill>
              </a:rPr>
              <a:t>Transport  Layer </a:t>
            </a:r>
            <a:r>
              <a:rPr lang="en-US" sz="4400" dirty="0" smtClean="0"/>
              <a:t>(Cont…)</a:t>
            </a:r>
            <a:endParaRPr lang="en-US" sz="4400" dirty="0" smtClean="0">
              <a:solidFill>
                <a:srgbClr val="7B9899"/>
              </a:solidFill>
            </a:endParaRPr>
          </a:p>
        </p:txBody>
      </p:sp>
      <p:sp>
        <p:nvSpPr>
          <p:cNvPr id="32771" name="Content Placeholder 5"/>
          <p:cNvSpPr>
            <a:spLocks noGrp="1"/>
          </p:cNvSpPr>
          <p:nvPr>
            <p:ph idx="1"/>
          </p:nvPr>
        </p:nvSpPr>
        <p:spPr>
          <a:xfrm>
            <a:off x="1142976" y="1643050"/>
            <a:ext cx="7848624" cy="4910150"/>
          </a:xfrm>
        </p:spPr>
        <p:txBody>
          <a:bodyPr>
            <a:normAutofit fontScale="85000" lnSpcReduction="10000"/>
          </a:bodyPr>
          <a:lstStyle/>
          <a:p>
            <a:pPr algn="just" eaLnBrk="1" hangingPunct="1"/>
            <a:r>
              <a:rPr lang="en-US" dirty="0" smtClean="0"/>
              <a:t>Transport Layer provides two types of services:</a:t>
            </a:r>
          </a:p>
          <a:p>
            <a:pPr algn="just" eaLnBrk="1" hangingPunct="1"/>
            <a:endParaRPr lang="en-US" dirty="0" smtClean="0"/>
          </a:p>
          <a:p>
            <a:pPr algn="just" eaLnBrk="1" hangingPunct="1">
              <a:buFont typeface="Wingdings 2" pitchFamily="18" charset="2"/>
              <a:buNone/>
            </a:pPr>
            <a:r>
              <a:rPr lang="en-US" b="1" dirty="0" smtClean="0"/>
              <a:t>	Connection Oriented Transmission: </a:t>
            </a:r>
            <a:r>
              <a:rPr lang="en-US" dirty="0" smtClean="0"/>
              <a:t>In this type of transmission the receiving devices sends an acknowledge back to the source after a packet or group of packet is received. It is slower transmission method.</a:t>
            </a:r>
          </a:p>
          <a:p>
            <a:pPr algn="just" eaLnBrk="1" hangingPunct="1">
              <a:buFont typeface="Wingdings 2" pitchFamily="18" charset="2"/>
              <a:buNone/>
            </a:pPr>
            <a:endParaRPr lang="en-US" dirty="0" smtClean="0"/>
          </a:p>
          <a:p>
            <a:pPr algn="just" eaLnBrk="1" hangingPunct="1">
              <a:buFont typeface="Wingdings 2" pitchFamily="18" charset="2"/>
              <a:buNone/>
            </a:pPr>
            <a:r>
              <a:rPr lang="en-US" dirty="0" smtClean="0"/>
              <a:t>	</a:t>
            </a:r>
            <a:r>
              <a:rPr lang="en-US" b="1" dirty="0" smtClean="0"/>
              <a:t>Connectionless Transmission: </a:t>
            </a:r>
            <a:r>
              <a:rPr lang="en-US" dirty="0" smtClean="0"/>
              <a:t>In this type of transmission the receiving devices does not sends an acknowledge back to the source. It is faster transmission method.</a:t>
            </a:r>
          </a:p>
          <a:p>
            <a:pPr eaLnBrk="1" hangingPunct="1">
              <a:buFont typeface="Wingdings 2" pitchFamily="18" charset="2"/>
              <a:buNone/>
            </a:pPr>
            <a:endParaRPr lang="en-US" dirty="0" smtClean="0"/>
          </a:p>
          <a:p>
            <a:pPr eaLnBrk="1" hangingPunct="1"/>
            <a:endParaRPr lang="en-US" dirty="0" smtClean="0"/>
          </a:p>
          <a:p>
            <a:pPr eaLnBrk="1" hangingPunct="1">
              <a:buFont typeface="Wingdings 2" pitchFamily="18" charset="2"/>
              <a:buNone/>
            </a:pPr>
            <a:endParaRPr lang="en-US" dirty="0" smtClean="0"/>
          </a:p>
        </p:txBody>
      </p:sp>
      <p:sp>
        <p:nvSpPr>
          <p:cNvPr id="4" name="Slide Number Placeholder 3"/>
          <p:cNvSpPr>
            <a:spLocks noGrp="1"/>
          </p:cNvSpPr>
          <p:nvPr>
            <p:ph type="sldNum" sz="quarter" idx="12"/>
          </p:nvPr>
        </p:nvSpPr>
        <p:spPr/>
        <p:txBody>
          <a:bodyPr/>
          <a:lstStyle/>
          <a:p>
            <a:pPr>
              <a:defRPr/>
            </a:pPr>
            <a:fld id="{C772BCAE-E0CD-46B3-BB49-3ED781BFDDFB}" type="slidenum">
              <a:rPr lang="en-US" smtClean="0"/>
              <a:pPr>
                <a:defRPr/>
              </a:pPr>
              <a:t>44</a:t>
            </a:fld>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4"/>
          <p:cNvSpPr>
            <a:spLocks noGrp="1"/>
          </p:cNvSpPr>
          <p:nvPr>
            <p:ph type="title"/>
          </p:nvPr>
        </p:nvSpPr>
        <p:spPr>
          <a:xfrm>
            <a:off x="1357290" y="285728"/>
            <a:ext cx="7500990" cy="933472"/>
          </a:xfrm>
        </p:spPr>
        <p:txBody>
          <a:bodyPr>
            <a:normAutofit fontScale="90000"/>
          </a:bodyPr>
          <a:lstStyle/>
          <a:p>
            <a:pPr eaLnBrk="1" hangingPunct="1"/>
            <a:r>
              <a:rPr lang="en-US" dirty="0" smtClean="0">
                <a:solidFill>
                  <a:srgbClr val="7B9899"/>
                </a:solidFill>
              </a:rPr>
              <a:t>Functions of Transport  Layer</a:t>
            </a:r>
          </a:p>
        </p:txBody>
      </p:sp>
      <p:sp>
        <p:nvSpPr>
          <p:cNvPr id="6" name="Content Placeholder 5"/>
          <p:cNvSpPr>
            <a:spLocks noGrp="1"/>
          </p:cNvSpPr>
          <p:nvPr>
            <p:ph idx="1"/>
          </p:nvPr>
        </p:nvSpPr>
        <p:spPr>
          <a:xfrm>
            <a:off x="1214414" y="1571612"/>
            <a:ext cx="7777186" cy="4981588"/>
          </a:xfrm>
        </p:spPr>
        <p:txBody>
          <a:bodyPr>
            <a:normAutofit fontScale="85000" lnSpcReduction="20000"/>
          </a:bodyPr>
          <a:lstStyle/>
          <a:p>
            <a:pPr marL="274320" indent="-274320" algn="just" eaLnBrk="1" fontAlgn="auto" hangingPunct="1">
              <a:spcAft>
                <a:spcPts val="0"/>
              </a:spcAft>
              <a:buFont typeface="Wingdings 2"/>
              <a:buChar char=""/>
              <a:defRPr/>
            </a:pPr>
            <a:r>
              <a:rPr lang="en-US" b="1" dirty="0" smtClean="0"/>
              <a:t>Segmentation of message into packet &amp; reassembly of packets into message.</a:t>
            </a:r>
          </a:p>
          <a:p>
            <a:pPr marL="274320" indent="-274320" algn="just" eaLnBrk="1" fontAlgn="auto" hangingPunct="1">
              <a:spcAft>
                <a:spcPts val="0"/>
              </a:spcAft>
              <a:buFont typeface="Wingdings 2"/>
              <a:buNone/>
              <a:defRPr/>
            </a:pPr>
            <a:endParaRPr lang="en-US" b="1" dirty="0" smtClean="0"/>
          </a:p>
          <a:p>
            <a:pPr marL="274320" indent="-274320" algn="just" eaLnBrk="1" fontAlgn="auto" hangingPunct="1">
              <a:spcAft>
                <a:spcPts val="0"/>
              </a:spcAft>
              <a:buFont typeface="Wingdings 2"/>
              <a:buChar char=""/>
              <a:defRPr/>
            </a:pPr>
            <a:r>
              <a:rPr lang="en-US" b="1" dirty="0" smtClean="0"/>
              <a:t>Port addressing: </a:t>
            </a:r>
            <a:r>
              <a:rPr lang="en-US" dirty="0" smtClean="0"/>
              <a:t>Computers run several processes. TL header include a port address with each process.</a:t>
            </a:r>
          </a:p>
          <a:p>
            <a:pPr marL="274320" indent="-274320" algn="just" eaLnBrk="1" fontAlgn="auto" hangingPunct="1">
              <a:spcAft>
                <a:spcPts val="0"/>
              </a:spcAft>
              <a:buFont typeface="Wingdings 2"/>
              <a:buNone/>
              <a:defRPr/>
            </a:pPr>
            <a:endParaRPr lang="en-US" dirty="0" smtClean="0"/>
          </a:p>
          <a:p>
            <a:pPr marL="274320" indent="-274320" algn="just" eaLnBrk="1" fontAlgn="auto" hangingPunct="1">
              <a:spcAft>
                <a:spcPts val="0"/>
              </a:spcAft>
              <a:buFont typeface="Wingdings 2"/>
              <a:buChar char=""/>
              <a:defRPr/>
            </a:pPr>
            <a:r>
              <a:rPr lang="en-US" b="1" dirty="0" smtClean="0"/>
              <a:t>Flow Control: </a:t>
            </a:r>
            <a:r>
              <a:rPr lang="en-US" dirty="0" smtClean="0"/>
              <a:t>Flow control facility prevents the source form sending data packets faster than the destination can handle.</a:t>
            </a:r>
          </a:p>
          <a:p>
            <a:pPr marL="274320" indent="-274320" algn="just" eaLnBrk="1" fontAlgn="auto" hangingPunct="1">
              <a:spcAft>
                <a:spcPts val="0"/>
              </a:spcAft>
              <a:buFont typeface="Wingdings 2"/>
              <a:buNone/>
              <a:defRPr/>
            </a:pPr>
            <a:endParaRPr lang="en-US" dirty="0" smtClean="0"/>
          </a:p>
          <a:p>
            <a:pPr marL="274320" indent="-274320" algn="just" eaLnBrk="1" fontAlgn="auto" hangingPunct="1">
              <a:spcAft>
                <a:spcPts val="0"/>
              </a:spcAft>
              <a:buFont typeface="Wingdings 2"/>
              <a:buChar char=""/>
              <a:defRPr/>
            </a:pPr>
            <a:r>
              <a:rPr lang="en-US" b="1" dirty="0" smtClean="0"/>
              <a:t>Error control</a:t>
            </a:r>
            <a:r>
              <a:rPr lang="en-US" dirty="0" smtClean="0"/>
              <a:t>: TL ensures that the entire message arrives at the receiving TL without error.</a:t>
            </a:r>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None/>
              <a:defRPr/>
            </a:pPr>
            <a:endParaRPr lang="en-US" dirty="0" smtClean="0"/>
          </a:p>
        </p:txBody>
      </p:sp>
      <p:sp>
        <p:nvSpPr>
          <p:cNvPr id="4" name="Slide Number Placeholder 3"/>
          <p:cNvSpPr>
            <a:spLocks noGrp="1"/>
          </p:cNvSpPr>
          <p:nvPr>
            <p:ph type="sldNum" sz="quarter" idx="12"/>
          </p:nvPr>
        </p:nvSpPr>
        <p:spPr/>
        <p:txBody>
          <a:bodyPr/>
          <a:lstStyle/>
          <a:p>
            <a:pPr>
              <a:defRPr/>
            </a:pPr>
            <a:fld id="{CD32B342-DC26-4D7B-AB16-FA2BDF1CE042}" type="slidenum">
              <a:rPr lang="en-US" smtClean="0"/>
              <a:pPr>
                <a:defRPr/>
              </a:pPr>
              <a:t>45</a:t>
            </a:fld>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p:cNvSpPr>
            <a:spLocks noGrp="1"/>
          </p:cNvSpPr>
          <p:nvPr>
            <p:ph type="title"/>
          </p:nvPr>
        </p:nvSpPr>
        <p:spPr>
          <a:xfrm>
            <a:off x="1214414" y="214290"/>
            <a:ext cx="7772400" cy="990600"/>
          </a:xfrm>
        </p:spPr>
        <p:txBody>
          <a:bodyPr/>
          <a:lstStyle/>
          <a:p>
            <a:pPr eaLnBrk="1" hangingPunct="1"/>
            <a:r>
              <a:rPr lang="en-US" sz="4800" dirty="0" smtClean="0">
                <a:solidFill>
                  <a:srgbClr val="7B9899"/>
                </a:solidFill>
              </a:rPr>
              <a:t>Session Layer</a:t>
            </a:r>
          </a:p>
        </p:txBody>
      </p:sp>
      <p:sp>
        <p:nvSpPr>
          <p:cNvPr id="34819" name="Content Placeholder 5"/>
          <p:cNvSpPr>
            <a:spLocks noGrp="1"/>
          </p:cNvSpPr>
          <p:nvPr>
            <p:ph idx="1"/>
          </p:nvPr>
        </p:nvSpPr>
        <p:spPr>
          <a:xfrm>
            <a:off x="1142976" y="1500174"/>
            <a:ext cx="7705748" cy="5053026"/>
          </a:xfrm>
        </p:spPr>
        <p:txBody>
          <a:bodyPr/>
          <a:lstStyle/>
          <a:p>
            <a:pPr eaLnBrk="1" hangingPunct="1"/>
            <a:endParaRPr lang="en-US" smtClean="0"/>
          </a:p>
          <a:p>
            <a:pPr eaLnBrk="1" hangingPunct="1">
              <a:buFont typeface="Wingdings 2" pitchFamily="18" charset="2"/>
              <a:buNone/>
            </a:pPr>
            <a:endParaRPr lang="en-US" smtClean="0"/>
          </a:p>
        </p:txBody>
      </p:sp>
      <p:sp>
        <p:nvSpPr>
          <p:cNvPr id="5" name="Slide Number Placeholder 4"/>
          <p:cNvSpPr>
            <a:spLocks noGrp="1"/>
          </p:cNvSpPr>
          <p:nvPr>
            <p:ph type="sldNum" sz="quarter" idx="12"/>
          </p:nvPr>
        </p:nvSpPr>
        <p:spPr/>
        <p:txBody>
          <a:bodyPr/>
          <a:lstStyle/>
          <a:p>
            <a:pPr>
              <a:defRPr/>
            </a:pPr>
            <a:fld id="{24F13FA4-2CE2-42C6-A22C-6765CEBA9945}" type="slidenum">
              <a:rPr lang="en-US" smtClean="0"/>
              <a:pPr>
                <a:defRPr/>
              </a:pPr>
              <a:t>46</a:t>
            </a:fld>
            <a:endParaRPr lang="en-US" dirty="0"/>
          </a:p>
        </p:txBody>
      </p:sp>
      <p:pic>
        <p:nvPicPr>
          <p:cNvPr id="34820" name="Picture 3"/>
          <p:cNvPicPr>
            <a:picLocks noChangeAspect="1" noChangeArrowheads="1"/>
          </p:cNvPicPr>
          <p:nvPr/>
        </p:nvPicPr>
        <p:blipFill>
          <a:blip r:embed="rId2"/>
          <a:srcRect/>
          <a:stretch>
            <a:fillRect/>
          </a:stretch>
        </p:blipFill>
        <p:spPr bwMode="auto">
          <a:xfrm>
            <a:off x="1214414" y="1428736"/>
            <a:ext cx="7929586" cy="4829188"/>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title"/>
          </p:nvPr>
        </p:nvSpPr>
        <p:spPr>
          <a:xfrm>
            <a:off x="1000100" y="214290"/>
            <a:ext cx="7772400" cy="990600"/>
          </a:xfrm>
        </p:spPr>
        <p:txBody>
          <a:bodyPr/>
          <a:lstStyle/>
          <a:p>
            <a:r>
              <a:rPr lang="en-US" sz="4800" dirty="0" smtClean="0">
                <a:solidFill>
                  <a:srgbClr val="7B9899"/>
                </a:solidFill>
              </a:rPr>
              <a:t>Session Layer </a:t>
            </a:r>
            <a:r>
              <a:rPr lang="en-US" sz="4800" dirty="0" smtClean="0"/>
              <a:t>(Cont…)</a:t>
            </a:r>
            <a:endParaRPr lang="en-US" sz="4800" dirty="0" smtClean="0">
              <a:solidFill>
                <a:srgbClr val="7B9899"/>
              </a:solidFill>
            </a:endParaRPr>
          </a:p>
        </p:txBody>
      </p:sp>
      <p:sp>
        <p:nvSpPr>
          <p:cNvPr id="35843" name="Content Placeholder 5"/>
          <p:cNvSpPr>
            <a:spLocks noGrp="1"/>
          </p:cNvSpPr>
          <p:nvPr>
            <p:ph idx="1"/>
          </p:nvPr>
        </p:nvSpPr>
        <p:spPr>
          <a:xfrm>
            <a:off x="1142976" y="1571612"/>
            <a:ext cx="7848624" cy="4981588"/>
          </a:xfrm>
        </p:spPr>
        <p:txBody>
          <a:bodyPr/>
          <a:lstStyle/>
          <a:p>
            <a:pPr algn="just" eaLnBrk="1" hangingPunct="1"/>
            <a:r>
              <a:rPr lang="en-US" dirty="0" smtClean="0"/>
              <a:t>Session layer is the fifth layer of OSI Model</a:t>
            </a:r>
          </a:p>
          <a:p>
            <a:pPr algn="just" eaLnBrk="1" hangingPunct="1">
              <a:buFont typeface="Wingdings 2" pitchFamily="18" charset="2"/>
              <a:buNone/>
            </a:pPr>
            <a:endParaRPr lang="en-US" dirty="0" smtClean="0"/>
          </a:p>
          <a:p>
            <a:pPr algn="just" eaLnBrk="1" hangingPunct="1"/>
            <a:r>
              <a:rPr lang="en-US" dirty="0" smtClean="0"/>
              <a:t>It has the responsibility of beginning, maintaining and ending the communication between two devices, called session.</a:t>
            </a:r>
          </a:p>
          <a:p>
            <a:pPr algn="just" eaLnBrk="1" hangingPunct="1">
              <a:buFont typeface="Wingdings 2" pitchFamily="18" charset="2"/>
              <a:buNone/>
            </a:pPr>
            <a:endParaRPr lang="en-US" dirty="0" smtClean="0"/>
          </a:p>
          <a:p>
            <a:pPr algn="just" eaLnBrk="1" hangingPunct="1"/>
            <a:r>
              <a:rPr lang="en-US" dirty="0" smtClean="0"/>
              <a:t>It also provides for orderly communication between devices by regulating the flow of data.</a:t>
            </a:r>
          </a:p>
          <a:p>
            <a:pPr eaLnBrk="1" hangingPunct="1"/>
            <a:endParaRPr lang="en-US" dirty="0" smtClean="0"/>
          </a:p>
          <a:p>
            <a:pPr eaLnBrk="1" hangingPunct="1">
              <a:buFont typeface="Wingdings 2" pitchFamily="18" charset="2"/>
              <a:buNone/>
            </a:pPr>
            <a:endParaRPr lang="en-US" dirty="0" smtClean="0"/>
          </a:p>
        </p:txBody>
      </p:sp>
      <p:sp>
        <p:nvSpPr>
          <p:cNvPr id="4" name="Slide Number Placeholder 3"/>
          <p:cNvSpPr>
            <a:spLocks noGrp="1"/>
          </p:cNvSpPr>
          <p:nvPr>
            <p:ph type="sldNum" sz="quarter" idx="12"/>
          </p:nvPr>
        </p:nvSpPr>
        <p:spPr/>
        <p:txBody>
          <a:bodyPr/>
          <a:lstStyle/>
          <a:p>
            <a:pPr>
              <a:defRPr/>
            </a:pPr>
            <a:fld id="{41EDD262-EBA0-4698-8E5A-B18CDFB05210}" type="slidenum">
              <a:rPr lang="en-US" smtClean="0"/>
              <a:pPr>
                <a:defRPr/>
              </a:pPr>
              <a:t>47</a:t>
            </a:fld>
            <a:endParaRPr 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a:xfrm>
            <a:off x="1071538" y="285728"/>
            <a:ext cx="7386662" cy="933472"/>
          </a:xfrm>
        </p:spPr>
        <p:txBody>
          <a:bodyPr>
            <a:normAutofit fontScale="90000"/>
          </a:bodyPr>
          <a:lstStyle/>
          <a:p>
            <a:pPr eaLnBrk="1" hangingPunct="1"/>
            <a:r>
              <a:rPr lang="en-US" sz="4800" dirty="0" smtClean="0">
                <a:solidFill>
                  <a:srgbClr val="7B9899"/>
                </a:solidFill>
              </a:rPr>
              <a:t>Functions of Session Layer</a:t>
            </a:r>
          </a:p>
        </p:txBody>
      </p:sp>
      <p:sp>
        <p:nvSpPr>
          <p:cNvPr id="6" name="Content Placeholder 5"/>
          <p:cNvSpPr>
            <a:spLocks noGrp="1"/>
          </p:cNvSpPr>
          <p:nvPr>
            <p:ph idx="1"/>
          </p:nvPr>
        </p:nvSpPr>
        <p:spPr>
          <a:xfrm>
            <a:off x="1071538" y="1428736"/>
            <a:ext cx="7920062" cy="5124464"/>
          </a:xfrm>
        </p:spPr>
        <p:txBody>
          <a:bodyPr>
            <a:normAutofit fontScale="85000" lnSpcReduction="20000"/>
          </a:bodyPr>
          <a:lstStyle/>
          <a:p>
            <a:pPr marL="274320" indent="-274320" algn="just" eaLnBrk="1" fontAlgn="auto" hangingPunct="1">
              <a:spcAft>
                <a:spcPts val="0"/>
              </a:spcAft>
              <a:buFont typeface="Wingdings 2"/>
              <a:buChar char=""/>
              <a:defRPr/>
            </a:pPr>
            <a:r>
              <a:rPr lang="en-US" b="1" dirty="0" smtClean="0"/>
              <a:t>Establishing, Maintaining and ending a session: </a:t>
            </a:r>
            <a:r>
              <a:rPr lang="en-US" dirty="0" smtClean="0"/>
              <a:t>When sending device first contact with receiving device, it sends </a:t>
            </a:r>
            <a:r>
              <a:rPr lang="en-US" b="1" i="1" dirty="0" smtClean="0"/>
              <a:t>syn</a:t>
            </a:r>
            <a:r>
              <a:rPr lang="en-US" i="1" dirty="0" smtClean="0"/>
              <a:t> </a:t>
            </a:r>
            <a:r>
              <a:rPr lang="en-US" dirty="0" smtClean="0"/>
              <a:t>(synchronization) packet to establish a connection &amp; determines the order in which information will be sent. Receiver sends </a:t>
            </a:r>
            <a:r>
              <a:rPr lang="en-US" b="1" i="1" dirty="0" smtClean="0"/>
              <a:t>ack </a:t>
            </a:r>
            <a:r>
              <a:rPr lang="en-US" dirty="0" smtClean="0"/>
              <a:t>(acknowledgement). So the session can be set &amp; end.</a:t>
            </a:r>
          </a:p>
          <a:p>
            <a:pPr marL="274320" indent="-274320" algn="just" eaLnBrk="1" fontAlgn="auto" hangingPunct="1">
              <a:spcAft>
                <a:spcPts val="0"/>
              </a:spcAft>
              <a:buFont typeface="Wingdings 2"/>
              <a:buNone/>
              <a:defRPr/>
            </a:pPr>
            <a:endParaRPr lang="en-US" dirty="0" smtClean="0"/>
          </a:p>
          <a:p>
            <a:pPr marL="274320" indent="-274320" algn="just" eaLnBrk="1" fontAlgn="auto" hangingPunct="1">
              <a:spcAft>
                <a:spcPts val="0"/>
              </a:spcAft>
              <a:buFont typeface="Wingdings 2"/>
              <a:buChar char=""/>
              <a:defRPr/>
            </a:pPr>
            <a:r>
              <a:rPr lang="en-US" b="1" dirty="0" smtClean="0"/>
              <a:t>Dialog Control: </a:t>
            </a:r>
            <a:r>
              <a:rPr lang="en-US" dirty="0" smtClean="0"/>
              <a:t>This function determines that which device will communicate first and the amount of data that will be sent.</a:t>
            </a:r>
          </a:p>
          <a:p>
            <a:pPr marL="274320" indent="-274320" algn="just" eaLnBrk="1" fontAlgn="auto" hangingPunct="1">
              <a:spcAft>
                <a:spcPts val="0"/>
              </a:spcAft>
              <a:buFont typeface="Wingdings 2"/>
              <a:buNone/>
              <a:defRPr/>
            </a:pPr>
            <a:endParaRPr lang="en-US" dirty="0" smtClean="0"/>
          </a:p>
          <a:p>
            <a:pPr marL="274320" indent="-274320" algn="just" eaLnBrk="1" fontAlgn="auto" hangingPunct="1">
              <a:spcAft>
                <a:spcPts val="0"/>
              </a:spcAft>
              <a:buFont typeface="Wingdings 2"/>
              <a:buChar char=""/>
              <a:defRPr/>
            </a:pPr>
            <a:r>
              <a:rPr lang="en-US" b="1" dirty="0" smtClean="0"/>
              <a:t>Dialog separation: </a:t>
            </a:r>
            <a:r>
              <a:rPr lang="en-US" dirty="0" smtClean="0"/>
              <a:t>Process of adding checkpoints &amp; markers to the stream of data is called dialog separation.</a:t>
            </a:r>
          </a:p>
        </p:txBody>
      </p:sp>
      <p:sp>
        <p:nvSpPr>
          <p:cNvPr id="4" name="Slide Number Placeholder 3"/>
          <p:cNvSpPr>
            <a:spLocks noGrp="1"/>
          </p:cNvSpPr>
          <p:nvPr>
            <p:ph type="sldNum" sz="quarter" idx="12"/>
          </p:nvPr>
        </p:nvSpPr>
        <p:spPr/>
        <p:txBody>
          <a:bodyPr/>
          <a:lstStyle/>
          <a:p>
            <a:pPr>
              <a:defRPr/>
            </a:pPr>
            <a:fld id="{6530FBF5-EFF7-4BFC-9A8A-E395BF0B3ADB}" type="slidenum">
              <a:rPr lang="en-US" smtClean="0"/>
              <a:pPr>
                <a:defRPr/>
              </a:pPr>
              <a:t>48</a:t>
            </a:fld>
            <a:endParaRPr 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4"/>
          <p:cNvSpPr>
            <a:spLocks noGrp="1"/>
          </p:cNvSpPr>
          <p:nvPr>
            <p:ph type="title"/>
          </p:nvPr>
        </p:nvSpPr>
        <p:spPr>
          <a:xfrm>
            <a:off x="1214414" y="228600"/>
            <a:ext cx="7243786" cy="990600"/>
          </a:xfrm>
        </p:spPr>
        <p:txBody>
          <a:bodyPr/>
          <a:lstStyle/>
          <a:p>
            <a:pPr eaLnBrk="1" hangingPunct="1"/>
            <a:r>
              <a:rPr lang="en-US" sz="4800" dirty="0" smtClean="0">
                <a:solidFill>
                  <a:srgbClr val="7B9899"/>
                </a:solidFill>
              </a:rPr>
              <a:t>Presentation Layer</a:t>
            </a:r>
          </a:p>
        </p:txBody>
      </p:sp>
      <p:pic>
        <p:nvPicPr>
          <p:cNvPr id="37891" name="Content Placeholder 3"/>
          <p:cNvPicPr>
            <a:picLocks noGrp="1"/>
          </p:cNvPicPr>
          <p:nvPr>
            <p:ph idx="1"/>
          </p:nvPr>
        </p:nvPicPr>
        <p:blipFill>
          <a:blip r:embed="rId2"/>
          <a:srcRect/>
          <a:stretch>
            <a:fillRect/>
          </a:stretch>
        </p:blipFill>
        <p:spPr>
          <a:xfrm>
            <a:off x="1142976" y="1857364"/>
            <a:ext cx="7772424" cy="4543436"/>
          </a:xfrm>
        </p:spPr>
      </p:pic>
      <p:sp>
        <p:nvSpPr>
          <p:cNvPr id="4" name="Slide Number Placeholder 3"/>
          <p:cNvSpPr>
            <a:spLocks noGrp="1"/>
          </p:cNvSpPr>
          <p:nvPr>
            <p:ph type="sldNum" sz="quarter" idx="12"/>
          </p:nvPr>
        </p:nvSpPr>
        <p:spPr/>
        <p:txBody>
          <a:bodyPr/>
          <a:lstStyle/>
          <a:p>
            <a:pPr>
              <a:defRPr/>
            </a:pPr>
            <a:fld id="{912ED4C6-6C29-40B1-AEAE-85EF430E5531}" type="slidenum">
              <a:rPr lang="en-US" smtClean="0"/>
              <a:pPr>
                <a:defRPr/>
              </a:pPr>
              <a:t>49</a:t>
            </a:fld>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b="1" dirty="0" smtClean="0">
                <a:solidFill>
                  <a:schemeClr val="tx2">
                    <a:satMod val="130000"/>
                  </a:schemeClr>
                </a:solidFill>
              </a:rPr>
              <a:t>Advantages of Computer Networks</a:t>
            </a:r>
            <a:endParaRPr lang="en-IN" b="1" dirty="0">
              <a:solidFill>
                <a:schemeClr val="tx2">
                  <a:satMod val="130000"/>
                </a:schemeClr>
              </a:solidFill>
            </a:endParaRPr>
          </a:p>
        </p:txBody>
      </p:sp>
      <p:sp>
        <p:nvSpPr>
          <p:cNvPr id="3" name="Content Placeholder 2"/>
          <p:cNvSpPr>
            <a:spLocks noGrp="1"/>
          </p:cNvSpPr>
          <p:nvPr>
            <p:ph idx="1"/>
          </p:nvPr>
        </p:nvSpPr>
        <p:spPr/>
        <p:txBody>
          <a:bodyPr>
            <a:normAutofit fontScale="85000" lnSpcReduction="10000"/>
          </a:bodyPr>
          <a:lstStyle/>
          <a:p>
            <a:pPr marL="365760" indent="-283464" eaLnBrk="1" fontAlgn="auto" hangingPunct="1">
              <a:spcAft>
                <a:spcPts val="0"/>
              </a:spcAft>
              <a:buFont typeface="Wingdings 2"/>
              <a:buChar char=""/>
              <a:defRPr/>
            </a:pPr>
            <a:endParaRPr lang="en-IN" b="1" dirty="0" smtClean="0"/>
          </a:p>
          <a:p>
            <a:pPr marL="365760" indent="-283464" algn="just" eaLnBrk="1" fontAlgn="auto" hangingPunct="1">
              <a:spcAft>
                <a:spcPts val="0"/>
              </a:spcAft>
              <a:buFont typeface="Wingdings 2"/>
              <a:buChar char=""/>
              <a:defRPr/>
            </a:pPr>
            <a:r>
              <a:rPr lang="en-IN" b="1" dirty="0" smtClean="0"/>
              <a:t>File Sharing: </a:t>
            </a:r>
            <a:r>
              <a:rPr lang="en-IN" dirty="0" smtClean="0"/>
              <a:t>Networks offer a quick and easy way to share files directly.</a:t>
            </a:r>
          </a:p>
          <a:p>
            <a:pPr marL="365760" indent="-283464" algn="just" eaLnBrk="1" fontAlgn="auto" hangingPunct="1">
              <a:spcAft>
                <a:spcPts val="0"/>
              </a:spcAft>
              <a:buFont typeface="Wingdings 2"/>
              <a:buChar char=""/>
              <a:defRPr/>
            </a:pPr>
            <a:endParaRPr lang="en-IN" dirty="0" smtClean="0"/>
          </a:p>
          <a:p>
            <a:pPr marL="365760" indent="-283464" algn="just" eaLnBrk="1" fontAlgn="auto" hangingPunct="1">
              <a:spcAft>
                <a:spcPts val="0"/>
              </a:spcAft>
              <a:buFont typeface="Wingdings 2"/>
              <a:buChar char=""/>
              <a:defRPr/>
            </a:pPr>
            <a:r>
              <a:rPr lang="en-IN" b="1" dirty="0" smtClean="0"/>
              <a:t>Resource Sharing: </a:t>
            </a:r>
            <a:r>
              <a:rPr lang="en-IN" dirty="0" smtClean="0"/>
              <a:t>All computers in the network can share resources such as printers, fax machines, modems and scanners. </a:t>
            </a:r>
          </a:p>
          <a:p>
            <a:pPr marL="365760" indent="-283464" algn="just" eaLnBrk="1" fontAlgn="auto" hangingPunct="1">
              <a:spcAft>
                <a:spcPts val="0"/>
              </a:spcAft>
              <a:buFont typeface="Wingdings 2"/>
              <a:buChar char=""/>
              <a:defRPr/>
            </a:pPr>
            <a:endParaRPr lang="en-IN" dirty="0" smtClean="0"/>
          </a:p>
          <a:p>
            <a:pPr marL="365760" indent="-283464" algn="just" eaLnBrk="1" fontAlgn="auto" hangingPunct="1">
              <a:spcAft>
                <a:spcPts val="0"/>
              </a:spcAft>
              <a:buFont typeface="Wingdings 2"/>
              <a:buChar char=""/>
              <a:defRPr/>
            </a:pPr>
            <a:r>
              <a:rPr lang="en-IN" b="1" dirty="0" smtClean="0"/>
              <a:t>Communication: </a:t>
            </a:r>
            <a:r>
              <a:rPr lang="en-IN" dirty="0" smtClean="0"/>
              <a:t>Those on the network can communicate with each other via e-mail, instant messages etc.</a:t>
            </a:r>
            <a:endParaRPr lang="en-IN" dirty="0"/>
          </a:p>
        </p:txBody>
      </p:sp>
      <p:sp>
        <p:nvSpPr>
          <p:cNvPr id="5" name="Slide Number Placeholder 4"/>
          <p:cNvSpPr>
            <a:spLocks noGrp="1"/>
          </p:cNvSpPr>
          <p:nvPr>
            <p:ph type="sldNum" sz="quarter" idx="12"/>
          </p:nvPr>
        </p:nvSpPr>
        <p:spPr/>
        <p:txBody>
          <a:bodyPr/>
          <a:lstStyle/>
          <a:p>
            <a:pPr>
              <a:defRPr/>
            </a:pPr>
            <a:fld id="{9C9DC4A1-0A5A-4835-BDB1-BB7A9AEF4B40}" type="slidenum">
              <a:rPr lang="en-IN" smtClean="0"/>
              <a:pPr>
                <a:defRPr/>
              </a:pPr>
              <a:t>5</a:t>
            </a:fld>
            <a:endParaRPr lang="en-IN"/>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a:spLocks noGrp="1"/>
          </p:cNvSpPr>
          <p:nvPr>
            <p:ph type="title"/>
          </p:nvPr>
        </p:nvSpPr>
        <p:spPr>
          <a:xfrm>
            <a:off x="1214414" y="228600"/>
            <a:ext cx="7243786" cy="990600"/>
          </a:xfrm>
        </p:spPr>
        <p:txBody>
          <a:bodyPr/>
          <a:lstStyle/>
          <a:p>
            <a:r>
              <a:rPr lang="en-US" sz="4000" dirty="0" smtClean="0">
                <a:solidFill>
                  <a:srgbClr val="7B9899"/>
                </a:solidFill>
              </a:rPr>
              <a:t>Presentation  Layer </a:t>
            </a:r>
            <a:r>
              <a:rPr lang="en-US" sz="4000" dirty="0" smtClean="0"/>
              <a:t>(Cont…)</a:t>
            </a:r>
            <a:endParaRPr lang="en-US" sz="4000" dirty="0" smtClean="0">
              <a:solidFill>
                <a:srgbClr val="7B9899"/>
              </a:solidFill>
            </a:endParaRPr>
          </a:p>
        </p:txBody>
      </p:sp>
      <p:sp>
        <p:nvSpPr>
          <p:cNvPr id="38915" name="Content Placeholder 5"/>
          <p:cNvSpPr>
            <a:spLocks noGrp="1"/>
          </p:cNvSpPr>
          <p:nvPr>
            <p:ph idx="1"/>
          </p:nvPr>
        </p:nvSpPr>
        <p:spPr>
          <a:xfrm>
            <a:off x="1142976" y="1643050"/>
            <a:ext cx="7848624" cy="4910150"/>
          </a:xfrm>
        </p:spPr>
        <p:txBody>
          <a:bodyPr/>
          <a:lstStyle/>
          <a:p>
            <a:pPr algn="just" eaLnBrk="1" hangingPunct="1"/>
            <a:r>
              <a:rPr lang="en-US" dirty="0" smtClean="0"/>
              <a:t>Presentation layer is the sixth layer of OSI Model.</a:t>
            </a:r>
          </a:p>
          <a:p>
            <a:pPr algn="just" eaLnBrk="1" hangingPunct="1">
              <a:buFont typeface="Wingdings 2" pitchFamily="18" charset="2"/>
              <a:buNone/>
            </a:pPr>
            <a:endParaRPr lang="en-US" dirty="0" smtClean="0"/>
          </a:p>
          <a:p>
            <a:pPr algn="just" eaLnBrk="1" hangingPunct="1"/>
            <a:r>
              <a:rPr lang="en-US" dirty="0" smtClean="0"/>
              <a:t>It is concerned with the syntax &amp; semantics of the information exchanged between the two devices.</a:t>
            </a:r>
          </a:p>
          <a:p>
            <a:pPr algn="just" eaLnBrk="1" hangingPunct="1">
              <a:buFont typeface="Wingdings 2" pitchFamily="18" charset="2"/>
              <a:buNone/>
            </a:pPr>
            <a:endParaRPr lang="en-US" dirty="0" smtClean="0"/>
          </a:p>
          <a:p>
            <a:pPr algn="just" eaLnBrk="1" hangingPunct="1"/>
            <a:r>
              <a:rPr lang="en-US" dirty="0" smtClean="0"/>
              <a:t>It was designed for data encryption, decryption and compression.</a:t>
            </a:r>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97C4BB11-1731-4219-9031-B5C9295691EC}" type="slidenum">
              <a:rPr lang="en-US" smtClean="0"/>
              <a:pPr>
                <a:defRPr/>
              </a:pPr>
              <a:t>50</a:t>
            </a:fld>
            <a:endParaRPr 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4"/>
          <p:cNvSpPr>
            <a:spLocks noGrp="1"/>
          </p:cNvSpPr>
          <p:nvPr>
            <p:ph type="title"/>
          </p:nvPr>
        </p:nvSpPr>
        <p:spPr>
          <a:xfrm>
            <a:off x="1214414" y="228600"/>
            <a:ext cx="7243786" cy="990600"/>
          </a:xfrm>
        </p:spPr>
        <p:txBody>
          <a:bodyPr>
            <a:normAutofit fontScale="90000"/>
          </a:bodyPr>
          <a:lstStyle/>
          <a:p>
            <a:pPr algn="ctr" eaLnBrk="1" hangingPunct="1"/>
            <a:r>
              <a:rPr lang="en-US" sz="4000" dirty="0" smtClean="0">
                <a:solidFill>
                  <a:srgbClr val="7B9899"/>
                </a:solidFill>
              </a:rPr>
              <a:t>Functions of Presentation  Layer</a:t>
            </a:r>
          </a:p>
        </p:txBody>
      </p:sp>
      <p:sp>
        <p:nvSpPr>
          <p:cNvPr id="6" name="Content Placeholder 5"/>
          <p:cNvSpPr>
            <a:spLocks noGrp="1"/>
          </p:cNvSpPr>
          <p:nvPr>
            <p:ph idx="1"/>
          </p:nvPr>
        </p:nvSpPr>
        <p:spPr>
          <a:xfrm>
            <a:off x="1071538" y="1714488"/>
            <a:ext cx="7920062" cy="4838712"/>
          </a:xfrm>
        </p:spPr>
        <p:txBody>
          <a:bodyPr>
            <a:normAutofit fontScale="85000" lnSpcReduction="20000"/>
          </a:bodyPr>
          <a:lstStyle/>
          <a:p>
            <a:pPr marL="274320" indent="-274320" algn="just" eaLnBrk="1" fontAlgn="auto" hangingPunct="1">
              <a:spcAft>
                <a:spcPts val="0"/>
              </a:spcAft>
              <a:buFont typeface="Wingdings 2"/>
              <a:buChar char=""/>
              <a:defRPr/>
            </a:pPr>
            <a:r>
              <a:rPr lang="en-US" b="1" dirty="0" smtClean="0"/>
              <a:t>Data Presentation or Translation: </a:t>
            </a:r>
            <a:r>
              <a:rPr lang="en-US" dirty="0" smtClean="0"/>
              <a:t>Because different computers use different encoding systems. It ensures that the data being sent is in the format that the recipient can process. </a:t>
            </a:r>
          </a:p>
          <a:p>
            <a:pPr marL="274320" indent="-274320" algn="just" eaLnBrk="1" fontAlgn="auto" hangingPunct="1">
              <a:spcAft>
                <a:spcPts val="0"/>
              </a:spcAft>
              <a:buFont typeface="Wingdings 2"/>
              <a:buNone/>
              <a:defRPr/>
            </a:pPr>
            <a:endParaRPr lang="en-US" dirty="0" smtClean="0"/>
          </a:p>
          <a:p>
            <a:pPr marL="274320" indent="-274320" algn="just" eaLnBrk="1" fontAlgn="auto" hangingPunct="1">
              <a:spcAft>
                <a:spcPts val="0"/>
              </a:spcAft>
              <a:buFont typeface="Wingdings 2"/>
              <a:buChar char=""/>
              <a:defRPr/>
            </a:pPr>
            <a:r>
              <a:rPr lang="en-US" b="1" dirty="0" smtClean="0"/>
              <a:t>Data Encryption: </a:t>
            </a:r>
            <a:r>
              <a:rPr lang="en-US" dirty="0" smtClean="0"/>
              <a:t>PL provides this facility by which hides the information from everyone except the person who originally sent the information &amp; the intended recipient. When encrypted data arrives at destination, PL decrypts the message.</a:t>
            </a:r>
          </a:p>
          <a:p>
            <a:pPr marL="274320" indent="-274320" algn="just" eaLnBrk="1" fontAlgn="auto" hangingPunct="1">
              <a:spcAft>
                <a:spcPts val="0"/>
              </a:spcAft>
              <a:buFont typeface="Wingdings 2"/>
              <a:buNone/>
              <a:defRPr/>
            </a:pPr>
            <a:endParaRPr lang="en-US" dirty="0" smtClean="0"/>
          </a:p>
          <a:p>
            <a:pPr marL="274320" indent="-274320" algn="just" eaLnBrk="1" fontAlgn="auto" hangingPunct="1">
              <a:spcAft>
                <a:spcPts val="0"/>
              </a:spcAft>
              <a:buFont typeface="Wingdings 2"/>
              <a:buChar char=""/>
              <a:defRPr/>
            </a:pPr>
            <a:r>
              <a:rPr lang="en-US" b="1" dirty="0" smtClean="0"/>
              <a:t>Data Compression: </a:t>
            </a:r>
            <a:r>
              <a:rPr lang="en-US" dirty="0" smtClean="0"/>
              <a:t>PL shrinks large amount of data into smaller pieces i.e. it reduces the size of data.</a:t>
            </a:r>
          </a:p>
          <a:p>
            <a:pPr marL="274320" indent="-274320" eaLnBrk="1" fontAlgn="auto" hangingPunct="1">
              <a:spcAft>
                <a:spcPts val="0"/>
              </a:spcAft>
              <a:buFont typeface="Wingdings 2"/>
              <a:buChar char=""/>
              <a:defRPr/>
            </a:pPr>
            <a:endParaRPr lang="en-US" dirty="0" smtClean="0"/>
          </a:p>
        </p:txBody>
      </p:sp>
      <p:sp>
        <p:nvSpPr>
          <p:cNvPr id="4" name="Slide Number Placeholder 3"/>
          <p:cNvSpPr>
            <a:spLocks noGrp="1"/>
          </p:cNvSpPr>
          <p:nvPr>
            <p:ph type="sldNum" sz="quarter" idx="12"/>
          </p:nvPr>
        </p:nvSpPr>
        <p:spPr/>
        <p:txBody>
          <a:bodyPr/>
          <a:lstStyle/>
          <a:p>
            <a:pPr>
              <a:defRPr/>
            </a:pPr>
            <a:fld id="{FB3E34D7-3C38-46F7-A876-75271FB3F120}" type="slidenum">
              <a:rPr lang="en-US" smtClean="0"/>
              <a:pPr>
                <a:defRPr/>
              </a:pPr>
              <a:t>51</a:t>
            </a:fld>
            <a:endParaRPr 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4"/>
          <p:cNvSpPr>
            <a:spLocks noGrp="1"/>
          </p:cNvSpPr>
          <p:nvPr>
            <p:ph type="title"/>
          </p:nvPr>
        </p:nvSpPr>
        <p:spPr>
          <a:xfrm>
            <a:off x="1142976" y="357166"/>
            <a:ext cx="7772400" cy="990600"/>
          </a:xfrm>
        </p:spPr>
        <p:txBody>
          <a:bodyPr/>
          <a:lstStyle/>
          <a:p>
            <a:pPr eaLnBrk="1" hangingPunct="1"/>
            <a:r>
              <a:rPr lang="en-US" sz="4000" dirty="0" smtClean="0">
                <a:solidFill>
                  <a:srgbClr val="7B9899"/>
                </a:solidFill>
              </a:rPr>
              <a:t>Application Layer</a:t>
            </a:r>
          </a:p>
        </p:txBody>
      </p:sp>
      <p:pic>
        <p:nvPicPr>
          <p:cNvPr id="40963" name="Content Placeholder 3"/>
          <p:cNvPicPr>
            <a:picLocks noGrp="1"/>
          </p:cNvPicPr>
          <p:nvPr>
            <p:ph idx="1"/>
          </p:nvPr>
        </p:nvPicPr>
        <p:blipFill>
          <a:blip r:embed="rId2"/>
          <a:stretch>
            <a:fillRect/>
          </a:stretch>
        </p:blipFill>
        <p:spPr>
          <a:xfrm>
            <a:off x="1435100" y="2145327"/>
            <a:ext cx="7499350" cy="3405545"/>
          </a:xfrm>
        </p:spPr>
      </p:pic>
      <p:sp>
        <p:nvSpPr>
          <p:cNvPr id="4" name="Slide Number Placeholder 3"/>
          <p:cNvSpPr>
            <a:spLocks noGrp="1"/>
          </p:cNvSpPr>
          <p:nvPr>
            <p:ph type="sldNum" sz="quarter" idx="12"/>
          </p:nvPr>
        </p:nvSpPr>
        <p:spPr/>
        <p:txBody>
          <a:bodyPr/>
          <a:lstStyle/>
          <a:p>
            <a:pPr>
              <a:defRPr/>
            </a:pPr>
            <a:fld id="{615D1FF7-495E-4EA3-A3A8-726582A10F52}" type="slidenum">
              <a:rPr lang="en-US" smtClean="0"/>
              <a:pPr>
                <a:defRPr/>
              </a:pPr>
              <a:t>52</a:t>
            </a:fld>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title"/>
          </p:nvPr>
        </p:nvSpPr>
        <p:spPr>
          <a:xfrm>
            <a:off x="1214414" y="228600"/>
            <a:ext cx="7243786" cy="990600"/>
          </a:xfrm>
        </p:spPr>
        <p:txBody>
          <a:bodyPr/>
          <a:lstStyle/>
          <a:p>
            <a:r>
              <a:rPr lang="en-US" sz="4000" dirty="0" smtClean="0">
                <a:solidFill>
                  <a:srgbClr val="7B9899"/>
                </a:solidFill>
              </a:rPr>
              <a:t>Application  Layer </a:t>
            </a:r>
            <a:r>
              <a:rPr lang="en-US" sz="4000" dirty="0" smtClean="0"/>
              <a:t>(Cont…)</a:t>
            </a:r>
            <a:endParaRPr lang="en-US" sz="4000" dirty="0" smtClean="0">
              <a:solidFill>
                <a:srgbClr val="7B9899"/>
              </a:solidFill>
            </a:endParaRPr>
          </a:p>
        </p:txBody>
      </p:sp>
      <p:sp>
        <p:nvSpPr>
          <p:cNvPr id="41987" name="Content Placeholder 5"/>
          <p:cNvSpPr>
            <a:spLocks noGrp="1"/>
          </p:cNvSpPr>
          <p:nvPr>
            <p:ph idx="1"/>
          </p:nvPr>
        </p:nvSpPr>
        <p:spPr>
          <a:xfrm>
            <a:off x="1214414" y="1643050"/>
            <a:ext cx="7777186" cy="4910150"/>
          </a:xfrm>
        </p:spPr>
        <p:txBody>
          <a:bodyPr>
            <a:normAutofit fontScale="92500" lnSpcReduction="20000"/>
          </a:bodyPr>
          <a:lstStyle/>
          <a:p>
            <a:pPr eaLnBrk="1" hangingPunct="1"/>
            <a:r>
              <a:rPr lang="en-US" dirty="0" smtClean="0"/>
              <a:t>It is the topmost i.e. seventh layer of OSI Model.</a:t>
            </a:r>
          </a:p>
          <a:p>
            <a:pPr eaLnBrk="1" hangingPunct="1">
              <a:buFont typeface="Wingdings 2" pitchFamily="18" charset="2"/>
              <a:buNone/>
            </a:pPr>
            <a:endParaRPr lang="en-US" dirty="0" smtClean="0"/>
          </a:p>
          <a:p>
            <a:pPr eaLnBrk="1" hangingPunct="1"/>
            <a:r>
              <a:rPr lang="en-US" dirty="0" smtClean="0"/>
              <a:t>It enables the user to access the network.</a:t>
            </a:r>
          </a:p>
          <a:p>
            <a:pPr eaLnBrk="1" hangingPunct="1">
              <a:buFont typeface="Wingdings 2" pitchFamily="18" charset="2"/>
              <a:buNone/>
            </a:pPr>
            <a:endParaRPr lang="en-US" dirty="0" smtClean="0"/>
          </a:p>
          <a:p>
            <a:pPr eaLnBrk="1" hangingPunct="1"/>
            <a:r>
              <a:rPr lang="en-US" dirty="0" smtClean="0"/>
              <a:t>It provides user interface &amp; supports for services such as e-mail, file transfer, access to the world wide web.</a:t>
            </a:r>
          </a:p>
          <a:p>
            <a:pPr eaLnBrk="1" hangingPunct="1">
              <a:buFont typeface="Wingdings 2" pitchFamily="18" charset="2"/>
              <a:buNone/>
            </a:pPr>
            <a:endParaRPr lang="en-US" dirty="0" smtClean="0"/>
          </a:p>
          <a:p>
            <a:pPr eaLnBrk="1" hangingPunct="1"/>
            <a:r>
              <a:rPr lang="en-US" dirty="0" smtClean="0"/>
              <a:t>So it provides services to different user applications.</a:t>
            </a:r>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55156EC9-CF79-4705-966B-18510739FFD7}" type="slidenum">
              <a:rPr lang="en-US" smtClean="0"/>
              <a:pPr>
                <a:defRPr/>
              </a:pPr>
              <a:t>53</a:t>
            </a:fld>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4"/>
          <p:cNvSpPr>
            <a:spLocks noGrp="1"/>
          </p:cNvSpPr>
          <p:nvPr>
            <p:ph type="title"/>
          </p:nvPr>
        </p:nvSpPr>
        <p:spPr>
          <a:xfrm>
            <a:off x="1214414" y="214290"/>
            <a:ext cx="7243786" cy="1004910"/>
          </a:xfrm>
        </p:spPr>
        <p:txBody>
          <a:bodyPr>
            <a:normAutofit fontScale="90000"/>
          </a:bodyPr>
          <a:lstStyle/>
          <a:p>
            <a:pPr eaLnBrk="1" hangingPunct="1"/>
            <a:r>
              <a:rPr lang="en-US" sz="4000" dirty="0" smtClean="0">
                <a:solidFill>
                  <a:srgbClr val="7B9899"/>
                </a:solidFill>
              </a:rPr>
              <a:t>Functions of Application  Layer</a:t>
            </a:r>
          </a:p>
        </p:txBody>
      </p:sp>
      <p:sp>
        <p:nvSpPr>
          <p:cNvPr id="6" name="Content Placeholder 5"/>
          <p:cNvSpPr>
            <a:spLocks noGrp="1"/>
          </p:cNvSpPr>
          <p:nvPr>
            <p:ph idx="1"/>
          </p:nvPr>
        </p:nvSpPr>
        <p:spPr>
          <a:xfrm>
            <a:off x="1214414" y="1428736"/>
            <a:ext cx="7777186" cy="5124464"/>
          </a:xfrm>
        </p:spPr>
        <p:txBody>
          <a:bodyPr>
            <a:normAutofit fontScale="77500" lnSpcReduction="20000"/>
          </a:bodyPr>
          <a:lstStyle/>
          <a:p>
            <a:pPr marL="274320" indent="-274320" algn="just" eaLnBrk="1" fontAlgn="auto" hangingPunct="1">
              <a:spcAft>
                <a:spcPts val="0"/>
              </a:spcAft>
              <a:buFont typeface="Wingdings 2"/>
              <a:buChar char=""/>
              <a:defRPr/>
            </a:pPr>
            <a:r>
              <a:rPr lang="en-US" b="1" dirty="0" smtClean="0"/>
              <a:t>Mail Services: </a:t>
            </a:r>
            <a:r>
              <a:rPr lang="en-US" dirty="0" smtClean="0"/>
              <a:t>This application provides various e-mail services.</a:t>
            </a:r>
          </a:p>
          <a:p>
            <a:pPr marL="274320" indent="-274320" algn="just" eaLnBrk="1" fontAlgn="auto" hangingPunct="1">
              <a:spcAft>
                <a:spcPts val="0"/>
              </a:spcAft>
              <a:buFont typeface="Wingdings 2"/>
              <a:buNone/>
              <a:defRPr/>
            </a:pPr>
            <a:endParaRPr lang="en-US" dirty="0" smtClean="0"/>
          </a:p>
          <a:p>
            <a:pPr marL="274320" indent="-274320" algn="just" eaLnBrk="1" fontAlgn="auto" hangingPunct="1">
              <a:spcAft>
                <a:spcPts val="0"/>
              </a:spcAft>
              <a:buFont typeface="Wingdings 2"/>
              <a:buChar char=""/>
              <a:defRPr/>
            </a:pPr>
            <a:r>
              <a:rPr lang="en-US" b="1" dirty="0" smtClean="0"/>
              <a:t>File transfer &amp; Access: </a:t>
            </a:r>
            <a:r>
              <a:rPr lang="en-US" dirty="0" smtClean="0"/>
              <a:t>It allows users to access files in a remote host, to retrieve files from remote computer for use etc.</a:t>
            </a:r>
          </a:p>
          <a:p>
            <a:pPr marL="274320" indent="-274320" algn="just" eaLnBrk="1" fontAlgn="auto" hangingPunct="1">
              <a:spcAft>
                <a:spcPts val="0"/>
              </a:spcAft>
              <a:buFont typeface="Wingdings 2"/>
              <a:buNone/>
              <a:defRPr/>
            </a:pPr>
            <a:endParaRPr lang="en-US" dirty="0" smtClean="0"/>
          </a:p>
          <a:p>
            <a:pPr marL="274320" indent="-274320" algn="just" eaLnBrk="1" fontAlgn="auto" hangingPunct="1">
              <a:spcAft>
                <a:spcPts val="0"/>
              </a:spcAft>
              <a:buFont typeface="Wingdings 2"/>
              <a:buChar char=""/>
              <a:defRPr/>
            </a:pPr>
            <a:r>
              <a:rPr lang="en-US" b="1" dirty="0" smtClean="0"/>
              <a:t>Remote log-in: </a:t>
            </a:r>
            <a:r>
              <a:rPr lang="en-US" dirty="0" smtClean="0"/>
              <a:t>A user can log into a remote computer and access the resources of that computer.</a:t>
            </a:r>
          </a:p>
          <a:p>
            <a:pPr marL="274320" indent="-274320" algn="just" eaLnBrk="1" fontAlgn="auto" hangingPunct="1">
              <a:spcAft>
                <a:spcPts val="0"/>
              </a:spcAft>
              <a:buFont typeface="Wingdings 2"/>
              <a:buNone/>
              <a:defRPr/>
            </a:pPr>
            <a:endParaRPr lang="en-US" dirty="0" smtClean="0"/>
          </a:p>
          <a:p>
            <a:pPr marL="274320" indent="-274320" algn="just" eaLnBrk="1" fontAlgn="auto" hangingPunct="1">
              <a:spcAft>
                <a:spcPts val="0"/>
              </a:spcAft>
              <a:buFont typeface="Wingdings 2"/>
              <a:buChar char=""/>
              <a:defRPr/>
            </a:pPr>
            <a:r>
              <a:rPr lang="en-US" b="1" dirty="0" smtClean="0"/>
              <a:t>Accessing the World Wide Web: </a:t>
            </a:r>
            <a:r>
              <a:rPr lang="en-US" dirty="0" smtClean="0"/>
              <a:t>Most common application today is the access of the World Wide Web.</a:t>
            </a:r>
          </a:p>
          <a:p>
            <a:pPr marL="274320" indent="-274320" algn="just" eaLnBrk="1" fontAlgn="auto" hangingPunct="1">
              <a:spcAft>
                <a:spcPts val="0"/>
              </a:spcAft>
              <a:buFont typeface="Wingdings 2"/>
              <a:buChar char=""/>
              <a:defRPr/>
            </a:pPr>
            <a:endParaRPr lang="en-US" dirty="0" smtClean="0"/>
          </a:p>
        </p:txBody>
      </p:sp>
      <p:sp>
        <p:nvSpPr>
          <p:cNvPr id="4" name="Slide Number Placeholder 3"/>
          <p:cNvSpPr>
            <a:spLocks noGrp="1"/>
          </p:cNvSpPr>
          <p:nvPr>
            <p:ph type="sldNum" sz="quarter" idx="12"/>
          </p:nvPr>
        </p:nvSpPr>
        <p:spPr/>
        <p:txBody>
          <a:bodyPr/>
          <a:lstStyle/>
          <a:p>
            <a:pPr>
              <a:defRPr/>
            </a:pPr>
            <a:fld id="{E9573F1A-41F5-4B88-B05E-32DB6628869F}" type="slidenum">
              <a:rPr lang="en-US" smtClean="0"/>
              <a:pPr>
                <a:defRPr/>
              </a:pPr>
              <a:t>54</a:t>
            </a:fld>
            <a:endParaRPr 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normAutofit fontScale="90000"/>
          </a:bodyPr>
          <a:lstStyle/>
          <a:p>
            <a:pPr eaLnBrk="1" hangingPunct="1"/>
            <a:r>
              <a:rPr lang="en-US" sz="4000" dirty="0" smtClean="0"/>
              <a:t>Introduction to </a:t>
            </a:r>
            <a:r>
              <a:rPr lang="en-US" sz="4000" b="1" dirty="0" smtClean="0"/>
              <a:t>TCP/IP</a:t>
            </a:r>
            <a:r>
              <a:rPr lang="en-US" sz="4000" dirty="0" smtClean="0"/>
              <a:t> Model</a:t>
            </a:r>
          </a:p>
        </p:txBody>
      </p:sp>
      <p:sp>
        <p:nvSpPr>
          <p:cNvPr id="4" name="Slide Number Placeholder 3"/>
          <p:cNvSpPr>
            <a:spLocks noGrp="1"/>
          </p:cNvSpPr>
          <p:nvPr>
            <p:ph type="sldNum" sz="quarter" idx="12"/>
          </p:nvPr>
        </p:nvSpPr>
        <p:spPr/>
        <p:txBody>
          <a:bodyPr/>
          <a:lstStyle/>
          <a:p>
            <a:pPr>
              <a:defRPr/>
            </a:pPr>
            <a:fld id="{E6F8BDEF-A730-47B4-B4FF-321EDF79250C}" type="slidenum">
              <a:rPr lang="en-US" smtClean="0"/>
              <a:pPr>
                <a:defRPr/>
              </a:pPr>
              <a:t>55</a:t>
            </a:fld>
            <a:endParaRPr lang="en-US" dirty="0"/>
          </a:p>
        </p:txBody>
      </p:sp>
      <p:sp>
        <p:nvSpPr>
          <p:cNvPr id="14339" name="Rectangle 3"/>
          <p:cNvSpPr>
            <a:spLocks noGrp="1"/>
          </p:cNvSpPr>
          <p:nvPr>
            <p:ph type="body" idx="4294967295"/>
          </p:nvPr>
        </p:nvSpPr>
        <p:spPr>
          <a:xfrm>
            <a:off x="1500166" y="1428736"/>
            <a:ext cx="7499350" cy="4800600"/>
          </a:xfrm>
        </p:spPr>
        <p:txBody>
          <a:bodyPr>
            <a:normAutofit fontScale="92500" lnSpcReduction="20000"/>
          </a:bodyPr>
          <a:lstStyle/>
          <a:p>
            <a:pPr algn="just" eaLnBrk="1" hangingPunct="1"/>
            <a:r>
              <a:rPr lang="en-US" dirty="0" smtClean="0"/>
              <a:t>The current Internet is based on a TCP/IP reference model.</a:t>
            </a:r>
          </a:p>
          <a:p>
            <a:pPr algn="just" eaLnBrk="1" hangingPunct="1"/>
            <a:endParaRPr lang="en-US" dirty="0" smtClean="0"/>
          </a:p>
          <a:p>
            <a:pPr algn="just" eaLnBrk="1" hangingPunct="1"/>
            <a:r>
              <a:rPr lang="en-US" dirty="0" smtClean="0"/>
              <a:t>TCP and IP are two protocols of this model. TCP stands for Transmission Control Protocol and IP stands for Internet Protocol.</a:t>
            </a:r>
          </a:p>
          <a:p>
            <a:pPr algn="just" eaLnBrk="1" hangingPunct="1"/>
            <a:endParaRPr lang="en-US" dirty="0" smtClean="0"/>
          </a:p>
          <a:p>
            <a:pPr algn="just" eaLnBrk="1" hangingPunct="1"/>
            <a:r>
              <a:rPr lang="en-US" dirty="0" smtClean="0"/>
              <a:t>The architecture or model was defined by the US department of defense and is used by ARPANET (Advanced Research Project Agency Network).</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r>
              <a:rPr lang="en-US" sz="3200" smtClean="0"/>
              <a:t>Goals on which TCP/IP model was designed:</a:t>
            </a:r>
          </a:p>
        </p:txBody>
      </p:sp>
      <p:sp>
        <p:nvSpPr>
          <p:cNvPr id="4" name="Slide Number Placeholder 3"/>
          <p:cNvSpPr>
            <a:spLocks noGrp="1"/>
          </p:cNvSpPr>
          <p:nvPr>
            <p:ph type="sldNum" sz="quarter" idx="12"/>
          </p:nvPr>
        </p:nvSpPr>
        <p:spPr/>
        <p:txBody>
          <a:bodyPr/>
          <a:lstStyle/>
          <a:p>
            <a:pPr>
              <a:defRPr/>
            </a:pPr>
            <a:fld id="{793512F5-773C-4980-A433-6EDDA91E5543}" type="slidenum">
              <a:rPr lang="en-US" smtClean="0"/>
              <a:pPr>
                <a:defRPr/>
              </a:pPr>
              <a:t>56</a:t>
            </a:fld>
            <a:endParaRPr lang="en-US" dirty="0"/>
          </a:p>
        </p:txBody>
      </p:sp>
      <p:sp>
        <p:nvSpPr>
          <p:cNvPr id="15363" name="Rectangle 3"/>
          <p:cNvSpPr>
            <a:spLocks noGrp="1"/>
          </p:cNvSpPr>
          <p:nvPr>
            <p:ph type="body" idx="4294967295"/>
          </p:nvPr>
        </p:nvSpPr>
        <p:spPr>
          <a:xfrm>
            <a:off x="1644650" y="1447800"/>
            <a:ext cx="7499350" cy="4800600"/>
          </a:xfrm>
        </p:spPr>
        <p:txBody>
          <a:bodyPr/>
          <a:lstStyle/>
          <a:p>
            <a:pPr algn="just" eaLnBrk="1" hangingPunct="1"/>
            <a:r>
              <a:rPr lang="en-US" sz="2800" dirty="0" smtClean="0"/>
              <a:t>The network should connect multiple networks together.</a:t>
            </a:r>
          </a:p>
          <a:p>
            <a:pPr algn="just" eaLnBrk="1" hangingPunct="1">
              <a:buFont typeface="Wingdings 2" pitchFamily="18" charset="2"/>
              <a:buNone/>
            </a:pPr>
            <a:endParaRPr lang="en-US" sz="2800" dirty="0" smtClean="0"/>
          </a:p>
          <a:p>
            <a:pPr algn="just" eaLnBrk="1" hangingPunct="1"/>
            <a:r>
              <a:rPr lang="en-US" sz="2800" dirty="0" smtClean="0"/>
              <a:t>The connection should withstand till the source and destination machines are functioning.</a:t>
            </a:r>
          </a:p>
          <a:p>
            <a:pPr algn="just" eaLnBrk="1" hangingPunct="1">
              <a:buFont typeface="Wingdings 2" pitchFamily="18" charset="2"/>
              <a:buNone/>
            </a:pPr>
            <a:endParaRPr lang="en-US" sz="2800" dirty="0" smtClean="0"/>
          </a:p>
          <a:p>
            <a:pPr algn="just" eaLnBrk="1" hangingPunct="1"/>
            <a:r>
              <a:rPr lang="en-US" sz="2800" dirty="0" smtClean="0"/>
              <a:t>The architecture should be so flexible that it should be able to transfer data among different hardware or software platforms</a:t>
            </a:r>
            <a:r>
              <a:rPr lang="en-US" sz="2300" dirty="0" smtClean="0"/>
              <a: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a:xfrm>
            <a:off x="1142976" y="357166"/>
            <a:ext cx="7315224" cy="862034"/>
          </a:xfrm>
        </p:spPr>
        <p:txBody>
          <a:bodyPr/>
          <a:lstStyle/>
          <a:p>
            <a:pPr eaLnBrk="1" hangingPunct="1"/>
            <a:r>
              <a:rPr lang="en-US" sz="4400" dirty="0" smtClean="0">
                <a:solidFill>
                  <a:srgbClr val="7B9899"/>
                </a:solidFill>
              </a:rPr>
              <a:t>Host to Network Layer</a:t>
            </a:r>
          </a:p>
        </p:txBody>
      </p:sp>
      <p:sp>
        <p:nvSpPr>
          <p:cNvPr id="17411" name="Content Placeholder 5"/>
          <p:cNvSpPr>
            <a:spLocks noGrp="1"/>
          </p:cNvSpPr>
          <p:nvPr>
            <p:ph idx="1"/>
          </p:nvPr>
        </p:nvSpPr>
        <p:spPr>
          <a:xfrm>
            <a:off x="1214414" y="1428736"/>
            <a:ext cx="7243786" cy="4667264"/>
          </a:xfrm>
        </p:spPr>
        <p:txBody>
          <a:bodyPr>
            <a:normAutofit fontScale="85000" lnSpcReduction="10000"/>
          </a:bodyPr>
          <a:lstStyle/>
          <a:p>
            <a:pPr algn="just" eaLnBrk="1" hangingPunct="1"/>
            <a:r>
              <a:rPr lang="en-US" dirty="0" smtClean="0"/>
              <a:t>It is the bottom layer of TCP/IP model &amp; lies below the internet layer.</a:t>
            </a:r>
          </a:p>
          <a:p>
            <a:pPr algn="just" eaLnBrk="1" hangingPunct="1">
              <a:buFont typeface="Wingdings 2" pitchFamily="18" charset="2"/>
              <a:buNone/>
            </a:pPr>
            <a:endParaRPr lang="en-US" dirty="0" smtClean="0"/>
          </a:p>
          <a:p>
            <a:pPr algn="just" eaLnBrk="1" hangingPunct="1"/>
            <a:r>
              <a:rPr lang="en-US" dirty="0" smtClean="0"/>
              <a:t>It is also known as Network Interface Layer.</a:t>
            </a:r>
          </a:p>
          <a:p>
            <a:pPr algn="just" eaLnBrk="1" hangingPunct="1">
              <a:buFont typeface="Wingdings 2" pitchFamily="18" charset="2"/>
              <a:buNone/>
            </a:pPr>
            <a:endParaRPr lang="en-US" dirty="0" smtClean="0"/>
          </a:p>
          <a:p>
            <a:pPr algn="just" eaLnBrk="1" hangingPunct="1"/>
            <a:r>
              <a:rPr lang="en-US" dirty="0" smtClean="0"/>
              <a:t>Function of this layer is to connect the host to the network &amp; inform the upper layers so that they could start sending the data packets.</a:t>
            </a:r>
          </a:p>
          <a:p>
            <a:pPr algn="just" eaLnBrk="1" hangingPunct="1"/>
            <a:endParaRPr lang="en-US" dirty="0" smtClean="0"/>
          </a:p>
          <a:p>
            <a:pPr algn="just" eaLnBrk="1" hangingPunct="1"/>
            <a:r>
              <a:rPr lang="en-US" dirty="0" smtClean="0"/>
              <a:t>This layer varies from network to network.</a:t>
            </a:r>
          </a:p>
          <a:p>
            <a:pPr eaLnBrk="1" hangingPunct="1"/>
            <a:endParaRPr lang="en-US" dirty="0" smtClean="0"/>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A9C1241D-0D24-464D-89E4-334B4CCFC09F}" type="slidenum">
              <a:rPr lang="en-US" smtClean="0"/>
              <a:pPr>
                <a:defRPr/>
              </a:pPr>
              <a:t>57</a:t>
            </a:fld>
            <a:endParaRPr 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1142976" y="428604"/>
            <a:ext cx="7315224" cy="790596"/>
          </a:xfrm>
        </p:spPr>
        <p:txBody>
          <a:bodyPr>
            <a:normAutofit fontScale="90000"/>
          </a:bodyPr>
          <a:lstStyle/>
          <a:p>
            <a:pPr eaLnBrk="1" hangingPunct="1"/>
            <a:r>
              <a:rPr lang="en-US" sz="4800" dirty="0" smtClean="0">
                <a:solidFill>
                  <a:srgbClr val="7B9899"/>
                </a:solidFill>
              </a:rPr>
              <a:t>Network Layer</a:t>
            </a:r>
          </a:p>
        </p:txBody>
      </p:sp>
      <p:sp>
        <p:nvSpPr>
          <p:cNvPr id="18435" name="Content Placeholder 5"/>
          <p:cNvSpPr>
            <a:spLocks noGrp="1"/>
          </p:cNvSpPr>
          <p:nvPr>
            <p:ph idx="1"/>
          </p:nvPr>
        </p:nvSpPr>
        <p:spPr>
          <a:xfrm>
            <a:off x="1214414" y="1643050"/>
            <a:ext cx="7243786" cy="4757750"/>
          </a:xfrm>
        </p:spPr>
        <p:txBody>
          <a:bodyPr>
            <a:normAutofit fontScale="92500" lnSpcReduction="20000"/>
          </a:bodyPr>
          <a:lstStyle/>
          <a:p>
            <a:pPr algn="just" eaLnBrk="1" hangingPunct="1">
              <a:lnSpc>
                <a:spcPct val="90000"/>
              </a:lnSpc>
            </a:pPr>
            <a:r>
              <a:rPr lang="en-US" dirty="0" smtClean="0"/>
              <a:t>It is similar to Network Layer of OSI model in functionality.</a:t>
            </a:r>
          </a:p>
          <a:p>
            <a:pPr algn="just" eaLnBrk="1" hangingPunct="1">
              <a:lnSpc>
                <a:spcPct val="90000"/>
              </a:lnSpc>
              <a:buFont typeface="Wingdings 2" pitchFamily="18" charset="2"/>
              <a:buNone/>
            </a:pPr>
            <a:endParaRPr lang="en-US" dirty="0" smtClean="0"/>
          </a:p>
          <a:p>
            <a:pPr algn="just" eaLnBrk="1" hangingPunct="1">
              <a:lnSpc>
                <a:spcPct val="90000"/>
              </a:lnSpc>
            </a:pPr>
            <a:r>
              <a:rPr lang="en-US" dirty="0" smtClean="0"/>
              <a:t>It allow the hosts to submit the packets to the network &amp; Packets should travel independently using any possible route.</a:t>
            </a:r>
          </a:p>
          <a:p>
            <a:pPr algn="just" eaLnBrk="1" hangingPunct="1">
              <a:lnSpc>
                <a:spcPct val="90000"/>
              </a:lnSpc>
              <a:buFont typeface="Wingdings 2" pitchFamily="18" charset="2"/>
              <a:buNone/>
            </a:pPr>
            <a:endParaRPr lang="en-US" dirty="0" smtClean="0"/>
          </a:p>
          <a:p>
            <a:pPr algn="just" eaLnBrk="1" hangingPunct="1">
              <a:lnSpc>
                <a:spcPct val="90000"/>
              </a:lnSpc>
            </a:pPr>
            <a:r>
              <a:rPr lang="en-US" dirty="0" smtClean="0"/>
              <a:t>The order in which the packets arrive at destination can be different from the order in which they were sent. In such cases it is the responsibility of higher layer to arrange these packets in proper order.</a:t>
            </a:r>
          </a:p>
          <a:p>
            <a:pPr eaLnBrk="1" hangingPunct="1">
              <a:lnSpc>
                <a:spcPct val="90000"/>
              </a:lnSpc>
            </a:pPr>
            <a:endParaRPr lang="en-US" dirty="0" smtClean="0"/>
          </a:p>
        </p:txBody>
      </p:sp>
      <p:sp>
        <p:nvSpPr>
          <p:cNvPr id="4" name="Slide Number Placeholder 3"/>
          <p:cNvSpPr>
            <a:spLocks noGrp="1"/>
          </p:cNvSpPr>
          <p:nvPr>
            <p:ph type="sldNum" sz="quarter" idx="12"/>
          </p:nvPr>
        </p:nvSpPr>
        <p:spPr/>
        <p:txBody>
          <a:bodyPr/>
          <a:lstStyle/>
          <a:p>
            <a:pPr>
              <a:defRPr/>
            </a:pPr>
            <a:fld id="{5C88048C-5156-4A0D-A0F5-3DAEA469BD19}" type="slidenum">
              <a:rPr lang="en-US" smtClean="0"/>
              <a:pPr>
                <a:defRPr/>
              </a:pPr>
              <a:t>58</a:t>
            </a:fld>
            <a:endParaRPr 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a:xfrm>
            <a:off x="1142976" y="500042"/>
            <a:ext cx="7315224" cy="719158"/>
          </a:xfrm>
        </p:spPr>
        <p:txBody>
          <a:bodyPr>
            <a:normAutofit fontScale="90000"/>
          </a:bodyPr>
          <a:lstStyle/>
          <a:p>
            <a:pPr algn="ctr" eaLnBrk="1" hangingPunct="1"/>
            <a:r>
              <a:rPr lang="en-US" sz="4800" dirty="0" smtClean="0">
                <a:solidFill>
                  <a:srgbClr val="7B9899"/>
                </a:solidFill>
              </a:rPr>
              <a:t>Functions of Internet Layer</a:t>
            </a:r>
          </a:p>
        </p:txBody>
      </p:sp>
      <p:sp>
        <p:nvSpPr>
          <p:cNvPr id="19459" name="Content Placeholder 5"/>
          <p:cNvSpPr>
            <a:spLocks noGrp="1"/>
          </p:cNvSpPr>
          <p:nvPr>
            <p:ph idx="1"/>
          </p:nvPr>
        </p:nvSpPr>
        <p:spPr>
          <a:xfrm>
            <a:off x="1142976" y="1643050"/>
            <a:ext cx="7315224" cy="4757750"/>
          </a:xfrm>
        </p:spPr>
        <p:txBody>
          <a:bodyPr>
            <a:normAutofit fontScale="92500"/>
          </a:bodyPr>
          <a:lstStyle/>
          <a:p>
            <a:pPr algn="just" eaLnBrk="1" hangingPunct="1">
              <a:lnSpc>
                <a:spcPct val="90000"/>
              </a:lnSpc>
              <a:buFontTx/>
              <a:buChar char="•"/>
            </a:pPr>
            <a:r>
              <a:rPr lang="en-US" dirty="0" smtClean="0"/>
              <a:t>It keeps track of which layer receives the information.</a:t>
            </a:r>
          </a:p>
          <a:p>
            <a:pPr algn="just" eaLnBrk="1" hangingPunct="1">
              <a:lnSpc>
                <a:spcPct val="90000"/>
              </a:lnSpc>
              <a:buFontTx/>
              <a:buNone/>
            </a:pPr>
            <a:endParaRPr lang="en-US" dirty="0" smtClean="0"/>
          </a:p>
          <a:p>
            <a:pPr algn="just" eaLnBrk="1" hangingPunct="1">
              <a:lnSpc>
                <a:spcPct val="90000"/>
              </a:lnSpc>
              <a:buFontTx/>
              <a:buChar char="•"/>
            </a:pPr>
            <a:r>
              <a:rPr lang="en-US" dirty="0" smtClean="0"/>
              <a:t>It translates the logical address to physical machine address.</a:t>
            </a:r>
          </a:p>
          <a:p>
            <a:pPr algn="just" eaLnBrk="1" hangingPunct="1">
              <a:lnSpc>
                <a:spcPct val="90000"/>
              </a:lnSpc>
              <a:buFontTx/>
              <a:buNone/>
            </a:pPr>
            <a:endParaRPr lang="en-US" dirty="0" smtClean="0"/>
          </a:p>
          <a:p>
            <a:pPr algn="just" eaLnBrk="1" hangingPunct="1">
              <a:lnSpc>
                <a:spcPct val="90000"/>
              </a:lnSpc>
              <a:buFontTx/>
              <a:buChar char="•"/>
            </a:pPr>
            <a:r>
              <a:rPr lang="en-US" dirty="0" smtClean="0"/>
              <a:t>It breaks larger packets into smaller ones.</a:t>
            </a:r>
          </a:p>
          <a:p>
            <a:pPr algn="just" eaLnBrk="1" hangingPunct="1">
              <a:lnSpc>
                <a:spcPct val="90000"/>
              </a:lnSpc>
              <a:buFontTx/>
              <a:buNone/>
            </a:pPr>
            <a:endParaRPr lang="en-US" dirty="0" smtClean="0"/>
          </a:p>
          <a:p>
            <a:pPr algn="just" eaLnBrk="1" hangingPunct="1">
              <a:lnSpc>
                <a:spcPct val="90000"/>
              </a:lnSpc>
              <a:buFontTx/>
              <a:buChar char="•"/>
            </a:pPr>
            <a:r>
              <a:rPr lang="en-US" dirty="0" smtClean="0"/>
              <a:t>It provides flow control &amp; congestion control services.</a:t>
            </a:r>
          </a:p>
        </p:txBody>
      </p:sp>
      <p:sp>
        <p:nvSpPr>
          <p:cNvPr id="4" name="Slide Number Placeholder 3"/>
          <p:cNvSpPr>
            <a:spLocks noGrp="1"/>
          </p:cNvSpPr>
          <p:nvPr>
            <p:ph type="sldNum" sz="quarter" idx="12"/>
          </p:nvPr>
        </p:nvSpPr>
        <p:spPr/>
        <p:txBody>
          <a:bodyPr/>
          <a:lstStyle/>
          <a:p>
            <a:pPr>
              <a:defRPr/>
            </a:pPr>
            <a:fld id="{2858F170-F15E-404D-BFC4-37171E4DCBB5}" type="slidenum">
              <a:rPr lang="en-US" smtClean="0"/>
              <a:pPr>
                <a:defRPr/>
              </a:pPr>
              <a:t>59</a:t>
            </a:fld>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b="1" dirty="0" smtClean="0">
                <a:solidFill>
                  <a:schemeClr val="tx2">
                    <a:satMod val="130000"/>
                  </a:schemeClr>
                </a:solidFill>
              </a:rPr>
              <a:t>Advantages of Computer Networks </a:t>
            </a:r>
            <a:r>
              <a:rPr lang="en-US" dirty="0" smtClean="0"/>
              <a:t>(Cont…)</a:t>
            </a:r>
            <a:endParaRPr lang="en-IN" b="1" dirty="0">
              <a:solidFill>
                <a:schemeClr val="tx2">
                  <a:satMod val="130000"/>
                </a:schemeClr>
              </a:solidFill>
            </a:endParaRPr>
          </a:p>
        </p:txBody>
      </p:sp>
      <p:sp>
        <p:nvSpPr>
          <p:cNvPr id="13315" name="Content Placeholder 2"/>
          <p:cNvSpPr>
            <a:spLocks noGrp="1"/>
          </p:cNvSpPr>
          <p:nvPr>
            <p:ph idx="1"/>
          </p:nvPr>
        </p:nvSpPr>
        <p:spPr/>
        <p:txBody>
          <a:bodyPr/>
          <a:lstStyle/>
          <a:p>
            <a:pPr eaLnBrk="1" hangingPunct="1"/>
            <a:endParaRPr lang="en-IN" sz="2600" b="1" dirty="0" smtClean="0"/>
          </a:p>
          <a:p>
            <a:pPr algn="just" eaLnBrk="1" hangingPunct="1"/>
            <a:r>
              <a:rPr lang="en-IN" sz="2600" b="1" dirty="0" smtClean="0"/>
              <a:t>Flexible Access: </a:t>
            </a:r>
            <a:r>
              <a:rPr lang="en-IN" sz="2600" dirty="0" smtClean="0"/>
              <a:t>Networks allow their users to access files from computers throughout the network.</a:t>
            </a:r>
          </a:p>
          <a:p>
            <a:pPr algn="just" eaLnBrk="1" hangingPunct="1"/>
            <a:endParaRPr lang="en-US" sz="2600" dirty="0" smtClean="0"/>
          </a:p>
          <a:p>
            <a:pPr algn="just" eaLnBrk="1" hangingPunct="1"/>
            <a:r>
              <a:rPr lang="en-US" sz="2600" b="1" dirty="0" smtClean="0"/>
              <a:t>Sharing of Information</a:t>
            </a:r>
            <a:r>
              <a:rPr lang="en-US" sz="2600" dirty="0" smtClean="0"/>
              <a:t>: Computer networks enable us to share data and information with the computers that are located geographically large distance apart.</a:t>
            </a:r>
            <a:endParaRPr lang="en-IN" sz="2600" dirty="0" smtClean="0"/>
          </a:p>
          <a:p>
            <a:pPr eaLnBrk="1" hangingPunct="1"/>
            <a:endParaRPr lang="en-IN" dirty="0" smtClean="0"/>
          </a:p>
        </p:txBody>
      </p:sp>
      <p:sp>
        <p:nvSpPr>
          <p:cNvPr id="5" name="Slide Number Placeholder 4"/>
          <p:cNvSpPr>
            <a:spLocks noGrp="1"/>
          </p:cNvSpPr>
          <p:nvPr>
            <p:ph type="sldNum" sz="quarter" idx="12"/>
          </p:nvPr>
        </p:nvSpPr>
        <p:spPr/>
        <p:txBody>
          <a:bodyPr/>
          <a:lstStyle/>
          <a:p>
            <a:pPr>
              <a:defRPr/>
            </a:pPr>
            <a:fld id="{5CF40E86-A9C2-4B8E-87E3-42A80E1FD18E}" type="slidenum">
              <a:rPr lang="en-IN" smtClean="0"/>
              <a:pPr>
                <a:defRPr/>
              </a:pPr>
              <a:t>6</a:t>
            </a:fld>
            <a:endParaRPr lang="en-IN"/>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a:xfrm>
            <a:off x="1285852" y="285728"/>
            <a:ext cx="7172348" cy="933472"/>
          </a:xfrm>
        </p:spPr>
        <p:txBody>
          <a:bodyPr/>
          <a:lstStyle/>
          <a:p>
            <a:pPr eaLnBrk="1" hangingPunct="1"/>
            <a:r>
              <a:rPr lang="en-US" sz="4400" dirty="0" smtClean="0">
                <a:solidFill>
                  <a:srgbClr val="7B9899"/>
                </a:solidFill>
              </a:rPr>
              <a:t>Transport Layer</a:t>
            </a:r>
          </a:p>
        </p:txBody>
      </p:sp>
      <p:sp>
        <p:nvSpPr>
          <p:cNvPr id="20483" name="Content Placeholder 5"/>
          <p:cNvSpPr>
            <a:spLocks noGrp="1"/>
          </p:cNvSpPr>
          <p:nvPr>
            <p:ph idx="1"/>
          </p:nvPr>
        </p:nvSpPr>
        <p:spPr>
          <a:xfrm>
            <a:off x="1142976" y="1571612"/>
            <a:ext cx="7848624" cy="4981588"/>
          </a:xfrm>
        </p:spPr>
        <p:txBody>
          <a:bodyPr>
            <a:normAutofit lnSpcReduction="10000"/>
          </a:bodyPr>
          <a:lstStyle/>
          <a:p>
            <a:pPr algn="just" eaLnBrk="1" hangingPunct="1">
              <a:lnSpc>
                <a:spcPct val="90000"/>
              </a:lnSpc>
            </a:pPr>
            <a:r>
              <a:rPr lang="en-US" sz="2500" dirty="0" smtClean="0"/>
              <a:t>It is similar in functionality to transport layer of OSI model.</a:t>
            </a:r>
          </a:p>
          <a:p>
            <a:pPr algn="just" eaLnBrk="1" hangingPunct="1">
              <a:lnSpc>
                <a:spcPct val="90000"/>
              </a:lnSpc>
            </a:pPr>
            <a:endParaRPr lang="en-US" sz="2500" dirty="0" smtClean="0"/>
          </a:p>
          <a:p>
            <a:pPr algn="just" eaLnBrk="1" hangingPunct="1">
              <a:lnSpc>
                <a:spcPct val="90000"/>
              </a:lnSpc>
            </a:pPr>
            <a:r>
              <a:rPr lang="en-US" sz="2500" dirty="0" smtClean="0"/>
              <a:t>It allows the two processes on source &amp; destination machines to communicate with each other.</a:t>
            </a:r>
          </a:p>
          <a:p>
            <a:pPr algn="just" eaLnBrk="1" hangingPunct="1">
              <a:lnSpc>
                <a:spcPct val="90000"/>
              </a:lnSpc>
              <a:buFont typeface="Wingdings 2" pitchFamily="18" charset="2"/>
              <a:buNone/>
            </a:pPr>
            <a:endParaRPr lang="en-US" sz="2500" dirty="0" smtClean="0"/>
          </a:p>
          <a:p>
            <a:pPr algn="just" eaLnBrk="1" hangingPunct="1">
              <a:lnSpc>
                <a:spcPct val="90000"/>
              </a:lnSpc>
            </a:pPr>
            <a:r>
              <a:rPr lang="en-US" sz="2500" dirty="0" smtClean="0"/>
              <a:t>It divides the byte stream into messages.</a:t>
            </a:r>
          </a:p>
          <a:p>
            <a:pPr algn="just" eaLnBrk="1" hangingPunct="1">
              <a:lnSpc>
                <a:spcPct val="90000"/>
              </a:lnSpc>
            </a:pPr>
            <a:endParaRPr lang="en-US" sz="2500" dirty="0" smtClean="0"/>
          </a:p>
          <a:p>
            <a:pPr algn="just" eaLnBrk="1" hangingPunct="1">
              <a:lnSpc>
                <a:spcPct val="90000"/>
              </a:lnSpc>
            </a:pPr>
            <a:r>
              <a:rPr lang="en-US" sz="2500" dirty="0" smtClean="0"/>
              <a:t>It handles the flow control so that a fast sender </a:t>
            </a:r>
            <a:r>
              <a:rPr lang="en-US" sz="2500" dirty="0" err="1" smtClean="0"/>
              <a:t>ahould</a:t>
            </a:r>
            <a:r>
              <a:rPr lang="en-US" sz="2500" dirty="0" smtClean="0"/>
              <a:t> not overflow a slow receiver.</a:t>
            </a:r>
          </a:p>
          <a:p>
            <a:pPr algn="just" eaLnBrk="1" hangingPunct="1">
              <a:lnSpc>
                <a:spcPct val="90000"/>
              </a:lnSpc>
              <a:buFont typeface="Wingdings 2" pitchFamily="18" charset="2"/>
              <a:buNone/>
            </a:pPr>
            <a:endParaRPr lang="en-US" sz="2500" dirty="0" smtClean="0"/>
          </a:p>
          <a:p>
            <a:pPr algn="just" eaLnBrk="1" hangingPunct="1"/>
            <a:r>
              <a:rPr lang="en-US" sz="2400" dirty="0" smtClean="0"/>
              <a:t>Transport Layer also provides two types of services: connection oriented &amp; connectionless services.</a:t>
            </a:r>
            <a:endParaRPr lang="en-US" sz="2500" dirty="0" smtClean="0"/>
          </a:p>
          <a:p>
            <a:pPr eaLnBrk="1" hangingPunct="1">
              <a:lnSpc>
                <a:spcPct val="90000"/>
              </a:lnSpc>
              <a:buFont typeface="Wingdings 2" pitchFamily="18" charset="2"/>
              <a:buNone/>
            </a:pPr>
            <a:endParaRPr lang="en-US" sz="2500" dirty="0" smtClean="0"/>
          </a:p>
        </p:txBody>
      </p:sp>
      <p:sp>
        <p:nvSpPr>
          <p:cNvPr id="4" name="Slide Number Placeholder 3"/>
          <p:cNvSpPr>
            <a:spLocks noGrp="1"/>
          </p:cNvSpPr>
          <p:nvPr>
            <p:ph type="sldNum" sz="quarter" idx="12"/>
          </p:nvPr>
        </p:nvSpPr>
        <p:spPr/>
        <p:txBody>
          <a:bodyPr/>
          <a:lstStyle/>
          <a:p>
            <a:pPr>
              <a:defRPr/>
            </a:pPr>
            <a:fld id="{007168D6-9E4A-4057-8AF6-CC3719747ACF}" type="slidenum">
              <a:rPr lang="en-US" smtClean="0"/>
              <a:pPr>
                <a:defRPr/>
              </a:pPr>
              <a:t>60</a:t>
            </a:fld>
            <a:endParaRPr lang="en-US"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a:xfrm>
            <a:off x="1142976" y="428604"/>
            <a:ext cx="7315224" cy="790596"/>
          </a:xfrm>
        </p:spPr>
        <p:txBody>
          <a:bodyPr/>
          <a:lstStyle/>
          <a:p>
            <a:r>
              <a:rPr lang="en-US" sz="4400" dirty="0" smtClean="0">
                <a:solidFill>
                  <a:srgbClr val="7B9899"/>
                </a:solidFill>
              </a:rPr>
              <a:t>Transport  Layer </a:t>
            </a:r>
            <a:r>
              <a:rPr lang="en-US" sz="4400" dirty="0" smtClean="0"/>
              <a:t>(Cont…)</a:t>
            </a:r>
            <a:endParaRPr lang="en-US" sz="4400" dirty="0" smtClean="0">
              <a:solidFill>
                <a:srgbClr val="7B9899"/>
              </a:solidFill>
            </a:endParaRPr>
          </a:p>
        </p:txBody>
      </p:sp>
      <p:sp>
        <p:nvSpPr>
          <p:cNvPr id="21507" name="Content Placeholder 5"/>
          <p:cNvSpPr>
            <a:spLocks noGrp="1"/>
          </p:cNvSpPr>
          <p:nvPr>
            <p:ph idx="1"/>
          </p:nvPr>
        </p:nvSpPr>
        <p:spPr>
          <a:xfrm>
            <a:off x="1071538" y="1571612"/>
            <a:ext cx="7920062" cy="4981588"/>
          </a:xfrm>
        </p:spPr>
        <p:txBody>
          <a:bodyPr/>
          <a:lstStyle/>
          <a:p>
            <a:pPr algn="just" eaLnBrk="1" hangingPunct="1"/>
            <a:r>
              <a:rPr lang="en-US" sz="2400" b="1" dirty="0" smtClean="0"/>
              <a:t>Connection Oriented Services: </a:t>
            </a:r>
            <a:r>
              <a:rPr lang="en-US" sz="2400" dirty="0" smtClean="0"/>
              <a:t>TCP (Transport Control Protocol is used for connection oriented services. By this the receiving devices sends an acknowledge back to the source after a packet is received.</a:t>
            </a:r>
          </a:p>
          <a:p>
            <a:pPr algn="just" eaLnBrk="1" hangingPunct="1">
              <a:buFont typeface="Wingdings 2" pitchFamily="18" charset="2"/>
              <a:buNone/>
            </a:pPr>
            <a:r>
              <a:rPr lang="en-US" sz="2400" dirty="0" smtClean="0"/>
              <a:t>	Functions of TCP:</a:t>
            </a:r>
          </a:p>
          <a:p>
            <a:pPr marL="742950" lvl="1" indent="-285750" algn="just" eaLnBrk="1" hangingPunct="1"/>
            <a:r>
              <a:rPr lang="en-US" sz="2000" b="1" dirty="0" smtClean="0"/>
              <a:t>Error Control:</a:t>
            </a:r>
            <a:r>
              <a:rPr lang="en-US" sz="2000" dirty="0" smtClean="0"/>
              <a:t> Deliver byte stream from source to destination without error.</a:t>
            </a:r>
          </a:p>
          <a:p>
            <a:pPr marL="742950" lvl="1" indent="-285750" algn="just" eaLnBrk="1" hangingPunct="1">
              <a:buFont typeface="Wingdings" pitchFamily="2" charset="2"/>
              <a:buNone/>
            </a:pPr>
            <a:endParaRPr lang="en-US" sz="2000" dirty="0" smtClean="0"/>
          </a:p>
          <a:p>
            <a:pPr marL="742950" lvl="1" indent="-285750" algn="just" eaLnBrk="1" hangingPunct="1"/>
            <a:r>
              <a:rPr lang="en-US" sz="2000" b="1" dirty="0" smtClean="0"/>
              <a:t>Flow Control:</a:t>
            </a:r>
            <a:r>
              <a:rPr lang="en-US" sz="2000" dirty="0" smtClean="0"/>
              <a:t> It prevents the source form sending data packets faster than the destination can handle.</a:t>
            </a:r>
          </a:p>
          <a:p>
            <a:pPr marL="742950" lvl="1" indent="-285750" algn="just" eaLnBrk="1" hangingPunct="1">
              <a:buFont typeface="Wingdings" pitchFamily="2" charset="2"/>
              <a:buNone/>
            </a:pPr>
            <a:endParaRPr lang="en-US" sz="2000" dirty="0" smtClean="0"/>
          </a:p>
          <a:p>
            <a:pPr marL="742950" lvl="1" indent="-285750" algn="just" eaLnBrk="1" hangingPunct="1"/>
            <a:r>
              <a:rPr lang="en-US" sz="2000" dirty="0" smtClean="0"/>
              <a:t>It divides byte stream into small parts &amp; pass it to internet layer on sender side &amp; reassembles it into original byte at receiver side.</a:t>
            </a:r>
          </a:p>
          <a:p>
            <a:pPr eaLnBrk="1" hangingPunct="1">
              <a:buFont typeface="Wingdings 2" pitchFamily="18" charset="2"/>
              <a:buNone/>
            </a:pPr>
            <a:endParaRPr lang="en-US" sz="2400" dirty="0" smtClean="0"/>
          </a:p>
        </p:txBody>
      </p:sp>
      <p:sp>
        <p:nvSpPr>
          <p:cNvPr id="4" name="Slide Number Placeholder 3"/>
          <p:cNvSpPr>
            <a:spLocks noGrp="1"/>
          </p:cNvSpPr>
          <p:nvPr>
            <p:ph type="sldNum" sz="quarter" idx="12"/>
          </p:nvPr>
        </p:nvSpPr>
        <p:spPr/>
        <p:txBody>
          <a:bodyPr/>
          <a:lstStyle/>
          <a:p>
            <a:pPr>
              <a:defRPr/>
            </a:pPr>
            <a:fld id="{7B95B6F0-D0E0-48A3-A008-B4B34A7A280F}" type="slidenum">
              <a:rPr lang="en-US" smtClean="0"/>
              <a:pPr>
                <a:defRPr/>
              </a:pPr>
              <a:t>61</a:t>
            </a:fld>
            <a:endParaRPr lang="en-US"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title"/>
          </p:nvPr>
        </p:nvSpPr>
        <p:spPr>
          <a:xfrm>
            <a:off x="1214414" y="357166"/>
            <a:ext cx="7243786" cy="862034"/>
          </a:xfrm>
        </p:spPr>
        <p:txBody>
          <a:bodyPr>
            <a:normAutofit fontScale="90000"/>
          </a:bodyPr>
          <a:lstStyle/>
          <a:p>
            <a:pPr eaLnBrk="1" hangingPunct="1"/>
            <a:r>
              <a:rPr lang="en-US" dirty="0" smtClean="0">
                <a:solidFill>
                  <a:srgbClr val="7B9899"/>
                </a:solidFill>
              </a:rPr>
              <a:t>Functions of Transport  Layer</a:t>
            </a:r>
          </a:p>
        </p:txBody>
      </p:sp>
      <p:sp>
        <p:nvSpPr>
          <p:cNvPr id="22531" name="Content Placeholder 5"/>
          <p:cNvSpPr>
            <a:spLocks noGrp="1"/>
          </p:cNvSpPr>
          <p:nvPr>
            <p:ph idx="1"/>
          </p:nvPr>
        </p:nvSpPr>
        <p:spPr>
          <a:xfrm>
            <a:off x="1071538" y="1500174"/>
            <a:ext cx="7920062" cy="5053026"/>
          </a:xfrm>
        </p:spPr>
        <p:txBody>
          <a:bodyPr>
            <a:normAutofit lnSpcReduction="10000"/>
          </a:bodyPr>
          <a:lstStyle/>
          <a:p>
            <a:pPr algn="just" eaLnBrk="1" hangingPunct="1"/>
            <a:r>
              <a:rPr lang="en-US" b="1" dirty="0" smtClean="0"/>
              <a:t>Connectionless Services: </a:t>
            </a:r>
            <a:r>
              <a:rPr lang="en-US" dirty="0" smtClean="0"/>
              <a:t>UDP (User Datagram Protocol) is used for unreliable connectionless services. It does not sends an acknowledge back to the source. It is faster transmission method.</a:t>
            </a:r>
          </a:p>
          <a:p>
            <a:pPr algn="just" eaLnBrk="1" hangingPunct="1">
              <a:lnSpc>
                <a:spcPct val="90000"/>
              </a:lnSpc>
              <a:buFont typeface="Wingdings 2" pitchFamily="18" charset="2"/>
              <a:buNone/>
            </a:pPr>
            <a:r>
              <a:rPr lang="en-US" dirty="0" smtClean="0"/>
              <a:t>	</a:t>
            </a:r>
          </a:p>
          <a:p>
            <a:pPr algn="just" eaLnBrk="1" hangingPunct="1">
              <a:lnSpc>
                <a:spcPct val="90000"/>
              </a:lnSpc>
              <a:buFont typeface="Wingdings 2" pitchFamily="18" charset="2"/>
              <a:buNone/>
            </a:pPr>
            <a:r>
              <a:rPr lang="en-US" dirty="0" smtClean="0"/>
              <a:t>	Function of UDP:</a:t>
            </a:r>
          </a:p>
          <a:p>
            <a:pPr algn="just" eaLnBrk="1" hangingPunct="1">
              <a:lnSpc>
                <a:spcPct val="90000"/>
              </a:lnSpc>
              <a:buFont typeface="Wingdings 2" pitchFamily="18" charset="2"/>
              <a:buNone/>
            </a:pPr>
            <a:endParaRPr lang="en-US" dirty="0" smtClean="0"/>
          </a:p>
          <a:p>
            <a:pPr marL="742950" lvl="1" indent="-285750" algn="just" eaLnBrk="1" hangingPunct="1">
              <a:lnSpc>
                <a:spcPct val="90000"/>
              </a:lnSpc>
            </a:pPr>
            <a:r>
              <a:rPr lang="en-US" sz="2300" dirty="0" smtClean="0"/>
              <a:t>UDP is used for client-server type request queries &amp; applications in which prompt delivery is more important than accurate delivery such as transmitting speech or video.</a:t>
            </a:r>
          </a:p>
          <a:p>
            <a:pPr eaLnBrk="1" hangingPunct="1">
              <a:lnSpc>
                <a:spcPct val="90000"/>
              </a:lnSpc>
            </a:pPr>
            <a:endParaRPr lang="en-US" dirty="0" smtClean="0"/>
          </a:p>
          <a:p>
            <a:pPr eaLnBrk="1" hangingPunct="1">
              <a:lnSpc>
                <a:spcPct val="90000"/>
              </a:lnSpc>
              <a:buFont typeface="Wingdings 2" pitchFamily="18" charset="2"/>
              <a:buNone/>
            </a:pPr>
            <a:endParaRPr lang="en-US" dirty="0" smtClean="0"/>
          </a:p>
        </p:txBody>
      </p:sp>
      <p:sp>
        <p:nvSpPr>
          <p:cNvPr id="4" name="Slide Number Placeholder 3"/>
          <p:cNvSpPr>
            <a:spLocks noGrp="1"/>
          </p:cNvSpPr>
          <p:nvPr>
            <p:ph type="sldNum" sz="quarter" idx="12"/>
          </p:nvPr>
        </p:nvSpPr>
        <p:spPr/>
        <p:txBody>
          <a:bodyPr/>
          <a:lstStyle/>
          <a:p>
            <a:pPr>
              <a:defRPr/>
            </a:pPr>
            <a:fld id="{FCD4DBBD-4404-43BB-B325-4A284A55AD84}" type="slidenum">
              <a:rPr lang="en-US" smtClean="0"/>
              <a:pPr>
                <a:defRPr/>
              </a:pPr>
              <a:t>62</a:t>
            </a:fld>
            <a:endParaRPr lang="en-US"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a:xfrm>
            <a:off x="1142976" y="428604"/>
            <a:ext cx="7315224" cy="790596"/>
          </a:xfrm>
        </p:spPr>
        <p:txBody>
          <a:bodyPr/>
          <a:lstStyle/>
          <a:p>
            <a:pPr eaLnBrk="1" hangingPunct="1"/>
            <a:r>
              <a:rPr lang="en-US" sz="4000" dirty="0" smtClean="0">
                <a:solidFill>
                  <a:srgbClr val="7B9899"/>
                </a:solidFill>
              </a:rPr>
              <a:t>Application  Layer</a:t>
            </a:r>
          </a:p>
        </p:txBody>
      </p:sp>
      <p:sp>
        <p:nvSpPr>
          <p:cNvPr id="23555" name="Content Placeholder 5"/>
          <p:cNvSpPr>
            <a:spLocks noGrp="1"/>
          </p:cNvSpPr>
          <p:nvPr>
            <p:ph idx="1"/>
          </p:nvPr>
        </p:nvSpPr>
        <p:spPr>
          <a:xfrm>
            <a:off x="1071538" y="1571612"/>
            <a:ext cx="7920062" cy="4981588"/>
          </a:xfrm>
        </p:spPr>
        <p:txBody>
          <a:bodyPr>
            <a:normAutofit fontScale="92500" lnSpcReduction="20000"/>
          </a:bodyPr>
          <a:lstStyle/>
          <a:p>
            <a:pPr algn="just" eaLnBrk="1" hangingPunct="1"/>
            <a:r>
              <a:rPr lang="en-US" dirty="0" smtClean="0"/>
              <a:t>It is the topmost of TCP/IP Model.</a:t>
            </a:r>
          </a:p>
          <a:p>
            <a:pPr algn="just" eaLnBrk="1" hangingPunct="1">
              <a:buFont typeface="Wingdings 2" pitchFamily="18" charset="2"/>
              <a:buNone/>
            </a:pPr>
            <a:endParaRPr lang="en-US" dirty="0" smtClean="0"/>
          </a:p>
          <a:p>
            <a:pPr algn="just" eaLnBrk="1" hangingPunct="1"/>
            <a:r>
              <a:rPr lang="en-US" dirty="0" smtClean="0"/>
              <a:t>It is responsible for data transfer between applications.</a:t>
            </a:r>
          </a:p>
          <a:p>
            <a:pPr algn="just" eaLnBrk="1" hangingPunct="1">
              <a:buFont typeface="Wingdings 2" pitchFamily="18" charset="2"/>
              <a:buNone/>
            </a:pPr>
            <a:endParaRPr lang="en-US" dirty="0" smtClean="0"/>
          </a:p>
          <a:p>
            <a:pPr algn="just" eaLnBrk="1" hangingPunct="1"/>
            <a:r>
              <a:rPr lang="en-US" dirty="0" smtClean="0"/>
              <a:t>It provides services such as e-mail, file transfer, access to the world wide web etc. to the user applications.</a:t>
            </a:r>
          </a:p>
          <a:p>
            <a:pPr algn="just" eaLnBrk="1" hangingPunct="1">
              <a:buFont typeface="Wingdings 2" pitchFamily="18" charset="2"/>
              <a:buNone/>
            </a:pPr>
            <a:endParaRPr lang="en-US" dirty="0" smtClean="0"/>
          </a:p>
          <a:p>
            <a:pPr algn="just" eaLnBrk="1" hangingPunct="1"/>
            <a:r>
              <a:rPr lang="en-US" dirty="0" smtClean="0"/>
              <a:t>It uses the protocols like FTP, SNTP &amp; TELNET to transfer the data between applications</a:t>
            </a:r>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20C99761-A612-47C9-A311-AD4C61D47260}" type="slidenum">
              <a:rPr lang="en-US" smtClean="0"/>
              <a:pPr>
                <a:defRPr/>
              </a:pPr>
              <a:t>63</a:t>
            </a:fld>
            <a:endParaRPr lang="en-US"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a:xfrm>
            <a:off x="1214414" y="357166"/>
            <a:ext cx="7243786" cy="862034"/>
          </a:xfrm>
        </p:spPr>
        <p:txBody>
          <a:bodyPr>
            <a:normAutofit fontScale="90000"/>
          </a:bodyPr>
          <a:lstStyle/>
          <a:p>
            <a:pPr eaLnBrk="1" hangingPunct="1"/>
            <a:r>
              <a:rPr lang="en-US" sz="4000" dirty="0" smtClean="0">
                <a:solidFill>
                  <a:srgbClr val="7B9899"/>
                </a:solidFill>
              </a:rPr>
              <a:t>Functions of Application  Layer</a:t>
            </a:r>
          </a:p>
        </p:txBody>
      </p:sp>
      <p:sp>
        <p:nvSpPr>
          <p:cNvPr id="24579" name="Content Placeholder 5"/>
          <p:cNvSpPr>
            <a:spLocks noGrp="1"/>
          </p:cNvSpPr>
          <p:nvPr>
            <p:ph idx="1"/>
          </p:nvPr>
        </p:nvSpPr>
        <p:spPr>
          <a:xfrm>
            <a:off x="1142976" y="1428736"/>
            <a:ext cx="7848624" cy="5124464"/>
          </a:xfrm>
        </p:spPr>
        <p:txBody>
          <a:bodyPr>
            <a:normAutofit fontScale="92500" lnSpcReduction="20000"/>
          </a:bodyPr>
          <a:lstStyle/>
          <a:p>
            <a:pPr algn="just" eaLnBrk="1" hangingPunct="1">
              <a:lnSpc>
                <a:spcPct val="90000"/>
              </a:lnSpc>
            </a:pPr>
            <a:r>
              <a:rPr lang="en-US" b="1" dirty="0" smtClean="0"/>
              <a:t>Mail Services: </a:t>
            </a:r>
            <a:r>
              <a:rPr lang="en-US" dirty="0" smtClean="0"/>
              <a:t>It provides various e-mail services.</a:t>
            </a:r>
          </a:p>
          <a:p>
            <a:pPr algn="just" eaLnBrk="1" hangingPunct="1">
              <a:lnSpc>
                <a:spcPct val="90000"/>
              </a:lnSpc>
              <a:buFont typeface="Wingdings 2" pitchFamily="18" charset="2"/>
              <a:buNone/>
            </a:pPr>
            <a:endParaRPr lang="en-US" dirty="0" smtClean="0"/>
          </a:p>
          <a:p>
            <a:pPr algn="just" eaLnBrk="1" hangingPunct="1">
              <a:lnSpc>
                <a:spcPct val="90000"/>
              </a:lnSpc>
            </a:pPr>
            <a:r>
              <a:rPr lang="en-US" b="1" dirty="0" smtClean="0"/>
              <a:t>File transfer &amp; Access: </a:t>
            </a:r>
            <a:r>
              <a:rPr lang="en-US" dirty="0" smtClean="0"/>
              <a:t>It allows users to access files in a remote host, to retrieve files from remote computer for use etc.</a:t>
            </a:r>
          </a:p>
          <a:p>
            <a:pPr algn="just" eaLnBrk="1" hangingPunct="1">
              <a:lnSpc>
                <a:spcPct val="90000"/>
              </a:lnSpc>
              <a:buFont typeface="Wingdings 2" pitchFamily="18" charset="2"/>
              <a:buNone/>
            </a:pPr>
            <a:endParaRPr lang="en-US" dirty="0" smtClean="0"/>
          </a:p>
          <a:p>
            <a:pPr algn="just" eaLnBrk="1" hangingPunct="1">
              <a:lnSpc>
                <a:spcPct val="90000"/>
              </a:lnSpc>
            </a:pPr>
            <a:r>
              <a:rPr lang="en-US" b="1" dirty="0" smtClean="0"/>
              <a:t>Remote log-in: </a:t>
            </a:r>
            <a:r>
              <a:rPr lang="en-US" dirty="0" smtClean="0"/>
              <a:t>A user can log into a remote computer and access the resources of that computer.</a:t>
            </a:r>
          </a:p>
          <a:p>
            <a:pPr algn="just" eaLnBrk="1" hangingPunct="1">
              <a:lnSpc>
                <a:spcPct val="90000"/>
              </a:lnSpc>
              <a:buFont typeface="Wingdings 2" pitchFamily="18" charset="2"/>
              <a:buNone/>
            </a:pPr>
            <a:endParaRPr lang="en-US" dirty="0" smtClean="0"/>
          </a:p>
          <a:p>
            <a:pPr algn="just" eaLnBrk="1" hangingPunct="1">
              <a:lnSpc>
                <a:spcPct val="90000"/>
              </a:lnSpc>
            </a:pPr>
            <a:r>
              <a:rPr lang="en-US" b="1" dirty="0" smtClean="0"/>
              <a:t>Accessing the World Wide Web: </a:t>
            </a:r>
            <a:r>
              <a:rPr lang="en-US" dirty="0" smtClean="0"/>
              <a:t>Most common application today is the access of the World Wide Web.</a:t>
            </a:r>
          </a:p>
          <a:p>
            <a:pPr eaLnBrk="1" hangingPunct="1">
              <a:lnSpc>
                <a:spcPct val="90000"/>
              </a:lnSpc>
            </a:pPr>
            <a:endParaRPr lang="en-US" dirty="0" smtClean="0"/>
          </a:p>
        </p:txBody>
      </p:sp>
      <p:sp>
        <p:nvSpPr>
          <p:cNvPr id="4" name="Slide Number Placeholder 3"/>
          <p:cNvSpPr>
            <a:spLocks noGrp="1"/>
          </p:cNvSpPr>
          <p:nvPr>
            <p:ph type="sldNum" sz="quarter" idx="12"/>
          </p:nvPr>
        </p:nvSpPr>
        <p:spPr/>
        <p:txBody>
          <a:bodyPr/>
          <a:lstStyle/>
          <a:p>
            <a:pPr>
              <a:defRPr/>
            </a:pPr>
            <a:fld id="{19F2F9DB-F5BC-4502-BD36-50808DF0EDFD}" type="slidenum">
              <a:rPr lang="en-US" smtClean="0"/>
              <a:pPr>
                <a:defRPr/>
              </a:pPr>
              <a:t>64</a:t>
            </a:fld>
            <a:endParaRPr lang="en-US"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3B5EBF5-E3A1-419D-89FB-1FE2C047E11B}" type="slidenum">
              <a:rPr lang="en-US" smtClean="0"/>
              <a:pPr/>
              <a:t>65</a:t>
            </a:fld>
            <a:endParaRPr lang="en-US" smtClean="0"/>
          </a:p>
        </p:txBody>
      </p:sp>
      <p:sp>
        <p:nvSpPr>
          <p:cNvPr id="7171" name="Rectangle 3"/>
          <p:cNvSpPr>
            <a:spLocks noGrp="1"/>
          </p:cNvSpPr>
          <p:nvPr>
            <p:ph type="body" idx="4294967295"/>
          </p:nvPr>
        </p:nvSpPr>
        <p:spPr>
          <a:xfrm>
            <a:off x="1142976" y="1714488"/>
            <a:ext cx="7010424" cy="4408500"/>
          </a:xfrm>
        </p:spPr>
        <p:txBody>
          <a:bodyPr>
            <a:normAutofit lnSpcReduction="10000"/>
          </a:bodyPr>
          <a:lstStyle/>
          <a:p>
            <a:pPr eaLnBrk="1" hangingPunct="1">
              <a:buFont typeface="Wingdings 2" pitchFamily="18" charset="2"/>
              <a:buNone/>
            </a:pPr>
            <a:r>
              <a:rPr lang="en-US" dirty="0" smtClean="0"/>
              <a:t>	</a:t>
            </a:r>
          </a:p>
          <a:p>
            <a:pPr algn="just" eaLnBrk="1" hangingPunct="1">
              <a:buFont typeface="Wingdings 2" pitchFamily="18" charset="2"/>
              <a:buNone/>
            </a:pPr>
            <a:r>
              <a:rPr lang="en-US" dirty="0" smtClean="0"/>
              <a:t>	</a:t>
            </a:r>
            <a:r>
              <a:rPr lang="en-US" sz="3600" dirty="0" smtClean="0"/>
              <a:t>The OSI and TCP/IP models are having many similarities in the functionalities provided by the layers. The layers of TCP model behave similar to the layers of OSI model. But these two models do have differences.</a:t>
            </a:r>
          </a:p>
        </p:txBody>
      </p:sp>
      <p:sp>
        <p:nvSpPr>
          <p:cNvPr id="8" name="Title 7"/>
          <p:cNvSpPr>
            <a:spLocks noGrp="1"/>
          </p:cNvSpPr>
          <p:nvPr>
            <p:ph type="title"/>
          </p:nvPr>
        </p:nvSpPr>
        <p:spPr>
          <a:xfrm>
            <a:off x="1428728" y="428604"/>
            <a:ext cx="7498080" cy="114300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600" dirty="0">
                <a:solidFill>
                  <a:srgbClr val="7B9899"/>
                </a:solidFill>
                <a:effectLst>
                  <a:outerShdw blurRad="50000" dist="30000" dir="5400000" algn="tl" rotWithShape="0">
                    <a:srgbClr val="000000">
                      <a:alpha val="30000"/>
                    </a:srgbClr>
                  </a:outerShdw>
                </a:effectLst>
                <a:latin typeface="+mj-lt"/>
                <a:ea typeface="+mj-ea"/>
                <a:cs typeface="+mj-cs"/>
              </a:rPr>
              <a:t>Comparison between OSI Model </a:t>
            </a:r>
          </a:p>
          <a:p>
            <a:pPr algn="ctr">
              <a:defRPr/>
            </a:pPr>
            <a:r>
              <a:rPr lang="en-US" sz="3600" dirty="0">
                <a:solidFill>
                  <a:srgbClr val="7B9899"/>
                </a:solidFill>
                <a:effectLst>
                  <a:outerShdw blurRad="50000" dist="30000" dir="5400000" algn="tl" rotWithShape="0">
                    <a:srgbClr val="000000">
                      <a:alpha val="30000"/>
                    </a:srgbClr>
                  </a:outerShdw>
                </a:effectLst>
                <a:latin typeface="+mj-lt"/>
                <a:ea typeface="+mj-ea"/>
                <a:cs typeface="+mj-cs"/>
              </a:rPr>
              <a:t>&amp; </a:t>
            </a:r>
          </a:p>
          <a:p>
            <a:pPr algn="ctr">
              <a:defRPr/>
            </a:pPr>
            <a:r>
              <a:rPr lang="en-US" sz="3600" dirty="0">
                <a:solidFill>
                  <a:srgbClr val="7B9899"/>
                </a:solidFill>
                <a:effectLst>
                  <a:outerShdw blurRad="50000" dist="30000" dir="5400000" algn="tl" rotWithShape="0">
                    <a:srgbClr val="000000">
                      <a:alpha val="30000"/>
                    </a:srgbClr>
                  </a:outerShdw>
                </a:effectLst>
                <a:latin typeface="+mj-lt"/>
                <a:ea typeface="+mj-ea"/>
                <a:cs typeface="+mj-cs"/>
              </a:rPr>
              <a:t>TCP/IP Model</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320040"/>
            <a:ext cx="7242048" cy="594360"/>
          </a:xfrm>
        </p:spPr>
        <p:txBody>
          <a:bodyPr>
            <a:noAutofit/>
          </a:bodyPr>
          <a:lstStyle/>
          <a:p>
            <a:pPr algn="ctr">
              <a:defRPr/>
            </a:pPr>
            <a:r>
              <a:rPr lang="en-US" sz="3600" dirty="0" smtClean="0">
                <a:solidFill>
                  <a:srgbClr val="7B9899"/>
                </a:solidFill>
              </a:rPr>
              <a:t>SIMILARITIES</a:t>
            </a:r>
          </a:p>
        </p:txBody>
      </p:sp>
      <p:sp>
        <p:nvSpPr>
          <p:cNvPr id="922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2186AC1-6B88-4514-A2B5-63E613A93E45}" type="slidenum">
              <a:rPr lang="en-US" smtClean="0"/>
              <a:pPr/>
              <a:t>66</a:t>
            </a:fld>
            <a:endParaRPr lang="en-US" smtClean="0"/>
          </a:p>
        </p:txBody>
      </p:sp>
      <p:sp>
        <p:nvSpPr>
          <p:cNvPr id="15363" name="Rectangle 3"/>
          <p:cNvSpPr>
            <a:spLocks noGrp="1"/>
          </p:cNvSpPr>
          <p:nvPr>
            <p:ph type="body" idx="4294967295"/>
          </p:nvPr>
        </p:nvSpPr>
        <p:spPr>
          <a:xfrm>
            <a:off x="1142976" y="1428736"/>
            <a:ext cx="7086624" cy="5124464"/>
          </a:xfrm>
        </p:spPr>
        <p:txBody>
          <a:bodyPr>
            <a:normAutofit fontScale="92500" lnSpcReduction="10000"/>
          </a:bodyPr>
          <a:lstStyle/>
          <a:p>
            <a:pPr marL="274320" indent="-274320" algn="just" eaLnBrk="1" fontAlgn="auto" hangingPunct="1">
              <a:spcAft>
                <a:spcPts val="0"/>
              </a:spcAft>
              <a:buFont typeface="Wingdings 2"/>
              <a:buNone/>
              <a:defRPr/>
            </a:pPr>
            <a:r>
              <a:rPr lang="en-US" sz="2800" dirty="0" smtClean="0"/>
              <a:t>	The main similarities between the two models include the following:</a:t>
            </a:r>
          </a:p>
          <a:p>
            <a:pPr marL="274320" indent="-274320" algn="just" eaLnBrk="1" fontAlgn="auto" hangingPunct="1">
              <a:spcAft>
                <a:spcPts val="0"/>
              </a:spcAft>
              <a:buFont typeface="Wingdings 2"/>
              <a:buNone/>
              <a:defRPr/>
            </a:pPr>
            <a:endParaRPr lang="en-US" sz="2800" dirty="0" smtClean="0"/>
          </a:p>
          <a:p>
            <a:pPr marL="274320" indent="-274320" algn="just" eaLnBrk="1" fontAlgn="auto" hangingPunct="1">
              <a:spcAft>
                <a:spcPts val="0"/>
              </a:spcAft>
              <a:buFont typeface="Wingdings 2"/>
              <a:buChar char=""/>
              <a:defRPr/>
            </a:pPr>
            <a:r>
              <a:rPr lang="en-US" sz="2800" b="1" dirty="0" smtClean="0"/>
              <a:t>They share similar architecture. </a:t>
            </a:r>
            <a:r>
              <a:rPr lang="en-US" sz="2800" dirty="0" smtClean="0"/>
              <a:t>-    Both of the models share a similar architecture.  This can be illustrated by the fact that both of them are constructed with layers.</a:t>
            </a:r>
          </a:p>
          <a:p>
            <a:pPr marL="274320" indent="-274320" algn="just" eaLnBrk="1" fontAlgn="auto" hangingPunct="1">
              <a:spcAft>
                <a:spcPts val="0"/>
              </a:spcAft>
              <a:buFont typeface="Wingdings 2"/>
              <a:buNone/>
              <a:defRPr/>
            </a:pPr>
            <a:endParaRPr lang="en-US" sz="2800" dirty="0" smtClean="0"/>
          </a:p>
          <a:p>
            <a:pPr marL="274320" indent="-274320" algn="just" eaLnBrk="1" fontAlgn="auto" hangingPunct="1">
              <a:spcAft>
                <a:spcPts val="0"/>
              </a:spcAft>
              <a:buFont typeface="Wingdings 2"/>
              <a:buChar char=""/>
              <a:defRPr/>
            </a:pPr>
            <a:r>
              <a:rPr lang="en-US" sz="2800" b="1" dirty="0" smtClean="0"/>
              <a:t>They share a common application layer.- </a:t>
            </a:r>
            <a:r>
              <a:rPr lang="en-US" sz="2800" dirty="0" smtClean="0"/>
              <a:t>Both of the models share a common "application layer".  However in practice this layer includes different services depending upon each model.</a:t>
            </a:r>
          </a:p>
          <a:p>
            <a:pPr marL="274320" indent="-274320" algn="just" eaLnBrk="1" fontAlgn="auto" hangingPunct="1">
              <a:spcAft>
                <a:spcPts val="0"/>
              </a:spcAft>
              <a:buFont typeface="Wingdings 2"/>
              <a:buNone/>
              <a:defRPr/>
            </a:pPr>
            <a:endParaRPr lang="en-US" sz="2800"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320040"/>
            <a:ext cx="7242048" cy="670560"/>
          </a:xfrm>
        </p:spPr>
        <p:txBody>
          <a:bodyPr>
            <a:normAutofit/>
          </a:bodyPr>
          <a:lstStyle/>
          <a:p>
            <a:pPr algn="ctr" fontAlgn="auto">
              <a:spcAft>
                <a:spcPts val="0"/>
              </a:spcAft>
              <a:defRPr/>
            </a:pPr>
            <a:r>
              <a:rPr lang="en-US" sz="3600" dirty="0" smtClean="0">
                <a:solidFill>
                  <a:srgbClr val="7B9899"/>
                </a:solidFill>
              </a:rPr>
              <a:t>SIMILARITIES </a:t>
            </a:r>
            <a:r>
              <a:rPr lang="en-US" sz="3600" dirty="0" smtClean="0"/>
              <a:t>(Cont…)</a:t>
            </a:r>
            <a:endParaRPr lang="en-US" sz="3600" dirty="0" smtClean="0">
              <a:solidFill>
                <a:srgbClr val="7B9899"/>
              </a:solidFill>
            </a:endParaRPr>
          </a:p>
        </p:txBody>
      </p:sp>
      <p:sp>
        <p:nvSpPr>
          <p:cNvPr id="1024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DA1C505-A9EF-41CB-8CB2-989A8FA0B86B}" type="slidenum">
              <a:rPr lang="en-US" smtClean="0"/>
              <a:pPr/>
              <a:t>67</a:t>
            </a:fld>
            <a:endParaRPr lang="en-US" smtClean="0"/>
          </a:p>
        </p:txBody>
      </p:sp>
      <p:sp>
        <p:nvSpPr>
          <p:cNvPr id="15363" name="Rectangle 3"/>
          <p:cNvSpPr>
            <a:spLocks noGrp="1"/>
          </p:cNvSpPr>
          <p:nvPr>
            <p:ph type="body" idx="4294967295"/>
          </p:nvPr>
        </p:nvSpPr>
        <p:spPr>
          <a:xfrm>
            <a:off x="1214414" y="1500174"/>
            <a:ext cx="6938986" cy="4622814"/>
          </a:xfrm>
        </p:spPr>
        <p:txBody>
          <a:bodyPr>
            <a:normAutofit fontScale="92500"/>
          </a:bodyPr>
          <a:lstStyle/>
          <a:p>
            <a:pPr marL="274320" indent="-274320" algn="just" eaLnBrk="1" fontAlgn="auto" hangingPunct="1">
              <a:spcAft>
                <a:spcPts val="0"/>
              </a:spcAft>
              <a:buFont typeface="Wingdings 2"/>
              <a:buChar char=""/>
              <a:defRPr/>
            </a:pPr>
            <a:r>
              <a:rPr lang="en-US" sz="2800" b="1" dirty="0" smtClean="0"/>
              <a:t>Both models have comparable transport and network layers- </a:t>
            </a:r>
            <a:r>
              <a:rPr lang="en-US" sz="2800" dirty="0" smtClean="0"/>
              <a:t>This can be illustrated by the fact that whatever functions are performed between the presentation and network layer of the OSI model similar functions are performed at the Transport layer of the TCP/IP model.</a:t>
            </a:r>
          </a:p>
          <a:p>
            <a:pPr marL="274320" indent="-274320" algn="just" eaLnBrk="1" fontAlgn="auto" hangingPunct="1">
              <a:spcAft>
                <a:spcPts val="0"/>
              </a:spcAft>
              <a:buFont typeface="Wingdings 2"/>
              <a:buNone/>
              <a:defRPr/>
            </a:pPr>
            <a:endParaRPr lang="en-US" sz="2800" dirty="0" smtClean="0"/>
          </a:p>
          <a:p>
            <a:pPr marL="274320" indent="-274320" algn="just" eaLnBrk="1" fontAlgn="auto" hangingPunct="1">
              <a:spcAft>
                <a:spcPts val="0"/>
              </a:spcAft>
              <a:buFont typeface="Wingdings 2"/>
              <a:buChar char=""/>
              <a:defRPr/>
            </a:pPr>
            <a:r>
              <a:rPr lang="en-US" sz="2800" b="1" dirty="0" smtClean="0"/>
              <a:t>Both models assume that packets are switched- </a:t>
            </a:r>
            <a:r>
              <a:rPr lang="en-US" sz="2800" dirty="0" smtClean="0"/>
              <a:t>Basically this means that individual packets may take differing paths in order to reach the same destination. </a:t>
            </a:r>
            <a:endParaRPr lang="en-US" sz="28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a:xfrm>
            <a:off x="685800" y="228600"/>
            <a:ext cx="7772400" cy="838200"/>
          </a:xfrm>
        </p:spPr>
        <p:txBody>
          <a:bodyPr>
            <a:normAutofit/>
          </a:bodyPr>
          <a:lstStyle/>
          <a:p>
            <a:pPr algn="ctr">
              <a:defRPr/>
            </a:pPr>
            <a:r>
              <a:rPr lang="en-US" sz="3600" dirty="0" smtClean="0">
                <a:solidFill>
                  <a:srgbClr val="7B9899"/>
                </a:solidFill>
              </a:rPr>
              <a:t>DIFFERENCES</a:t>
            </a:r>
          </a:p>
        </p:txBody>
      </p:sp>
      <p:sp>
        <p:nvSpPr>
          <p:cNvPr id="17411" name="Content Placeholder 5"/>
          <p:cNvSpPr>
            <a:spLocks noGrp="1"/>
          </p:cNvSpPr>
          <p:nvPr>
            <p:ph idx="1"/>
          </p:nvPr>
        </p:nvSpPr>
        <p:spPr>
          <a:xfrm>
            <a:off x="1214414" y="1500174"/>
            <a:ext cx="7015186" cy="4824426"/>
          </a:xfrm>
        </p:spPr>
        <p:txBody>
          <a:bodyPr>
            <a:normAutofit fontScale="77500" lnSpcReduction="20000"/>
          </a:bodyPr>
          <a:lstStyle/>
          <a:p>
            <a:pPr marL="274320" indent="-274320" algn="just" eaLnBrk="1" fontAlgn="auto" hangingPunct="1">
              <a:spcAft>
                <a:spcPts val="0"/>
              </a:spcAft>
              <a:buFont typeface="Wingdings 2"/>
              <a:buNone/>
              <a:defRPr/>
            </a:pPr>
            <a:r>
              <a:rPr lang="en-US" dirty="0" smtClean="0"/>
              <a:t>	The main differences between the two models are as follows:</a:t>
            </a:r>
          </a:p>
          <a:p>
            <a:pPr marL="274320" indent="-274320" algn="just" eaLnBrk="1" fontAlgn="auto" hangingPunct="1">
              <a:spcAft>
                <a:spcPts val="0"/>
              </a:spcAft>
              <a:buFont typeface="Wingdings 2"/>
              <a:buNone/>
              <a:defRPr/>
            </a:pPr>
            <a:endParaRPr lang="en-US" dirty="0" smtClean="0"/>
          </a:p>
          <a:p>
            <a:pPr marL="274320" indent="-274320" algn="just" eaLnBrk="1" fontAlgn="auto" hangingPunct="1">
              <a:spcAft>
                <a:spcPts val="0"/>
              </a:spcAft>
              <a:buFont typeface="Wingdings 2"/>
              <a:buChar char=""/>
              <a:defRPr/>
            </a:pPr>
            <a:r>
              <a:rPr lang="en-US" dirty="0" smtClean="0"/>
              <a:t>TCP/IP Protocols are considered to be standards around which the internet has developed.  The OSI model however is a </a:t>
            </a:r>
            <a:r>
              <a:rPr lang="en-US" b="1" dirty="0" smtClean="0"/>
              <a:t>"generic, protocol- independent standard.“</a:t>
            </a:r>
          </a:p>
          <a:p>
            <a:pPr marL="274320" indent="-274320" algn="just" eaLnBrk="1" fontAlgn="auto" hangingPunct="1">
              <a:spcAft>
                <a:spcPts val="0"/>
              </a:spcAft>
              <a:buFont typeface="Wingdings 2"/>
              <a:buNone/>
              <a:defRPr/>
            </a:pPr>
            <a:endParaRPr lang="en-US" dirty="0" smtClean="0"/>
          </a:p>
          <a:p>
            <a:pPr marL="274320" indent="-274320" algn="just" eaLnBrk="1" fontAlgn="auto" hangingPunct="1">
              <a:spcAft>
                <a:spcPts val="0"/>
              </a:spcAft>
              <a:buFont typeface="Wingdings 2"/>
              <a:buChar char=""/>
              <a:defRPr/>
            </a:pPr>
            <a:r>
              <a:rPr lang="en-US" dirty="0" smtClean="0"/>
              <a:t>TCP/IP combines the presentation and session layer issues into its application layer.</a:t>
            </a:r>
          </a:p>
          <a:p>
            <a:pPr marL="274320" indent="-274320" algn="just" eaLnBrk="1" fontAlgn="auto" hangingPunct="1">
              <a:spcAft>
                <a:spcPts val="0"/>
              </a:spcAft>
              <a:buFont typeface="Wingdings 2"/>
              <a:buNone/>
              <a:defRPr/>
            </a:pPr>
            <a:endParaRPr lang="en-US" dirty="0" smtClean="0"/>
          </a:p>
          <a:p>
            <a:pPr marL="274320" indent="-274320" algn="just" eaLnBrk="1" fontAlgn="auto" hangingPunct="1">
              <a:spcAft>
                <a:spcPts val="0"/>
              </a:spcAft>
              <a:buFont typeface="Wingdings 2"/>
              <a:buChar char=""/>
              <a:defRPr/>
            </a:pPr>
            <a:r>
              <a:rPr lang="en-US" dirty="0" smtClean="0"/>
              <a:t>TCP/IP combines the OSI data link and physical layers into the network access layer.</a:t>
            </a:r>
          </a:p>
          <a:p>
            <a:pPr marL="274320" indent="-274320" eaLnBrk="1" fontAlgn="auto" hangingPunct="1">
              <a:spcAft>
                <a:spcPts val="0"/>
              </a:spcAft>
              <a:buFont typeface="Wingdings 2"/>
              <a:buChar char=""/>
              <a:defRPr/>
            </a:pPr>
            <a:endParaRPr lang="en-US" dirty="0" smtClean="0"/>
          </a:p>
        </p:txBody>
      </p:sp>
      <p:sp>
        <p:nvSpPr>
          <p:cNvPr id="1126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4BF3D9A-EDF0-452B-937E-C639E37CA47A}" type="slidenum">
              <a:rPr lang="en-US" smtClean="0"/>
              <a:pPr/>
              <a:t>68</a:t>
            </a:fld>
            <a:endParaRPr lang="en-US" smtClean="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a:xfrm>
            <a:off x="685800" y="228600"/>
            <a:ext cx="7772400" cy="838200"/>
          </a:xfrm>
        </p:spPr>
        <p:txBody>
          <a:bodyPr>
            <a:normAutofit/>
          </a:bodyPr>
          <a:lstStyle/>
          <a:p>
            <a:pPr algn="ctr" fontAlgn="auto">
              <a:spcAft>
                <a:spcPts val="0"/>
              </a:spcAft>
              <a:defRPr/>
            </a:pPr>
            <a:r>
              <a:rPr lang="en-US" sz="3600" dirty="0" smtClean="0">
                <a:solidFill>
                  <a:srgbClr val="7B9899"/>
                </a:solidFill>
              </a:rPr>
              <a:t>DIFFERENCES </a:t>
            </a:r>
            <a:r>
              <a:rPr lang="en-US" sz="3600" dirty="0" smtClean="0"/>
              <a:t>(Cont…)</a:t>
            </a:r>
            <a:endParaRPr lang="en-US" sz="3600" dirty="0" smtClean="0">
              <a:solidFill>
                <a:srgbClr val="7B9899"/>
              </a:solidFill>
            </a:endParaRPr>
          </a:p>
        </p:txBody>
      </p:sp>
      <p:sp>
        <p:nvSpPr>
          <p:cNvPr id="17411" name="Content Placeholder 5"/>
          <p:cNvSpPr>
            <a:spLocks noGrp="1"/>
          </p:cNvSpPr>
          <p:nvPr>
            <p:ph idx="1"/>
          </p:nvPr>
        </p:nvSpPr>
        <p:spPr>
          <a:xfrm>
            <a:off x="1142976" y="1428736"/>
            <a:ext cx="7010424" cy="5124464"/>
          </a:xfrm>
        </p:spPr>
        <p:txBody>
          <a:bodyPr>
            <a:normAutofit fontScale="77500" lnSpcReduction="20000"/>
          </a:bodyPr>
          <a:lstStyle/>
          <a:p>
            <a:pPr marL="274320" indent="-274320" algn="just" eaLnBrk="1" fontAlgn="auto" hangingPunct="1">
              <a:spcAft>
                <a:spcPts val="0"/>
              </a:spcAft>
              <a:buFont typeface="Wingdings 2"/>
              <a:buChar char=""/>
              <a:defRPr/>
            </a:pPr>
            <a:r>
              <a:rPr lang="en-US" dirty="0" smtClean="0"/>
              <a:t>TCP/IP appears to be a more simpler model and this is mainly due to the fact that it has fewer layers.</a:t>
            </a:r>
          </a:p>
          <a:p>
            <a:pPr marL="274320" indent="-274320" algn="just" eaLnBrk="1" fontAlgn="auto" hangingPunct="1">
              <a:spcAft>
                <a:spcPts val="0"/>
              </a:spcAft>
              <a:buFont typeface="Wingdings 2"/>
              <a:buNone/>
              <a:defRPr/>
            </a:pPr>
            <a:endParaRPr lang="en-US" dirty="0" smtClean="0"/>
          </a:p>
          <a:p>
            <a:pPr marL="274320" indent="-274320" algn="just" eaLnBrk="1" fontAlgn="auto" hangingPunct="1">
              <a:spcAft>
                <a:spcPts val="0"/>
              </a:spcAft>
              <a:buFont typeface="Wingdings 2"/>
              <a:buChar char=""/>
              <a:defRPr/>
            </a:pPr>
            <a:r>
              <a:rPr lang="en-US" b="1" dirty="0" smtClean="0"/>
              <a:t>TCP/IP is considered to be a more credible model- </a:t>
            </a:r>
            <a:r>
              <a:rPr lang="en-US" dirty="0" smtClean="0"/>
              <a:t>This is mainly due to the fact because TCP/IP protocols are the standards around which the internet was developed therefore it mainly gains creditability due to this reason.  Where as in contrast networks are not usually built around the OSI model as it is merely used as a guidance tool.</a:t>
            </a:r>
          </a:p>
          <a:p>
            <a:pPr marL="274320" indent="-274320" algn="just" eaLnBrk="1" fontAlgn="auto" hangingPunct="1">
              <a:spcAft>
                <a:spcPts val="0"/>
              </a:spcAft>
              <a:buFont typeface="Wingdings 2"/>
              <a:buNone/>
              <a:defRPr/>
            </a:pPr>
            <a:endParaRPr lang="en-US" dirty="0" smtClean="0"/>
          </a:p>
          <a:p>
            <a:pPr marL="274320" indent="-274320" algn="just" eaLnBrk="1" fontAlgn="auto" hangingPunct="1">
              <a:spcAft>
                <a:spcPts val="0"/>
              </a:spcAft>
              <a:buFont typeface="Wingdings 2"/>
              <a:buChar char=""/>
              <a:defRPr/>
            </a:pPr>
            <a:r>
              <a:rPr lang="en-US" dirty="0" smtClean="0"/>
              <a:t>The OSI model consists of 7 architectural layers whereas the TCP/IP only has 5 layers.</a:t>
            </a:r>
          </a:p>
          <a:p>
            <a:pPr marL="274320" indent="-274320" eaLnBrk="1" fontAlgn="auto" hangingPunct="1">
              <a:spcAft>
                <a:spcPts val="0"/>
              </a:spcAft>
              <a:buFont typeface="Wingdings 2"/>
              <a:buChar char=""/>
              <a:defRPr/>
            </a:pPr>
            <a:endParaRPr lang="en-US" dirty="0" smtClean="0"/>
          </a:p>
        </p:txBody>
      </p:sp>
      <p:sp>
        <p:nvSpPr>
          <p:cNvPr id="1229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76A0445-FF88-4BD9-8590-B54B3B5EF100}" type="slidenum">
              <a:rPr lang="en-US" smtClean="0"/>
              <a:pPr/>
              <a:t>69</a:t>
            </a:fld>
            <a:endParaRPr lang="en-US"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b="1" dirty="0" smtClean="0">
                <a:solidFill>
                  <a:schemeClr val="tx2">
                    <a:satMod val="130000"/>
                  </a:schemeClr>
                </a:solidFill>
              </a:rPr>
              <a:t>Network Computing Models</a:t>
            </a:r>
            <a:endParaRPr lang="en-IN" b="1" dirty="0">
              <a:solidFill>
                <a:schemeClr val="tx2">
                  <a:satMod val="130000"/>
                </a:schemeClr>
              </a:solidFill>
            </a:endParaRPr>
          </a:p>
        </p:txBody>
      </p:sp>
      <p:sp>
        <p:nvSpPr>
          <p:cNvPr id="14339" name="Content Placeholder 2"/>
          <p:cNvSpPr>
            <a:spLocks noGrp="1"/>
          </p:cNvSpPr>
          <p:nvPr>
            <p:ph idx="1"/>
          </p:nvPr>
        </p:nvSpPr>
        <p:spPr/>
        <p:txBody>
          <a:bodyPr/>
          <a:lstStyle/>
          <a:p>
            <a:pPr eaLnBrk="1" hangingPunct="1">
              <a:buFont typeface="Wingdings 2" pitchFamily="18" charset="2"/>
              <a:buNone/>
            </a:pPr>
            <a:r>
              <a:rPr lang="en-US" b="1" dirty="0" smtClean="0"/>
              <a:t>Centralized Computing </a:t>
            </a:r>
          </a:p>
          <a:p>
            <a:pPr eaLnBrk="1" hangingPunct="1">
              <a:buFont typeface="Wingdings 2" pitchFamily="18" charset="2"/>
              <a:buNone/>
            </a:pPr>
            <a:r>
              <a:rPr lang="en-US" b="1" dirty="0" smtClean="0"/>
              <a:t>(Client-Server Network)</a:t>
            </a:r>
          </a:p>
          <a:p>
            <a:pPr lvl="1" algn="just" eaLnBrk="1" hangingPunct="1"/>
            <a:r>
              <a:rPr lang="en-IN" dirty="0" smtClean="0"/>
              <a:t>A client-server network is where every client is connected to the server .</a:t>
            </a:r>
          </a:p>
          <a:p>
            <a:pPr lvl="1" algn="just" eaLnBrk="1" hangingPunct="1"/>
            <a:r>
              <a:rPr lang="en-US" dirty="0" smtClean="0"/>
              <a:t>Server or mainframe computer has huge storage and processing capabilities.</a:t>
            </a:r>
            <a:endParaRPr lang="en-IN" dirty="0" smtClean="0"/>
          </a:p>
        </p:txBody>
      </p:sp>
      <p:sp>
        <p:nvSpPr>
          <p:cNvPr id="6" name="Slide Number Placeholder 5"/>
          <p:cNvSpPr>
            <a:spLocks noGrp="1"/>
          </p:cNvSpPr>
          <p:nvPr>
            <p:ph type="sldNum" sz="quarter" idx="12"/>
          </p:nvPr>
        </p:nvSpPr>
        <p:spPr/>
        <p:txBody>
          <a:bodyPr/>
          <a:lstStyle/>
          <a:p>
            <a:pPr>
              <a:defRPr/>
            </a:pPr>
            <a:fld id="{9A75562C-E65D-41F0-A8CA-D60EE4B05157}" type="slidenum">
              <a:rPr lang="en-IN" smtClean="0"/>
              <a:pPr>
                <a:defRPr/>
              </a:pPr>
              <a:t>7</a:t>
            </a:fld>
            <a:endParaRPr lang="en-IN"/>
          </a:p>
        </p:txBody>
      </p:sp>
      <p:pic>
        <p:nvPicPr>
          <p:cNvPr id="14340" name="Picture 2"/>
          <p:cNvPicPr>
            <a:picLocks noChangeAspect="1" noChangeArrowheads="1"/>
          </p:cNvPicPr>
          <p:nvPr/>
        </p:nvPicPr>
        <p:blipFill>
          <a:blip r:embed="rId2"/>
          <a:srcRect/>
          <a:stretch>
            <a:fillRect/>
          </a:stretch>
        </p:blipFill>
        <p:spPr bwMode="auto">
          <a:xfrm>
            <a:off x="2428875" y="4429125"/>
            <a:ext cx="4214813" cy="2071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normAutofit/>
          </a:bodyPr>
          <a:lstStyle/>
          <a:p>
            <a:pPr algn="ctr">
              <a:defRPr/>
            </a:pPr>
            <a:r>
              <a:rPr lang="en-US" sz="3600" dirty="0" smtClean="0">
                <a:solidFill>
                  <a:srgbClr val="7B9899"/>
                </a:solidFill>
              </a:rPr>
              <a:t>COMPARISON</a:t>
            </a:r>
            <a:endParaRPr lang="en-US" sz="3600" dirty="0">
              <a:solidFill>
                <a:srgbClr val="7B9899"/>
              </a:solidFill>
            </a:endParaRPr>
          </a:p>
        </p:txBody>
      </p:sp>
      <p:graphicFrame>
        <p:nvGraphicFramePr>
          <p:cNvPr id="4" name="Content Placeholder 3"/>
          <p:cNvGraphicFramePr>
            <a:graphicFrameLocks noGrp="1"/>
          </p:cNvGraphicFramePr>
          <p:nvPr>
            <p:ph idx="1"/>
          </p:nvPr>
        </p:nvGraphicFramePr>
        <p:xfrm>
          <a:off x="1285852" y="1636627"/>
          <a:ext cx="6410348" cy="4844722"/>
        </p:xfrm>
        <a:graphic>
          <a:graphicData uri="http://schemas.openxmlformats.org/drawingml/2006/table">
            <a:tbl>
              <a:tblPr firstRow="1" bandRow="1">
                <a:tableStyleId>{5C22544A-7EE6-4342-B048-85BDC9FD1C3A}</a:tableStyleId>
              </a:tblPr>
              <a:tblGrid>
                <a:gridCol w="3205174">
                  <a:extLst>
                    <a:ext uri="{9D8B030D-6E8A-4147-A177-3AD203B41FA5}">
                      <a16:colId xmlns:a16="http://schemas.microsoft.com/office/drawing/2014/main" val="20000"/>
                    </a:ext>
                  </a:extLst>
                </a:gridCol>
                <a:gridCol w="3205174">
                  <a:extLst>
                    <a:ext uri="{9D8B030D-6E8A-4147-A177-3AD203B41FA5}">
                      <a16:colId xmlns:a16="http://schemas.microsoft.com/office/drawing/2014/main" val="20001"/>
                    </a:ext>
                  </a:extLst>
                </a:gridCol>
              </a:tblGrid>
              <a:tr h="725098">
                <a:tc>
                  <a:txBody>
                    <a:bodyPr/>
                    <a:lstStyle/>
                    <a:p>
                      <a:pPr algn="ctr"/>
                      <a:r>
                        <a:rPr lang="en-US" sz="2400" dirty="0" smtClean="0"/>
                        <a:t>OSI</a:t>
                      </a:r>
                      <a:r>
                        <a:rPr lang="en-US" sz="2400" baseline="0" dirty="0" smtClean="0"/>
                        <a:t> Model</a:t>
                      </a:r>
                    </a:p>
                    <a:p>
                      <a:pPr algn="ctr"/>
                      <a:endParaRPr lang="en-US" dirty="0"/>
                    </a:p>
                  </a:txBody>
                  <a:tcPr/>
                </a:tc>
                <a:tc>
                  <a:txBody>
                    <a:bodyPr/>
                    <a:lstStyle/>
                    <a:p>
                      <a:pPr algn="ctr"/>
                      <a:r>
                        <a:rPr lang="en-US" sz="2400" dirty="0" smtClean="0"/>
                        <a:t>TCP/IP Model</a:t>
                      </a:r>
                      <a:endParaRPr lang="en-US" sz="2400" dirty="0"/>
                    </a:p>
                  </a:txBody>
                  <a:tcPr/>
                </a:tc>
                <a:extLst>
                  <a:ext uri="{0D108BD9-81ED-4DB2-BD59-A6C34878D82A}">
                    <a16:rowId xmlns:a16="http://schemas.microsoft.com/office/drawing/2014/main" val="10000"/>
                  </a:ext>
                </a:extLst>
              </a:tr>
              <a:tr h="1860734">
                <a:tc>
                  <a:txBody>
                    <a:bodyPr/>
                    <a:lstStyle/>
                    <a:p>
                      <a:r>
                        <a:rPr lang="en-US" dirty="0" smtClean="0"/>
                        <a:t>OSI stands for Open</a:t>
                      </a:r>
                      <a:r>
                        <a:rPr lang="en-US" baseline="0" dirty="0" smtClean="0"/>
                        <a:t> System Interconnection because it allows any two different systems to communicate regardless of their architecture.</a:t>
                      </a:r>
                      <a:endParaRPr lang="en-US" dirty="0"/>
                    </a:p>
                  </a:txBody>
                  <a:tcPr/>
                </a:tc>
                <a:tc>
                  <a:txBody>
                    <a:bodyPr/>
                    <a:lstStyle/>
                    <a:p>
                      <a:r>
                        <a:rPr lang="en-US" dirty="0" smtClean="0"/>
                        <a:t>TP/IP stands for Transmission Control Protocol/Internet Protocol. It is named after these protocols, being part of this model.</a:t>
                      </a:r>
                    </a:p>
                    <a:p>
                      <a:endParaRPr lang="en-US" dirty="0"/>
                    </a:p>
                  </a:txBody>
                  <a:tcPr/>
                </a:tc>
                <a:extLst>
                  <a:ext uri="{0D108BD9-81ED-4DB2-BD59-A6C34878D82A}">
                    <a16:rowId xmlns:a16="http://schemas.microsoft.com/office/drawing/2014/main" val="10001"/>
                  </a:ext>
                </a:extLst>
              </a:tr>
              <a:tr h="979334">
                <a:tc>
                  <a:txBody>
                    <a:bodyPr/>
                    <a:lstStyle/>
                    <a:p>
                      <a:r>
                        <a:rPr lang="en-US" dirty="0" smtClean="0"/>
                        <a:t>OSI model has seven layers.</a:t>
                      </a:r>
                      <a:endParaRPr lang="en-US" dirty="0"/>
                    </a:p>
                  </a:txBody>
                  <a:tcPr/>
                </a:tc>
                <a:tc>
                  <a:txBody>
                    <a:bodyPr/>
                    <a:lstStyle/>
                    <a:p>
                      <a:r>
                        <a:rPr lang="en-US" dirty="0" smtClean="0"/>
                        <a:t>TCP/IP</a:t>
                      </a:r>
                      <a:r>
                        <a:rPr lang="en-US" baseline="0" dirty="0" smtClean="0"/>
                        <a:t> has four layers..</a:t>
                      </a:r>
                    </a:p>
                    <a:p>
                      <a:endParaRPr lang="en-US" dirty="0" smtClean="0"/>
                    </a:p>
                    <a:p>
                      <a:endParaRPr lang="en-US" dirty="0"/>
                    </a:p>
                  </a:txBody>
                  <a:tcPr/>
                </a:tc>
                <a:extLst>
                  <a:ext uri="{0D108BD9-81ED-4DB2-BD59-A6C34878D82A}">
                    <a16:rowId xmlns:a16="http://schemas.microsoft.com/office/drawing/2014/main" val="10002"/>
                  </a:ext>
                </a:extLst>
              </a:tr>
              <a:tr h="1273134">
                <a:tc>
                  <a:txBody>
                    <a:bodyPr/>
                    <a:lstStyle/>
                    <a:p>
                      <a:r>
                        <a:rPr lang="en-US" dirty="0" smtClean="0"/>
                        <a:t>This model provides</a:t>
                      </a:r>
                      <a:r>
                        <a:rPr lang="en-US" baseline="0" dirty="0" smtClean="0"/>
                        <a:t> clear distinction between services, interfaces and protocols</a:t>
                      </a:r>
                      <a:endParaRPr lang="en-US" dirty="0"/>
                    </a:p>
                  </a:txBody>
                  <a:tcPr/>
                </a:tc>
                <a:tc>
                  <a:txBody>
                    <a:bodyPr/>
                    <a:lstStyle/>
                    <a:p>
                      <a:r>
                        <a:rPr lang="en-US" dirty="0" smtClean="0"/>
                        <a:t>It does not clearly distinguish between services, interfaces &amp; protocols.</a:t>
                      </a:r>
                    </a:p>
                    <a:p>
                      <a:endParaRPr lang="en-US" dirty="0"/>
                    </a:p>
                  </a:txBody>
                  <a:tcPr/>
                </a:tc>
                <a:extLst>
                  <a:ext uri="{0D108BD9-81ED-4DB2-BD59-A6C34878D82A}">
                    <a16:rowId xmlns:a16="http://schemas.microsoft.com/office/drawing/2014/main" val="10003"/>
                  </a:ext>
                </a:extLst>
              </a:tr>
            </a:tbl>
          </a:graphicData>
        </a:graphic>
      </p:graphicFrame>
      <p:sp>
        <p:nvSpPr>
          <p:cNvPr id="13332"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A2BE32D-D4B1-4B6D-95E6-EA61E533C39B}" type="slidenum">
              <a:rPr lang="en-US" smtClean="0"/>
              <a:pPr/>
              <a:t>70</a:t>
            </a:fld>
            <a:endParaRPr lang="en-US"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normAutofit/>
          </a:bodyPr>
          <a:lstStyle/>
          <a:p>
            <a:pPr algn="ctr" fontAlgn="auto">
              <a:spcAft>
                <a:spcPts val="0"/>
              </a:spcAft>
              <a:defRPr/>
            </a:pPr>
            <a:r>
              <a:rPr lang="en-US" sz="3600" dirty="0" smtClean="0">
                <a:solidFill>
                  <a:srgbClr val="7B9899"/>
                </a:solidFill>
              </a:rPr>
              <a:t>COMPARISON </a:t>
            </a:r>
            <a:r>
              <a:rPr lang="en-US" sz="3600" dirty="0" smtClean="0"/>
              <a:t>(Cont…)</a:t>
            </a:r>
            <a:endParaRPr lang="en-US" sz="3600" dirty="0">
              <a:solidFill>
                <a:srgbClr val="7B9899"/>
              </a:solidFill>
            </a:endParaRPr>
          </a:p>
        </p:txBody>
      </p:sp>
      <p:graphicFrame>
        <p:nvGraphicFramePr>
          <p:cNvPr id="4" name="Content Placeholder 3"/>
          <p:cNvGraphicFramePr>
            <a:graphicFrameLocks noGrp="1"/>
          </p:cNvGraphicFramePr>
          <p:nvPr>
            <p:ph idx="1"/>
          </p:nvPr>
        </p:nvGraphicFramePr>
        <p:xfrm>
          <a:off x="1428728" y="1714488"/>
          <a:ext cx="7239000" cy="4023360"/>
        </p:xfrm>
        <a:graphic>
          <a:graphicData uri="http://schemas.openxmlformats.org/drawingml/2006/table">
            <a:tbl>
              <a:tblPr firstRow="1" bandRow="1">
                <a:tableStyleId>{5C22544A-7EE6-4342-B048-85BDC9FD1C3A}</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70840">
                <a:tc>
                  <a:txBody>
                    <a:bodyPr/>
                    <a:lstStyle/>
                    <a:p>
                      <a:pPr algn="ctr"/>
                      <a:r>
                        <a:rPr lang="en-US" sz="2800" dirty="0" smtClean="0"/>
                        <a:t>OSI</a:t>
                      </a:r>
                      <a:r>
                        <a:rPr lang="en-US" sz="2800" baseline="0" dirty="0" smtClean="0"/>
                        <a:t> Model</a:t>
                      </a:r>
                      <a:endParaRPr lang="en-US" sz="2800" dirty="0"/>
                    </a:p>
                  </a:txBody>
                  <a:tcPr/>
                </a:tc>
                <a:tc>
                  <a:txBody>
                    <a:bodyPr/>
                    <a:lstStyle/>
                    <a:p>
                      <a:r>
                        <a:rPr lang="en-US" sz="2400" dirty="0" smtClean="0"/>
                        <a:t>TCP/IP Model</a:t>
                      </a:r>
                    </a:p>
                    <a:p>
                      <a:endParaRPr lang="en-US"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this model,</a:t>
                      </a:r>
                      <a:r>
                        <a:rPr lang="en-US" baseline="0" dirty="0" smtClean="0"/>
                        <a:t> Protocols do not fit well into the model.</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TCP and IP protocols fit well in the model.</a:t>
                      </a:r>
                    </a:p>
                    <a:p>
                      <a:endParaRPr lang="en-US" dirty="0"/>
                    </a:p>
                  </a:txBody>
                  <a:tcPr/>
                </a:tc>
                <a:extLst>
                  <a:ext uri="{0D108BD9-81ED-4DB2-BD59-A6C34878D82A}">
                    <a16:rowId xmlns:a16="http://schemas.microsoft.com/office/drawing/2014/main" val="10001"/>
                  </a:ext>
                </a:extLst>
              </a:tr>
              <a:tr h="370840">
                <a:tc>
                  <a:txBody>
                    <a:bodyPr/>
                    <a:lstStyle/>
                    <a:p>
                      <a:r>
                        <a:rPr lang="en-US" dirty="0" smtClean="0"/>
                        <a:t>Session &amp; Presentation layers are present in this layer.</a:t>
                      </a:r>
                      <a:endParaRPr lang="en-US" dirty="0"/>
                    </a:p>
                  </a:txBody>
                  <a:tcPr/>
                </a:tc>
                <a:tc>
                  <a:txBody>
                    <a:bodyPr/>
                    <a:lstStyle/>
                    <a:p>
                      <a:r>
                        <a:rPr lang="en-US" dirty="0" smtClean="0"/>
                        <a:t>There is no session &amp; presentation layer in this model.</a:t>
                      </a:r>
                    </a:p>
                    <a:p>
                      <a:endParaRPr lang="en-US" dirty="0"/>
                    </a:p>
                  </a:txBody>
                  <a:tcPr/>
                </a:tc>
                <a:extLst>
                  <a:ext uri="{0D108BD9-81ED-4DB2-BD59-A6C34878D82A}">
                    <a16:rowId xmlns:a16="http://schemas.microsoft.com/office/drawing/2014/main" val="10002"/>
                  </a:ext>
                </a:extLst>
              </a:tr>
              <a:tr h="370840">
                <a:tc>
                  <a:txBody>
                    <a:bodyPr/>
                    <a:lstStyle/>
                    <a:p>
                      <a:r>
                        <a:rPr lang="en-US" dirty="0" smtClean="0"/>
                        <a:t>OSI model supports both connection oriented &amp; connectionless in network layer but connection oriented comm.</a:t>
                      </a:r>
                      <a:r>
                        <a:rPr lang="en-US" baseline="0" dirty="0" smtClean="0"/>
                        <a:t> In transport layer.</a:t>
                      </a:r>
                      <a:endParaRPr lang="en-US" dirty="0"/>
                    </a:p>
                  </a:txBody>
                  <a:tcPr/>
                </a:tc>
                <a:tc>
                  <a:txBody>
                    <a:bodyPr/>
                    <a:lstStyle/>
                    <a:p>
                      <a:r>
                        <a:rPr lang="en-US" dirty="0" smtClean="0"/>
                        <a:t>TCP/IP support</a:t>
                      </a:r>
                      <a:r>
                        <a:rPr lang="en-US" baseline="0" dirty="0" smtClean="0"/>
                        <a:t>s only connectionless comm. In network layer but supports both in transport layer.</a:t>
                      </a:r>
                      <a:endParaRPr lang="en-US" dirty="0"/>
                    </a:p>
                  </a:txBody>
                  <a:tcPr/>
                </a:tc>
                <a:extLst>
                  <a:ext uri="{0D108BD9-81ED-4DB2-BD59-A6C34878D82A}">
                    <a16:rowId xmlns:a16="http://schemas.microsoft.com/office/drawing/2014/main" val="10003"/>
                  </a:ext>
                </a:extLst>
              </a:tr>
            </a:tbl>
          </a:graphicData>
        </a:graphic>
      </p:graphicFrame>
      <p:sp>
        <p:nvSpPr>
          <p:cNvPr id="1435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DE35930-0DAA-4713-ADFA-C2B5E985AF00}" type="slidenum">
              <a:rPr lang="en-US" smtClean="0"/>
              <a:pPr/>
              <a:t>71</a:t>
            </a:fld>
            <a:endParaRPr lang="en-US"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algn="ctr" eaLnBrk="1" hangingPunct="1"/>
            <a:r>
              <a:rPr lang="en-US" b="1" dirty="0" smtClean="0"/>
              <a:t>UNIT – II</a:t>
            </a:r>
            <a:br>
              <a:rPr lang="en-US" b="1" dirty="0" smtClean="0"/>
            </a:br>
            <a:r>
              <a:rPr lang="en-US" b="1" dirty="0" smtClean="0"/>
              <a:t>Data Link Protocols</a:t>
            </a:r>
            <a:endParaRPr lang="en-IN" b="1" dirty="0" smtClean="0"/>
          </a:p>
        </p:txBody>
      </p:sp>
      <p:sp>
        <p:nvSpPr>
          <p:cNvPr id="7171" name="Content Placeholder 2"/>
          <p:cNvSpPr>
            <a:spLocks noGrp="1"/>
          </p:cNvSpPr>
          <p:nvPr>
            <p:ph idx="1"/>
          </p:nvPr>
        </p:nvSpPr>
        <p:spPr>
          <a:xfrm>
            <a:off x="1214414" y="1785926"/>
            <a:ext cx="7329510" cy="4662502"/>
          </a:xfrm>
        </p:spPr>
        <p:txBody>
          <a:bodyPr/>
          <a:lstStyle/>
          <a:p>
            <a:pPr algn="just" eaLnBrk="1" hangingPunct="1"/>
            <a:r>
              <a:rPr lang="en-US" dirty="0" smtClean="0"/>
              <a:t>Data Link Protocols are sets of rule and regulations used to implement data link layer.</a:t>
            </a:r>
          </a:p>
          <a:p>
            <a:pPr algn="just" eaLnBrk="1" hangingPunct="1"/>
            <a:r>
              <a:rPr lang="en-US" dirty="0" smtClean="0"/>
              <a:t>They contain rules for:</a:t>
            </a:r>
          </a:p>
          <a:p>
            <a:pPr lvl="1" algn="just" eaLnBrk="1" hangingPunct="1"/>
            <a:r>
              <a:rPr lang="en-US" dirty="0" smtClean="0"/>
              <a:t>Line Discipline</a:t>
            </a:r>
          </a:p>
          <a:p>
            <a:pPr lvl="1" algn="just" eaLnBrk="1" hangingPunct="1"/>
            <a:r>
              <a:rPr lang="en-US" dirty="0" smtClean="0"/>
              <a:t>Flow Control</a:t>
            </a:r>
          </a:p>
          <a:p>
            <a:pPr lvl="1" algn="just" eaLnBrk="1" hangingPunct="1"/>
            <a:r>
              <a:rPr lang="en-US" dirty="0" smtClean="0"/>
              <a:t>Error Control</a:t>
            </a:r>
            <a:endParaRPr lang="en-IN" dirty="0" smtClean="0"/>
          </a:p>
        </p:txBody>
      </p:sp>
      <p:sp>
        <p:nvSpPr>
          <p:cNvPr id="5" name="Slide Number Placeholder 4"/>
          <p:cNvSpPr>
            <a:spLocks noGrp="1"/>
          </p:cNvSpPr>
          <p:nvPr>
            <p:ph type="sldNum" sz="quarter" idx="12"/>
          </p:nvPr>
        </p:nvSpPr>
        <p:spPr/>
        <p:txBody>
          <a:bodyPr/>
          <a:lstStyle/>
          <a:p>
            <a:pPr>
              <a:defRPr/>
            </a:pPr>
            <a:fld id="{ECDE9A3B-3457-4B37-9BB4-4A1BA7FF564F}" type="slidenum">
              <a:rPr lang="en-IN"/>
              <a:pPr>
                <a:defRPr/>
              </a:pPr>
              <a:t>72</a:t>
            </a:fld>
            <a:endParaRPr lang="en-IN"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pPr eaLnBrk="1" hangingPunct="1"/>
            <a:r>
              <a:rPr lang="en-US" smtClean="0"/>
              <a:t>Types of Data Link Protocols</a:t>
            </a:r>
            <a:endParaRPr lang="en-IN" smtClean="0"/>
          </a:p>
        </p:txBody>
      </p:sp>
      <p:sp>
        <p:nvSpPr>
          <p:cNvPr id="8198" name="Content Placeholder 5"/>
          <p:cNvSpPr>
            <a:spLocks noGrp="1"/>
          </p:cNvSpPr>
          <p:nvPr>
            <p:ph idx="1"/>
          </p:nvPr>
        </p:nvSpPr>
        <p:spPr>
          <a:xfrm>
            <a:off x="914400" y="1285875"/>
            <a:ext cx="7772400" cy="4733925"/>
          </a:xfrm>
        </p:spPr>
        <p:txBody>
          <a:bodyPr/>
          <a:lstStyle/>
          <a:p>
            <a:pPr algn="just" eaLnBrk="1" hangingPunct="1"/>
            <a:r>
              <a:rPr lang="en-US" dirty="0" smtClean="0"/>
              <a:t>Data Link Protocols are divided into two categories:</a:t>
            </a:r>
          </a:p>
          <a:p>
            <a:pPr algn="just" eaLnBrk="1" hangingPunct="1"/>
            <a:endParaRPr lang="en-US" dirty="0" smtClean="0"/>
          </a:p>
          <a:p>
            <a:pPr lvl="1" algn="just" eaLnBrk="1" hangingPunct="1"/>
            <a:r>
              <a:rPr lang="en-US" dirty="0" smtClean="0"/>
              <a:t>Asynchronous Protocols</a:t>
            </a:r>
          </a:p>
          <a:p>
            <a:pPr lvl="1" algn="just" eaLnBrk="1" hangingPunct="1"/>
            <a:r>
              <a:rPr lang="en-US" dirty="0" smtClean="0"/>
              <a:t>Synchronous Protocols</a:t>
            </a:r>
            <a:endParaRPr lang="en-IN" dirty="0" smtClean="0"/>
          </a:p>
        </p:txBody>
      </p:sp>
      <p:sp>
        <p:nvSpPr>
          <p:cNvPr id="5" name="Slide Number Placeholder 4"/>
          <p:cNvSpPr>
            <a:spLocks noGrp="1"/>
          </p:cNvSpPr>
          <p:nvPr>
            <p:ph type="sldNum" sz="quarter" idx="12"/>
          </p:nvPr>
        </p:nvSpPr>
        <p:spPr/>
        <p:txBody>
          <a:bodyPr/>
          <a:lstStyle/>
          <a:p>
            <a:pPr>
              <a:defRPr/>
            </a:pPr>
            <a:fld id="{49129BA6-8F49-42BC-AD69-A708595B1CDA}" type="slidenum">
              <a:rPr lang="en-IN"/>
              <a:pPr>
                <a:defRPr/>
              </a:pPr>
              <a:t>73</a:t>
            </a:fld>
            <a:endParaRPr lang="en-IN"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Asynchronous Protocols</a:t>
            </a:r>
            <a:endParaRPr lang="en-IN" smtClean="0"/>
          </a:p>
        </p:txBody>
      </p:sp>
      <p:sp>
        <p:nvSpPr>
          <p:cNvPr id="9222" name="Content Placeholder 5"/>
          <p:cNvSpPr>
            <a:spLocks noGrp="1"/>
          </p:cNvSpPr>
          <p:nvPr>
            <p:ph idx="1"/>
          </p:nvPr>
        </p:nvSpPr>
        <p:spPr>
          <a:xfrm>
            <a:off x="914400" y="1285875"/>
            <a:ext cx="7772400" cy="4733925"/>
          </a:xfrm>
        </p:spPr>
        <p:txBody>
          <a:bodyPr/>
          <a:lstStyle/>
          <a:p>
            <a:pPr algn="just" eaLnBrk="1" hangingPunct="1"/>
            <a:r>
              <a:rPr lang="en-US" dirty="0" smtClean="0"/>
              <a:t>Asynchronous protocols treat each character in a bit stream independently.</a:t>
            </a:r>
          </a:p>
          <a:p>
            <a:pPr algn="just" eaLnBrk="1" hangingPunct="1"/>
            <a:r>
              <a:rPr lang="en-US" dirty="0" smtClean="0"/>
              <a:t>These protocols are used in modems.</a:t>
            </a:r>
          </a:p>
          <a:p>
            <a:pPr algn="just" eaLnBrk="1" hangingPunct="1"/>
            <a:r>
              <a:rPr lang="en-US" dirty="0" smtClean="0"/>
              <a:t>They use </a:t>
            </a:r>
            <a:r>
              <a:rPr lang="en-US" b="1" i="1" dirty="0" smtClean="0"/>
              <a:t>start</a:t>
            </a:r>
            <a:r>
              <a:rPr lang="en-US" dirty="0" smtClean="0"/>
              <a:t> and </a:t>
            </a:r>
            <a:r>
              <a:rPr lang="en-US" b="1" i="1" dirty="0" smtClean="0"/>
              <a:t>stop</a:t>
            </a:r>
            <a:r>
              <a:rPr lang="en-US" dirty="0" smtClean="0"/>
              <a:t> bits, and variable gaps between characters.</a:t>
            </a:r>
          </a:p>
          <a:p>
            <a:pPr algn="just" eaLnBrk="1" hangingPunct="1"/>
            <a:r>
              <a:rPr lang="en-US" dirty="0" smtClean="0"/>
              <a:t>They are slower than synchronous protocols in transmitting data.</a:t>
            </a:r>
            <a:endParaRPr lang="en-IN" dirty="0" smtClean="0"/>
          </a:p>
        </p:txBody>
      </p:sp>
      <p:sp>
        <p:nvSpPr>
          <p:cNvPr id="5" name="Slide Number Placeholder 4"/>
          <p:cNvSpPr>
            <a:spLocks noGrp="1"/>
          </p:cNvSpPr>
          <p:nvPr>
            <p:ph type="sldNum" sz="quarter" idx="12"/>
          </p:nvPr>
        </p:nvSpPr>
        <p:spPr/>
        <p:txBody>
          <a:bodyPr/>
          <a:lstStyle/>
          <a:p>
            <a:pPr>
              <a:defRPr/>
            </a:pPr>
            <a:fld id="{294CB382-706F-4387-AC04-6C8F6EA990A6}" type="slidenum">
              <a:rPr lang="en-IN"/>
              <a:pPr>
                <a:defRPr/>
              </a:pPr>
              <a:t>74</a:t>
            </a:fld>
            <a:endParaRPr lang="en-IN"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r>
              <a:rPr lang="en-US" dirty="0" smtClean="0"/>
              <a:t>Asynchronous Protocols (Cont…)</a:t>
            </a:r>
            <a:endParaRPr lang="en-IN" dirty="0" smtClean="0"/>
          </a:p>
        </p:txBody>
      </p:sp>
      <p:sp>
        <p:nvSpPr>
          <p:cNvPr id="10246" name="Content Placeholder 5"/>
          <p:cNvSpPr>
            <a:spLocks noGrp="1"/>
          </p:cNvSpPr>
          <p:nvPr>
            <p:ph idx="1"/>
          </p:nvPr>
        </p:nvSpPr>
        <p:spPr>
          <a:xfrm>
            <a:off x="928662" y="1643050"/>
            <a:ext cx="7772400" cy="4733925"/>
          </a:xfrm>
        </p:spPr>
        <p:txBody>
          <a:bodyPr/>
          <a:lstStyle/>
          <a:p>
            <a:pPr algn="just" eaLnBrk="1" hangingPunct="1"/>
            <a:r>
              <a:rPr lang="en-US" dirty="0" smtClean="0"/>
              <a:t>The different asynchronous protocols are:</a:t>
            </a:r>
          </a:p>
          <a:p>
            <a:pPr lvl="1" algn="just" eaLnBrk="1" hangingPunct="1"/>
            <a:r>
              <a:rPr lang="en-US" dirty="0" smtClean="0"/>
              <a:t>XMODEM</a:t>
            </a:r>
          </a:p>
          <a:p>
            <a:pPr lvl="1" algn="just" eaLnBrk="1" hangingPunct="1"/>
            <a:r>
              <a:rPr lang="en-US" dirty="0" smtClean="0"/>
              <a:t>YMODEM</a:t>
            </a:r>
          </a:p>
          <a:p>
            <a:pPr lvl="1" algn="just" eaLnBrk="1" hangingPunct="1"/>
            <a:r>
              <a:rPr lang="en-US" dirty="0" smtClean="0"/>
              <a:t>ZMODEM</a:t>
            </a:r>
          </a:p>
          <a:p>
            <a:pPr lvl="1" algn="just" eaLnBrk="1" hangingPunct="1"/>
            <a:r>
              <a:rPr lang="en-US" dirty="0" smtClean="0"/>
              <a:t>Block Asynchronous Transmission (BLAST)</a:t>
            </a:r>
          </a:p>
          <a:p>
            <a:pPr lvl="1" algn="just" eaLnBrk="1" hangingPunct="1"/>
            <a:r>
              <a:rPr lang="en-US" dirty="0" smtClean="0"/>
              <a:t>Kermit</a:t>
            </a:r>
            <a:endParaRPr lang="en-IN" dirty="0" smtClean="0"/>
          </a:p>
        </p:txBody>
      </p:sp>
      <p:sp>
        <p:nvSpPr>
          <p:cNvPr id="5" name="Slide Number Placeholder 4"/>
          <p:cNvSpPr>
            <a:spLocks noGrp="1"/>
          </p:cNvSpPr>
          <p:nvPr>
            <p:ph type="sldNum" sz="quarter" idx="12"/>
          </p:nvPr>
        </p:nvSpPr>
        <p:spPr/>
        <p:txBody>
          <a:bodyPr/>
          <a:lstStyle/>
          <a:p>
            <a:pPr>
              <a:defRPr/>
            </a:pPr>
            <a:fld id="{27870652-E6E9-489B-8D2F-450B9254E351}" type="slidenum">
              <a:rPr lang="en-IN"/>
              <a:pPr>
                <a:defRPr/>
              </a:pPr>
              <a:t>75</a:t>
            </a:fld>
            <a:endParaRPr lang="en-IN"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XMODEM</a:t>
            </a:r>
            <a:endParaRPr lang="en-IN" smtClean="0"/>
          </a:p>
        </p:txBody>
      </p:sp>
      <p:sp>
        <p:nvSpPr>
          <p:cNvPr id="11270" name="Content Placeholder 5"/>
          <p:cNvSpPr>
            <a:spLocks noGrp="1"/>
          </p:cNvSpPr>
          <p:nvPr>
            <p:ph idx="1"/>
          </p:nvPr>
        </p:nvSpPr>
        <p:spPr>
          <a:xfrm>
            <a:off x="914400" y="1285875"/>
            <a:ext cx="7772400" cy="4733925"/>
          </a:xfrm>
        </p:spPr>
        <p:txBody>
          <a:bodyPr/>
          <a:lstStyle/>
          <a:p>
            <a:pPr algn="just" eaLnBrk="1" hangingPunct="1"/>
            <a:r>
              <a:rPr lang="en-US" dirty="0" smtClean="0"/>
              <a:t>It is a half duplex stop &amp; wait protocol.</a:t>
            </a:r>
          </a:p>
          <a:p>
            <a:pPr algn="just" eaLnBrk="1" hangingPunct="1"/>
            <a:r>
              <a:rPr lang="en-US" dirty="0" smtClean="0"/>
              <a:t>It is used for telephone line communication between PCs.</a:t>
            </a:r>
          </a:p>
          <a:p>
            <a:pPr algn="just" eaLnBrk="1" hangingPunct="1"/>
            <a:r>
              <a:rPr lang="en-US" dirty="0" smtClean="0"/>
              <a:t>The sender sends a frame to receiver &amp; waits for ACK frame.</a:t>
            </a:r>
          </a:p>
          <a:p>
            <a:pPr algn="just" eaLnBrk="1" hangingPunct="1"/>
            <a:r>
              <a:rPr lang="en-US" dirty="0" smtClean="0"/>
              <a:t>The receiver can send one cancel signal (CAN) to abort the transmission.</a:t>
            </a:r>
          </a:p>
          <a:p>
            <a:pPr algn="just" eaLnBrk="1" hangingPunct="1"/>
            <a:r>
              <a:rPr lang="en-US" dirty="0" smtClean="0"/>
              <a:t>The frame format of XMODEM is:</a:t>
            </a:r>
          </a:p>
        </p:txBody>
      </p:sp>
      <p:sp>
        <p:nvSpPr>
          <p:cNvPr id="5" name="Slide Number Placeholder 4"/>
          <p:cNvSpPr>
            <a:spLocks noGrp="1"/>
          </p:cNvSpPr>
          <p:nvPr>
            <p:ph type="sldNum" sz="quarter" idx="12"/>
          </p:nvPr>
        </p:nvSpPr>
        <p:spPr/>
        <p:txBody>
          <a:bodyPr/>
          <a:lstStyle/>
          <a:p>
            <a:pPr>
              <a:defRPr/>
            </a:pPr>
            <a:fld id="{E42069A7-13DE-492B-987C-5B6BE3632372}" type="slidenum">
              <a:rPr lang="en-IN"/>
              <a:pPr>
                <a:defRPr/>
              </a:pPr>
              <a:t>76</a:t>
            </a:fld>
            <a:endParaRPr lang="en-IN" dirty="0"/>
          </a:p>
        </p:txBody>
      </p:sp>
      <p:graphicFrame>
        <p:nvGraphicFramePr>
          <p:cNvPr id="7" name="Table 6"/>
          <p:cNvGraphicFramePr>
            <a:graphicFrameLocks noGrp="1"/>
          </p:cNvGraphicFramePr>
          <p:nvPr/>
        </p:nvGraphicFramePr>
        <p:xfrm>
          <a:off x="1500188" y="5487988"/>
          <a:ext cx="6096000" cy="370840"/>
        </p:xfrm>
        <a:graphic>
          <a:graphicData uri="http://schemas.openxmlformats.org/drawingml/2006/table">
            <a:tbl>
              <a:tblPr firstRow="1" bandRow="1">
                <a:tableStyleId>{5940675A-B579-460E-94D1-54222C63F5DA}</a:tableStyleId>
              </a:tblPr>
              <a:tblGrid>
                <a:gridCol w="1000132">
                  <a:extLst>
                    <a:ext uri="{9D8B030D-6E8A-4147-A177-3AD203B41FA5}">
                      <a16:colId xmlns:a16="http://schemas.microsoft.com/office/drawing/2014/main" val="20000"/>
                    </a:ext>
                  </a:extLst>
                </a:gridCol>
                <a:gridCol w="1500198">
                  <a:extLst>
                    <a:ext uri="{9D8B030D-6E8A-4147-A177-3AD203B41FA5}">
                      <a16:colId xmlns:a16="http://schemas.microsoft.com/office/drawing/2014/main" val="20001"/>
                    </a:ext>
                  </a:extLst>
                </a:gridCol>
                <a:gridCol w="2286016">
                  <a:extLst>
                    <a:ext uri="{9D8B030D-6E8A-4147-A177-3AD203B41FA5}">
                      <a16:colId xmlns:a16="http://schemas.microsoft.com/office/drawing/2014/main" val="20002"/>
                    </a:ext>
                  </a:extLst>
                </a:gridCol>
                <a:gridCol w="1309654">
                  <a:extLst>
                    <a:ext uri="{9D8B030D-6E8A-4147-A177-3AD203B41FA5}">
                      <a16:colId xmlns:a16="http://schemas.microsoft.com/office/drawing/2014/main" val="20003"/>
                    </a:ext>
                  </a:extLst>
                </a:gridCol>
              </a:tblGrid>
              <a:tr h="370840">
                <a:tc>
                  <a:txBody>
                    <a:bodyPr/>
                    <a:lstStyle/>
                    <a:p>
                      <a:pPr algn="ctr"/>
                      <a:r>
                        <a:rPr lang="en-US" dirty="0" smtClean="0"/>
                        <a:t>SOH</a:t>
                      </a:r>
                      <a:endParaRPr lang="en-IN" dirty="0"/>
                    </a:p>
                  </a:txBody>
                  <a:tcPr/>
                </a:tc>
                <a:tc>
                  <a:txBody>
                    <a:bodyPr/>
                    <a:lstStyle/>
                    <a:p>
                      <a:pPr algn="ctr"/>
                      <a:r>
                        <a:rPr lang="en-US" dirty="0" smtClean="0"/>
                        <a:t>Header</a:t>
                      </a:r>
                      <a:endParaRPr lang="en-IN" dirty="0"/>
                    </a:p>
                  </a:txBody>
                  <a:tcPr/>
                </a:tc>
                <a:tc>
                  <a:txBody>
                    <a:bodyPr/>
                    <a:lstStyle/>
                    <a:p>
                      <a:pPr algn="ctr"/>
                      <a:r>
                        <a:rPr lang="en-US" dirty="0" smtClean="0"/>
                        <a:t>Data</a:t>
                      </a:r>
                      <a:endParaRPr lang="en-IN" dirty="0"/>
                    </a:p>
                  </a:txBody>
                  <a:tcPr/>
                </a:tc>
                <a:tc>
                  <a:txBody>
                    <a:bodyPr/>
                    <a:lstStyle/>
                    <a:p>
                      <a:pPr algn="ctr"/>
                      <a:r>
                        <a:rPr lang="en-US" dirty="0" smtClean="0"/>
                        <a:t>CRC</a:t>
                      </a:r>
                      <a:endParaRPr lang="en-IN" dirty="0"/>
                    </a:p>
                  </a:txBody>
                  <a:tcPr/>
                </a:tc>
                <a:extLst>
                  <a:ext uri="{0D108BD9-81ED-4DB2-BD59-A6C34878D82A}">
                    <a16:rowId xmlns:a16="http://schemas.microsoft.com/office/drawing/2014/main" val="10000"/>
                  </a:ext>
                </a:extLst>
              </a:tr>
            </a:tbl>
          </a:graphicData>
        </a:graphic>
      </p:graphicFrame>
      <p:sp>
        <p:nvSpPr>
          <p:cNvPr id="11283" name="TextBox 7"/>
          <p:cNvSpPr txBox="1">
            <a:spLocks noChangeArrowheads="1"/>
          </p:cNvSpPr>
          <p:nvPr/>
        </p:nvSpPr>
        <p:spPr bwMode="auto">
          <a:xfrm>
            <a:off x="1500188" y="5916613"/>
            <a:ext cx="928687" cy="369887"/>
          </a:xfrm>
          <a:prstGeom prst="rect">
            <a:avLst/>
          </a:prstGeom>
          <a:noFill/>
          <a:ln w="9525">
            <a:noFill/>
            <a:miter lim="800000"/>
            <a:headEnd/>
            <a:tailEnd/>
          </a:ln>
        </p:spPr>
        <p:txBody>
          <a:bodyPr>
            <a:spAutoFit/>
          </a:bodyPr>
          <a:lstStyle/>
          <a:p>
            <a:r>
              <a:rPr lang="en-US">
                <a:latin typeface="Perpetua" pitchFamily="18" charset="0"/>
              </a:rPr>
              <a:t>1 Byte</a:t>
            </a:r>
            <a:endParaRPr lang="en-IN">
              <a:latin typeface="Perpetua" pitchFamily="18" charset="0"/>
            </a:endParaRPr>
          </a:p>
        </p:txBody>
      </p:sp>
      <p:sp>
        <p:nvSpPr>
          <p:cNvPr id="11284" name="TextBox 8"/>
          <p:cNvSpPr txBox="1">
            <a:spLocks noChangeArrowheads="1"/>
          </p:cNvSpPr>
          <p:nvPr/>
        </p:nvSpPr>
        <p:spPr bwMode="auto">
          <a:xfrm>
            <a:off x="2786063" y="5916613"/>
            <a:ext cx="1000125" cy="369887"/>
          </a:xfrm>
          <a:prstGeom prst="rect">
            <a:avLst/>
          </a:prstGeom>
          <a:noFill/>
          <a:ln w="9525">
            <a:noFill/>
            <a:miter lim="800000"/>
            <a:headEnd/>
            <a:tailEnd/>
          </a:ln>
        </p:spPr>
        <p:txBody>
          <a:bodyPr>
            <a:spAutoFit/>
          </a:bodyPr>
          <a:lstStyle/>
          <a:p>
            <a:r>
              <a:rPr lang="en-US">
                <a:latin typeface="Perpetua" pitchFamily="18" charset="0"/>
              </a:rPr>
              <a:t>2 Bytes</a:t>
            </a:r>
            <a:endParaRPr lang="en-IN">
              <a:latin typeface="Perpetua" pitchFamily="18" charset="0"/>
            </a:endParaRPr>
          </a:p>
        </p:txBody>
      </p:sp>
      <p:sp>
        <p:nvSpPr>
          <p:cNvPr id="11285" name="TextBox 9"/>
          <p:cNvSpPr txBox="1">
            <a:spLocks noChangeArrowheads="1"/>
          </p:cNvSpPr>
          <p:nvPr/>
        </p:nvSpPr>
        <p:spPr bwMode="auto">
          <a:xfrm>
            <a:off x="4429125" y="5916613"/>
            <a:ext cx="1357313" cy="369887"/>
          </a:xfrm>
          <a:prstGeom prst="rect">
            <a:avLst/>
          </a:prstGeom>
          <a:noFill/>
          <a:ln w="9525">
            <a:noFill/>
            <a:miter lim="800000"/>
            <a:headEnd/>
            <a:tailEnd/>
          </a:ln>
        </p:spPr>
        <p:txBody>
          <a:bodyPr>
            <a:spAutoFit/>
          </a:bodyPr>
          <a:lstStyle/>
          <a:p>
            <a:r>
              <a:rPr lang="en-US">
                <a:latin typeface="Perpetua" pitchFamily="18" charset="0"/>
              </a:rPr>
              <a:t>128  Bytes</a:t>
            </a:r>
            <a:endParaRPr lang="en-IN">
              <a:latin typeface="Perpetua"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YMODEM</a:t>
            </a:r>
            <a:endParaRPr lang="en-IN" smtClean="0"/>
          </a:p>
        </p:txBody>
      </p:sp>
      <p:sp>
        <p:nvSpPr>
          <p:cNvPr id="13318" name="Content Placeholder 5"/>
          <p:cNvSpPr>
            <a:spLocks noGrp="1"/>
          </p:cNvSpPr>
          <p:nvPr>
            <p:ph idx="1"/>
          </p:nvPr>
        </p:nvSpPr>
        <p:spPr>
          <a:xfrm>
            <a:off x="914400" y="1285875"/>
            <a:ext cx="7772400" cy="4733925"/>
          </a:xfrm>
        </p:spPr>
        <p:txBody>
          <a:bodyPr/>
          <a:lstStyle/>
          <a:p>
            <a:pPr algn="just" eaLnBrk="1" hangingPunct="1"/>
            <a:r>
              <a:rPr lang="en-US" dirty="0" smtClean="0"/>
              <a:t>This protocol is similar to XMODEM with the following major differences:</a:t>
            </a:r>
          </a:p>
          <a:p>
            <a:pPr lvl="1" algn="just" eaLnBrk="1" hangingPunct="1"/>
            <a:r>
              <a:rPr lang="en-US" dirty="0" smtClean="0"/>
              <a:t>Two cancel signals (CAN) are used to abort the transmission.</a:t>
            </a:r>
          </a:p>
          <a:p>
            <a:pPr lvl="1" algn="just" eaLnBrk="1" hangingPunct="1"/>
            <a:r>
              <a:rPr lang="en-US" dirty="0" smtClean="0"/>
              <a:t>The data field is 1024 bytes long.</a:t>
            </a:r>
          </a:p>
          <a:p>
            <a:pPr lvl="1" algn="just" eaLnBrk="1" hangingPunct="1"/>
            <a:r>
              <a:rPr lang="en-US" dirty="0" smtClean="0"/>
              <a:t>ITU-T CRC-16 is used for error checking.</a:t>
            </a:r>
            <a:endParaRPr lang="en-IN" dirty="0" smtClean="0"/>
          </a:p>
        </p:txBody>
      </p:sp>
      <p:sp>
        <p:nvSpPr>
          <p:cNvPr id="5" name="Slide Number Placeholder 4"/>
          <p:cNvSpPr>
            <a:spLocks noGrp="1"/>
          </p:cNvSpPr>
          <p:nvPr>
            <p:ph type="sldNum" sz="quarter" idx="12"/>
          </p:nvPr>
        </p:nvSpPr>
        <p:spPr/>
        <p:txBody>
          <a:bodyPr/>
          <a:lstStyle/>
          <a:p>
            <a:pPr>
              <a:defRPr/>
            </a:pPr>
            <a:fld id="{9C0D5E50-2659-4284-BA00-2055367BBB87}" type="slidenum">
              <a:rPr lang="en-IN"/>
              <a:pPr>
                <a:defRPr/>
              </a:pPr>
              <a:t>77</a:t>
            </a:fld>
            <a:endParaRPr lang="en-IN" dirty="0"/>
          </a:p>
        </p:txBody>
      </p:sp>
      <p:sp>
        <p:nvSpPr>
          <p:cNvPr id="6" name="Title 1"/>
          <p:cNvSpPr txBox="1">
            <a:spLocks/>
          </p:cNvSpPr>
          <p:nvPr/>
        </p:nvSpPr>
        <p:spPr>
          <a:xfrm>
            <a:off x="1214414" y="4214818"/>
            <a:ext cx="7498080" cy="11430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ZMODEM</a:t>
            </a:r>
            <a:endParaRPr kumimoji="0" lang="en-IN"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7" name="Content Placeholder 5"/>
          <p:cNvSpPr txBox="1">
            <a:spLocks/>
          </p:cNvSpPr>
          <p:nvPr/>
        </p:nvSpPr>
        <p:spPr>
          <a:xfrm>
            <a:off x="1066800" y="5500702"/>
            <a:ext cx="7772400" cy="671498"/>
          </a:xfrm>
          <a:prstGeom prst="rect">
            <a:avLst/>
          </a:prstGeom>
        </p:spPr>
        <p:txBody>
          <a:bodyPr>
            <a:noAutofit/>
          </a:bodyPr>
          <a:lstStyle/>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It is a combination of XMODEM and YMODEM.</a:t>
            </a:r>
            <a:endParaRPr kumimoji="0" lang="en-IN"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BLAST</a:t>
            </a:r>
            <a:endParaRPr lang="en-IN" smtClean="0"/>
          </a:p>
        </p:txBody>
      </p:sp>
      <p:sp>
        <p:nvSpPr>
          <p:cNvPr id="15366" name="Content Placeholder 5"/>
          <p:cNvSpPr>
            <a:spLocks noGrp="1"/>
          </p:cNvSpPr>
          <p:nvPr>
            <p:ph idx="1"/>
          </p:nvPr>
        </p:nvSpPr>
        <p:spPr>
          <a:xfrm>
            <a:off x="914400" y="1285875"/>
            <a:ext cx="7772400" cy="4733925"/>
          </a:xfrm>
        </p:spPr>
        <p:txBody>
          <a:bodyPr/>
          <a:lstStyle/>
          <a:p>
            <a:pPr algn="just" eaLnBrk="1" hangingPunct="1"/>
            <a:r>
              <a:rPr lang="en-US" dirty="0" smtClean="0"/>
              <a:t>BLAST is more powerful than XMODEM.</a:t>
            </a:r>
          </a:p>
          <a:p>
            <a:pPr algn="just" eaLnBrk="1" hangingPunct="1"/>
            <a:r>
              <a:rPr lang="en-US" dirty="0" smtClean="0"/>
              <a:t>It is a full duplex protocol.</a:t>
            </a:r>
          </a:p>
          <a:p>
            <a:pPr algn="just" eaLnBrk="1" hangingPunct="1"/>
            <a:r>
              <a:rPr lang="en-US" dirty="0" smtClean="0"/>
              <a:t>It uses sliding window flow control.</a:t>
            </a:r>
          </a:p>
        </p:txBody>
      </p:sp>
      <p:sp>
        <p:nvSpPr>
          <p:cNvPr id="5" name="Slide Number Placeholder 4"/>
          <p:cNvSpPr>
            <a:spLocks noGrp="1"/>
          </p:cNvSpPr>
          <p:nvPr>
            <p:ph type="sldNum" sz="quarter" idx="12"/>
          </p:nvPr>
        </p:nvSpPr>
        <p:spPr/>
        <p:txBody>
          <a:bodyPr/>
          <a:lstStyle/>
          <a:p>
            <a:pPr>
              <a:defRPr/>
            </a:pPr>
            <a:fld id="{55DF93E1-9427-42AF-80C3-BBDB624968CE}" type="slidenum">
              <a:rPr lang="en-IN"/>
              <a:pPr>
                <a:defRPr/>
              </a:pPr>
              <a:t>78</a:t>
            </a:fld>
            <a:endParaRPr lang="en-IN" dirty="0"/>
          </a:p>
        </p:txBody>
      </p:sp>
      <p:sp>
        <p:nvSpPr>
          <p:cNvPr id="6" name="Title 1"/>
          <p:cNvSpPr txBox="1">
            <a:spLocks/>
          </p:cNvSpPr>
          <p:nvPr/>
        </p:nvSpPr>
        <p:spPr>
          <a:xfrm>
            <a:off x="1357290" y="3143248"/>
            <a:ext cx="7498080" cy="11430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Kermit</a:t>
            </a:r>
            <a:endParaRPr kumimoji="0" lang="en-IN"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7" name="Content Placeholder 5"/>
          <p:cNvSpPr txBox="1">
            <a:spLocks/>
          </p:cNvSpPr>
          <p:nvPr/>
        </p:nvSpPr>
        <p:spPr>
          <a:xfrm>
            <a:off x="928662" y="4214818"/>
            <a:ext cx="7772400" cy="2366963"/>
          </a:xfrm>
          <a:prstGeom prst="rect">
            <a:avLst/>
          </a:prstGeom>
        </p:spPr>
        <p:txBody>
          <a:bodyPr>
            <a:normAutofit fontScale="92500" lnSpcReduction="20000"/>
          </a:bodyPr>
          <a:lstStyle/>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It is a terminal program as well as file transfer protocol.</a:t>
            </a:r>
          </a:p>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It is similar in operation to XMODEM, except that sender has to wait for a negative acknowledgement (NAK) before it starts transmission.</a:t>
            </a:r>
            <a:endParaRPr kumimoji="0" lang="en-IN"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t>Kermit</a:t>
            </a:r>
            <a:endParaRPr lang="en-IN" dirty="0" smtClean="0"/>
          </a:p>
        </p:txBody>
      </p:sp>
      <p:sp>
        <p:nvSpPr>
          <p:cNvPr id="16390" name="Content Placeholder 5"/>
          <p:cNvSpPr>
            <a:spLocks noGrp="1"/>
          </p:cNvSpPr>
          <p:nvPr>
            <p:ph idx="1"/>
          </p:nvPr>
        </p:nvSpPr>
        <p:spPr>
          <a:xfrm>
            <a:off x="914400" y="1285875"/>
            <a:ext cx="7772400" cy="4733925"/>
          </a:xfrm>
        </p:spPr>
        <p:txBody>
          <a:bodyPr/>
          <a:lstStyle/>
          <a:p>
            <a:pPr algn="just" eaLnBrk="1" hangingPunct="1"/>
            <a:r>
              <a:rPr lang="en-US" dirty="0" smtClean="0"/>
              <a:t>It is a terminal program as well as file transfer protocol.</a:t>
            </a:r>
          </a:p>
          <a:p>
            <a:pPr algn="just" eaLnBrk="1" hangingPunct="1"/>
            <a:r>
              <a:rPr lang="en-US" dirty="0" smtClean="0"/>
              <a:t>It is similar in operation to XMODEM, except that sender has to wait for a negative acknowledgement (NAK) before it starts transmission.</a:t>
            </a:r>
            <a:endParaRPr lang="en-IN" dirty="0" smtClean="0"/>
          </a:p>
        </p:txBody>
      </p:sp>
      <p:sp>
        <p:nvSpPr>
          <p:cNvPr id="5" name="Slide Number Placeholder 4"/>
          <p:cNvSpPr>
            <a:spLocks noGrp="1"/>
          </p:cNvSpPr>
          <p:nvPr>
            <p:ph type="sldNum" sz="quarter" idx="12"/>
          </p:nvPr>
        </p:nvSpPr>
        <p:spPr/>
        <p:txBody>
          <a:bodyPr/>
          <a:lstStyle/>
          <a:p>
            <a:pPr>
              <a:defRPr/>
            </a:pPr>
            <a:fld id="{304FCD6C-61FF-4CAF-A0AD-01D41172F117}" type="slidenum">
              <a:rPr lang="en-IN"/>
              <a:pPr>
                <a:defRPr/>
              </a:pPr>
              <a:t>79</a:t>
            </a:fld>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b="1" dirty="0" smtClean="0">
                <a:solidFill>
                  <a:schemeClr val="tx2">
                    <a:satMod val="130000"/>
                  </a:schemeClr>
                </a:solidFill>
              </a:rPr>
              <a:t>Network Computing Models</a:t>
            </a:r>
            <a:endParaRPr lang="en-IN" b="1" dirty="0">
              <a:solidFill>
                <a:schemeClr val="tx2">
                  <a:satMod val="130000"/>
                </a:schemeClr>
              </a:solidFill>
            </a:endParaRPr>
          </a:p>
        </p:txBody>
      </p:sp>
      <p:sp>
        <p:nvSpPr>
          <p:cNvPr id="15363" name="Content Placeholder 2"/>
          <p:cNvSpPr>
            <a:spLocks noGrp="1"/>
          </p:cNvSpPr>
          <p:nvPr>
            <p:ph idx="1"/>
          </p:nvPr>
        </p:nvSpPr>
        <p:spPr>
          <a:xfrm>
            <a:off x="1428750" y="1447800"/>
            <a:ext cx="7715250" cy="2695575"/>
          </a:xfrm>
        </p:spPr>
        <p:txBody>
          <a:bodyPr>
            <a:normAutofit/>
          </a:bodyPr>
          <a:lstStyle/>
          <a:p>
            <a:pPr eaLnBrk="1" hangingPunct="1">
              <a:buFont typeface="Wingdings 2" pitchFamily="18" charset="2"/>
              <a:buNone/>
            </a:pPr>
            <a:r>
              <a:rPr lang="en-US" sz="3000" b="1" dirty="0" smtClean="0"/>
              <a:t>Distributed Computing (Peer-to-Peer</a:t>
            </a:r>
          </a:p>
          <a:p>
            <a:pPr eaLnBrk="1" hangingPunct="1">
              <a:buFont typeface="Wingdings 2" pitchFamily="18" charset="2"/>
              <a:buNone/>
            </a:pPr>
            <a:r>
              <a:rPr lang="en-US" sz="3000" b="1" dirty="0" smtClean="0"/>
              <a:t>Network)</a:t>
            </a:r>
          </a:p>
          <a:p>
            <a:pPr lvl="1" eaLnBrk="1" hangingPunct="1"/>
            <a:r>
              <a:rPr lang="en-IN" dirty="0" smtClean="0"/>
              <a:t>All devices have same power. </a:t>
            </a:r>
          </a:p>
          <a:p>
            <a:pPr lvl="1" eaLnBrk="1" hangingPunct="1"/>
            <a:r>
              <a:rPr lang="en-US" dirty="0" smtClean="0"/>
              <a:t>It interconnects one or more computers.</a:t>
            </a:r>
          </a:p>
          <a:p>
            <a:pPr lvl="1" eaLnBrk="1" hangingPunct="1"/>
            <a:r>
              <a:rPr lang="en-US" dirty="0" smtClean="0"/>
              <a:t>Centralized backup is not possible.</a:t>
            </a:r>
          </a:p>
        </p:txBody>
      </p:sp>
      <p:sp>
        <p:nvSpPr>
          <p:cNvPr id="6" name="Slide Number Placeholder 5"/>
          <p:cNvSpPr>
            <a:spLocks noGrp="1"/>
          </p:cNvSpPr>
          <p:nvPr>
            <p:ph type="sldNum" sz="quarter" idx="12"/>
          </p:nvPr>
        </p:nvSpPr>
        <p:spPr/>
        <p:txBody>
          <a:bodyPr/>
          <a:lstStyle/>
          <a:p>
            <a:pPr>
              <a:defRPr/>
            </a:pPr>
            <a:fld id="{2B2A312D-3C50-4927-821C-8326EDBFB0EF}" type="slidenum">
              <a:rPr lang="en-IN" smtClean="0"/>
              <a:pPr>
                <a:defRPr/>
              </a:pPr>
              <a:t>8</a:t>
            </a:fld>
            <a:endParaRPr lang="en-IN"/>
          </a:p>
        </p:txBody>
      </p:sp>
      <p:pic>
        <p:nvPicPr>
          <p:cNvPr id="15364" name="Picture 2"/>
          <p:cNvPicPr>
            <a:picLocks noChangeAspect="1" noChangeArrowheads="1"/>
          </p:cNvPicPr>
          <p:nvPr/>
        </p:nvPicPr>
        <p:blipFill>
          <a:blip r:embed="rId2"/>
          <a:srcRect/>
          <a:stretch>
            <a:fillRect/>
          </a:stretch>
        </p:blipFill>
        <p:spPr bwMode="auto">
          <a:xfrm>
            <a:off x="2428875" y="4357688"/>
            <a:ext cx="4857750" cy="2214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Synchronous Protocols</a:t>
            </a:r>
            <a:endParaRPr lang="en-IN" smtClean="0"/>
          </a:p>
        </p:txBody>
      </p:sp>
      <p:sp>
        <p:nvSpPr>
          <p:cNvPr id="17414" name="Content Placeholder 5"/>
          <p:cNvSpPr>
            <a:spLocks noGrp="1"/>
          </p:cNvSpPr>
          <p:nvPr>
            <p:ph idx="1"/>
          </p:nvPr>
        </p:nvSpPr>
        <p:spPr>
          <a:xfrm>
            <a:off x="914400" y="1285875"/>
            <a:ext cx="7772400" cy="4733925"/>
          </a:xfrm>
        </p:spPr>
        <p:txBody>
          <a:bodyPr/>
          <a:lstStyle/>
          <a:p>
            <a:pPr algn="just" eaLnBrk="1" hangingPunct="1"/>
            <a:r>
              <a:rPr lang="en-US" dirty="0" smtClean="0"/>
              <a:t>Synchronous Protocols take the whole bit stream and divide it into characters of equal size.</a:t>
            </a:r>
          </a:p>
          <a:p>
            <a:pPr algn="just" eaLnBrk="1" hangingPunct="1"/>
            <a:r>
              <a:rPr lang="en-US" dirty="0" smtClean="0"/>
              <a:t>These protocols have high speed and are used for LAN, WAN and MAN.</a:t>
            </a:r>
          </a:p>
          <a:p>
            <a:pPr algn="just" eaLnBrk="1" hangingPunct="1"/>
            <a:r>
              <a:rPr lang="en-US" dirty="0" smtClean="0"/>
              <a:t>Synchronous protocols are categorized into two groups:</a:t>
            </a:r>
          </a:p>
          <a:p>
            <a:pPr lvl="1" algn="just" eaLnBrk="1" hangingPunct="1"/>
            <a:r>
              <a:rPr lang="en-US" dirty="0" smtClean="0"/>
              <a:t>Character-Oriented Protocol</a:t>
            </a:r>
          </a:p>
          <a:p>
            <a:pPr lvl="1" algn="just" eaLnBrk="1" hangingPunct="1"/>
            <a:r>
              <a:rPr lang="en-US" dirty="0" smtClean="0"/>
              <a:t>Bit-Oriented Protocol</a:t>
            </a:r>
            <a:endParaRPr lang="en-IN" dirty="0" smtClean="0"/>
          </a:p>
        </p:txBody>
      </p:sp>
      <p:sp>
        <p:nvSpPr>
          <p:cNvPr id="5" name="Slide Number Placeholder 4"/>
          <p:cNvSpPr>
            <a:spLocks noGrp="1"/>
          </p:cNvSpPr>
          <p:nvPr>
            <p:ph type="sldNum" sz="quarter" idx="12"/>
          </p:nvPr>
        </p:nvSpPr>
        <p:spPr/>
        <p:txBody>
          <a:bodyPr/>
          <a:lstStyle/>
          <a:p>
            <a:pPr>
              <a:defRPr/>
            </a:pPr>
            <a:fld id="{8C82DA1F-49F5-408C-BAAA-C41C7A14106A}" type="slidenum">
              <a:rPr lang="en-IN"/>
              <a:pPr>
                <a:defRPr/>
              </a:pPr>
              <a:t>80</a:t>
            </a:fld>
            <a:endParaRPr lang="en-IN"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pPr eaLnBrk="1" hangingPunct="1"/>
            <a:r>
              <a:rPr lang="en-US" smtClean="0"/>
              <a:t>Character-Oriented Protocol</a:t>
            </a:r>
            <a:endParaRPr lang="en-IN" smtClean="0"/>
          </a:p>
        </p:txBody>
      </p:sp>
      <p:sp>
        <p:nvSpPr>
          <p:cNvPr id="18438" name="Content Placeholder 5"/>
          <p:cNvSpPr>
            <a:spLocks noGrp="1"/>
          </p:cNvSpPr>
          <p:nvPr>
            <p:ph idx="1"/>
          </p:nvPr>
        </p:nvSpPr>
        <p:spPr>
          <a:xfrm>
            <a:off x="914400" y="1285875"/>
            <a:ext cx="7772400" cy="4733925"/>
          </a:xfrm>
        </p:spPr>
        <p:txBody>
          <a:bodyPr/>
          <a:lstStyle/>
          <a:p>
            <a:pPr algn="just" eaLnBrk="1" hangingPunct="1"/>
            <a:r>
              <a:rPr lang="en-US" dirty="0" smtClean="0"/>
              <a:t>It interprets frame as a series of characters.</a:t>
            </a:r>
          </a:p>
          <a:p>
            <a:pPr algn="just" eaLnBrk="1" hangingPunct="1"/>
            <a:r>
              <a:rPr lang="en-US" dirty="0" smtClean="0"/>
              <a:t>These are also known as Byte-Oriented Protocols.</a:t>
            </a:r>
          </a:p>
          <a:p>
            <a:pPr algn="just" eaLnBrk="1" hangingPunct="1"/>
            <a:r>
              <a:rPr lang="en-US" dirty="0" smtClean="0"/>
              <a:t>Control information is inserted as separate control frames or as addition to existing data frame.</a:t>
            </a:r>
          </a:p>
          <a:p>
            <a:pPr algn="just" eaLnBrk="1" hangingPunct="1"/>
            <a:r>
              <a:rPr lang="en-US" dirty="0" smtClean="0"/>
              <a:t>The example of character-oriented protocol is Binary Synchronous Communication (BSC) developed by IBM.</a:t>
            </a:r>
            <a:endParaRPr lang="en-IN" dirty="0" smtClean="0"/>
          </a:p>
        </p:txBody>
      </p:sp>
      <p:sp>
        <p:nvSpPr>
          <p:cNvPr id="5" name="Slide Number Placeholder 4"/>
          <p:cNvSpPr>
            <a:spLocks noGrp="1"/>
          </p:cNvSpPr>
          <p:nvPr>
            <p:ph type="sldNum" sz="quarter" idx="12"/>
          </p:nvPr>
        </p:nvSpPr>
        <p:spPr/>
        <p:txBody>
          <a:bodyPr/>
          <a:lstStyle/>
          <a:p>
            <a:pPr>
              <a:defRPr/>
            </a:pPr>
            <a:fld id="{9CBDA77F-8DE2-41BC-9015-808920A97EDC}" type="slidenum">
              <a:rPr lang="en-IN"/>
              <a:pPr>
                <a:defRPr/>
              </a:pPr>
              <a:t>81</a:t>
            </a:fld>
            <a:endParaRPr lang="en-IN"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Bit-Oriented Protocol</a:t>
            </a:r>
            <a:endParaRPr lang="en-IN" smtClean="0"/>
          </a:p>
        </p:txBody>
      </p:sp>
      <p:sp>
        <p:nvSpPr>
          <p:cNvPr id="6" name="Content Placeholder 5"/>
          <p:cNvSpPr>
            <a:spLocks noGrp="1"/>
          </p:cNvSpPr>
          <p:nvPr>
            <p:ph idx="1"/>
          </p:nvPr>
        </p:nvSpPr>
        <p:spPr>
          <a:xfrm>
            <a:off x="914400" y="1285875"/>
            <a:ext cx="7772400" cy="4733925"/>
          </a:xfrm>
        </p:spPr>
        <p:txBody>
          <a:bodyPr>
            <a:normAutofit/>
          </a:bodyPr>
          <a:lstStyle/>
          <a:p>
            <a:pPr marL="274320" indent="-274320" algn="just" eaLnBrk="1" fontAlgn="auto" hangingPunct="1">
              <a:spcBef>
                <a:spcPts val="0"/>
              </a:spcBef>
              <a:buFont typeface="Wingdings 2"/>
              <a:buChar char=""/>
              <a:defRPr/>
            </a:pPr>
            <a:r>
              <a:rPr lang="en-US" dirty="0" smtClean="0"/>
              <a:t>It interprets frame as a series of bits.</a:t>
            </a:r>
          </a:p>
          <a:p>
            <a:pPr marL="274320" indent="-274320" algn="just" eaLnBrk="1" fontAlgn="auto" hangingPunct="1">
              <a:spcBef>
                <a:spcPts val="0"/>
              </a:spcBef>
              <a:buFont typeface="Wingdings 2"/>
              <a:buChar char=""/>
              <a:defRPr/>
            </a:pPr>
            <a:r>
              <a:rPr lang="en-US" dirty="0" smtClean="0"/>
              <a:t>Control information can be inserted as bits depending on the information to be contained in the frame</a:t>
            </a:r>
          </a:p>
          <a:p>
            <a:pPr marL="274320" indent="-274320" algn="just" eaLnBrk="1" fontAlgn="auto" hangingPunct="1">
              <a:spcBef>
                <a:spcPts val="0"/>
              </a:spcBef>
              <a:buFont typeface="Wingdings 2"/>
              <a:buChar char=""/>
              <a:defRPr/>
            </a:pPr>
            <a:r>
              <a:rPr lang="en-US" dirty="0" smtClean="0"/>
              <a:t>Bit-oriented protocol can pack more information into shorter frames.</a:t>
            </a:r>
          </a:p>
          <a:p>
            <a:pPr marL="274320" indent="-274320" algn="just" eaLnBrk="1" fontAlgn="auto" hangingPunct="1">
              <a:spcBef>
                <a:spcPts val="0"/>
              </a:spcBef>
              <a:buFont typeface="Wingdings 2"/>
              <a:buChar char=""/>
              <a:defRPr/>
            </a:pPr>
            <a:r>
              <a:rPr lang="en-US" dirty="0" smtClean="0"/>
              <a:t>The examples of bit-oriented protocol are:</a:t>
            </a:r>
          </a:p>
          <a:p>
            <a:pPr marL="548640" lvl="1" algn="just" eaLnBrk="1" fontAlgn="auto" hangingPunct="1">
              <a:spcBef>
                <a:spcPts val="0"/>
              </a:spcBef>
              <a:buFont typeface="Wingdings 2"/>
              <a:buChar char=""/>
              <a:defRPr/>
            </a:pPr>
            <a:r>
              <a:rPr lang="en-US" dirty="0" smtClean="0"/>
              <a:t>Synchronous Data Link Control (SDLC)</a:t>
            </a:r>
          </a:p>
          <a:p>
            <a:pPr marL="548640" lvl="1" algn="just" eaLnBrk="1" fontAlgn="auto" hangingPunct="1">
              <a:spcBef>
                <a:spcPts val="0"/>
              </a:spcBef>
              <a:buFont typeface="Wingdings 2"/>
              <a:buChar char=""/>
              <a:defRPr/>
            </a:pPr>
            <a:r>
              <a:rPr lang="en-US" dirty="0" smtClean="0"/>
              <a:t>High Level Data Link Control (HDLC)</a:t>
            </a:r>
            <a:endParaRPr lang="en-IN" dirty="0"/>
          </a:p>
        </p:txBody>
      </p:sp>
      <p:sp>
        <p:nvSpPr>
          <p:cNvPr id="5" name="Slide Number Placeholder 4"/>
          <p:cNvSpPr>
            <a:spLocks noGrp="1"/>
          </p:cNvSpPr>
          <p:nvPr>
            <p:ph type="sldNum" sz="quarter" idx="12"/>
          </p:nvPr>
        </p:nvSpPr>
        <p:spPr/>
        <p:txBody>
          <a:bodyPr/>
          <a:lstStyle/>
          <a:p>
            <a:pPr>
              <a:defRPr/>
            </a:pPr>
            <a:fld id="{E5CB44AB-C561-4698-9C47-F36B5821CC38}" type="slidenum">
              <a:rPr lang="en-IN"/>
              <a:pPr>
                <a:defRPr/>
              </a:pPr>
              <a:t>82</a:t>
            </a:fld>
            <a:endParaRPr lang="en-IN"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082675"/>
          </a:xfrm>
        </p:spPr>
        <p:txBody>
          <a:bodyPr>
            <a:normAutofit fontScale="90000"/>
          </a:bodyPr>
          <a:lstStyle/>
          <a:p>
            <a:pPr eaLnBrk="1" fontAlgn="auto" hangingPunct="1">
              <a:spcAft>
                <a:spcPts val="0"/>
              </a:spcAft>
              <a:defRPr/>
            </a:pPr>
            <a:r>
              <a:rPr lang="en-US" dirty="0" smtClean="0"/>
              <a:t>Synchronous Data Link Control (SDLC) Protocol</a:t>
            </a:r>
            <a:endParaRPr lang="en-IN" dirty="0"/>
          </a:p>
        </p:txBody>
      </p:sp>
      <p:sp>
        <p:nvSpPr>
          <p:cNvPr id="20486" name="Content Placeholder 5"/>
          <p:cNvSpPr>
            <a:spLocks noGrp="1"/>
          </p:cNvSpPr>
          <p:nvPr>
            <p:ph idx="1"/>
          </p:nvPr>
        </p:nvSpPr>
        <p:spPr>
          <a:xfrm>
            <a:off x="914400" y="1500188"/>
            <a:ext cx="7772400" cy="4519612"/>
          </a:xfrm>
        </p:spPr>
        <p:txBody>
          <a:bodyPr>
            <a:normAutofit fontScale="92500" lnSpcReduction="10000"/>
          </a:bodyPr>
          <a:lstStyle/>
          <a:p>
            <a:pPr algn="just" eaLnBrk="1" hangingPunct="1"/>
            <a:r>
              <a:rPr lang="en-US" dirty="0" smtClean="0"/>
              <a:t>SDLC protocol was developed by IBM in 1975.</a:t>
            </a:r>
          </a:p>
          <a:p>
            <a:pPr algn="just" eaLnBrk="1" hangingPunct="1"/>
            <a:r>
              <a:rPr lang="en-US" dirty="0" smtClean="0"/>
              <a:t>After developing SDLC, IBM submitted it to American National Standard Institute (ANSI) and to International Standard Organization (ISO) for acceptance.</a:t>
            </a:r>
          </a:p>
          <a:p>
            <a:pPr algn="just" eaLnBrk="1" hangingPunct="1"/>
            <a:r>
              <a:rPr lang="en-US" dirty="0" smtClean="0"/>
              <a:t>ANSI modified it to ADCCP (Advanced Data Communication Control Procedure.</a:t>
            </a:r>
          </a:p>
          <a:p>
            <a:pPr algn="just" eaLnBrk="1" hangingPunct="1"/>
            <a:r>
              <a:rPr lang="en-US" dirty="0" smtClean="0"/>
              <a:t>ISO modified it to HDLC (High Level Data Link Control).</a:t>
            </a:r>
            <a:endParaRPr lang="en-IN" dirty="0" smtClean="0"/>
          </a:p>
        </p:txBody>
      </p:sp>
      <p:sp>
        <p:nvSpPr>
          <p:cNvPr id="5" name="Slide Number Placeholder 4"/>
          <p:cNvSpPr>
            <a:spLocks noGrp="1"/>
          </p:cNvSpPr>
          <p:nvPr>
            <p:ph type="sldNum" sz="quarter" idx="12"/>
          </p:nvPr>
        </p:nvSpPr>
        <p:spPr/>
        <p:txBody>
          <a:bodyPr/>
          <a:lstStyle/>
          <a:p>
            <a:pPr>
              <a:defRPr/>
            </a:pPr>
            <a:fld id="{29B7BD2D-02C5-48DB-B1ED-FEB3DD333CC4}" type="slidenum">
              <a:rPr lang="en-IN"/>
              <a:pPr>
                <a:defRPr/>
              </a:pPr>
              <a:t>83</a:t>
            </a:fld>
            <a:endParaRPr lang="en-IN"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082675"/>
          </a:xfrm>
        </p:spPr>
        <p:txBody>
          <a:bodyPr>
            <a:normAutofit fontScale="90000"/>
          </a:bodyPr>
          <a:lstStyle/>
          <a:p>
            <a:pPr algn="ctr">
              <a:defRPr/>
            </a:pPr>
            <a:r>
              <a:rPr lang="en-US" dirty="0" smtClean="0"/>
              <a:t>Synchronous Data Link Control (SDLC) Protocol (Cont…)</a:t>
            </a:r>
            <a:endParaRPr lang="en-IN" dirty="0"/>
          </a:p>
        </p:txBody>
      </p:sp>
      <p:sp>
        <p:nvSpPr>
          <p:cNvPr id="6" name="Content Placeholder 5"/>
          <p:cNvSpPr>
            <a:spLocks noGrp="1"/>
          </p:cNvSpPr>
          <p:nvPr>
            <p:ph idx="1"/>
          </p:nvPr>
        </p:nvSpPr>
        <p:spPr>
          <a:xfrm>
            <a:off x="928662" y="1643050"/>
            <a:ext cx="7772400" cy="4519612"/>
          </a:xfrm>
        </p:spPr>
        <p:txBody>
          <a:bodyPr>
            <a:normAutofit/>
          </a:bodyPr>
          <a:lstStyle/>
          <a:p>
            <a:pPr marL="274320" indent="-274320" eaLnBrk="1" fontAlgn="auto" hangingPunct="1">
              <a:spcBef>
                <a:spcPts val="0"/>
              </a:spcBef>
              <a:buFont typeface="Wingdings 2"/>
              <a:buChar char=""/>
              <a:defRPr/>
            </a:pPr>
            <a:r>
              <a:rPr lang="en-US" dirty="0" smtClean="0"/>
              <a:t>The format of SDLC is:</a:t>
            </a:r>
          </a:p>
          <a:p>
            <a:pPr marL="274320" indent="-274320">
              <a:spcBef>
                <a:spcPts val="0"/>
              </a:spcBef>
              <a:defRPr/>
            </a:pPr>
            <a:r>
              <a:rPr lang="en-US" dirty="0" smtClean="0"/>
              <a:t> frame </a:t>
            </a:r>
          </a:p>
          <a:p>
            <a:pPr marL="274320" indent="-274320" eaLnBrk="1" fontAlgn="auto" hangingPunct="1">
              <a:spcBef>
                <a:spcPts val="0"/>
              </a:spcBef>
              <a:buFont typeface="Wingdings 2"/>
              <a:buChar char=""/>
              <a:defRPr/>
            </a:pPr>
            <a:endParaRPr lang="en-US" dirty="0" smtClean="0"/>
          </a:p>
          <a:p>
            <a:pPr marL="274320" indent="-274320" algn="just" eaLnBrk="1" fontAlgn="auto" hangingPunct="1">
              <a:spcBef>
                <a:spcPts val="0"/>
              </a:spcBef>
              <a:buFont typeface="Wingdings 2"/>
              <a:buChar char=""/>
              <a:defRPr/>
            </a:pPr>
            <a:r>
              <a:rPr lang="en-US" dirty="0" smtClean="0"/>
              <a:t>The flag sequence of 8-bits 01111110 marks the beginning and ending of the frame.</a:t>
            </a:r>
          </a:p>
          <a:p>
            <a:pPr marL="274320" indent="-274320" algn="just" eaLnBrk="1" fontAlgn="auto" hangingPunct="1">
              <a:spcBef>
                <a:spcPts val="0"/>
              </a:spcBef>
              <a:buFont typeface="Wingdings 2"/>
              <a:buChar char=""/>
              <a:defRPr/>
            </a:pPr>
            <a:r>
              <a:rPr lang="en-US" dirty="0" smtClean="0"/>
              <a:t>Address field contains the address of the receiver.</a:t>
            </a:r>
          </a:p>
          <a:p>
            <a:pPr marL="274320" indent="-274320" algn="just" eaLnBrk="1" fontAlgn="auto" hangingPunct="1">
              <a:spcBef>
                <a:spcPts val="0"/>
              </a:spcBef>
              <a:buFont typeface="Wingdings 2"/>
              <a:buChar char=""/>
              <a:defRPr/>
            </a:pPr>
            <a:r>
              <a:rPr lang="en-US" dirty="0" smtClean="0"/>
              <a:t>Control field carries the sequence number, acknowledgement, requests and responses.</a:t>
            </a:r>
            <a:endParaRPr lang="en-IN" dirty="0"/>
          </a:p>
        </p:txBody>
      </p:sp>
      <p:sp>
        <p:nvSpPr>
          <p:cNvPr id="5" name="Slide Number Placeholder 4"/>
          <p:cNvSpPr>
            <a:spLocks noGrp="1"/>
          </p:cNvSpPr>
          <p:nvPr>
            <p:ph type="sldNum" sz="quarter" idx="12"/>
          </p:nvPr>
        </p:nvSpPr>
        <p:spPr/>
        <p:txBody>
          <a:bodyPr/>
          <a:lstStyle/>
          <a:p>
            <a:pPr>
              <a:defRPr/>
            </a:pPr>
            <a:fld id="{AA180A35-8318-4B42-BC16-3759021FE597}" type="slidenum">
              <a:rPr lang="en-IN"/>
              <a:pPr>
                <a:defRPr/>
              </a:pPr>
              <a:t>84</a:t>
            </a:fld>
            <a:endParaRPr lang="en-IN" dirty="0"/>
          </a:p>
        </p:txBody>
      </p:sp>
      <p:graphicFrame>
        <p:nvGraphicFramePr>
          <p:cNvPr id="7" name="Table 6"/>
          <p:cNvGraphicFramePr>
            <a:graphicFrameLocks noGrp="1"/>
          </p:cNvGraphicFramePr>
          <p:nvPr/>
        </p:nvGraphicFramePr>
        <p:xfrm>
          <a:off x="1071563" y="2357438"/>
          <a:ext cx="7429554" cy="370840"/>
        </p:xfrm>
        <a:graphic>
          <a:graphicData uri="http://schemas.openxmlformats.org/drawingml/2006/table">
            <a:tbl>
              <a:tblPr firstRow="1" bandRow="1">
                <a:tableStyleId>{5940675A-B579-460E-94D1-54222C63F5DA}</a:tableStyleId>
              </a:tblPr>
              <a:tblGrid>
                <a:gridCol w="1000134">
                  <a:extLst>
                    <a:ext uri="{9D8B030D-6E8A-4147-A177-3AD203B41FA5}">
                      <a16:colId xmlns:a16="http://schemas.microsoft.com/office/drawing/2014/main" val="20000"/>
                    </a:ext>
                  </a:extLst>
                </a:gridCol>
                <a:gridCol w="1143008">
                  <a:extLst>
                    <a:ext uri="{9D8B030D-6E8A-4147-A177-3AD203B41FA5}">
                      <a16:colId xmlns:a16="http://schemas.microsoft.com/office/drawing/2014/main" val="20001"/>
                    </a:ext>
                  </a:extLst>
                </a:gridCol>
                <a:gridCol w="1071570">
                  <a:extLst>
                    <a:ext uri="{9D8B030D-6E8A-4147-A177-3AD203B41FA5}">
                      <a16:colId xmlns:a16="http://schemas.microsoft.com/office/drawing/2014/main" val="20002"/>
                    </a:ext>
                  </a:extLst>
                </a:gridCol>
                <a:gridCol w="2071702">
                  <a:extLst>
                    <a:ext uri="{9D8B030D-6E8A-4147-A177-3AD203B41FA5}">
                      <a16:colId xmlns:a16="http://schemas.microsoft.com/office/drawing/2014/main" val="20003"/>
                    </a:ext>
                  </a:extLst>
                </a:gridCol>
                <a:gridCol w="1143008">
                  <a:extLst>
                    <a:ext uri="{9D8B030D-6E8A-4147-A177-3AD203B41FA5}">
                      <a16:colId xmlns:a16="http://schemas.microsoft.com/office/drawing/2014/main" val="20004"/>
                    </a:ext>
                  </a:extLst>
                </a:gridCol>
                <a:gridCol w="1000132">
                  <a:extLst>
                    <a:ext uri="{9D8B030D-6E8A-4147-A177-3AD203B41FA5}">
                      <a16:colId xmlns:a16="http://schemas.microsoft.com/office/drawing/2014/main" val="20005"/>
                    </a:ext>
                  </a:extLst>
                </a:gridCol>
              </a:tblGrid>
              <a:tr h="370840">
                <a:tc>
                  <a:txBody>
                    <a:bodyPr/>
                    <a:lstStyle/>
                    <a:p>
                      <a:pPr algn="ctr"/>
                      <a:r>
                        <a:rPr lang="en-US" dirty="0" smtClean="0"/>
                        <a:t>Flag</a:t>
                      </a:r>
                      <a:endParaRPr lang="en-IN" dirty="0"/>
                    </a:p>
                  </a:txBody>
                  <a:tcPr/>
                </a:tc>
                <a:tc>
                  <a:txBody>
                    <a:bodyPr/>
                    <a:lstStyle/>
                    <a:p>
                      <a:pPr algn="ctr"/>
                      <a:r>
                        <a:rPr lang="en-US" dirty="0" smtClean="0"/>
                        <a:t>Address</a:t>
                      </a:r>
                      <a:endParaRPr lang="en-IN" dirty="0"/>
                    </a:p>
                  </a:txBody>
                  <a:tcPr/>
                </a:tc>
                <a:tc>
                  <a:txBody>
                    <a:bodyPr/>
                    <a:lstStyle/>
                    <a:p>
                      <a:pPr algn="ctr"/>
                      <a:r>
                        <a:rPr lang="en-US" dirty="0" smtClean="0"/>
                        <a:t>Control</a:t>
                      </a:r>
                      <a:endParaRPr lang="en-IN" dirty="0"/>
                    </a:p>
                  </a:txBody>
                  <a:tcPr/>
                </a:tc>
                <a:tc>
                  <a:txBody>
                    <a:bodyPr/>
                    <a:lstStyle/>
                    <a:p>
                      <a:pPr algn="ctr"/>
                      <a:r>
                        <a:rPr lang="en-US" dirty="0" smtClean="0"/>
                        <a:t>User Data</a:t>
                      </a:r>
                      <a:endParaRPr lang="en-IN" dirty="0"/>
                    </a:p>
                  </a:txBody>
                  <a:tcPr/>
                </a:tc>
                <a:tc>
                  <a:txBody>
                    <a:bodyPr/>
                    <a:lstStyle/>
                    <a:p>
                      <a:pPr algn="ctr"/>
                      <a:r>
                        <a:rPr lang="en-US" dirty="0" smtClean="0"/>
                        <a:t>ECF</a:t>
                      </a:r>
                      <a:endParaRPr lang="en-IN" dirty="0"/>
                    </a:p>
                  </a:txBody>
                  <a:tcPr/>
                </a:tc>
                <a:tc>
                  <a:txBody>
                    <a:bodyPr/>
                    <a:lstStyle/>
                    <a:p>
                      <a:pPr algn="ctr"/>
                      <a:r>
                        <a:rPr lang="en-US" dirty="0" smtClean="0"/>
                        <a:t>Flag</a:t>
                      </a:r>
                      <a:endParaRPr lang="en-IN" dirty="0"/>
                    </a:p>
                  </a:txBody>
                  <a:tcPr/>
                </a:tc>
                <a:extLst>
                  <a:ext uri="{0D108BD9-81ED-4DB2-BD59-A6C34878D82A}">
                    <a16:rowId xmlns:a16="http://schemas.microsoft.com/office/drawing/2014/main" val="10000"/>
                  </a:ext>
                </a:extLst>
              </a:tr>
            </a:tbl>
          </a:graphicData>
        </a:graphic>
      </p:graphicFrame>
      <p:sp>
        <p:nvSpPr>
          <p:cNvPr id="21527" name="TextBox 8"/>
          <p:cNvSpPr txBox="1">
            <a:spLocks noChangeArrowheads="1"/>
          </p:cNvSpPr>
          <p:nvPr/>
        </p:nvSpPr>
        <p:spPr bwMode="auto">
          <a:xfrm>
            <a:off x="2286000" y="2786063"/>
            <a:ext cx="714375" cy="369887"/>
          </a:xfrm>
          <a:prstGeom prst="rect">
            <a:avLst/>
          </a:prstGeom>
          <a:noFill/>
          <a:ln w="9525">
            <a:noFill/>
            <a:miter lim="800000"/>
            <a:headEnd/>
            <a:tailEnd/>
          </a:ln>
        </p:spPr>
        <p:txBody>
          <a:bodyPr>
            <a:spAutoFit/>
          </a:bodyPr>
          <a:lstStyle/>
          <a:p>
            <a:r>
              <a:rPr lang="en-US">
                <a:latin typeface="Perpetua" pitchFamily="18" charset="0"/>
              </a:rPr>
              <a:t>8-Bit</a:t>
            </a:r>
            <a:endParaRPr lang="en-IN">
              <a:latin typeface="Perpetua" pitchFamily="18" charset="0"/>
            </a:endParaRPr>
          </a:p>
        </p:txBody>
      </p:sp>
      <p:sp>
        <p:nvSpPr>
          <p:cNvPr id="21528" name="TextBox 9"/>
          <p:cNvSpPr txBox="1">
            <a:spLocks noChangeArrowheads="1"/>
          </p:cNvSpPr>
          <p:nvPr/>
        </p:nvSpPr>
        <p:spPr bwMode="auto">
          <a:xfrm>
            <a:off x="3429000" y="2786063"/>
            <a:ext cx="714375" cy="369887"/>
          </a:xfrm>
          <a:prstGeom prst="rect">
            <a:avLst/>
          </a:prstGeom>
          <a:noFill/>
          <a:ln w="9525">
            <a:noFill/>
            <a:miter lim="800000"/>
            <a:headEnd/>
            <a:tailEnd/>
          </a:ln>
        </p:spPr>
        <p:txBody>
          <a:bodyPr>
            <a:spAutoFit/>
          </a:bodyPr>
          <a:lstStyle/>
          <a:p>
            <a:r>
              <a:rPr lang="en-US">
                <a:latin typeface="Perpetua" pitchFamily="18" charset="0"/>
              </a:rPr>
              <a:t>8-Bit</a:t>
            </a:r>
            <a:endParaRPr lang="en-IN">
              <a:latin typeface="Perpetua" pitchFamily="18" charset="0"/>
            </a:endParaRPr>
          </a:p>
        </p:txBody>
      </p:sp>
      <p:sp>
        <p:nvSpPr>
          <p:cNvPr id="21529" name="TextBox 10"/>
          <p:cNvSpPr txBox="1">
            <a:spLocks noChangeArrowheads="1"/>
          </p:cNvSpPr>
          <p:nvPr/>
        </p:nvSpPr>
        <p:spPr bwMode="auto">
          <a:xfrm>
            <a:off x="6572250" y="2786063"/>
            <a:ext cx="857250" cy="369887"/>
          </a:xfrm>
          <a:prstGeom prst="rect">
            <a:avLst/>
          </a:prstGeom>
          <a:noFill/>
          <a:ln w="9525">
            <a:noFill/>
            <a:miter lim="800000"/>
            <a:headEnd/>
            <a:tailEnd/>
          </a:ln>
        </p:spPr>
        <p:txBody>
          <a:bodyPr>
            <a:spAutoFit/>
          </a:bodyPr>
          <a:lstStyle/>
          <a:p>
            <a:r>
              <a:rPr lang="en-US">
                <a:latin typeface="Perpetua" pitchFamily="18" charset="0"/>
              </a:rPr>
              <a:t>16-Bit</a:t>
            </a:r>
            <a:endParaRPr lang="en-IN">
              <a:latin typeface="Perpetua" pitchFamily="18" charset="0"/>
            </a:endParaRPr>
          </a:p>
        </p:txBody>
      </p:sp>
      <p:sp>
        <p:nvSpPr>
          <p:cNvPr id="21530" name="TextBox 11"/>
          <p:cNvSpPr txBox="1">
            <a:spLocks noChangeArrowheads="1"/>
          </p:cNvSpPr>
          <p:nvPr/>
        </p:nvSpPr>
        <p:spPr bwMode="auto">
          <a:xfrm>
            <a:off x="1071563" y="2000250"/>
            <a:ext cx="1214437" cy="369888"/>
          </a:xfrm>
          <a:prstGeom prst="rect">
            <a:avLst/>
          </a:prstGeom>
          <a:noFill/>
          <a:ln w="9525">
            <a:noFill/>
            <a:miter lim="800000"/>
            <a:headEnd/>
            <a:tailEnd/>
          </a:ln>
        </p:spPr>
        <p:txBody>
          <a:bodyPr>
            <a:spAutoFit/>
          </a:bodyPr>
          <a:lstStyle/>
          <a:p>
            <a:r>
              <a:rPr lang="en-US">
                <a:latin typeface="Perpetua" pitchFamily="18" charset="0"/>
              </a:rPr>
              <a:t>01111110</a:t>
            </a:r>
            <a:endParaRPr lang="en-IN">
              <a:latin typeface="Perpetua" pitchFamily="18" charset="0"/>
            </a:endParaRPr>
          </a:p>
        </p:txBody>
      </p:sp>
      <p:sp>
        <p:nvSpPr>
          <p:cNvPr id="21531" name="TextBox 12"/>
          <p:cNvSpPr txBox="1">
            <a:spLocks noChangeArrowheads="1"/>
          </p:cNvSpPr>
          <p:nvPr/>
        </p:nvSpPr>
        <p:spPr bwMode="auto">
          <a:xfrm>
            <a:off x="7500938" y="2000250"/>
            <a:ext cx="1214437" cy="369888"/>
          </a:xfrm>
          <a:prstGeom prst="rect">
            <a:avLst/>
          </a:prstGeom>
          <a:noFill/>
          <a:ln w="9525">
            <a:noFill/>
            <a:miter lim="800000"/>
            <a:headEnd/>
            <a:tailEnd/>
          </a:ln>
        </p:spPr>
        <p:txBody>
          <a:bodyPr>
            <a:spAutoFit/>
          </a:bodyPr>
          <a:lstStyle/>
          <a:p>
            <a:r>
              <a:rPr lang="en-US">
                <a:latin typeface="Perpetua" pitchFamily="18" charset="0"/>
              </a:rPr>
              <a:t>01111110</a:t>
            </a:r>
            <a:endParaRPr lang="en-IN">
              <a:latin typeface="Perpetua" pitchFamily="18"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082675"/>
          </a:xfrm>
        </p:spPr>
        <p:txBody>
          <a:bodyPr>
            <a:normAutofit fontScale="90000"/>
          </a:bodyPr>
          <a:lstStyle/>
          <a:p>
            <a:pPr eaLnBrk="1" fontAlgn="auto" hangingPunct="1">
              <a:spcAft>
                <a:spcPts val="0"/>
              </a:spcAft>
              <a:defRPr/>
            </a:pPr>
            <a:r>
              <a:rPr lang="en-US" dirty="0" smtClean="0"/>
              <a:t>Synchronous Data Link Control (SDLC) Protocol</a:t>
            </a:r>
            <a:endParaRPr lang="en-IN" dirty="0"/>
          </a:p>
        </p:txBody>
      </p:sp>
      <p:sp>
        <p:nvSpPr>
          <p:cNvPr id="22534" name="Content Placeholder 5"/>
          <p:cNvSpPr>
            <a:spLocks noGrp="1"/>
          </p:cNvSpPr>
          <p:nvPr>
            <p:ph idx="1"/>
          </p:nvPr>
        </p:nvSpPr>
        <p:spPr>
          <a:xfrm>
            <a:off x="914400" y="1500188"/>
            <a:ext cx="7772400" cy="4519612"/>
          </a:xfrm>
        </p:spPr>
        <p:txBody>
          <a:bodyPr/>
          <a:lstStyle/>
          <a:p>
            <a:pPr eaLnBrk="1" hangingPunct="1"/>
            <a:r>
              <a:rPr lang="en-US" dirty="0" smtClean="0"/>
              <a:t>The frame format of SDLC is:</a:t>
            </a:r>
          </a:p>
          <a:p>
            <a:pPr eaLnBrk="1" hangingPunct="1"/>
            <a:endParaRPr lang="en-US" dirty="0" smtClean="0"/>
          </a:p>
          <a:p>
            <a:pPr eaLnBrk="1" hangingPunct="1"/>
            <a:endParaRPr lang="en-US" dirty="0" smtClean="0"/>
          </a:p>
          <a:p>
            <a:pPr algn="just" eaLnBrk="1" hangingPunct="1"/>
            <a:r>
              <a:rPr lang="en-US" dirty="0" smtClean="0"/>
              <a:t>The user data field carries the data and is of variable length.</a:t>
            </a:r>
          </a:p>
          <a:p>
            <a:pPr algn="just" eaLnBrk="1" hangingPunct="1"/>
            <a:r>
              <a:rPr lang="en-US" dirty="0" smtClean="0"/>
              <a:t>ECF stands for Error Checking Field and is of 16-bits. It is used for error control.</a:t>
            </a:r>
          </a:p>
        </p:txBody>
      </p:sp>
      <p:sp>
        <p:nvSpPr>
          <p:cNvPr id="5" name="Slide Number Placeholder 4"/>
          <p:cNvSpPr>
            <a:spLocks noGrp="1"/>
          </p:cNvSpPr>
          <p:nvPr>
            <p:ph type="sldNum" sz="quarter" idx="12"/>
          </p:nvPr>
        </p:nvSpPr>
        <p:spPr/>
        <p:txBody>
          <a:bodyPr/>
          <a:lstStyle/>
          <a:p>
            <a:pPr>
              <a:defRPr/>
            </a:pPr>
            <a:fld id="{583FD399-690A-4892-BE4D-15307D0C5493}" type="slidenum">
              <a:rPr lang="en-IN"/>
              <a:pPr>
                <a:defRPr/>
              </a:pPr>
              <a:t>85</a:t>
            </a:fld>
            <a:endParaRPr lang="en-IN" dirty="0"/>
          </a:p>
        </p:txBody>
      </p:sp>
      <p:graphicFrame>
        <p:nvGraphicFramePr>
          <p:cNvPr id="7" name="Table 6"/>
          <p:cNvGraphicFramePr>
            <a:graphicFrameLocks noGrp="1"/>
          </p:cNvGraphicFramePr>
          <p:nvPr/>
        </p:nvGraphicFramePr>
        <p:xfrm>
          <a:off x="1071563" y="2357438"/>
          <a:ext cx="7429554" cy="370840"/>
        </p:xfrm>
        <a:graphic>
          <a:graphicData uri="http://schemas.openxmlformats.org/drawingml/2006/table">
            <a:tbl>
              <a:tblPr firstRow="1" bandRow="1">
                <a:tableStyleId>{5940675A-B579-460E-94D1-54222C63F5DA}</a:tableStyleId>
              </a:tblPr>
              <a:tblGrid>
                <a:gridCol w="1000134">
                  <a:extLst>
                    <a:ext uri="{9D8B030D-6E8A-4147-A177-3AD203B41FA5}">
                      <a16:colId xmlns:a16="http://schemas.microsoft.com/office/drawing/2014/main" val="20000"/>
                    </a:ext>
                  </a:extLst>
                </a:gridCol>
                <a:gridCol w="1143008">
                  <a:extLst>
                    <a:ext uri="{9D8B030D-6E8A-4147-A177-3AD203B41FA5}">
                      <a16:colId xmlns:a16="http://schemas.microsoft.com/office/drawing/2014/main" val="20001"/>
                    </a:ext>
                  </a:extLst>
                </a:gridCol>
                <a:gridCol w="1071570">
                  <a:extLst>
                    <a:ext uri="{9D8B030D-6E8A-4147-A177-3AD203B41FA5}">
                      <a16:colId xmlns:a16="http://schemas.microsoft.com/office/drawing/2014/main" val="20002"/>
                    </a:ext>
                  </a:extLst>
                </a:gridCol>
                <a:gridCol w="2071702">
                  <a:extLst>
                    <a:ext uri="{9D8B030D-6E8A-4147-A177-3AD203B41FA5}">
                      <a16:colId xmlns:a16="http://schemas.microsoft.com/office/drawing/2014/main" val="20003"/>
                    </a:ext>
                  </a:extLst>
                </a:gridCol>
                <a:gridCol w="1143008">
                  <a:extLst>
                    <a:ext uri="{9D8B030D-6E8A-4147-A177-3AD203B41FA5}">
                      <a16:colId xmlns:a16="http://schemas.microsoft.com/office/drawing/2014/main" val="20004"/>
                    </a:ext>
                  </a:extLst>
                </a:gridCol>
                <a:gridCol w="1000132">
                  <a:extLst>
                    <a:ext uri="{9D8B030D-6E8A-4147-A177-3AD203B41FA5}">
                      <a16:colId xmlns:a16="http://schemas.microsoft.com/office/drawing/2014/main" val="20005"/>
                    </a:ext>
                  </a:extLst>
                </a:gridCol>
              </a:tblGrid>
              <a:tr h="370840">
                <a:tc>
                  <a:txBody>
                    <a:bodyPr/>
                    <a:lstStyle/>
                    <a:p>
                      <a:pPr algn="ctr"/>
                      <a:r>
                        <a:rPr lang="en-US" dirty="0" smtClean="0"/>
                        <a:t>Flag</a:t>
                      </a:r>
                      <a:endParaRPr lang="en-IN" dirty="0"/>
                    </a:p>
                  </a:txBody>
                  <a:tcPr/>
                </a:tc>
                <a:tc>
                  <a:txBody>
                    <a:bodyPr/>
                    <a:lstStyle/>
                    <a:p>
                      <a:pPr algn="ctr"/>
                      <a:r>
                        <a:rPr lang="en-US" dirty="0" smtClean="0"/>
                        <a:t>Address</a:t>
                      </a:r>
                      <a:endParaRPr lang="en-IN" dirty="0"/>
                    </a:p>
                  </a:txBody>
                  <a:tcPr/>
                </a:tc>
                <a:tc>
                  <a:txBody>
                    <a:bodyPr/>
                    <a:lstStyle/>
                    <a:p>
                      <a:pPr algn="ctr"/>
                      <a:r>
                        <a:rPr lang="en-US" dirty="0" smtClean="0"/>
                        <a:t>Control</a:t>
                      </a:r>
                      <a:endParaRPr lang="en-IN" dirty="0"/>
                    </a:p>
                  </a:txBody>
                  <a:tcPr/>
                </a:tc>
                <a:tc>
                  <a:txBody>
                    <a:bodyPr/>
                    <a:lstStyle/>
                    <a:p>
                      <a:pPr algn="ctr"/>
                      <a:r>
                        <a:rPr lang="en-US" dirty="0" smtClean="0"/>
                        <a:t>User Data</a:t>
                      </a:r>
                      <a:endParaRPr lang="en-IN" dirty="0"/>
                    </a:p>
                  </a:txBody>
                  <a:tcPr/>
                </a:tc>
                <a:tc>
                  <a:txBody>
                    <a:bodyPr/>
                    <a:lstStyle/>
                    <a:p>
                      <a:pPr algn="ctr"/>
                      <a:r>
                        <a:rPr lang="en-US" dirty="0" smtClean="0"/>
                        <a:t>ECF</a:t>
                      </a:r>
                      <a:endParaRPr lang="en-IN" dirty="0"/>
                    </a:p>
                  </a:txBody>
                  <a:tcPr/>
                </a:tc>
                <a:tc>
                  <a:txBody>
                    <a:bodyPr/>
                    <a:lstStyle/>
                    <a:p>
                      <a:pPr algn="ctr"/>
                      <a:r>
                        <a:rPr lang="en-US" dirty="0" smtClean="0"/>
                        <a:t>Flag</a:t>
                      </a:r>
                      <a:endParaRPr lang="en-IN" dirty="0"/>
                    </a:p>
                  </a:txBody>
                  <a:tcPr/>
                </a:tc>
                <a:extLst>
                  <a:ext uri="{0D108BD9-81ED-4DB2-BD59-A6C34878D82A}">
                    <a16:rowId xmlns:a16="http://schemas.microsoft.com/office/drawing/2014/main" val="10000"/>
                  </a:ext>
                </a:extLst>
              </a:tr>
            </a:tbl>
          </a:graphicData>
        </a:graphic>
      </p:graphicFrame>
      <p:sp>
        <p:nvSpPr>
          <p:cNvPr id="22551" name="TextBox 8"/>
          <p:cNvSpPr txBox="1">
            <a:spLocks noChangeArrowheads="1"/>
          </p:cNvSpPr>
          <p:nvPr/>
        </p:nvSpPr>
        <p:spPr bwMode="auto">
          <a:xfrm>
            <a:off x="2286000" y="2786063"/>
            <a:ext cx="714375" cy="369887"/>
          </a:xfrm>
          <a:prstGeom prst="rect">
            <a:avLst/>
          </a:prstGeom>
          <a:noFill/>
          <a:ln w="9525">
            <a:noFill/>
            <a:miter lim="800000"/>
            <a:headEnd/>
            <a:tailEnd/>
          </a:ln>
        </p:spPr>
        <p:txBody>
          <a:bodyPr>
            <a:spAutoFit/>
          </a:bodyPr>
          <a:lstStyle/>
          <a:p>
            <a:r>
              <a:rPr lang="en-US">
                <a:latin typeface="Perpetua" pitchFamily="18" charset="0"/>
              </a:rPr>
              <a:t>8-Bit</a:t>
            </a:r>
            <a:endParaRPr lang="en-IN">
              <a:latin typeface="Perpetua" pitchFamily="18" charset="0"/>
            </a:endParaRPr>
          </a:p>
        </p:txBody>
      </p:sp>
      <p:sp>
        <p:nvSpPr>
          <p:cNvPr id="22552" name="TextBox 9"/>
          <p:cNvSpPr txBox="1">
            <a:spLocks noChangeArrowheads="1"/>
          </p:cNvSpPr>
          <p:nvPr/>
        </p:nvSpPr>
        <p:spPr bwMode="auto">
          <a:xfrm>
            <a:off x="3429000" y="2786063"/>
            <a:ext cx="714375" cy="369887"/>
          </a:xfrm>
          <a:prstGeom prst="rect">
            <a:avLst/>
          </a:prstGeom>
          <a:noFill/>
          <a:ln w="9525">
            <a:noFill/>
            <a:miter lim="800000"/>
            <a:headEnd/>
            <a:tailEnd/>
          </a:ln>
        </p:spPr>
        <p:txBody>
          <a:bodyPr>
            <a:spAutoFit/>
          </a:bodyPr>
          <a:lstStyle/>
          <a:p>
            <a:r>
              <a:rPr lang="en-US">
                <a:latin typeface="Perpetua" pitchFamily="18" charset="0"/>
              </a:rPr>
              <a:t>8-Bit</a:t>
            </a:r>
            <a:endParaRPr lang="en-IN">
              <a:latin typeface="Perpetua" pitchFamily="18" charset="0"/>
            </a:endParaRPr>
          </a:p>
        </p:txBody>
      </p:sp>
      <p:sp>
        <p:nvSpPr>
          <p:cNvPr id="22553" name="TextBox 10"/>
          <p:cNvSpPr txBox="1">
            <a:spLocks noChangeArrowheads="1"/>
          </p:cNvSpPr>
          <p:nvPr/>
        </p:nvSpPr>
        <p:spPr bwMode="auto">
          <a:xfrm>
            <a:off x="6572250" y="2786063"/>
            <a:ext cx="857250" cy="369887"/>
          </a:xfrm>
          <a:prstGeom prst="rect">
            <a:avLst/>
          </a:prstGeom>
          <a:noFill/>
          <a:ln w="9525">
            <a:noFill/>
            <a:miter lim="800000"/>
            <a:headEnd/>
            <a:tailEnd/>
          </a:ln>
        </p:spPr>
        <p:txBody>
          <a:bodyPr>
            <a:spAutoFit/>
          </a:bodyPr>
          <a:lstStyle/>
          <a:p>
            <a:r>
              <a:rPr lang="en-US">
                <a:latin typeface="Perpetua" pitchFamily="18" charset="0"/>
              </a:rPr>
              <a:t>16-Bit</a:t>
            </a:r>
            <a:endParaRPr lang="en-IN">
              <a:latin typeface="Perpetua" pitchFamily="18" charset="0"/>
            </a:endParaRPr>
          </a:p>
        </p:txBody>
      </p:sp>
      <p:sp>
        <p:nvSpPr>
          <p:cNvPr id="22554" name="TextBox 11"/>
          <p:cNvSpPr txBox="1">
            <a:spLocks noChangeArrowheads="1"/>
          </p:cNvSpPr>
          <p:nvPr/>
        </p:nvSpPr>
        <p:spPr bwMode="auto">
          <a:xfrm>
            <a:off x="1071563" y="2000250"/>
            <a:ext cx="1214437" cy="369888"/>
          </a:xfrm>
          <a:prstGeom prst="rect">
            <a:avLst/>
          </a:prstGeom>
          <a:noFill/>
          <a:ln w="9525">
            <a:noFill/>
            <a:miter lim="800000"/>
            <a:headEnd/>
            <a:tailEnd/>
          </a:ln>
        </p:spPr>
        <p:txBody>
          <a:bodyPr>
            <a:spAutoFit/>
          </a:bodyPr>
          <a:lstStyle/>
          <a:p>
            <a:r>
              <a:rPr lang="en-US">
                <a:latin typeface="Perpetua" pitchFamily="18" charset="0"/>
              </a:rPr>
              <a:t>01111110</a:t>
            </a:r>
            <a:endParaRPr lang="en-IN">
              <a:latin typeface="Perpetua" pitchFamily="18" charset="0"/>
            </a:endParaRPr>
          </a:p>
        </p:txBody>
      </p:sp>
      <p:sp>
        <p:nvSpPr>
          <p:cNvPr id="22555" name="TextBox 12"/>
          <p:cNvSpPr txBox="1">
            <a:spLocks noChangeArrowheads="1"/>
          </p:cNvSpPr>
          <p:nvPr/>
        </p:nvSpPr>
        <p:spPr bwMode="auto">
          <a:xfrm>
            <a:off x="7500938" y="2000250"/>
            <a:ext cx="1214437" cy="369888"/>
          </a:xfrm>
          <a:prstGeom prst="rect">
            <a:avLst/>
          </a:prstGeom>
          <a:noFill/>
          <a:ln w="9525">
            <a:noFill/>
            <a:miter lim="800000"/>
            <a:headEnd/>
            <a:tailEnd/>
          </a:ln>
        </p:spPr>
        <p:txBody>
          <a:bodyPr>
            <a:spAutoFit/>
          </a:bodyPr>
          <a:lstStyle/>
          <a:p>
            <a:r>
              <a:rPr lang="en-US">
                <a:latin typeface="Perpetua" pitchFamily="18" charset="0"/>
              </a:rPr>
              <a:t>01111110</a:t>
            </a:r>
            <a:endParaRPr lang="en-IN">
              <a:latin typeface="Perpetua" pitchFamily="18"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082675"/>
          </a:xfrm>
        </p:spPr>
        <p:txBody>
          <a:bodyPr>
            <a:normAutofit fontScale="90000"/>
          </a:bodyPr>
          <a:lstStyle/>
          <a:p>
            <a:pPr eaLnBrk="1" fontAlgn="auto" hangingPunct="1">
              <a:spcAft>
                <a:spcPts val="0"/>
              </a:spcAft>
              <a:defRPr/>
            </a:pPr>
            <a:r>
              <a:rPr lang="en-US" dirty="0" smtClean="0"/>
              <a:t>High Level Data Link Control (HDLC) Protocol</a:t>
            </a:r>
            <a:endParaRPr lang="en-IN" dirty="0"/>
          </a:p>
        </p:txBody>
      </p:sp>
      <p:sp>
        <p:nvSpPr>
          <p:cNvPr id="23558" name="Content Placeholder 5"/>
          <p:cNvSpPr>
            <a:spLocks noGrp="1"/>
          </p:cNvSpPr>
          <p:nvPr>
            <p:ph idx="1"/>
          </p:nvPr>
        </p:nvSpPr>
        <p:spPr>
          <a:xfrm>
            <a:off x="914400" y="1500188"/>
            <a:ext cx="7772400" cy="4519612"/>
          </a:xfrm>
        </p:spPr>
        <p:txBody>
          <a:bodyPr/>
          <a:lstStyle/>
          <a:p>
            <a:pPr algn="just" eaLnBrk="1" hangingPunct="1"/>
            <a:r>
              <a:rPr lang="en-US" dirty="0" smtClean="0"/>
              <a:t>HDLC came into existence after ISO modified the SDLC protocol.</a:t>
            </a:r>
          </a:p>
          <a:p>
            <a:pPr algn="just" eaLnBrk="1" hangingPunct="1"/>
            <a:r>
              <a:rPr lang="en-US" dirty="0" smtClean="0"/>
              <a:t>It is a bit-oriented protocol that supports both half and full duplex communication.</a:t>
            </a:r>
          </a:p>
          <a:p>
            <a:pPr algn="just" eaLnBrk="1" hangingPunct="1"/>
            <a:r>
              <a:rPr lang="en-US" dirty="0" smtClean="0"/>
              <a:t>Systems using HDLC are characterized by:</a:t>
            </a:r>
          </a:p>
          <a:p>
            <a:pPr lvl="1" algn="just" eaLnBrk="1" hangingPunct="1"/>
            <a:r>
              <a:rPr lang="en-US" dirty="0" smtClean="0"/>
              <a:t>Station Types</a:t>
            </a:r>
          </a:p>
          <a:p>
            <a:pPr lvl="1" algn="just" eaLnBrk="1" hangingPunct="1"/>
            <a:r>
              <a:rPr lang="en-US" dirty="0" smtClean="0"/>
              <a:t>Configuration.</a:t>
            </a:r>
          </a:p>
          <a:p>
            <a:pPr lvl="1" algn="just" eaLnBrk="1" hangingPunct="1"/>
            <a:r>
              <a:rPr lang="en-US" dirty="0" smtClean="0"/>
              <a:t>Response Modes</a:t>
            </a:r>
            <a:endParaRPr lang="en-IN" dirty="0" smtClean="0"/>
          </a:p>
        </p:txBody>
      </p:sp>
      <p:sp>
        <p:nvSpPr>
          <p:cNvPr id="5" name="Slide Number Placeholder 4"/>
          <p:cNvSpPr>
            <a:spLocks noGrp="1"/>
          </p:cNvSpPr>
          <p:nvPr>
            <p:ph type="sldNum" sz="quarter" idx="12"/>
          </p:nvPr>
        </p:nvSpPr>
        <p:spPr/>
        <p:txBody>
          <a:bodyPr/>
          <a:lstStyle/>
          <a:p>
            <a:pPr>
              <a:defRPr/>
            </a:pPr>
            <a:fld id="{57784E7A-F10E-4363-AAF9-A06379E1417B}" type="slidenum">
              <a:rPr lang="en-IN"/>
              <a:pPr>
                <a:defRPr/>
              </a:pPr>
              <a:t>86</a:t>
            </a:fld>
            <a:endParaRPr lang="en-IN"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Station Types</a:t>
            </a:r>
            <a:endParaRPr lang="en-IN" smtClean="0"/>
          </a:p>
        </p:txBody>
      </p:sp>
      <p:sp>
        <p:nvSpPr>
          <p:cNvPr id="24582" name="Content Placeholder 5"/>
          <p:cNvSpPr>
            <a:spLocks noGrp="1"/>
          </p:cNvSpPr>
          <p:nvPr>
            <p:ph idx="1"/>
          </p:nvPr>
        </p:nvSpPr>
        <p:spPr>
          <a:xfrm>
            <a:off x="914400" y="1285875"/>
            <a:ext cx="7772400" cy="4733925"/>
          </a:xfrm>
        </p:spPr>
        <p:txBody>
          <a:bodyPr/>
          <a:lstStyle/>
          <a:p>
            <a:pPr algn="just" eaLnBrk="1" hangingPunct="1"/>
            <a:r>
              <a:rPr lang="en-US" dirty="0" smtClean="0"/>
              <a:t>To make HDLC protocol applicable to various network configurations, three types of stations have been defined:</a:t>
            </a:r>
          </a:p>
          <a:p>
            <a:pPr lvl="1" algn="just" eaLnBrk="1" hangingPunct="1"/>
            <a:r>
              <a:rPr lang="en-US" dirty="0" smtClean="0"/>
              <a:t>Primary Station</a:t>
            </a:r>
          </a:p>
          <a:p>
            <a:pPr lvl="1" algn="just" eaLnBrk="1" hangingPunct="1"/>
            <a:r>
              <a:rPr lang="en-US" dirty="0" smtClean="0"/>
              <a:t>Secondary Station</a:t>
            </a:r>
          </a:p>
          <a:p>
            <a:pPr lvl="1" algn="just" eaLnBrk="1" hangingPunct="1"/>
            <a:r>
              <a:rPr lang="en-US" dirty="0" smtClean="0"/>
              <a:t>Combined Station</a:t>
            </a:r>
            <a:endParaRPr lang="en-IN" dirty="0" smtClean="0"/>
          </a:p>
        </p:txBody>
      </p:sp>
      <p:sp>
        <p:nvSpPr>
          <p:cNvPr id="5" name="Slide Number Placeholder 4"/>
          <p:cNvSpPr>
            <a:spLocks noGrp="1"/>
          </p:cNvSpPr>
          <p:nvPr>
            <p:ph type="sldNum" sz="quarter" idx="12"/>
          </p:nvPr>
        </p:nvSpPr>
        <p:spPr/>
        <p:txBody>
          <a:bodyPr/>
          <a:lstStyle/>
          <a:p>
            <a:pPr>
              <a:defRPr/>
            </a:pPr>
            <a:fld id="{CE7D0809-115D-4914-AD64-0A3E4B08B2E9}" type="slidenum">
              <a:rPr lang="en-IN"/>
              <a:pPr>
                <a:defRPr/>
              </a:pPr>
              <a:t>87</a:t>
            </a:fld>
            <a:endParaRPr lang="en-IN"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Primary Station</a:t>
            </a:r>
            <a:endParaRPr lang="en-IN" smtClean="0"/>
          </a:p>
        </p:txBody>
      </p:sp>
      <p:sp>
        <p:nvSpPr>
          <p:cNvPr id="25606" name="Content Placeholder 5"/>
          <p:cNvSpPr>
            <a:spLocks noGrp="1"/>
          </p:cNvSpPr>
          <p:nvPr>
            <p:ph idx="1"/>
          </p:nvPr>
        </p:nvSpPr>
        <p:spPr>
          <a:xfrm>
            <a:off x="914400" y="1285875"/>
            <a:ext cx="7772400" cy="4733925"/>
          </a:xfrm>
        </p:spPr>
        <p:txBody>
          <a:bodyPr/>
          <a:lstStyle/>
          <a:p>
            <a:pPr algn="just" eaLnBrk="1" hangingPunct="1"/>
            <a:r>
              <a:rPr lang="en-US" dirty="0" smtClean="0"/>
              <a:t>It has complete control over the link at any time.</a:t>
            </a:r>
          </a:p>
          <a:p>
            <a:pPr algn="just" eaLnBrk="1" hangingPunct="1"/>
            <a:r>
              <a:rPr lang="en-US" dirty="0" smtClean="0"/>
              <a:t>It has the responsibility of connecting &amp; disconnecting the link.</a:t>
            </a:r>
          </a:p>
          <a:p>
            <a:pPr algn="just" eaLnBrk="1" hangingPunct="1"/>
            <a:r>
              <a:rPr lang="en-US" dirty="0" smtClean="0"/>
              <a:t>The frames sent by primary station are called</a:t>
            </a:r>
            <a:r>
              <a:rPr lang="en-US" b="1" dirty="0" smtClean="0"/>
              <a:t> commands</a:t>
            </a:r>
            <a:r>
              <a:rPr lang="en-US" dirty="0" smtClean="0"/>
              <a:t>.</a:t>
            </a:r>
            <a:endParaRPr lang="en-IN" dirty="0" smtClean="0"/>
          </a:p>
        </p:txBody>
      </p:sp>
      <p:sp>
        <p:nvSpPr>
          <p:cNvPr id="5" name="Slide Number Placeholder 4"/>
          <p:cNvSpPr>
            <a:spLocks noGrp="1"/>
          </p:cNvSpPr>
          <p:nvPr>
            <p:ph type="sldNum" sz="quarter" idx="12"/>
          </p:nvPr>
        </p:nvSpPr>
        <p:spPr/>
        <p:txBody>
          <a:bodyPr/>
          <a:lstStyle/>
          <a:p>
            <a:pPr>
              <a:defRPr/>
            </a:pPr>
            <a:fld id="{D83FCFDC-8BD8-4E20-8D60-CE3BA3CC2767}" type="slidenum">
              <a:rPr lang="en-IN"/>
              <a:pPr>
                <a:defRPr/>
              </a:pPr>
              <a:t>88</a:t>
            </a:fld>
            <a:endParaRPr lang="en-IN"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Secondary Station</a:t>
            </a:r>
            <a:endParaRPr lang="en-IN" smtClean="0"/>
          </a:p>
        </p:txBody>
      </p:sp>
      <p:sp>
        <p:nvSpPr>
          <p:cNvPr id="26630" name="Content Placeholder 5"/>
          <p:cNvSpPr>
            <a:spLocks noGrp="1"/>
          </p:cNvSpPr>
          <p:nvPr>
            <p:ph idx="1"/>
          </p:nvPr>
        </p:nvSpPr>
        <p:spPr>
          <a:xfrm>
            <a:off x="914400" y="1285875"/>
            <a:ext cx="7772400" cy="4733925"/>
          </a:xfrm>
        </p:spPr>
        <p:txBody>
          <a:bodyPr/>
          <a:lstStyle/>
          <a:p>
            <a:pPr algn="just" eaLnBrk="1" hangingPunct="1"/>
            <a:r>
              <a:rPr lang="en-US" dirty="0" smtClean="0"/>
              <a:t>All the secondary stations work under the control of primary station.</a:t>
            </a:r>
          </a:p>
          <a:p>
            <a:pPr algn="just" eaLnBrk="1" hangingPunct="1"/>
            <a:r>
              <a:rPr lang="en-US" dirty="0" smtClean="0"/>
              <a:t>The frames sent by secondary station are called </a:t>
            </a:r>
            <a:r>
              <a:rPr lang="en-US" b="1" dirty="0" smtClean="0"/>
              <a:t>responses</a:t>
            </a:r>
            <a:r>
              <a:rPr lang="en-US" dirty="0" smtClean="0"/>
              <a:t>.</a:t>
            </a:r>
            <a:endParaRPr lang="en-IN" dirty="0" smtClean="0"/>
          </a:p>
        </p:txBody>
      </p:sp>
      <p:sp>
        <p:nvSpPr>
          <p:cNvPr id="5" name="Slide Number Placeholder 4"/>
          <p:cNvSpPr>
            <a:spLocks noGrp="1"/>
          </p:cNvSpPr>
          <p:nvPr>
            <p:ph type="sldNum" sz="quarter" idx="12"/>
          </p:nvPr>
        </p:nvSpPr>
        <p:spPr/>
        <p:txBody>
          <a:bodyPr/>
          <a:lstStyle/>
          <a:p>
            <a:pPr>
              <a:defRPr/>
            </a:pPr>
            <a:fld id="{8043CD79-E206-40F4-847C-B33A4A662AA8}" type="slidenum">
              <a:rPr lang="en-IN"/>
              <a:pPr>
                <a:defRPr/>
              </a:pPr>
              <a:t>89</a:t>
            </a:fld>
            <a:endParaRPr lang="en-IN" dirty="0"/>
          </a:p>
        </p:txBody>
      </p:sp>
      <p:sp>
        <p:nvSpPr>
          <p:cNvPr id="6" name="Title 1"/>
          <p:cNvSpPr txBox="1">
            <a:spLocks/>
          </p:cNvSpPr>
          <p:nvPr/>
        </p:nvSpPr>
        <p:spPr>
          <a:xfrm>
            <a:off x="1357290" y="3357562"/>
            <a:ext cx="7498080" cy="11430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Combined Station</a:t>
            </a:r>
            <a:endParaRPr kumimoji="0" lang="en-IN"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8" name="Content Placeholder 5"/>
          <p:cNvSpPr txBox="1">
            <a:spLocks/>
          </p:cNvSpPr>
          <p:nvPr/>
        </p:nvSpPr>
        <p:spPr>
          <a:xfrm>
            <a:off x="1066800" y="4500570"/>
            <a:ext cx="7772400" cy="1671630"/>
          </a:xfrm>
          <a:prstGeom prst="rect">
            <a:avLst/>
          </a:prstGeom>
        </p:spPr>
        <p:txBody>
          <a:bodyPr>
            <a:normAutofit/>
          </a:bodyPr>
          <a:lstStyle/>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A combined station can behave either as primary or as secondary station.</a:t>
            </a:r>
          </a:p>
          <a:p>
            <a:pPr marL="365760" marR="0" lvl="0" indent="-283464" algn="just"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It can send commands as well as responses.</a:t>
            </a:r>
            <a:endParaRPr kumimoji="0" lang="en-IN"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algn="ctr">
              <a:defRPr/>
            </a:pPr>
            <a:r>
              <a:rPr lang="en-US" b="1" dirty="0" smtClean="0"/>
              <a:t>Uses of Computer Network</a:t>
            </a:r>
            <a:endParaRPr lang="en-IN" b="1" dirty="0"/>
          </a:p>
        </p:txBody>
      </p:sp>
      <p:sp>
        <p:nvSpPr>
          <p:cNvPr id="16386" name="Content Placeholder 3"/>
          <p:cNvSpPr>
            <a:spLocks noGrp="1"/>
          </p:cNvSpPr>
          <p:nvPr>
            <p:ph idx="1"/>
          </p:nvPr>
        </p:nvSpPr>
        <p:spPr/>
        <p:txBody>
          <a:bodyPr/>
          <a:lstStyle/>
          <a:p>
            <a:r>
              <a:rPr lang="en-IN" smtClean="0"/>
              <a:t>Simultaneous Access</a:t>
            </a:r>
          </a:p>
          <a:p>
            <a:endParaRPr lang="en-IN" smtClean="0"/>
          </a:p>
          <a:p>
            <a:r>
              <a:rPr lang="en-IN" smtClean="0"/>
              <a:t> Shared Peripheral Devices</a:t>
            </a:r>
          </a:p>
          <a:p>
            <a:endParaRPr lang="en-IN" smtClean="0"/>
          </a:p>
          <a:p>
            <a:r>
              <a:rPr lang="en-IN" smtClean="0"/>
              <a:t> Personal Communication</a:t>
            </a:r>
          </a:p>
          <a:p>
            <a:endParaRPr lang="en-IN" smtClean="0"/>
          </a:p>
          <a:p>
            <a:r>
              <a:rPr lang="en-IN" smtClean="0"/>
              <a:t> Easier Backup</a:t>
            </a:r>
          </a:p>
          <a:p>
            <a:endParaRPr lang="en-IN" smtClean="0"/>
          </a:p>
        </p:txBody>
      </p:sp>
      <p:sp>
        <p:nvSpPr>
          <p:cNvPr id="5" name="Slide Number Placeholder 4"/>
          <p:cNvSpPr>
            <a:spLocks noGrp="1"/>
          </p:cNvSpPr>
          <p:nvPr>
            <p:ph type="sldNum" sz="quarter" idx="12"/>
          </p:nvPr>
        </p:nvSpPr>
        <p:spPr/>
        <p:txBody>
          <a:bodyPr/>
          <a:lstStyle/>
          <a:p>
            <a:pPr>
              <a:defRPr/>
            </a:pPr>
            <a:fld id="{24A57050-2342-42D8-8EA4-298B6628EEBC}" type="slidenum">
              <a:rPr lang="en-IN" smtClean="0"/>
              <a:pPr>
                <a:defRPr/>
              </a:pPr>
              <a:t>9</a:t>
            </a:fld>
            <a:endParaRPr lang="en-IN"/>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Symmetrical Configuration</a:t>
            </a:r>
            <a:endParaRPr lang="en-IN" smtClean="0"/>
          </a:p>
        </p:txBody>
      </p:sp>
      <p:sp>
        <p:nvSpPr>
          <p:cNvPr id="31747" name="Content Placeholder 2"/>
          <p:cNvSpPr>
            <a:spLocks noGrp="1"/>
          </p:cNvSpPr>
          <p:nvPr>
            <p:ph idx="1"/>
          </p:nvPr>
        </p:nvSpPr>
        <p:spPr>
          <a:xfrm>
            <a:off x="914400" y="1285875"/>
            <a:ext cx="7772400" cy="4733925"/>
          </a:xfrm>
        </p:spPr>
        <p:txBody>
          <a:bodyPr/>
          <a:lstStyle/>
          <a:p>
            <a:pPr algn="just" eaLnBrk="1" hangingPunct="1"/>
            <a:r>
              <a:rPr lang="en-US" dirty="0" smtClean="0"/>
              <a:t>In this configuration, both sites contain two stations: one primary and one secondary.</a:t>
            </a:r>
          </a:p>
          <a:p>
            <a:pPr algn="just" eaLnBrk="1" hangingPunct="1"/>
            <a:r>
              <a:rPr lang="en-US" dirty="0" smtClean="0"/>
              <a:t>Primary station of one site is linked with secondary station of the other and vice versa.</a:t>
            </a:r>
            <a:endParaRPr lang="en-IN" dirty="0" smtClean="0"/>
          </a:p>
        </p:txBody>
      </p:sp>
      <p:sp>
        <p:nvSpPr>
          <p:cNvPr id="6" name="Slide Number Placeholder 5"/>
          <p:cNvSpPr>
            <a:spLocks noGrp="1"/>
          </p:cNvSpPr>
          <p:nvPr>
            <p:ph type="sldNum" sz="quarter" idx="12"/>
          </p:nvPr>
        </p:nvSpPr>
        <p:spPr/>
        <p:txBody>
          <a:bodyPr/>
          <a:lstStyle/>
          <a:p>
            <a:pPr>
              <a:defRPr/>
            </a:pPr>
            <a:fld id="{B8584108-839B-4C8D-8E06-407EFD782BA9}" type="slidenum">
              <a:rPr lang="en-IN" smtClean="0"/>
              <a:pPr>
                <a:defRPr/>
              </a:pPr>
              <a:t>90</a:t>
            </a:fld>
            <a:endParaRPr lang="en-IN" dirty="0"/>
          </a:p>
        </p:txBody>
      </p:sp>
      <p:grpSp>
        <p:nvGrpSpPr>
          <p:cNvPr id="2" name="Group 38"/>
          <p:cNvGrpSpPr>
            <a:grpSpLocks/>
          </p:cNvGrpSpPr>
          <p:nvPr/>
        </p:nvGrpSpPr>
        <p:grpSpPr bwMode="auto">
          <a:xfrm>
            <a:off x="1643042" y="3978275"/>
            <a:ext cx="6500813" cy="2879725"/>
            <a:chOff x="1428728" y="3500438"/>
            <a:chExt cx="6500858" cy="2879545"/>
          </a:xfrm>
        </p:grpSpPr>
        <p:grpSp>
          <p:nvGrpSpPr>
            <p:cNvPr id="3" name="Group 37"/>
            <p:cNvGrpSpPr>
              <a:grpSpLocks/>
            </p:cNvGrpSpPr>
            <p:nvPr/>
          </p:nvGrpSpPr>
          <p:grpSpPr bwMode="auto">
            <a:xfrm>
              <a:off x="1428728" y="3500438"/>
              <a:ext cx="6500858" cy="2571768"/>
              <a:chOff x="1428728" y="3500438"/>
              <a:chExt cx="6500858" cy="2571768"/>
            </a:xfrm>
          </p:grpSpPr>
          <p:grpSp>
            <p:nvGrpSpPr>
              <p:cNvPr id="10" name="Group 13"/>
              <p:cNvGrpSpPr>
                <a:grpSpLocks/>
              </p:cNvGrpSpPr>
              <p:nvPr/>
            </p:nvGrpSpPr>
            <p:grpSpPr bwMode="auto">
              <a:xfrm>
                <a:off x="1428728" y="3500438"/>
                <a:ext cx="1571636" cy="2571768"/>
                <a:chOff x="1214414" y="3500438"/>
                <a:chExt cx="1571636" cy="2571768"/>
              </a:xfrm>
            </p:grpSpPr>
            <p:sp>
              <p:nvSpPr>
                <p:cNvPr id="7" name="Rectangle 6"/>
                <p:cNvSpPr/>
                <p:nvPr/>
              </p:nvSpPr>
              <p:spPr>
                <a:xfrm>
                  <a:off x="1214414" y="3500438"/>
                  <a:ext cx="1571636" cy="25715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
              <p:nvSpPr>
                <p:cNvPr id="8" name="Rectangle 7"/>
                <p:cNvSpPr/>
                <p:nvPr/>
              </p:nvSpPr>
              <p:spPr>
                <a:xfrm>
                  <a:off x="1428729" y="3929036"/>
                  <a:ext cx="1143008" cy="6428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
              <p:nvSpPr>
                <p:cNvPr id="9" name="Rectangle 8"/>
                <p:cNvSpPr/>
                <p:nvPr/>
              </p:nvSpPr>
              <p:spPr>
                <a:xfrm>
                  <a:off x="1428729" y="5214831"/>
                  <a:ext cx="1143008" cy="6428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
              <p:nvSpPr>
                <p:cNvPr id="31775" name="TextBox 9"/>
                <p:cNvSpPr txBox="1">
                  <a:spLocks noChangeArrowheads="1"/>
                </p:cNvSpPr>
                <p:nvPr/>
              </p:nvSpPr>
              <p:spPr bwMode="auto">
                <a:xfrm>
                  <a:off x="1500166" y="3559734"/>
                  <a:ext cx="1000132" cy="369332"/>
                </a:xfrm>
                <a:prstGeom prst="rect">
                  <a:avLst/>
                </a:prstGeom>
                <a:noFill/>
                <a:ln w="9525">
                  <a:noFill/>
                  <a:miter lim="800000"/>
                  <a:headEnd/>
                  <a:tailEnd/>
                </a:ln>
              </p:spPr>
              <p:txBody>
                <a:bodyPr>
                  <a:spAutoFit/>
                </a:bodyPr>
                <a:lstStyle/>
                <a:p>
                  <a:r>
                    <a:rPr lang="en-US"/>
                    <a:t>Primary</a:t>
                  </a:r>
                  <a:endParaRPr lang="en-IN"/>
                </a:p>
              </p:txBody>
            </p:sp>
            <p:sp>
              <p:nvSpPr>
                <p:cNvPr id="31776" name="TextBox 12"/>
                <p:cNvSpPr txBox="1">
                  <a:spLocks noChangeArrowheads="1"/>
                </p:cNvSpPr>
                <p:nvPr/>
              </p:nvSpPr>
              <p:spPr bwMode="auto">
                <a:xfrm>
                  <a:off x="1357290" y="4857760"/>
                  <a:ext cx="1285884" cy="369332"/>
                </a:xfrm>
                <a:prstGeom prst="rect">
                  <a:avLst/>
                </a:prstGeom>
                <a:noFill/>
                <a:ln w="9525">
                  <a:noFill/>
                  <a:miter lim="800000"/>
                  <a:headEnd/>
                  <a:tailEnd/>
                </a:ln>
              </p:spPr>
              <p:txBody>
                <a:bodyPr>
                  <a:spAutoFit/>
                </a:bodyPr>
                <a:lstStyle/>
                <a:p>
                  <a:r>
                    <a:rPr lang="en-US"/>
                    <a:t>Secondary</a:t>
                  </a:r>
                  <a:endParaRPr lang="en-IN"/>
                </a:p>
              </p:txBody>
            </p:sp>
          </p:grpSp>
          <p:grpSp>
            <p:nvGrpSpPr>
              <p:cNvPr id="11" name="Group 14"/>
              <p:cNvGrpSpPr>
                <a:grpSpLocks/>
              </p:cNvGrpSpPr>
              <p:nvPr/>
            </p:nvGrpSpPr>
            <p:grpSpPr bwMode="auto">
              <a:xfrm>
                <a:off x="6357950" y="3500438"/>
                <a:ext cx="1571636" cy="2571768"/>
                <a:chOff x="1214414" y="3500438"/>
                <a:chExt cx="1571636" cy="2571768"/>
              </a:xfrm>
            </p:grpSpPr>
            <p:sp>
              <p:nvSpPr>
                <p:cNvPr id="16" name="Rectangle 15"/>
                <p:cNvSpPr/>
                <p:nvPr/>
              </p:nvSpPr>
              <p:spPr>
                <a:xfrm>
                  <a:off x="1214414" y="3500438"/>
                  <a:ext cx="1571636" cy="25715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
              <p:nvSpPr>
                <p:cNvPr id="17" name="Rectangle 16"/>
                <p:cNvSpPr/>
                <p:nvPr/>
              </p:nvSpPr>
              <p:spPr>
                <a:xfrm>
                  <a:off x="1428727" y="3929036"/>
                  <a:ext cx="1143008" cy="6428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
              <p:nvSpPr>
                <p:cNvPr id="18" name="Rectangle 17"/>
                <p:cNvSpPr/>
                <p:nvPr/>
              </p:nvSpPr>
              <p:spPr>
                <a:xfrm>
                  <a:off x="1428727" y="5214831"/>
                  <a:ext cx="1143008" cy="6428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
              <p:nvSpPr>
                <p:cNvPr id="31770" name="TextBox 18"/>
                <p:cNvSpPr txBox="1">
                  <a:spLocks noChangeArrowheads="1"/>
                </p:cNvSpPr>
                <p:nvPr/>
              </p:nvSpPr>
              <p:spPr bwMode="auto">
                <a:xfrm>
                  <a:off x="1500166" y="3559734"/>
                  <a:ext cx="1000132" cy="369332"/>
                </a:xfrm>
                <a:prstGeom prst="rect">
                  <a:avLst/>
                </a:prstGeom>
                <a:noFill/>
                <a:ln w="9525">
                  <a:noFill/>
                  <a:miter lim="800000"/>
                  <a:headEnd/>
                  <a:tailEnd/>
                </a:ln>
              </p:spPr>
              <p:txBody>
                <a:bodyPr>
                  <a:spAutoFit/>
                </a:bodyPr>
                <a:lstStyle/>
                <a:p>
                  <a:r>
                    <a:rPr lang="en-US"/>
                    <a:t>Primary</a:t>
                  </a:r>
                  <a:endParaRPr lang="en-IN"/>
                </a:p>
              </p:txBody>
            </p:sp>
            <p:sp>
              <p:nvSpPr>
                <p:cNvPr id="31771" name="TextBox 19"/>
                <p:cNvSpPr txBox="1">
                  <a:spLocks noChangeArrowheads="1"/>
                </p:cNvSpPr>
                <p:nvPr/>
              </p:nvSpPr>
              <p:spPr bwMode="auto">
                <a:xfrm>
                  <a:off x="1357290" y="4857760"/>
                  <a:ext cx="1285884" cy="369332"/>
                </a:xfrm>
                <a:prstGeom prst="rect">
                  <a:avLst/>
                </a:prstGeom>
                <a:noFill/>
                <a:ln w="9525">
                  <a:noFill/>
                  <a:miter lim="800000"/>
                  <a:headEnd/>
                  <a:tailEnd/>
                </a:ln>
              </p:spPr>
              <p:txBody>
                <a:bodyPr>
                  <a:spAutoFit/>
                </a:bodyPr>
                <a:lstStyle/>
                <a:p>
                  <a:r>
                    <a:rPr lang="en-US"/>
                    <a:t>Secondary</a:t>
                  </a:r>
                  <a:endParaRPr lang="en-IN"/>
                </a:p>
              </p:txBody>
            </p:sp>
          </p:grpSp>
          <p:cxnSp>
            <p:nvCxnSpPr>
              <p:cNvPr id="22" name="Straight Connector 21"/>
              <p:cNvCxnSpPr>
                <a:stCxn id="8" idx="3"/>
                <a:endCxn id="17" idx="1"/>
              </p:cNvCxnSpPr>
              <p:nvPr/>
            </p:nvCxnSpPr>
            <p:spPr>
              <a:xfrm>
                <a:off x="2786050" y="4251278"/>
                <a:ext cx="378621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786050" y="5571995"/>
                <a:ext cx="378621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000496" y="4070314"/>
                <a:ext cx="64294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a:off x="4714876" y="4429067"/>
                <a:ext cx="64294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761" name="TextBox 28"/>
              <p:cNvSpPr txBox="1">
                <a:spLocks noChangeArrowheads="1"/>
              </p:cNvSpPr>
              <p:nvPr/>
            </p:nvSpPr>
            <p:spPr bwMode="auto">
              <a:xfrm>
                <a:off x="3000364" y="3907041"/>
                <a:ext cx="1010213" cy="307777"/>
              </a:xfrm>
              <a:prstGeom prst="rect">
                <a:avLst/>
              </a:prstGeom>
              <a:noFill/>
              <a:ln w="9525">
                <a:noFill/>
                <a:miter lim="800000"/>
                <a:headEnd/>
                <a:tailEnd/>
              </a:ln>
            </p:spPr>
            <p:txBody>
              <a:bodyPr wrap="none">
                <a:spAutoFit/>
              </a:bodyPr>
              <a:lstStyle/>
              <a:p>
                <a:r>
                  <a:rPr lang="en-US" sz="1400"/>
                  <a:t>Command</a:t>
                </a:r>
                <a:endParaRPr lang="en-IN" sz="1400"/>
              </a:p>
            </p:txBody>
          </p:sp>
          <p:sp>
            <p:nvSpPr>
              <p:cNvPr id="31762" name="TextBox 30"/>
              <p:cNvSpPr txBox="1">
                <a:spLocks noChangeArrowheads="1"/>
              </p:cNvSpPr>
              <p:nvPr/>
            </p:nvSpPr>
            <p:spPr bwMode="auto">
              <a:xfrm>
                <a:off x="5366973" y="4286256"/>
                <a:ext cx="990977" cy="307777"/>
              </a:xfrm>
              <a:prstGeom prst="rect">
                <a:avLst/>
              </a:prstGeom>
              <a:noFill/>
              <a:ln w="9525">
                <a:noFill/>
                <a:miter lim="800000"/>
                <a:headEnd/>
                <a:tailEnd/>
              </a:ln>
            </p:spPr>
            <p:txBody>
              <a:bodyPr wrap="none">
                <a:spAutoFit/>
              </a:bodyPr>
              <a:lstStyle/>
              <a:p>
                <a:r>
                  <a:rPr lang="en-US" sz="1400"/>
                  <a:t>Response</a:t>
                </a:r>
                <a:endParaRPr lang="en-IN" sz="1400"/>
              </a:p>
            </p:txBody>
          </p:sp>
          <p:cxnSp>
            <p:nvCxnSpPr>
              <p:cNvPr id="32" name="Straight Arrow Connector 31"/>
              <p:cNvCxnSpPr/>
              <p:nvPr/>
            </p:nvCxnSpPr>
            <p:spPr>
              <a:xfrm>
                <a:off x="3990971" y="5405319"/>
                <a:ext cx="64294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a:off x="4705351" y="5764071"/>
                <a:ext cx="64294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765" name="TextBox 33"/>
              <p:cNvSpPr txBox="1">
                <a:spLocks noChangeArrowheads="1"/>
              </p:cNvSpPr>
              <p:nvPr/>
            </p:nvSpPr>
            <p:spPr bwMode="auto">
              <a:xfrm>
                <a:off x="2991209" y="5242338"/>
                <a:ext cx="1010213" cy="307777"/>
              </a:xfrm>
              <a:prstGeom prst="rect">
                <a:avLst/>
              </a:prstGeom>
              <a:noFill/>
              <a:ln w="9525">
                <a:noFill/>
                <a:miter lim="800000"/>
                <a:headEnd/>
                <a:tailEnd/>
              </a:ln>
            </p:spPr>
            <p:txBody>
              <a:bodyPr wrap="none">
                <a:spAutoFit/>
              </a:bodyPr>
              <a:lstStyle/>
              <a:p>
                <a:r>
                  <a:rPr lang="en-US" sz="1400"/>
                  <a:t>Command</a:t>
                </a:r>
                <a:endParaRPr lang="en-IN" sz="1400"/>
              </a:p>
            </p:txBody>
          </p:sp>
          <p:sp>
            <p:nvSpPr>
              <p:cNvPr id="31766" name="TextBox 34"/>
              <p:cNvSpPr txBox="1">
                <a:spLocks noChangeArrowheads="1"/>
              </p:cNvSpPr>
              <p:nvPr/>
            </p:nvSpPr>
            <p:spPr bwMode="auto">
              <a:xfrm>
                <a:off x="5357818" y="5621553"/>
                <a:ext cx="990977" cy="307777"/>
              </a:xfrm>
              <a:prstGeom prst="rect">
                <a:avLst/>
              </a:prstGeom>
              <a:noFill/>
              <a:ln w="9525">
                <a:noFill/>
                <a:miter lim="800000"/>
                <a:headEnd/>
                <a:tailEnd/>
              </a:ln>
            </p:spPr>
            <p:txBody>
              <a:bodyPr wrap="none">
                <a:spAutoFit/>
              </a:bodyPr>
              <a:lstStyle/>
              <a:p>
                <a:r>
                  <a:rPr lang="en-US" sz="1400"/>
                  <a:t>Response</a:t>
                </a:r>
                <a:endParaRPr lang="en-IN" sz="1400"/>
              </a:p>
            </p:txBody>
          </p:sp>
        </p:grpSp>
        <p:sp>
          <p:nvSpPr>
            <p:cNvPr id="31753" name="TextBox 35"/>
            <p:cNvSpPr txBox="1">
              <a:spLocks noChangeArrowheads="1"/>
            </p:cNvSpPr>
            <p:nvPr/>
          </p:nvSpPr>
          <p:spPr bwMode="auto">
            <a:xfrm>
              <a:off x="1857356" y="6072206"/>
              <a:ext cx="654090" cy="307777"/>
            </a:xfrm>
            <a:prstGeom prst="rect">
              <a:avLst/>
            </a:prstGeom>
            <a:noFill/>
            <a:ln w="9525">
              <a:noFill/>
              <a:miter lim="800000"/>
              <a:headEnd/>
              <a:tailEnd/>
            </a:ln>
          </p:spPr>
          <p:txBody>
            <a:bodyPr wrap="none">
              <a:spAutoFit/>
            </a:bodyPr>
            <a:lstStyle/>
            <a:p>
              <a:r>
                <a:rPr lang="en-US" sz="1400"/>
                <a:t>Site A</a:t>
              </a:r>
              <a:endParaRPr lang="en-IN" sz="1400"/>
            </a:p>
          </p:txBody>
        </p:sp>
        <p:sp>
          <p:nvSpPr>
            <p:cNvPr id="31754" name="TextBox 36"/>
            <p:cNvSpPr txBox="1">
              <a:spLocks noChangeArrowheads="1"/>
            </p:cNvSpPr>
            <p:nvPr/>
          </p:nvSpPr>
          <p:spPr bwMode="auto">
            <a:xfrm>
              <a:off x="6858016" y="6072206"/>
              <a:ext cx="663964" cy="307777"/>
            </a:xfrm>
            <a:prstGeom prst="rect">
              <a:avLst/>
            </a:prstGeom>
            <a:noFill/>
            <a:ln w="9525">
              <a:noFill/>
              <a:miter lim="800000"/>
              <a:headEnd/>
              <a:tailEnd/>
            </a:ln>
          </p:spPr>
          <p:txBody>
            <a:bodyPr wrap="none">
              <a:spAutoFit/>
            </a:bodyPr>
            <a:lstStyle/>
            <a:p>
              <a:r>
                <a:rPr lang="en-US" sz="1400"/>
                <a:t>Site B</a:t>
              </a:r>
              <a:endParaRPr lang="en-IN" sz="1400"/>
            </a:p>
          </p:txBody>
        </p:sp>
      </p:gr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dirty="0" smtClean="0"/>
              <a:t>Balanced Configuration</a:t>
            </a:r>
            <a:endParaRPr lang="en-IN" dirty="0" smtClean="0"/>
          </a:p>
        </p:txBody>
      </p:sp>
      <p:sp>
        <p:nvSpPr>
          <p:cNvPr id="32771" name="Content Placeholder 2"/>
          <p:cNvSpPr>
            <a:spLocks noGrp="1"/>
          </p:cNvSpPr>
          <p:nvPr>
            <p:ph idx="1"/>
          </p:nvPr>
        </p:nvSpPr>
        <p:spPr>
          <a:xfrm>
            <a:off x="914400" y="1285875"/>
            <a:ext cx="7772400" cy="4733925"/>
          </a:xfrm>
        </p:spPr>
        <p:txBody>
          <a:bodyPr/>
          <a:lstStyle/>
          <a:p>
            <a:pPr eaLnBrk="1" hangingPunct="1"/>
            <a:r>
              <a:rPr lang="en-US" smtClean="0"/>
              <a:t>In this configuration, both sites have combined stations.</a:t>
            </a:r>
          </a:p>
          <a:p>
            <a:pPr eaLnBrk="1" hangingPunct="1"/>
            <a:r>
              <a:rPr lang="en-US" smtClean="0"/>
              <a:t>These combined stations are connected with single link.</a:t>
            </a:r>
          </a:p>
          <a:p>
            <a:pPr eaLnBrk="1" hangingPunct="1"/>
            <a:r>
              <a:rPr lang="en-US" smtClean="0"/>
              <a:t>This single link can be controlled by either station.</a:t>
            </a:r>
            <a:endParaRPr lang="en-IN" smtClean="0"/>
          </a:p>
        </p:txBody>
      </p:sp>
      <p:sp>
        <p:nvSpPr>
          <p:cNvPr id="6" name="Slide Number Placeholder 5"/>
          <p:cNvSpPr>
            <a:spLocks noGrp="1"/>
          </p:cNvSpPr>
          <p:nvPr>
            <p:ph type="sldNum" sz="quarter" idx="12"/>
          </p:nvPr>
        </p:nvSpPr>
        <p:spPr/>
        <p:txBody>
          <a:bodyPr/>
          <a:lstStyle/>
          <a:p>
            <a:pPr>
              <a:defRPr/>
            </a:pPr>
            <a:fld id="{530BBC35-FF98-4FC0-A996-B71B6D67AD2B}" type="slidenum">
              <a:rPr lang="en-IN" smtClean="0"/>
              <a:pPr>
                <a:defRPr/>
              </a:pPr>
              <a:t>91</a:t>
            </a:fld>
            <a:endParaRPr lang="en-IN" dirty="0"/>
          </a:p>
        </p:txBody>
      </p:sp>
      <p:pic>
        <p:nvPicPr>
          <p:cNvPr id="32775" name="Picture 6" descr="Balanced_Config.gif"/>
          <p:cNvPicPr>
            <a:picLocks noChangeAspect="1"/>
          </p:cNvPicPr>
          <p:nvPr/>
        </p:nvPicPr>
        <p:blipFill>
          <a:blip r:embed="rId2"/>
          <a:srcRect/>
          <a:stretch>
            <a:fillRect/>
          </a:stretch>
        </p:blipFill>
        <p:spPr bwMode="auto">
          <a:xfrm>
            <a:off x="1554163" y="3900488"/>
            <a:ext cx="6732587" cy="231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714480" y="642918"/>
            <a:ext cx="6972320" cy="571520"/>
          </a:xfrm>
        </p:spPr>
        <p:txBody>
          <a:bodyPr>
            <a:normAutofit fontScale="90000"/>
          </a:bodyPr>
          <a:lstStyle/>
          <a:p>
            <a:pPr algn="ctr"/>
            <a:r>
              <a:rPr lang="en-US" dirty="0" smtClean="0"/>
              <a:t>Important Questions </a:t>
            </a:r>
            <a:br>
              <a:rPr lang="en-US" dirty="0" smtClean="0"/>
            </a:br>
            <a:r>
              <a:rPr lang="en-US" dirty="0" smtClean="0"/>
              <a:t>2 Marks</a:t>
            </a:r>
            <a:endParaRPr lang="en-IN" dirty="0" smtClean="0"/>
          </a:p>
        </p:txBody>
      </p:sp>
      <p:sp>
        <p:nvSpPr>
          <p:cNvPr id="16387" name="Content Placeholder 2"/>
          <p:cNvSpPr>
            <a:spLocks noGrp="1"/>
          </p:cNvSpPr>
          <p:nvPr>
            <p:ph idx="1"/>
          </p:nvPr>
        </p:nvSpPr>
        <p:spPr>
          <a:xfrm>
            <a:off x="1142976" y="1785926"/>
            <a:ext cx="7543824" cy="4233874"/>
          </a:xfrm>
        </p:spPr>
        <p:txBody>
          <a:bodyPr>
            <a:noAutofit/>
          </a:bodyPr>
          <a:lstStyle/>
          <a:p>
            <a:pPr marL="596646" indent="-514350" fontAlgn="base"/>
            <a:r>
              <a:rPr lang="en-IN" dirty="0" smtClean="0"/>
              <a:t>What is Network?</a:t>
            </a:r>
          </a:p>
          <a:p>
            <a:pPr marL="596646" indent="-514350" fontAlgn="base"/>
            <a:r>
              <a:rPr lang="en-IN" dirty="0" smtClean="0"/>
              <a:t>List out OSI layer in order.</a:t>
            </a:r>
          </a:p>
          <a:p>
            <a:pPr marL="596646" indent="-514350" fontAlgn="base"/>
            <a:r>
              <a:rPr lang="en-IN" dirty="0" smtClean="0"/>
              <a:t>What is Frame relay?</a:t>
            </a:r>
          </a:p>
          <a:p>
            <a:pPr marL="596646" indent="-514350" fontAlgn="base"/>
            <a:r>
              <a:rPr lang="en-IN" dirty="0" smtClean="0"/>
              <a:t>Define Distributed System.</a:t>
            </a:r>
          </a:p>
          <a:p>
            <a:pPr marL="596646" indent="-514350" fontAlgn="base"/>
            <a:r>
              <a:rPr lang="en-IN" dirty="0" smtClean="0"/>
              <a:t>What is broadcasting?</a:t>
            </a:r>
          </a:p>
          <a:p>
            <a:pPr marL="596646" indent="-514350" fontAlgn="base"/>
            <a:r>
              <a:rPr lang="en-IN" dirty="0" smtClean="0"/>
              <a:t>What is Multicasting?</a:t>
            </a:r>
          </a:p>
          <a:p>
            <a:pPr marL="596646" indent="-514350" fontAlgn="base"/>
            <a:r>
              <a:rPr lang="en-IN" dirty="0" smtClean="0"/>
              <a:t>Write down types of networks.</a:t>
            </a:r>
          </a:p>
          <a:p>
            <a:pPr marL="596646" indent="-514350" fontAlgn="base"/>
            <a:r>
              <a:rPr lang="en-IN" dirty="0" smtClean="0"/>
              <a:t>What is host?</a:t>
            </a:r>
          </a:p>
          <a:p>
            <a:pPr marL="596646" indent="-514350" fontAlgn="base"/>
            <a:r>
              <a:rPr lang="en-IN" dirty="0" smtClean="0"/>
              <a:t>What is hub?</a:t>
            </a:r>
          </a:p>
          <a:p>
            <a:pPr marL="596646" indent="-514350" fontAlgn="base">
              <a:buFont typeface="+mj-lt"/>
              <a:buAutoNum type="arabicPeriod"/>
            </a:pPr>
            <a:endParaRPr lang="en-IN" dirty="0" smtClean="0"/>
          </a:p>
          <a:p>
            <a:pPr marL="596646" indent="-514350" fontAlgn="base">
              <a:buFont typeface="+mj-lt"/>
              <a:buAutoNum type="arabicPeriod"/>
            </a:pPr>
            <a:endParaRPr lang="en-IN" dirty="0" smtClean="0"/>
          </a:p>
          <a:p>
            <a:pPr algn="just" fontAlgn="base"/>
            <a:endParaRPr lang="en-IN" dirty="0" smtClean="0"/>
          </a:p>
        </p:txBody>
      </p:sp>
      <p:sp>
        <p:nvSpPr>
          <p:cNvPr id="6" name="Slide Number Placeholder 5"/>
          <p:cNvSpPr>
            <a:spLocks noGrp="1"/>
          </p:cNvSpPr>
          <p:nvPr>
            <p:ph type="sldNum" sz="quarter" idx="12"/>
          </p:nvPr>
        </p:nvSpPr>
        <p:spPr/>
        <p:txBody>
          <a:bodyPr/>
          <a:lstStyle/>
          <a:p>
            <a:pPr>
              <a:defRPr/>
            </a:pPr>
            <a:fld id="{4263828A-A1A8-4611-B3B5-C4A1F457BAB6}" type="slidenum">
              <a:rPr lang="en-IN" smtClean="0"/>
              <a:pPr>
                <a:defRPr/>
              </a:pPr>
              <a:t>92</a:t>
            </a:fld>
            <a:endParaRPr lang="en-IN"/>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714480" y="642918"/>
            <a:ext cx="6972320" cy="571520"/>
          </a:xfrm>
        </p:spPr>
        <p:txBody>
          <a:bodyPr>
            <a:normAutofit fontScale="90000"/>
          </a:bodyPr>
          <a:lstStyle/>
          <a:p>
            <a:pPr algn="ctr"/>
            <a:r>
              <a:rPr lang="en-US" dirty="0" smtClean="0"/>
              <a:t>Important Questions </a:t>
            </a:r>
            <a:br>
              <a:rPr lang="en-US" dirty="0" smtClean="0"/>
            </a:br>
            <a:r>
              <a:rPr lang="en-US" dirty="0" smtClean="0"/>
              <a:t>2 Marks (Cont…)</a:t>
            </a:r>
            <a:endParaRPr lang="en-IN" dirty="0" smtClean="0"/>
          </a:p>
        </p:txBody>
      </p:sp>
      <p:sp>
        <p:nvSpPr>
          <p:cNvPr id="16387" name="Content Placeholder 2"/>
          <p:cNvSpPr>
            <a:spLocks noGrp="1"/>
          </p:cNvSpPr>
          <p:nvPr>
            <p:ph idx="1"/>
          </p:nvPr>
        </p:nvSpPr>
        <p:spPr>
          <a:xfrm>
            <a:off x="1142976" y="1785926"/>
            <a:ext cx="7543824" cy="4233874"/>
          </a:xfrm>
        </p:spPr>
        <p:txBody>
          <a:bodyPr>
            <a:noAutofit/>
          </a:bodyPr>
          <a:lstStyle/>
          <a:p>
            <a:pPr marL="596646" indent="-514350" fontAlgn="base"/>
            <a:r>
              <a:rPr lang="en-IN" dirty="0" smtClean="0"/>
              <a:t>What is router?</a:t>
            </a:r>
          </a:p>
          <a:p>
            <a:pPr marL="596646" indent="-514350" fontAlgn="base"/>
            <a:r>
              <a:rPr lang="en-IN" dirty="0" smtClean="0"/>
              <a:t>What is repeater?</a:t>
            </a:r>
          </a:p>
          <a:p>
            <a:pPr marL="596646" indent="-514350" fontAlgn="base"/>
            <a:r>
              <a:rPr lang="en-IN" dirty="0" smtClean="0"/>
              <a:t>What is transmission media?</a:t>
            </a:r>
          </a:p>
          <a:p>
            <a:pPr marL="596646" indent="-514350" fontAlgn="base"/>
            <a:r>
              <a:rPr lang="en-IN" dirty="0" smtClean="0"/>
              <a:t>What is twisted pair?</a:t>
            </a:r>
          </a:p>
          <a:p>
            <a:pPr marL="596646" indent="-514350" fontAlgn="base"/>
            <a:r>
              <a:rPr lang="en-IN" dirty="0" smtClean="0"/>
              <a:t>What is coaxial cable?</a:t>
            </a:r>
          </a:p>
          <a:p>
            <a:pPr marL="596646" indent="-514350" fontAlgn="base"/>
            <a:r>
              <a:rPr lang="en-IN" dirty="0" smtClean="0"/>
              <a:t>List out types of wireless transmission,</a:t>
            </a:r>
          </a:p>
          <a:p>
            <a:pPr marL="596646" indent="-514350" fontAlgn="base"/>
            <a:r>
              <a:rPr lang="en-IN" dirty="0" smtClean="0"/>
              <a:t>What is communication satellite.</a:t>
            </a:r>
          </a:p>
          <a:p>
            <a:pPr marL="596646" indent="-514350" fontAlgn="base"/>
            <a:r>
              <a:rPr lang="en-IN" dirty="0" smtClean="0"/>
              <a:t>What is MODEM?</a:t>
            </a:r>
          </a:p>
          <a:p>
            <a:pPr marL="596646" indent="-514350" fontAlgn="base"/>
            <a:endParaRPr lang="en-IN" dirty="0" smtClean="0"/>
          </a:p>
        </p:txBody>
      </p:sp>
      <p:sp>
        <p:nvSpPr>
          <p:cNvPr id="6" name="Slide Number Placeholder 5"/>
          <p:cNvSpPr>
            <a:spLocks noGrp="1"/>
          </p:cNvSpPr>
          <p:nvPr>
            <p:ph type="sldNum" sz="quarter" idx="12"/>
          </p:nvPr>
        </p:nvSpPr>
        <p:spPr/>
        <p:txBody>
          <a:bodyPr/>
          <a:lstStyle/>
          <a:p>
            <a:pPr>
              <a:defRPr/>
            </a:pPr>
            <a:fld id="{4263828A-A1A8-4611-B3B5-C4A1F457BAB6}" type="slidenum">
              <a:rPr lang="en-IN" smtClean="0"/>
              <a:pPr>
                <a:defRPr/>
              </a:pPr>
              <a:t>93</a:t>
            </a:fld>
            <a:endParaRPr lang="en-IN"/>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714480" y="642918"/>
            <a:ext cx="6972320" cy="571520"/>
          </a:xfrm>
        </p:spPr>
        <p:txBody>
          <a:bodyPr>
            <a:normAutofit fontScale="90000"/>
          </a:bodyPr>
          <a:lstStyle/>
          <a:p>
            <a:pPr algn="ctr"/>
            <a:r>
              <a:rPr lang="en-US" dirty="0" smtClean="0"/>
              <a:t>Important Questions </a:t>
            </a:r>
            <a:br>
              <a:rPr lang="en-US" dirty="0" smtClean="0"/>
            </a:br>
            <a:r>
              <a:rPr lang="en-US" dirty="0" smtClean="0"/>
              <a:t>5 Marks</a:t>
            </a:r>
            <a:r>
              <a:rPr lang="en-US" sz="4400" dirty="0" smtClean="0"/>
              <a:t>  </a:t>
            </a:r>
            <a:endParaRPr lang="en-IN" dirty="0" smtClean="0"/>
          </a:p>
        </p:txBody>
      </p:sp>
      <p:sp>
        <p:nvSpPr>
          <p:cNvPr id="16387" name="Content Placeholder 2"/>
          <p:cNvSpPr>
            <a:spLocks noGrp="1"/>
          </p:cNvSpPr>
          <p:nvPr>
            <p:ph idx="1"/>
          </p:nvPr>
        </p:nvSpPr>
        <p:spPr>
          <a:xfrm>
            <a:off x="1142976" y="1785926"/>
            <a:ext cx="7543824" cy="4233874"/>
          </a:xfrm>
        </p:spPr>
        <p:txBody>
          <a:bodyPr>
            <a:noAutofit/>
          </a:bodyPr>
          <a:lstStyle/>
          <a:p>
            <a:pPr fontAlgn="base"/>
            <a:r>
              <a:rPr lang="en-IN" dirty="0" smtClean="0"/>
              <a:t>Explain types of network</a:t>
            </a:r>
          </a:p>
          <a:p>
            <a:pPr fontAlgn="base"/>
            <a:r>
              <a:rPr lang="en-IN" dirty="0" smtClean="0"/>
              <a:t>Explain network topology</a:t>
            </a:r>
          </a:p>
          <a:p>
            <a:pPr fontAlgn="base"/>
            <a:r>
              <a:rPr lang="en-IN" dirty="0" smtClean="0"/>
              <a:t>Explain ARPANET</a:t>
            </a:r>
          </a:p>
          <a:p>
            <a:pPr fontAlgn="base"/>
            <a:r>
              <a:rPr lang="en-IN" dirty="0" smtClean="0"/>
              <a:t>Explain electro magnetic spectrum</a:t>
            </a:r>
          </a:p>
          <a:p>
            <a:pPr fontAlgn="base"/>
            <a:r>
              <a:rPr lang="en-IN" dirty="0" smtClean="0"/>
              <a:t>Explain multiplexing</a:t>
            </a:r>
          </a:p>
          <a:p>
            <a:pPr fontAlgn="base"/>
            <a:r>
              <a:rPr lang="en-IN" dirty="0" smtClean="0"/>
              <a:t>Explain error control</a:t>
            </a:r>
          </a:p>
          <a:p>
            <a:pPr fontAlgn="base"/>
            <a:r>
              <a:rPr lang="en-IN" dirty="0" smtClean="0"/>
              <a:t>Explain noisy channel</a:t>
            </a:r>
          </a:p>
          <a:p>
            <a:pPr fontAlgn="base"/>
            <a:r>
              <a:rPr lang="en-IN" dirty="0" smtClean="0"/>
              <a:t>Explain error correcting code </a:t>
            </a:r>
          </a:p>
          <a:p>
            <a:pPr algn="just" fontAlgn="base"/>
            <a:endParaRPr lang="en-IN" dirty="0" smtClean="0"/>
          </a:p>
        </p:txBody>
      </p:sp>
      <p:sp>
        <p:nvSpPr>
          <p:cNvPr id="6" name="Slide Number Placeholder 5"/>
          <p:cNvSpPr>
            <a:spLocks noGrp="1"/>
          </p:cNvSpPr>
          <p:nvPr>
            <p:ph type="sldNum" sz="quarter" idx="12"/>
          </p:nvPr>
        </p:nvSpPr>
        <p:spPr/>
        <p:txBody>
          <a:bodyPr/>
          <a:lstStyle/>
          <a:p>
            <a:pPr>
              <a:defRPr/>
            </a:pPr>
            <a:fld id="{4263828A-A1A8-4611-B3B5-C4A1F457BAB6}" type="slidenum">
              <a:rPr lang="en-IN" smtClean="0"/>
              <a:pPr>
                <a:defRPr/>
              </a:pPr>
              <a:t>94</a:t>
            </a:fld>
            <a:endParaRPr lang="en-IN"/>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571604" y="642918"/>
            <a:ext cx="6972320" cy="571520"/>
          </a:xfrm>
        </p:spPr>
        <p:txBody>
          <a:bodyPr>
            <a:normAutofit fontScale="90000"/>
          </a:bodyPr>
          <a:lstStyle/>
          <a:p>
            <a:pPr algn="ctr"/>
            <a:r>
              <a:rPr lang="en-US" dirty="0" smtClean="0"/>
              <a:t>Important Questions </a:t>
            </a:r>
            <a:br>
              <a:rPr lang="en-US" dirty="0" smtClean="0"/>
            </a:br>
            <a:r>
              <a:rPr lang="en-US" dirty="0" smtClean="0"/>
              <a:t>10 Marks</a:t>
            </a:r>
            <a:endParaRPr lang="en-IN" dirty="0" smtClean="0"/>
          </a:p>
        </p:txBody>
      </p:sp>
      <p:sp>
        <p:nvSpPr>
          <p:cNvPr id="16387" name="Content Placeholder 2"/>
          <p:cNvSpPr>
            <a:spLocks noGrp="1"/>
          </p:cNvSpPr>
          <p:nvPr>
            <p:ph idx="1"/>
          </p:nvPr>
        </p:nvSpPr>
        <p:spPr>
          <a:xfrm>
            <a:off x="1142976" y="1785926"/>
            <a:ext cx="7543824" cy="4233874"/>
          </a:xfrm>
        </p:spPr>
        <p:txBody>
          <a:bodyPr>
            <a:noAutofit/>
          </a:bodyPr>
          <a:lstStyle/>
          <a:p>
            <a:pPr fontAlgn="base"/>
            <a:endParaRPr lang="en-IN" dirty="0" smtClean="0"/>
          </a:p>
          <a:p>
            <a:pPr algn="just" fontAlgn="base"/>
            <a:r>
              <a:rPr lang="en-IN" dirty="0" smtClean="0"/>
              <a:t>Explain network hardware</a:t>
            </a:r>
          </a:p>
          <a:p>
            <a:pPr algn="just" fontAlgn="base"/>
            <a:r>
              <a:rPr lang="en-IN" dirty="0" smtClean="0"/>
              <a:t>Explain OSI reference model</a:t>
            </a:r>
          </a:p>
          <a:p>
            <a:pPr algn="just" fontAlgn="base"/>
            <a:r>
              <a:rPr lang="en-IN" dirty="0" smtClean="0"/>
              <a:t>Explain TCP /IP model</a:t>
            </a:r>
          </a:p>
          <a:p>
            <a:pPr algn="just" fontAlgn="base"/>
            <a:r>
              <a:rPr lang="en-IN" dirty="0" smtClean="0"/>
              <a:t>Explain network software</a:t>
            </a:r>
          </a:p>
          <a:p>
            <a:pPr algn="just" fontAlgn="base"/>
            <a:r>
              <a:rPr lang="en-IN" dirty="0" smtClean="0"/>
              <a:t>Explain guided transmission media</a:t>
            </a:r>
          </a:p>
          <a:p>
            <a:pPr algn="just" fontAlgn="base"/>
            <a:r>
              <a:rPr lang="en-IN" dirty="0" smtClean="0"/>
              <a:t>Explain unguided transmission media</a:t>
            </a:r>
          </a:p>
          <a:p>
            <a:pPr algn="just" fontAlgn="base"/>
            <a:endParaRPr lang="en-IN" dirty="0" smtClean="0"/>
          </a:p>
        </p:txBody>
      </p:sp>
      <p:sp>
        <p:nvSpPr>
          <p:cNvPr id="6" name="Slide Number Placeholder 5"/>
          <p:cNvSpPr>
            <a:spLocks noGrp="1"/>
          </p:cNvSpPr>
          <p:nvPr>
            <p:ph type="sldNum" sz="quarter" idx="12"/>
          </p:nvPr>
        </p:nvSpPr>
        <p:spPr/>
        <p:txBody>
          <a:bodyPr/>
          <a:lstStyle/>
          <a:p>
            <a:pPr>
              <a:defRPr/>
            </a:pPr>
            <a:fld id="{4263828A-A1A8-4611-B3B5-C4A1F457BAB6}" type="slidenum">
              <a:rPr lang="en-IN" smtClean="0"/>
              <a:pPr>
                <a:defRPr/>
              </a:pPr>
              <a:t>95</a:t>
            </a:fld>
            <a:endParaRPr lang="en-IN"/>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28926" y="2500306"/>
            <a:ext cx="3654718" cy="923330"/>
          </a:xfrm>
          <a:prstGeom prst="rect">
            <a:avLst/>
          </a:prstGeom>
          <a:noFill/>
        </p:spPr>
        <p:txBody>
          <a:bodyPr wrap="none">
            <a:spAutoFit/>
          </a:bodyPr>
          <a:lstStyle/>
          <a:p>
            <a:pPr algn="ctr" fontAlgn="auto">
              <a:spcBef>
                <a:spcPts val="0"/>
              </a:spcBef>
              <a:spcAft>
                <a:spcPts val="0"/>
              </a:spcAft>
              <a:defRPr/>
            </a:pPr>
            <a:r>
              <a:rPr lang="en-US" sz="5400" b="1" dirty="0">
                <a:ln w="19050">
                  <a:solidFill>
                    <a:schemeClr val="tx2">
                      <a:tint val="1000"/>
                    </a:schemeClr>
                  </a:solidFill>
                  <a:prstDash val="solid"/>
                </a:ln>
                <a:solidFill>
                  <a:schemeClr val="accent1"/>
                </a:solidFill>
                <a:effectLst>
                  <a:outerShdw blurRad="50000" dist="50800" dir="7500000" algn="tl">
                    <a:srgbClr val="000000">
                      <a:shade val="5000"/>
                      <a:alpha val="35000"/>
                    </a:srgbClr>
                  </a:outerShdw>
                </a:effectLst>
                <a:latin typeface="+mn-lt"/>
              </a:rPr>
              <a:t>Thank You</a:t>
            </a:r>
          </a:p>
        </p:txBody>
      </p:sp>
      <p:sp>
        <p:nvSpPr>
          <p:cNvPr id="11" name="Slide Number Placeholder 10"/>
          <p:cNvSpPr>
            <a:spLocks noGrp="1"/>
          </p:cNvSpPr>
          <p:nvPr>
            <p:ph type="sldNum" sz="quarter" idx="12"/>
          </p:nvPr>
        </p:nvSpPr>
        <p:spPr/>
        <p:txBody>
          <a:bodyPr/>
          <a:lstStyle/>
          <a:p>
            <a:pPr>
              <a:defRPr/>
            </a:pPr>
            <a:fld id="{65263F6C-438A-43E8-998D-D3D01A9B0820}" type="slidenum">
              <a:rPr lang="en-IN" smtClean="0"/>
              <a:pPr>
                <a:defRPr/>
              </a:pPr>
              <a:t>96</a:t>
            </a:fld>
            <a:endParaRPr lang="en-IN" dirty="0"/>
          </a:p>
        </p:txBody>
      </p:sp>
      <p:sp>
        <p:nvSpPr>
          <p:cNvPr id="6" name="Rectangle 5"/>
          <p:cNvSpPr/>
          <p:nvPr/>
        </p:nvSpPr>
        <p:spPr>
          <a:xfrm>
            <a:off x="2428860" y="4786322"/>
            <a:ext cx="5643602" cy="1569660"/>
          </a:xfrm>
          <a:prstGeom prst="rect">
            <a:avLst/>
          </a:prstGeom>
        </p:spPr>
        <p:txBody>
          <a:bodyPr wrap="square">
            <a:spAutoFit/>
          </a:bodyPr>
          <a:lstStyle/>
          <a:p>
            <a:pPr eaLnBrk="1" fontAlgn="auto" hangingPunct="1">
              <a:spcAft>
                <a:spcPts val="0"/>
              </a:spcAft>
              <a:buFont typeface="Wingdings 2"/>
              <a:buNone/>
              <a:defRPr/>
            </a:pPr>
            <a:r>
              <a:rPr lang="en-US" sz="2400" b="1" dirty="0" smtClean="0">
                <a:solidFill>
                  <a:schemeClr val="accent4">
                    <a:lumMod val="75000"/>
                  </a:schemeClr>
                </a:solidFill>
                <a:latin typeface="Bookman Old Style" pitchFamily="18" charset="0"/>
              </a:rPr>
              <a:t>Mrs. </a:t>
            </a:r>
            <a:r>
              <a:rPr lang="en-US" sz="2400" b="1" dirty="0" err="1" smtClean="0">
                <a:solidFill>
                  <a:schemeClr val="accent4">
                    <a:lumMod val="75000"/>
                  </a:schemeClr>
                </a:solidFill>
                <a:latin typeface="Bookman Old Style" pitchFamily="18" charset="0"/>
              </a:rPr>
              <a:t>V.Rathika</a:t>
            </a:r>
            <a:r>
              <a:rPr lang="en-US" sz="2400" b="1" dirty="0" smtClean="0">
                <a:solidFill>
                  <a:schemeClr val="accent4">
                    <a:lumMod val="75000"/>
                  </a:schemeClr>
                </a:solidFill>
                <a:latin typeface="Bookman Old Style" pitchFamily="18" charset="0"/>
              </a:rPr>
              <a:t>, </a:t>
            </a:r>
            <a:r>
              <a:rPr lang="en-US" sz="1600" b="1" dirty="0" err="1" smtClean="0">
                <a:solidFill>
                  <a:schemeClr val="accent4">
                    <a:lumMod val="75000"/>
                  </a:schemeClr>
                </a:solidFill>
                <a:latin typeface="Bookman Old Style" pitchFamily="18" charset="0"/>
              </a:rPr>
              <a:t>M.S.,M.Phil</a:t>
            </a:r>
            <a:r>
              <a:rPr lang="en-US" sz="1600" b="1" dirty="0" smtClean="0">
                <a:solidFill>
                  <a:schemeClr val="accent4">
                    <a:lumMod val="75000"/>
                  </a:schemeClr>
                </a:solidFill>
                <a:latin typeface="Bookman Old Style" pitchFamily="18" charset="0"/>
              </a:rPr>
              <a:t>., (Ph.D.,)</a:t>
            </a:r>
            <a:endParaRPr lang="en-US" sz="2400" b="1" dirty="0" smtClean="0">
              <a:solidFill>
                <a:schemeClr val="accent4">
                  <a:lumMod val="75000"/>
                </a:schemeClr>
              </a:solidFill>
              <a:latin typeface="Bookman Old Style" pitchFamily="18" charset="0"/>
            </a:endParaRPr>
          </a:p>
          <a:p>
            <a:pPr eaLnBrk="1" fontAlgn="auto" hangingPunct="1">
              <a:spcAft>
                <a:spcPts val="0"/>
              </a:spcAft>
              <a:buFont typeface="Wingdings 2"/>
              <a:buNone/>
              <a:defRPr/>
            </a:pPr>
            <a:r>
              <a:rPr lang="en-US" dirty="0" smtClean="0">
                <a:solidFill>
                  <a:schemeClr val="accent4">
                    <a:lumMod val="75000"/>
                  </a:schemeClr>
                </a:solidFill>
                <a:latin typeface="Bookman Old Style" pitchFamily="18" charset="0"/>
              </a:rPr>
              <a:t>Assistant Professor,</a:t>
            </a:r>
          </a:p>
          <a:p>
            <a:pPr eaLnBrk="1" fontAlgn="auto" hangingPunct="1">
              <a:spcAft>
                <a:spcPts val="0"/>
              </a:spcAft>
              <a:buFont typeface="Wingdings 2"/>
              <a:buNone/>
              <a:defRPr/>
            </a:pPr>
            <a:r>
              <a:rPr lang="en-US" dirty="0" smtClean="0">
                <a:solidFill>
                  <a:schemeClr val="accent4">
                    <a:lumMod val="75000"/>
                  </a:schemeClr>
                </a:solidFill>
                <a:latin typeface="Bookman Old Style" pitchFamily="18" charset="0"/>
              </a:rPr>
              <a:t>Department of Computer Applications,</a:t>
            </a:r>
          </a:p>
          <a:p>
            <a:pPr eaLnBrk="1" fontAlgn="auto" hangingPunct="1">
              <a:spcAft>
                <a:spcPts val="0"/>
              </a:spcAft>
              <a:buFont typeface="Wingdings 2"/>
              <a:buNone/>
              <a:defRPr/>
            </a:pPr>
            <a:r>
              <a:rPr lang="en-US" dirty="0" err="1" smtClean="0">
                <a:solidFill>
                  <a:schemeClr val="accent4">
                    <a:lumMod val="75000"/>
                  </a:schemeClr>
                </a:solidFill>
                <a:latin typeface="Bookman Old Style" pitchFamily="18" charset="0"/>
              </a:rPr>
              <a:t>Idhaya</a:t>
            </a:r>
            <a:r>
              <a:rPr lang="en-US" dirty="0" smtClean="0">
                <a:solidFill>
                  <a:schemeClr val="accent4">
                    <a:lumMod val="75000"/>
                  </a:schemeClr>
                </a:solidFill>
                <a:latin typeface="Bookman Old Style" pitchFamily="18" charset="0"/>
              </a:rPr>
              <a:t> College for Women, </a:t>
            </a:r>
          </a:p>
          <a:p>
            <a:pPr eaLnBrk="1" fontAlgn="auto" hangingPunct="1">
              <a:spcAft>
                <a:spcPts val="0"/>
              </a:spcAft>
              <a:buFont typeface="Wingdings 2"/>
              <a:buNone/>
              <a:defRPr/>
            </a:pPr>
            <a:r>
              <a:rPr lang="en-US" dirty="0" err="1" smtClean="0">
                <a:solidFill>
                  <a:schemeClr val="accent4">
                    <a:lumMod val="75000"/>
                  </a:schemeClr>
                </a:solidFill>
                <a:latin typeface="Bookman Old Style" pitchFamily="18" charset="0"/>
              </a:rPr>
              <a:t>Kumbakonam</a:t>
            </a:r>
            <a:endParaRPr lang="en-IN" dirty="0">
              <a:solidFill>
                <a:schemeClr val="accent4">
                  <a:lumMod val="75000"/>
                </a:schemeClr>
              </a:solidFill>
              <a:latin typeface="Bookman Old Style"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645</TotalTime>
  <Words>4243</Words>
  <Application>Microsoft Office PowerPoint</Application>
  <PresentationFormat>On-screen Show (4:3)</PresentationFormat>
  <Paragraphs>679</Paragraphs>
  <Slides>96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96</vt:i4>
      </vt:variant>
    </vt:vector>
  </HeadingPairs>
  <TitlesOfParts>
    <vt:vector size="106" baseType="lpstr">
      <vt:lpstr>Arial</vt:lpstr>
      <vt:lpstr>Bookman Old Style</vt:lpstr>
      <vt:lpstr>Calibri</vt:lpstr>
      <vt:lpstr>Gill Sans MT</vt:lpstr>
      <vt:lpstr>Perpetua</vt:lpstr>
      <vt:lpstr>Times New Roman</vt:lpstr>
      <vt:lpstr>Verdana</vt:lpstr>
      <vt:lpstr>Wingdings</vt:lpstr>
      <vt:lpstr>Wingdings 2</vt:lpstr>
      <vt:lpstr>Solstice</vt:lpstr>
      <vt:lpstr>IDHAYA COLLEGE FOR WOMEN KUMBAKONAM    COMPUTER NETWORKS BCA - VI Semester   SUB.CODE – 16SCCCA8   PART 1 – UNIT I - II </vt:lpstr>
      <vt:lpstr>UNIT – I Computer Networks</vt:lpstr>
      <vt:lpstr>Computer Network (Cont…)</vt:lpstr>
      <vt:lpstr>Every Network Includes:</vt:lpstr>
      <vt:lpstr>Advantages of Computer Networks</vt:lpstr>
      <vt:lpstr>Advantages of Computer Networks (Cont…)</vt:lpstr>
      <vt:lpstr>Network Computing Models</vt:lpstr>
      <vt:lpstr>Network Computing Models</vt:lpstr>
      <vt:lpstr>Uses of Computer Network</vt:lpstr>
      <vt:lpstr>APPLICATIONS OF NETWOKS</vt:lpstr>
      <vt:lpstr>What is a Topology?</vt:lpstr>
      <vt:lpstr>Different Types of Topologies</vt:lpstr>
      <vt:lpstr>Bus Topology</vt:lpstr>
      <vt:lpstr>Bus Topology</vt:lpstr>
      <vt:lpstr>Ring Topology</vt:lpstr>
      <vt:lpstr>Ring Topology</vt:lpstr>
      <vt:lpstr>Star Topology</vt:lpstr>
      <vt:lpstr>Star Topology</vt:lpstr>
      <vt:lpstr>Tree Topology</vt:lpstr>
      <vt:lpstr>Tree Topology</vt:lpstr>
      <vt:lpstr>Mesh Topology</vt:lpstr>
      <vt:lpstr>Mesh Topology</vt:lpstr>
      <vt:lpstr>Hybrid Topology</vt:lpstr>
      <vt:lpstr>Hybrid Topology</vt:lpstr>
      <vt:lpstr>Network Types</vt:lpstr>
      <vt:lpstr>Introduction to OSI Model</vt:lpstr>
      <vt:lpstr>Principles on which OSI model was designed:</vt:lpstr>
      <vt:lpstr>PowerPoint Presentation</vt:lpstr>
      <vt:lpstr>PowerPoint Presentation</vt:lpstr>
      <vt:lpstr>PowerPoint Presentation</vt:lpstr>
      <vt:lpstr>PowerPoint Presentation</vt:lpstr>
      <vt:lpstr>Physical Layer (Cont…)</vt:lpstr>
      <vt:lpstr>Functions of Physical Layer</vt:lpstr>
      <vt:lpstr>PowerPoint Presentation</vt:lpstr>
      <vt:lpstr>Data Link Layer (Cont…)</vt:lpstr>
      <vt:lpstr>Functions of Data Link Layer</vt:lpstr>
      <vt:lpstr>PowerPoint Presentation</vt:lpstr>
      <vt:lpstr>Functions of Data Link Layer</vt:lpstr>
      <vt:lpstr>PowerPoint Presentation</vt:lpstr>
      <vt:lpstr>Network Layer (Cont…)</vt:lpstr>
      <vt:lpstr>Functions of Network Layer</vt:lpstr>
      <vt:lpstr>Transport Layer</vt:lpstr>
      <vt:lpstr>Transport  Layer (Cont…)</vt:lpstr>
      <vt:lpstr>Transport  Layer (Cont…)</vt:lpstr>
      <vt:lpstr>Functions of Transport  Layer</vt:lpstr>
      <vt:lpstr>Session Layer</vt:lpstr>
      <vt:lpstr>Session Layer (Cont…)</vt:lpstr>
      <vt:lpstr>Functions of Session Layer</vt:lpstr>
      <vt:lpstr>Presentation Layer</vt:lpstr>
      <vt:lpstr>Presentation  Layer (Cont…)</vt:lpstr>
      <vt:lpstr>Functions of Presentation  Layer</vt:lpstr>
      <vt:lpstr>Application Layer</vt:lpstr>
      <vt:lpstr>Application  Layer (Cont…)</vt:lpstr>
      <vt:lpstr>Functions of Application  Layer</vt:lpstr>
      <vt:lpstr>Introduction to TCP/IP Model</vt:lpstr>
      <vt:lpstr>Goals on which TCP/IP model was designed:</vt:lpstr>
      <vt:lpstr>Host to Network Layer</vt:lpstr>
      <vt:lpstr>Network Layer</vt:lpstr>
      <vt:lpstr>Functions of Internet Layer</vt:lpstr>
      <vt:lpstr>Transport Layer</vt:lpstr>
      <vt:lpstr>Transport  Layer (Cont…)</vt:lpstr>
      <vt:lpstr>Functions of Transport  Layer</vt:lpstr>
      <vt:lpstr>Application  Layer</vt:lpstr>
      <vt:lpstr>Functions of Application  Layer</vt:lpstr>
      <vt:lpstr>Comparison between OSI Model  &amp;  TCP/IP Model</vt:lpstr>
      <vt:lpstr>SIMILARITIES</vt:lpstr>
      <vt:lpstr>SIMILARITIES (Cont…)</vt:lpstr>
      <vt:lpstr>DIFFERENCES</vt:lpstr>
      <vt:lpstr>DIFFERENCES (Cont…)</vt:lpstr>
      <vt:lpstr>COMPARISON</vt:lpstr>
      <vt:lpstr>COMPARISON (Cont…)</vt:lpstr>
      <vt:lpstr>UNIT – II Data Link Protocols</vt:lpstr>
      <vt:lpstr>Types of Data Link Protocols</vt:lpstr>
      <vt:lpstr>Asynchronous Protocols</vt:lpstr>
      <vt:lpstr>Asynchronous Protocols (Cont…)</vt:lpstr>
      <vt:lpstr>XMODEM</vt:lpstr>
      <vt:lpstr>YMODEM</vt:lpstr>
      <vt:lpstr>BLAST</vt:lpstr>
      <vt:lpstr>Kermit</vt:lpstr>
      <vt:lpstr>Synchronous Protocols</vt:lpstr>
      <vt:lpstr>Character-Oriented Protocol</vt:lpstr>
      <vt:lpstr>Bit-Oriented Protocol</vt:lpstr>
      <vt:lpstr>Synchronous Data Link Control (SDLC) Protocol</vt:lpstr>
      <vt:lpstr>Synchronous Data Link Control (SDLC) Protocol (Cont…)</vt:lpstr>
      <vt:lpstr>Synchronous Data Link Control (SDLC) Protocol</vt:lpstr>
      <vt:lpstr>High Level Data Link Control (HDLC) Protocol</vt:lpstr>
      <vt:lpstr>Station Types</vt:lpstr>
      <vt:lpstr>Primary Station</vt:lpstr>
      <vt:lpstr>Secondary Station</vt:lpstr>
      <vt:lpstr>Symmetrical Configuration</vt:lpstr>
      <vt:lpstr>Balanced Configuration</vt:lpstr>
      <vt:lpstr>Important Questions  2 Marks</vt:lpstr>
      <vt:lpstr>Important Questions  2 Marks (Cont…)</vt:lpstr>
      <vt:lpstr>Important Questions  5 Marks  </vt:lpstr>
      <vt:lpstr>Important Questions  10 Marks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NETWORKS VI Semester</dc:title>
  <dc:creator>hp</dc:creator>
  <cp:lastModifiedBy>udhaya</cp:lastModifiedBy>
  <cp:revision>80</cp:revision>
  <dcterms:created xsi:type="dcterms:W3CDTF">2020-05-24T13:44:06Z</dcterms:created>
  <dcterms:modified xsi:type="dcterms:W3CDTF">2020-06-02T11:04:16Z</dcterms:modified>
</cp:coreProperties>
</file>