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3" r:id="rId1"/>
  </p:sldMasterIdLst>
  <p:notesMasterIdLst>
    <p:notesMasterId r:id="rId59"/>
  </p:notesMasterIdLst>
  <p:handoutMasterIdLst>
    <p:handoutMasterId r:id="rId60"/>
  </p:handoutMasterIdLst>
  <p:sldIdLst>
    <p:sldId id="473" r:id="rId2"/>
    <p:sldId id="443" r:id="rId3"/>
    <p:sldId id="447" r:id="rId4"/>
    <p:sldId id="448" r:id="rId5"/>
    <p:sldId id="466" r:id="rId6"/>
    <p:sldId id="467" r:id="rId7"/>
    <p:sldId id="468" r:id="rId8"/>
    <p:sldId id="469" r:id="rId9"/>
    <p:sldId id="470" r:id="rId10"/>
    <p:sldId id="471" r:id="rId11"/>
    <p:sldId id="472" r:id="rId12"/>
    <p:sldId id="398" r:id="rId13"/>
    <p:sldId id="399" r:id="rId14"/>
    <p:sldId id="400" r:id="rId15"/>
    <p:sldId id="401" r:id="rId16"/>
    <p:sldId id="402" r:id="rId17"/>
    <p:sldId id="403" r:id="rId18"/>
    <p:sldId id="404" r:id="rId19"/>
    <p:sldId id="405" r:id="rId20"/>
    <p:sldId id="406" r:id="rId21"/>
    <p:sldId id="408" r:id="rId22"/>
    <p:sldId id="409" r:id="rId23"/>
    <p:sldId id="410" r:id="rId24"/>
    <p:sldId id="411" r:id="rId25"/>
    <p:sldId id="412" r:id="rId26"/>
    <p:sldId id="413" r:id="rId27"/>
    <p:sldId id="414" r:id="rId28"/>
    <p:sldId id="415" r:id="rId29"/>
    <p:sldId id="416" r:id="rId30"/>
    <p:sldId id="417" r:id="rId31"/>
    <p:sldId id="418" r:id="rId32"/>
    <p:sldId id="419" r:id="rId33"/>
    <p:sldId id="420" r:id="rId34"/>
    <p:sldId id="421" r:id="rId35"/>
    <p:sldId id="422" r:id="rId36"/>
    <p:sldId id="423" r:id="rId37"/>
    <p:sldId id="424" r:id="rId38"/>
    <p:sldId id="425" r:id="rId39"/>
    <p:sldId id="426" r:id="rId40"/>
    <p:sldId id="427" r:id="rId41"/>
    <p:sldId id="428" r:id="rId42"/>
    <p:sldId id="429" r:id="rId43"/>
    <p:sldId id="430" r:id="rId44"/>
    <p:sldId id="431" r:id="rId45"/>
    <p:sldId id="432" r:id="rId46"/>
    <p:sldId id="433" r:id="rId47"/>
    <p:sldId id="434" r:id="rId48"/>
    <p:sldId id="435" r:id="rId49"/>
    <p:sldId id="437" r:id="rId50"/>
    <p:sldId id="438" r:id="rId51"/>
    <p:sldId id="441" r:id="rId52"/>
    <p:sldId id="442" r:id="rId53"/>
    <p:sldId id="462" r:id="rId54"/>
    <p:sldId id="463" r:id="rId55"/>
    <p:sldId id="464" r:id="rId56"/>
    <p:sldId id="465" r:id="rId57"/>
    <p:sldId id="436" r:id="rId58"/>
  </p:sldIdLst>
  <p:sldSz cx="9144000" cy="6858000" type="screen4x3"/>
  <p:notesSz cx="7102475" cy="10231438"/>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9048" tIns="49524" rIns="99048" bIns="49524" rtlCol="0"/>
          <a:lstStyle>
            <a:lvl1pPr algn="l">
              <a:defRPr sz="1300" smtClean="0"/>
            </a:lvl1pPr>
          </a:lstStyle>
          <a:p>
            <a:pPr>
              <a:defRPr/>
            </a:pPr>
            <a:endParaRPr lang="en-IN"/>
          </a:p>
        </p:txBody>
      </p:sp>
      <p:sp>
        <p:nvSpPr>
          <p:cNvPr id="3" name="Date Placeholder 2"/>
          <p:cNvSpPr>
            <a:spLocks noGrp="1"/>
          </p:cNvSpPr>
          <p:nvPr>
            <p:ph type="dt" sz="quarter" idx="1"/>
          </p:nvPr>
        </p:nvSpPr>
        <p:spPr>
          <a:xfrm>
            <a:off x="4022725" y="0"/>
            <a:ext cx="3078163" cy="511175"/>
          </a:xfrm>
          <a:prstGeom prst="rect">
            <a:avLst/>
          </a:prstGeom>
        </p:spPr>
        <p:txBody>
          <a:bodyPr vert="horz" lIns="99048" tIns="49524" rIns="99048" bIns="49524" rtlCol="0"/>
          <a:lstStyle>
            <a:lvl1pPr algn="r">
              <a:defRPr sz="1300" smtClean="0"/>
            </a:lvl1pPr>
          </a:lstStyle>
          <a:p>
            <a:pPr>
              <a:defRPr/>
            </a:pPr>
            <a:fld id="{4E8828F4-4035-450F-A461-6A5903AB9CE1}" type="datetimeFigureOut">
              <a:rPr lang="en-US"/>
              <a:pPr>
                <a:defRPr/>
              </a:pPr>
              <a:t>02/06/20</a:t>
            </a:fld>
            <a:endParaRPr lang="en-IN"/>
          </a:p>
        </p:txBody>
      </p:sp>
      <p:sp>
        <p:nvSpPr>
          <p:cNvPr id="4" name="Footer Placeholder 3"/>
          <p:cNvSpPr>
            <a:spLocks noGrp="1"/>
          </p:cNvSpPr>
          <p:nvPr>
            <p:ph type="ftr" sz="quarter" idx="2"/>
          </p:nvPr>
        </p:nvSpPr>
        <p:spPr>
          <a:xfrm>
            <a:off x="0" y="9718675"/>
            <a:ext cx="3078163" cy="511175"/>
          </a:xfrm>
          <a:prstGeom prst="rect">
            <a:avLst/>
          </a:prstGeom>
        </p:spPr>
        <p:txBody>
          <a:bodyPr vert="horz" lIns="99048" tIns="49524" rIns="99048" bIns="49524" rtlCol="0" anchor="b"/>
          <a:lstStyle>
            <a:lvl1pPr algn="l">
              <a:defRPr sz="1300" smtClean="0"/>
            </a:lvl1pPr>
          </a:lstStyle>
          <a:p>
            <a:pPr>
              <a:defRPr/>
            </a:pPr>
            <a:endParaRPr lang="en-IN"/>
          </a:p>
        </p:txBody>
      </p:sp>
      <p:sp>
        <p:nvSpPr>
          <p:cNvPr id="5" name="Slide Number Placeholder 4"/>
          <p:cNvSpPr>
            <a:spLocks noGrp="1"/>
          </p:cNvSpPr>
          <p:nvPr>
            <p:ph type="sldNum" sz="quarter" idx="3"/>
          </p:nvPr>
        </p:nvSpPr>
        <p:spPr>
          <a:xfrm>
            <a:off x="4022725" y="9718675"/>
            <a:ext cx="3078163" cy="511175"/>
          </a:xfrm>
          <a:prstGeom prst="rect">
            <a:avLst/>
          </a:prstGeom>
        </p:spPr>
        <p:txBody>
          <a:bodyPr vert="horz" lIns="99048" tIns="49524" rIns="99048" bIns="49524" rtlCol="0" anchor="b"/>
          <a:lstStyle>
            <a:lvl1pPr algn="r">
              <a:defRPr sz="1300" smtClean="0"/>
            </a:lvl1pPr>
          </a:lstStyle>
          <a:p>
            <a:pPr>
              <a:defRPr/>
            </a:pPr>
            <a:fld id="{178EADD9-E243-438F-9F7D-AA44696FEE56}" type="slidenum">
              <a:rPr lang="en-IN"/>
              <a:pPr>
                <a:defRPr/>
              </a:pPr>
              <a:t>‹#›</a:t>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9048" tIns="49524" rIns="99048" bIns="49524" rtlCol="0"/>
          <a:lstStyle>
            <a:lvl1pPr algn="l">
              <a:defRPr sz="1300"/>
            </a:lvl1pPr>
          </a:lstStyle>
          <a:p>
            <a:pPr>
              <a:defRPr/>
            </a:pPr>
            <a:endParaRPr lang="en-IN"/>
          </a:p>
        </p:txBody>
      </p:sp>
      <p:sp>
        <p:nvSpPr>
          <p:cNvPr id="3" name="Date Placeholder 2"/>
          <p:cNvSpPr>
            <a:spLocks noGrp="1"/>
          </p:cNvSpPr>
          <p:nvPr>
            <p:ph type="dt" idx="1"/>
          </p:nvPr>
        </p:nvSpPr>
        <p:spPr>
          <a:xfrm>
            <a:off x="4022725" y="0"/>
            <a:ext cx="3078163" cy="511175"/>
          </a:xfrm>
          <a:prstGeom prst="rect">
            <a:avLst/>
          </a:prstGeom>
        </p:spPr>
        <p:txBody>
          <a:bodyPr vert="horz" lIns="99048" tIns="49524" rIns="99048" bIns="49524" rtlCol="0"/>
          <a:lstStyle>
            <a:lvl1pPr algn="r">
              <a:defRPr sz="1300"/>
            </a:lvl1pPr>
          </a:lstStyle>
          <a:p>
            <a:pPr>
              <a:defRPr/>
            </a:pPr>
            <a:fld id="{827F719A-C1D5-42F1-9E59-AB015E0C8208}" type="datetimeFigureOut">
              <a:rPr lang="en-US"/>
              <a:pPr>
                <a:defRPr/>
              </a:pPr>
              <a:t>02/06/20</a:t>
            </a:fld>
            <a:endParaRPr lang="en-IN"/>
          </a:p>
        </p:txBody>
      </p:sp>
      <p:sp>
        <p:nvSpPr>
          <p:cNvPr id="4" name="Slide Image Placeholder 3"/>
          <p:cNvSpPr>
            <a:spLocks noGrp="1" noRot="1" noChangeAspect="1"/>
          </p:cNvSpPr>
          <p:nvPr>
            <p:ph type="sldImg" idx="2"/>
          </p:nvPr>
        </p:nvSpPr>
        <p:spPr>
          <a:xfrm>
            <a:off x="993775" y="766763"/>
            <a:ext cx="5114925" cy="3836987"/>
          </a:xfrm>
          <a:prstGeom prst="rect">
            <a:avLst/>
          </a:prstGeom>
          <a:noFill/>
          <a:ln w="12700">
            <a:solidFill>
              <a:prstClr val="black"/>
            </a:solidFill>
          </a:ln>
        </p:spPr>
        <p:txBody>
          <a:bodyPr vert="horz" lIns="99048" tIns="49524" rIns="99048" bIns="49524" rtlCol="0" anchor="ctr"/>
          <a:lstStyle/>
          <a:p>
            <a:pPr lvl="0"/>
            <a:endParaRPr lang="en-IN" noProof="0" smtClean="0"/>
          </a:p>
        </p:txBody>
      </p:sp>
      <p:sp>
        <p:nvSpPr>
          <p:cNvPr id="5" name="Notes Placeholder 4"/>
          <p:cNvSpPr>
            <a:spLocks noGrp="1"/>
          </p:cNvSpPr>
          <p:nvPr>
            <p:ph type="body" sz="quarter" idx="3"/>
          </p:nvPr>
        </p:nvSpPr>
        <p:spPr>
          <a:xfrm>
            <a:off x="709613" y="4859338"/>
            <a:ext cx="5683250" cy="4605337"/>
          </a:xfrm>
          <a:prstGeom prst="rect">
            <a:avLst/>
          </a:prstGeom>
        </p:spPr>
        <p:txBody>
          <a:bodyPr vert="horz" lIns="99048" tIns="49524" rIns="99048" bIns="4952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smtClean="0"/>
          </a:p>
        </p:txBody>
      </p:sp>
      <p:sp>
        <p:nvSpPr>
          <p:cNvPr id="6" name="Footer Placeholder 5"/>
          <p:cNvSpPr>
            <a:spLocks noGrp="1"/>
          </p:cNvSpPr>
          <p:nvPr>
            <p:ph type="ftr" sz="quarter" idx="4"/>
          </p:nvPr>
        </p:nvSpPr>
        <p:spPr>
          <a:xfrm>
            <a:off x="0" y="9718675"/>
            <a:ext cx="3078163" cy="511175"/>
          </a:xfrm>
          <a:prstGeom prst="rect">
            <a:avLst/>
          </a:prstGeom>
        </p:spPr>
        <p:txBody>
          <a:bodyPr vert="horz" lIns="99048" tIns="49524" rIns="99048" bIns="49524" rtlCol="0" anchor="b"/>
          <a:lstStyle>
            <a:lvl1pPr algn="l">
              <a:defRPr sz="1300"/>
            </a:lvl1pPr>
          </a:lstStyle>
          <a:p>
            <a:pPr>
              <a:defRPr/>
            </a:pPr>
            <a:endParaRPr lang="en-IN"/>
          </a:p>
        </p:txBody>
      </p:sp>
      <p:sp>
        <p:nvSpPr>
          <p:cNvPr id="7" name="Slide Number Placeholder 6"/>
          <p:cNvSpPr>
            <a:spLocks noGrp="1"/>
          </p:cNvSpPr>
          <p:nvPr>
            <p:ph type="sldNum" sz="quarter" idx="5"/>
          </p:nvPr>
        </p:nvSpPr>
        <p:spPr>
          <a:xfrm>
            <a:off x="4022725" y="9718675"/>
            <a:ext cx="3078163" cy="511175"/>
          </a:xfrm>
          <a:prstGeom prst="rect">
            <a:avLst/>
          </a:prstGeom>
        </p:spPr>
        <p:txBody>
          <a:bodyPr vert="horz" lIns="99048" tIns="49524" rIns="99048" bIns="49524" rtlCol="0" anchor="b"/>
          <a:lstStyle>
            <a:lvl1pPr algn="r">
              <a:defRPr sz="1300"/>
            </a:lvl1pPr>
          </a:lstStyle>
          <a:p>
            <a:pPr>
              <a:defRPr/>
            </a:pPr>
            <a:fld id="{FA58F9FA-43E5-41A0-8919-0F24F90B405D}"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pPr>
              <a:defRPr/>
            </a:pPr>
            <a:r>
              <a:rPr lang="en-US" smtClean="0"/>
              <a:t>14/10/2010</a:t>
            </a:r>
            <a:endParaRPr lang="en-IN"/>
          </a:p>
        </p:txBody>
      </p:sp>
      <p:sp>
        <p:nvSpPr>
          <p:cNvPr id="20" name="Footer Placeholder 19"/>
          <p:cNvSpPr>
            <a:spLocks noGrp="1"/>
          </p:cNvSpPr>
          <p:nvPr>
            <p:ph type="ftr" sz="quarter" idx="11"/>
          </p:nvPr>
        </p:nvSpPr>
        <p:spPr/>
        <p:txBody>
          <a:bodyPr/>
          <a:lstStyle/>
          <a:p>
            <a:pPr>
              <a:defRPr/>
            </a:pPr>
            <a:r>
              <a:rPr lang="en-IN" smtClean="0"/>
              <a:t>www.eazynotes.com</a:t>
            </a:r>
            <a:endParaRPr lang="en-IN"/>
          </a:p>
        </p:txBody>
      </p:sp>
      <p:sp>
        <p:nvSpPr>
          <p:cNvPr id="10" name="Slide Number Placeholder 9"/>
          <p:cNvSpPr>
            <a:spLocks noGrp="1"/>
          </p:cNvSpPr>
          <p:nvPr>
            <p:ph type="sldNum" sz="quarter" idx="12"/>
          </p:nvPr>
        </p:nvSpPr>
        <p:spPr/>
        <p:txBody>
          <a:bodyPr/>
          <a:lstStyle/>
          <a:p>
            <a:pPr>
              <a:defRPr/>
            </a:pPr>
            <a:fld id="{7FAFB446-8A83-4CA6-886B-2FB6F66E5405}" type="slidenum">
              <a:rPr lang="en-IN" smtClean="0"/>
              <a:pPr>
                <a:defRPr/>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5" name="Footer Placeholder 4"/>
          <p:cNvSpPr>
            <a:spLocks noGrp="1"/>
          </p:cNvSpPr>
          <p:nvPr>
            <p:ph type="ftr" sz="quarter" idx="11"/>
          </p:nvPr>
        </p:nvSpPr>
        <p:spPr/>
        <p:txBody>
          <a:bodyPr/>
          <a:lstStyle/>
          <a:p>
            <a:pPr>
              <a:defRPr/>
            </a:pPr>
            <a:r>
              <a:rPr lang="en-IN" smtClean="0"/>
              <a:t>www.eazynotes.com</a:t>
            </a:r>
            <a:endParaRPr lang="en-IN"/>
          </a:p>
        </p:txBody>
      </p:sp>
      <p:sp>
        <p:nvSpPr>
          <p:cNvPr id="6" name="Slide Number Placeholder 5"/>
          <p:cNvSpPr>
            <a:spLocks noGrp="1"/>
          </p:cNvSpPr>
          <p:nvPr>
            <p:ph type="sldNum" sz="quarter" idx="12"/>
          </p:nvPr>
        </p:nvSpPr>
        <p:spPr/>
        <p:txBody>
          <a:bodyPr/>
          <a:lstStyle/>
          <a:p>
            <a:pPr>
              <a:defRPr/>
            </a:pPr>
            <a:fld id="{F5970992-958C-42D7-AB23-F404115FD4B2}" type="slidenum">
              <a:rPr lang="en-IN" smtClean="0"/>
              <a:pPr>
                <a:defRPr/>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5" name="Footer Placeholder 4"/>
          <p:cNvSpPr>
            <a:spLocks noGrp="1"/>
          </p:cNvSpPr>
          <p:nvPr>
            <p:ph type="ftr" sz="quarter" idx="11"/>
          </p:nvPr>
        </p:nvSpPr>
        <p:spPr/>
        <p:txBody>
          <a:bodyPr/>
          <a:lstStyle/>
          <a:p>
            <a:pPr>
              <a:defRPr/>
            </a:pPr>
            <a:r>
              <a:rPr lang="en-IN" smtClean="0"/>
              <a:t>www.eazynotes.com</a:t>
            </a:r>
            <a:endParaRPr lang="en-IN"/>
          </a:p>
        </p:txBody>
      </p:sp>
      <p:sp>
        <p:nvSpPr>
          <p:cNvPr id="6" name="Slide Number Placeholder 5"/>
          <p:cNvSpPr>
            <a:spLocks noGrp="1"/>
          </p:cNvSpPr>
          <p:nvPr>
            <p:ph type="sldNum" sz="quarter" idx="12"/>
          </p:nvPr>
        </p:nvSpPr>
        <p:spPr/>
        <p:txBody>
          <a:bodyPr/>
          <a:lstStyle/>
          <a:p>
            <a:pPr>
              <a:defRPr/>
            </a:pPr>
            <a:fld id="{E0E15B06-2520-4BBE-945A-D97104FF855A}" type="slidenum">
              <a:rPr lang="en-IN" smtClean="0"/>
              <a:pPr>
                <a:defRPr/>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5" name="Footer Placeholder 4"/>
          <p:cNvSpPr>
            <a:spLocks noGrp="1"/>
          </p:cNvSpPr>
          <p:nvPr>
            <p:ph type="ftr" sz="quarter" idx="11"/>
          </p:nvPr>
        </p:nvSpPr>
        <p:spPr/>
        <p:txBody>
          <a:bodyPr/>
          <a:lstStyle/>
          <a:p>
            <a:pPr>
              <a:defRPr/>
            </a:pPr>
            <a:r>
              <a:rPr lang="en-IN" smtClean="0"/>
              <a:t>www.eazynotes.com</a:t>
            </a:r>
            <a:endParaRPr lang="en-IN"/>
          </a:p>
        </p:txBody>
      </p:sp>
      <p:sp>
        <p:nvSpPr>
          <p:cNvPr id="6" name="Slide Number Placeholder 5"/>
          <p:cNvSpPr>
            <a:spLocks noGrp="1"/>
          </p:cNvSpPr>
          <p:nvPr>
            <p:ph type="sldNum" sz="quarter" idx="12"/>
          </p:nvPr>
        </p:nvSpPr>
        <p:spPr/>
        <p:txBody>
          <a:bodyPr/>
          <a:lstStyle/>
          <a:p>
            <a:pPr>
              <a:defRPr/>
            </a:pPr>
            <a:fld id="{50FBB9CA-FED5-41EA-B881-0305F7A14AF6}" type="slidenum">
              <a:rPr lang="en-IN" smtClean="0"/>
              <a:pPr>
                <a:defRPr/>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5" name="Footer Placeholder 4"/>
          <p:cNvSpPr>
            <a:spLocks noGrp="1"/>
          </p:cNvSpPr>
          <p:nvPr>
            <p:ph type="ftr" sz="quarter" idx="11"/>
          </p:nvPr>
        </p:nvSpPr>
        <p:spPr/>
        <p:txBody>
          <a:bodyPr/>
          <a:lstStyle/>
          <a:p>
            <a:pPr>
              <a:defRPr/>
            </a:pPr>
            <a:r>
              <a:rPr lang="en-IN" smtClean="0"/>
              <a:t>www.eazynotes.com</a:t>
            </a:r>
            <a:endParaRPr lang="en-IN"/>
          </a:p>
        </p:txBody>
      </p:sp>
      <p:sp>
        <p:nvSpPr>
          <p:cNvPr id="6" name="Slide Number Placeholder 5"/>
          <p:cNvSpPr>
            <a:spLocks noGrp="1"/>
          </p:cNvSpPr>
          <p:nvPr>
            <p:ph type="sldNum" sz="quarter" idx="12"/>
          </p:nvPr>
        </p:nvSpPr>
        <p:spPr/>
        <p:txBody>
          <a:bodyPr/>
          <a:lstStyle/>
          <a:p>
            <a:pPr>
              <a:defRPr/>
            </a:pPr>
            <a:fld id="{464E2FEA-6A22-47DC-AEEB-D66542E9E5B3}" type="slidenum">
              <a:rPr lang="en-IN" smtClean="0"/>
              <a:pPr>
                <a:defRPr/>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r>
              <a:rPr lang="en-US" smtClean="0"/>
              <a:t>14/10/2010</a:t>
            </a:r>
            <a:endParaRPr lang="en-IN"/>
          </a:p>
        </p:txBody>
      </p:sp>
      <p:sp>
        <p:nvSpPr>
          <p:cNvPr id="6" name="Footer Placeholder 5"/>
          <p:cNvSpPr>
            <a:spLocks noGrp="1"/>
          </p:cNvSpPr>
          <p:nvPr>
            <p:ph type="ftr" sz="quarter" idx="11"/>
          </p:nvPr>
        </p:nvSpPr>
        <p:spPr/>
        <p:txBody>
          <a:bodyPr/>
          <a:lstStyle/>
          <a:p>
            <a:pPr>
              <a:defRPr/>
            </a:pPr>
            <a:r>
              <a:rPr lang="en-IN" smtClean="0"/>
              <a:t>www.eazynotes.com</a:t>
            </a:r>
            <a:endParaRPr lang="en-IN"/>
          </a:p>
        </p:txBody>
      </p:sp>
      <p:sp>
        <p:nvSpPr>
          <p:cNvPr id="7" name="Slide Number Placeholder 6"/>
          <p:cNvSpPr>
            <a:spLocks noGrp="1"/>
          </p:cNvSpPr>
          <p:nvPr>
            <p:ph type="sldNum" sz="quarter" idx="12"/>
          </p:nvPr>
        </p:nvSpPr>
        <p:spPr/>
        <p:txBody>
          <a:bodyPr/>
          <a:lstStyle/>
          <a:p>
            <a:pPr>
              <a:defRPr/>
            </a:pPr>
            <a:fld id="{568D72D4-E6D9-4EE9-8864-BCA4D71D778F}" type="slidenum">
              <a:rPr lang="en-IN" smtClean="0"/>
              <a:pPr>
                <a:defRPr/>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r>
              <a:rPr lang="en-US" smtClean="0"/>
              <a:t>14/10/2010</a:t>
            </a:r>
            <a:endParaRPr lang="en-IN"/>
          </a:p>
        </p:txBody>
      </p:sp>
      <p:sp>
        <p:nvSpPr>
          <p:cNvPr id="8" name="Footer Placeholder 7"/>
          <p:cNvSpPr>
            <a:spLocks noGrp="1"/>
          </p:cNvSpPr>
          <p:nvPr>
            <p:ph type="ftr" sz="quarter" idx="11"/>
          </p:nvPr>
        </p:nvSpPr>
        <p:spPr/>
        <p:txBody>
          <a:bodyPr/>
          <a:lstStyle/>
          <a:p>
            <a:pPr>
              <a:defRPr/>
            </a:pPr>
            <a:r>
              <a:rPr lang="en-IN" smtClean="0"/>
              <a:t>www.eazynotes.com</a:t>
            </a:r>
            <a:endParaRPr lang="en-IN"/>
          </a:p>
        </p:txBody>
      </p:sp>
      <p:sp>
        <p:nvSpPr>
          <p:cNvPr id="9" name="Slide Number Placeholder 8"/>
          <p:cNvSpPr>
            <a:spLocks noGrp="1"/>
          </p:cNvSpPr>
          <p:nvPr>
            <p:ph type="sldNum" sz="quarter" idx="12"/>
          </p:nvPr>
        </p:nvSpPr>
        <p:spPr/>
        <p:txBody>
          <a:bodyPr/>
          <a:lstStyle/>
          <a:p>
            <a:pPr>
              <a:defRPr/>
            </a:pPr>
            <a:fld id="{E9DB1E8F-A2F7-41C1-95B2-15658ED9908E}" type="slidenum">
              <a:rPr lang="en-IN" smtClean="0"/>
              <a:pPr>
                <a:defRPr/>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r>
              <a:rPr lang="en-US" smtClean="0"/>
              <a:t>14/10/2010</a:t>
            </a:r>
            <a:endParaRPr lang="en-IN"/>
          </a:p>
        </p:txBody>
      </p:sp>
      <p:sp>
        <p:nvSpPr>
          <p:cNvPr id="4" name="Footer Placeholder 3"/>
          <p:cNvSpPr>
            <a:spLocks noGrp="1"/>
          </p:cNvSpPr>
          <p:nvPr>
            <p:ph type="ftr" sz="quarter" idx="11"/>
          </p:nvPr>
        </p:nvSpPr>
        <p:spPr/>
        <p:txBody>
          <a:bodyPr/>
          <a:lstStyle/>
          <a:p>
            <a:pPr>
              <a:defRPr/>
            </a:pPr>
            <a:r>
              <a:rPr lang="en-IN" smtClean="0"/>
              <a:t>www.eazynotes.com</a:t>
            </a:r>
            <a:endParaRPr lang="en-IN"/>
          </a:p>
        </p:txBody>
      </p:sp>
      <p:sp>
        <p:nvSpPr>
          <p:cNvPr id="5" name="Slide Number Placeholder 4"/>
          <p:cNvSpPr>
            <a:spLocks noGrp="1"/>
          </p:cNvSpPr>
          <p:nvPr>
            <p:ph type="sldNum" sz="quarter" idx="12"/>
          </p:nvPr>
        </p:nvSpPr>
        <p:spPr/>
        <p:txBody>
          <a:bodyPr/>
          <a:lstStyle/>
          <a:p>
            <a:pPr>
              <a:defRPr/>
            </a:pPr>
            <a:fld id="{FF09CC85-C73D-4AB5-A6BF-F0958A202C31}" type="slidenum">
              <a:rPr lang="en-IN" smtClean="0"/>
              <a:pPr>
                <a:defRPr/>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pPr>
              <a:defRPr/>
            </a:pPr>
            <a:r>
              <a:rPr lang="en-US" smtClean="0"/>
              <a:t>14/10/2010</a:t>
            </a:r>
            <a:endParaRPr lang="en-IN"/>
          </a:p>
        </p:txBody>
      </p:sp>
      <p:sp>
        <p:nvSpPr>
          <p:cNvPr id="3" name="Footer Placeholder 2"/>
          <p:cNvSpPr>
            <a:spLocks noGrp="1"/>
          </p:cNvSpPr>
          <p:nvPr>
            <p:ph type="ftr" sz="quarter" idx="11"/>
          </p:nvPr>
        </p:nvSpPr>
        <p:spPr/>
        <p:txBody>
          <a:bodyPr/>
          <a:lstStyle/>
          <a:p>
            <a:pPr>
              <a:defRPr/>
            </a:pPr>
            <a:r>
              <a:rPr lang="en-IN" smtClean="0"/>
              <a:t>www.eazynotes.com</a:t>
            </a:r>
            <a:endParaRPr lang="en-IN"/>
          </a:p>
        </p:txBody>
      </p:sp>
      <p:sp>
        <p:nvSpPr>
          <p:cNvPr id="4" name="Slide Number Placeholder 3"/>
          <p:cNvSpPr>
            <a:spLocks noGrp="1"/>
          </p:cNvSpPr>
          <p:nvPr>
            <p:ph type="sldNum" sz="quarter" idx="12"/>
          </p:nvPr>
        </p:nvSpPr>
        <p:spPr/>
        <p:txBody>
          <a:bodyPr/>
          <a:lstStyle/>
          <a:p>
            <a:pPr>
              <a:defRPr/>
            </a:pPr>
            <a:fld id="{A6A793F2-EBDC-4BE9-B217-FFD4A8BFE1D7}" type="slidenum">
              <a:rPr lang="en-IN" smtClean="0"/>
              <a:pPr>
                <a:defRPr/>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r>
              <a:rPr lang="en-US" smtClean="0"/>
              <a:t>14/10/2010</a:t>
            </a:r>
            <a:endParaRPr lang="en-IN"/>
          </a:p>
        </p:txBody>
      </p:sp>
      <p:sp>
        <p:nvSpPr>
          <p:cNvPr id="6" name="Footer Placeholder 5"/>
          <p:cNvSpPr>
            <a:spLocks noGrp="1"/>
          </p:cNvSpPr>
          <p:nvPr>
            <p:ph type="ftr" sz="quarter" idx="11"/>
          </p:nvPr>
        </p:nvSpPr>
        <p:spPr/>
        <p:txBody>
          <a:bodyPr/>
          <a:lstStyle/>
          <a:p>
            <a:pPr>
              <a:defRPr/>
            </a:pPr>
            <a:r>
              <a:rPr lang="en-IN" smtClean="0"/>
              <a:t>www.eazynotes.com</a:t>
            </a:r>
            <a:endParaRPr lang="en-IN"/>
          </a:p>
        </p:txBody>
      </p:sp>
      <p:sp>
        <p:nvSpPr>
          <p:cNvPr id="7" name="Slide Number Placeholder 6"/>
          <p:cNvSpPr>
            <a:spLocks noGrp="1"/>
          </p:cNvSpPr>
          <p:nvPr>
            <p:ph type="sldNum" sz="quarter" idx="12"/>
          </p:nvPr>
        </p:nvSpPr>
        <p:spPr/>
        <p:txBody>
          <a:bodyPr/>
          <a:lstStyle/>
          <a:p>
            <a:pPr>
              <a:defRPr/>
            </a:pPr>
            <a:fld id="{78011BA4-C3E4-4AFD-9BD2-5324F96A143D}" type="slidenum">
              <a:rPr lang="en-IN" smtClean="0"/>
              <a:pPr>
                <a:defRPr/>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r>
              <a:rPr lang="en-US" smtClean="0"/>
              <a:t>14/10/2010</a:t>
            </a:r>
            <a:endParaRPr lang="en-IN"/>
          </a:p>
        </p:txBody>
      </p:sp>
      <p:sp>
        <p:nvSpPr>
          <p:cNvPr id="6" name="Footer Placeholder 5"/>
          <p:cNvSpPr>
            <a:spLocks noGrp="1"/>
          </p:cNvSpPr>
          <p:nvPr>
            <p:ph type="ftr" sz="quarter" idx="11"/>
          </p:nvPr>
        </p:nvSpPr>
        <p:spPr/>
        <p:txBody>
          <a:bodyPr/>
          <a:lstStyle/>
          <a:p>
            <a:pPr>
              <a:defRPr/>
            </a:pPr>
            <a:r>
              <a:rPr lang="en-IN" smtClean="0"/>
              <a:t>www.eazynotes.com</a:t>
            </a:r>
            <a:endParaRPr lang="en-IN"/>
          </a:p>
        </p:txBody>
      </p:sp>
      <p:sp>
        <p:nvSpPr>
          <p:cNvPr id="7" name="Slide Number Placeholder 6"/>
          <p:cNvSpPr>
            <a:spLocks noGrp="1"/>
          </p:cNvSpPr>
          <p:nvPr>
            <p:ph type="sldNum" sz="quarter" idx="12"/>
          </p:nvPr>
        </p:nvSpPr>
        <p:spPr/>
        <p:txBody>
          <a:bodyPr/>
          <a:lstStyle/>
          <a:p>
            <a:pPr>
              <a:defRPr/>
            </a:pPr>
            <a:fld id="{501A097A-CB98-40F9-8EA9-44DA2B68A9C9}" type="slidenum">
              <a:rPr lang="en-IN" smtClean="0"/>
              <a:pPr>
                <a:defRPr/>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r>
              <a:rPr lang="en-US" smtClean="0"/>
              <a:t>14/10/2010</a:t>
            </a:r>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r>
              <a:rPr lang="en-IN" smtClean="0"/>
              <a:t>www.eazynotes.com</a:t>
            </a:r>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3E010B1B-858C-498A-BA4C-A77E41668D11}" type="slidenum">
              <a:rPr lang="en-IN" smtClean="0"/>
              <a:pPr>
                <a:defRPr/>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34973" y="-99392"/>
            <a:ext cx="7407275" cy="6881191"/>
          </a:xfrm>
        </p:spPr>
        <p:txBody>
          <a:bodyPr>
            <a:normAutofit/>
          </a:bodyPr>
          <a:lstStyle/>
          <a:p>
            <a:pPr algn="ctr">
              <a:defRPr/>
            </a:pPr>
            <a:r>
              <a:rPr lang="en-US" sz="2700" b="1" dirty="0" smtClean="0">
                <a:solidFill>
                  <a:schemeClr val="accent2"/>
                </a:solidFill>
              </a:rPr>
              <a:t>IDHAYA COLLEGE FOR WOMEN KUMBAKONAM</a:t>
            </a:r>
            <a:br>
              <a:rPr lang="en-US" sz="2700" b="1" dirty="0" smtClean="0">
                <a:solidFill>
                  <a:schemeClr val="accent2"/>
                </a:solidFill>
              </a:rPr>
            </a:br>
            <a:r>
              <a:rPr lang="en-US" b="1" dirty="0" smtClean="0">
                <a:solidFill>
                  <a:schemeClr val="tx2">
                    <a:satMod val="130000"/>
                  </a:schemeClr>
                </a:solidFill>
              </a:rPr>
              <a:t/>
            </a:r>
            <a:br>
              <a:rPr lang="en-US" b="1" dirty="0" smtClean="0">
                <a:solidFill>
                  <a:schemeClr val="tx2">
                    <a:satMod val="130000"/>
                  </a:schemeClr>
                </a:solidFill>
              </a:rPr>
            </a:br>
            <a:r>
              <a:rPr lang="en-US" b="1" dirty="0" smtClean="0">
                <a:solidFill>
                  <a:schemeClr val="bg2">
                    <a:lumMod val="50000"/>
                  </a:schemeClr>
                </a:solidFill>
              </a:rPr>
              <a:t/>
            </a:r>
            <a:br>
              <a:rPr lang="en-US" b="1" dirty="0" smtClean="0">
                <a:solidFill>
                  <a:schemeClr val="bg2">
                    <a:lumMod val="50000"/>
                  </a:schemeClr>
                </a:solidFill>
              </a:rPr>
            </a:br>
            <a:r>
              <a:rPr lang="en-US" b="1" dirty="0" smtClean="0">
                <a:solidFill>
                  <a:schemeClr val="bg2">
                    <a:lumMod val="50000"/>
                  </a:schemeClr>
                </a:solidFill>
              </a:rPr>
              <a:t/>
            </a:r>
            <a:br>
              <a:rPr lang="en-US" b="1" dirty="0" smtClean="0">
                <a:solidFill>
                  <a:schemeClr val="bg2">
                    <a:lumMod val="50000"/>
                  </a:schemeClr>
                </a:solidFill>
              </a:rPr>
            </a:br>
            <a:r>
              <a:rPr lang="en-US" sz="3600" b="1" dirty="0" smtClean="0">
                <a:solidFill>
                  <a:schemeClr val="bg2">
                    <a:lumMod val="50000"/>
                  </a:schemeClr>
                </a:solidFill>
              </a:rPr>
              <a:t>COMPUTER </a:t>
            </a:r>
            <a:r>
              <a:rPr lang="en-US" sz="3600" b="1" dirty="0">
                <a:solidFill>
                  <a:schemeClr val="bg2">
                    <a:lumMod val="50000"/>
                  </a:schemeClr>
                </a:solidFill>
              </a:rPr>
              <a:t>NETWORKS</a:t>
            </a:r>
            <a:r>
              <a:rPr lang="en-US" b="1" dirty="0" smtClean="0">
                <a:solidFill>
                  <a:schemeClr val="tx2">
                    <a:satMod val="130000"/>
                  </a:schemeClr>
                </a:solidFill>
              </a:rPr>
              <a:t/>
            </a:r>
            <a:br>
              <a:rPr lang="en-US" b="1" dirty="0" smtClean="0">
                <a:solidFill>
                  <a:schemeClr val="tx2">
                    <a:satMod val="130000"/>
                  </a:schemeClr>
                </a:solidFill>
              </a:rPr>
            </a:br>
            <a:r>
              <a:rPr lang="en-US" sz="2700" b="1" dirty="0" smtClean="0">
                <a:solidFill>
                  <a:schemeClr val="accent6">
                    <a:lumMod val="75000"/>
                  </a:schemeClr>
                </a:solidFill>
              </a:rPr>
              <a:t>BCA - </a:t>
            </a:r>
            <a:r>
              <a:rPr lang="en-US" sz="2000" b="1" dirty="0" smtClean="0">
                <a:solidFill>
                  <a:schemeClr val="accent6">
                    <a:lumMod val="75000"/>
                  </a:schemeClr>
                </a:solidFill>
              </a:rPr>
              <a:t>VI Semester </a:t>
            </a:r>
            <a:r>
              <a:rPr lang="en-US" sz="2700" b="1" dirty="0" smtClean="0">
                <a:solidFill>
                  <a:schemeClr val="accent2"/>
                </a:solidFill>
              </a:rPr>
              <a:t/>
            </a:r>
            <a:br>
              <a:rPr lang="en-US" sz="2700" b="1" dirty="0" smtClean="0">
                <a:solidFill>
                  <a:schemeClr val="accent2"/>
                </a:solidFill>
              </a:rPr>
            </a:br>
            <a:r>
              <a:rPr lang="en-US" sz="2700" b="1" dirty="0" smtClean="0">
                <a:solidFill>
                  <a:schemeClr val="accent2"/>
                </a:solidFill>
              </a:rPr>
              <a:t/>
            </a:r>
            <a:br>
              <a:rPr lang="en-US" sz="2700" b="1" dirty="0" smtClean="0">
                <a:solidFill>
                  <a:schemeClr val="accent2"/>
                </a:solidFill>
              </a:rPr>
            </a:br>
            <a:r>
              <a:rPr lang="en-US" sz="2000" b="1" dirty="0" smtClean="0">
                <a:solidFill>
                  <a:schemeClr val="accent4">
                    <a:lumMod val="75000"/>
                  </a:schemeClr>
                </a:solidFill>
              </a:rPr>
              <a:t>SUB.CODE – 16SCCCA8</a:t>
            </a:r>
            <a:r>
              <a:rPr lang="en-US" sz="3100" b="1" dirty="0" smtClean="0">
                <a:solidFill>
                  <a:schemeClr val="accent4">
                    <a:lumMod val="75000"/>
                  </a:schemeClr>
                </a:solidFill>
              </a:rPr>
              <a:t/>
            </a:r>
            <a:br>
              <a:rPr lang="en-US" sz="3100" b="1" dirty="0" smtClean="0">
                <a:solidFill>
                  <a:schemeClr val="accent4">
                    <a:lumMod val="75000"/>
                  </a:schemeClr>
                </a:solidFill>
              </a:rPr>
            </a:br>
            <a:r>
              <a:rPr lang="en-US" sz="3100" b="1" dirty="0" smtClean="0">
                <a:solidFill>
                  <a:schemeClr val="accent4">
                    <a:lumMod val="75000"/>
                  </a:schemeClr>
                </a:solidFill>
              </a:rPr>
              <a:t/>
            </a:r>
            <a:br>
              <a:rPr lang="en-US" sz="3100" b="1" dirty="0" smtClean="0">
                <a:solidFill>
                  <a:schemeClr val="accent4">
                    <a:lumMod val="75000"/>
                  </a:schemeClr>
                </a:solidFill>
              </a:rPr>
            </a:br>
            <a:r>
              <a:rPr lang="en-US" sz="4400" b="1" dirty="0" smtClean="0">
                <a:solidFill>
                  <a:srgbClr val="00642D"/>
                </a:solidFill>
              </a:rPr>
              <a:t> </a:t>
            </a:r>
            <a:r>
              <a:rPr lang="en-US" sz="3100" b="1" smtClean="0">
                <a:solidFill>
                  <a:srgbClr val="00642D"/>
                </a:solidFill>
              </a:rPr>
              <a:t>PART </a:t>
            </a:r>
            <a:r>
              <a:rPr lang="en-US" sz="3100" b="1" smtClean="0">
                <a:solidFill>
                  <a:srgbClr val="00642D"/>
                </a:solidFill>
              </a:rPr>
              <a:t>2 </a:t>
            </a:r>
            <a:r>
              <a:rPr lang="en-US" sz="3100" b="1" dirty="0" smtClean="0">
                <a:solidFill>
                  <a:srgbClr val="00642D"/>
                </a:solidFill>
              </a:rPr>
              <a:t>– </a:t>
            </a:r>
            <a:r>
              <a:rPr lang="en-US" sz="3100" b="1" smtClean="0">
                <a:solidFill>
                  <a:srgbClr val="00642D"/>
                </a:solidFill>
              </a:rPr>
              <a:t>UNIT </a:t>
            </a:r>
            <a:r>
              <a:rPr lang="en-US" sz="3100" b="1" smtClean="0">
                <a:solidFill>
                  <a:srgbClr val="00642D"/>
                </a:solidFill>
              </a:rPr>
              <a:t>III </a:t>
            </a:r>
            <a:r>
              <a:rPr lang="en-US" sz="3100" b="1" smtClean="0">
                <a:solidFill>
                  <a:srgbClr val="00642D"/>
                </a:solidFill>
              </a:rPr>
              <a:t>- </a:t>
            </a:r>
            <a:r>
              <a:rPr lang="en-US" sz="3100" b="1" smtClean="0">
                <a:solidFill>
                  <a:srgbClr val="00642D"/>
                </a:solidFill>
              </a:rPr>
              <a:t>V</a:t>
            </a:r>
            <a:r>
              <a:rPr lang="en-US" sz="3600" b="1" dirty="0" smtClean="0">
                <a:solidFill>
                  <a:srgbClr val="00B050"/>
                </a:solidFill>
              </a:rPr>
              <a:t/>
            </a:r>
            <a:br>
              <a:rPr lang="en-US" sz="3600" b="1" dirty="0" smtClean="0">
                <a:solidFill>
                  <a:srgbClr val="00B050"/>
                </a:solidFill>
              </a:rPr>
            </a:br>
            <a:endParaRPr lang="en-IN" b="1" dirty="0">
              <a:solidFill>
                <a:srgbClr val="002060"/>
              </a:solidFill>
            </a:endParaRPr>
          </a:p>
        </p:txBody>
      </p:sp>
      <p:sp>
        <p:nvSpPr>
          <p:cNvPr id="7" name="Slide Number Placeholder 6"/>
          <p:cNvSpPr>
            <a:spLocks noGrp="1"/>
          </p:cNvSpPr>
          <p:nvPr>
            <p:ph type="sldNum" sz="quarter" idx="12"/>
          </p:nvPr>
        </p:nvSpPr>
        <p:spPr/>
        <p:txBody>
          <a:bodyPr/>
          <a:lstStyle/>
          <a:p>
            <a:pPr>
              <a:defRPr/>
            </a:pPr>
            <a:fld id="{6C2082FC-6B0C-4D2D-AFA2-1CC1F9DCB6FF}" type="slidenum">
              <a:rPr lang="en-IN" smtClean="0"/>
              <a:pPr>
                <a:defRPr/>
              </a:pPr>
              <a:t>1</a:t>
            </a:fld>
            <a:endParaRPr lang="en-IN"/>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71206" y="1331640"/>
            <a:ext cx="1696938" cy="1696938"/>
          </a:xfrm>
          <a:prstGeom prst="rect">
            <a:avLst/>
          </a:prstGeom>
        </p:spPr>
      </p:pic>
      <p:sp>
        <p:nvSpPr>
          <p:cNvPr id="9" name="Title 3"/>
          <p:cNvSpPr txBox="1">
            <a:spLocks/>
          </p:cNvSpPr>
          <p:nvPr/>
        </p:nvSpPr>
        <p:spPr>
          <a:xfrm>
            <a:off x="1573518" y="4836286"/>
            <a:ext cx="7407275" cy="1471612"/>
          </a:xfrm>
          <a:prstGeom prst="rect">
            <a:avLst/>
          </a:prstGeom>
        </p:spPr>
        <p:txBody>
          <a:bodyPr anchor="b">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fontAlgn="auto">
              <a:spcAft>
                <a:spcPts val="0"/>
              </a:spcAft>
              <a:defRPr/>
            </a:pPr>
            <a:endParaRPr lang="en-IN" b="1" dirty="0">
              <a:solidFill>
                <a:srgbClr val="002060"/>
              </a:solidFill>
            </a:endParaRPr>
          </a:p>
        </p:txBody>
      </p:sp>
    </p:spTree>
    <p:extLst>
      <p:ext uri="{BB962C8B-B14F-4D97-AF65-F5344CB8AC3E}">
        <p14:creationId xmlns:p14="http://schemas.microsoft.com/office/powerpoint/2010/main" val="2608345955"/>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57290" y="928670"/>
            <a:ext cx="7472386" cy="714396"/>
          </a:xfrm>
        </p:spPr>
        <p:txBody>
          <a:bodyPr>
            <a:normAutofit fontScale="90000"/>
          </a:bodyPr>
          <a:lstStyle/>
          <a:p>
            <a:pPr algn="ctr"/>
            <a:r>
              <a:rPr lang="en-IN" dirty="0" smtClean="0"/>
              <a:t>Internet Protocol Version 4 (IPv6)</a:t>
            </a:r>
            <a:br>
              <a:rPr lang="en-IN" dirty="0" smtClean="0"/>
            </a:br>
            <a:endParaRPr lang="en-IN" dirty="0" smtClean="0"/>
          </a:p>
        </p:txBody>
      </p:sp>
      <p:sp>
        <p:nvSpPr>
          <p:cNvPr id="7171" name="Content Placeholder 2"/>
          <p:cNvSpPr>
            <a:spLocks noGrp="1"/>
          </p:cNvSpPr>
          <p:nvPr>
            <p:ph idx="1"/>
          </p:nvPr>
        </p:nvSpPr>
        <p:spPr>
          <a:xfrm>
            <a:off x="1142976" y="1643050"/>
            <a:ext cx="7543824" cy="4376750"/>
          </a:xfrm>
        </p:spPr>
        <p:txBody>
          <a:bodyPr>
            <a:normAutofit/>
          </a:bodyPr>
          <a:lstStyle/>
          <a:p>
            <a:pPr algn="just"/>
            <a:r>
              <a:rPr lang="en-IN" sz="2700" dirty="0" smtClean="0"/>
              <a:t>The IPv6 packet is shown in the diagram. Each packet is composed of base header and the payload. The payload consists of two               fields, optional extension headers                     and the data  from upper layer.</a:t>
            </a:r>
            <a:r>
              <a:rPr lang="en-IN" dirty="0" smtClean="0"/>
              <a:t/>
            </a:r>
            <a:br>
              <a:rPr lang="en-IN" dirty="0" smtClean="0"/>
            </a:br>
            <a:r>
              <a:rPr lang="en-IN" dirty="0" smtClean="0"/>
              <a:t> </a:t>
            </a:r>
            <a:br>
              <a:rPr lang="en-IN" dirty="0" smtClean="0"/>
            </a:br>
            <a:endParaRPr lang="en-IN" dirty="0" smtClean="0"/>
          </a:p>
        </p:txBody>
      </p:sp>
      <p:sp>
        <p:nvSpPr>
          <p:cNvPr id="7172" name="Date Placeholder 3"/>
          <p:cNvSpPr>
            <a:spLocks noGrp="1"/>
          </p:cNvSpPr>
          <p:nvPr>
            <p:ph type="dt" sz="half"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smtClean="0"/>
              <a:t>14/10/2010</a:t>
            </a:r>
            <a:endParaRPr lang="en-IN"/>
          </a:p>
        </p:txBody>
      </p:sp>
      <p:sp>
        <p:nvSpPr>
          <p:cNvPr id="5" name="Slide Number Placeholder 4"/>
          <p:cNvSpPr>
            <a:spLocks noGrp="1"/>
          </p:cNvSpPr>
          <p:nvPr>
            <p:ph type="sldNum" sz="quarter" idx="12"/>
          </p:nvPr>
        </p:nvSpPr>
        <p:spPr/>
        <p:txBody>
          <a:bodyPr/>
          <a:lstStyle/>
          <a:p>
            <a:pPr>
              <a:defRPr/>
            </a:pPr>
            <a:fld id="{936B71AE-FA64-482A-AC0D-F68CF3F041EE}" type="slidenum">
              <a:rPr lang="en-IN"/>
              <a:pPr>
                <a:defRPr/>
              </a:pPr>
              <a:t>10</a:t>
            </a:fld>
            <a:endParaRPr lang="en-IN"/>
          </a:p>
        </p:txBody>
      </p:sp>
      <p:pic>
        <p:nvPicPr>
          <p:cNvPr id="174082" name="Picture 2" descr="IPV6"/>
          <p:cNvPicPr>
            <a:picLocks noChangeAspect="1" noChangeArrowheads="1"/>
          </p:cNvPicPr>
          <p:nvPr/>
        </p:nvPicPr>
        <p:blipFill>
          <a:blip r:embed="rId2"/>
          <a:srcRect/>
          <a:stretch>
            <a:fillRect/>
          </a:stretch>
        </p:blipFill>
        <p:spPr bwMode="auto">
          <a:xfrm>
            <a:off x="2143108" y="3857628"/>
            <a:ext cx="5429288" cy="2643206"/>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428728" y="500042"/>
            <a:ext cx="7472386" cy="714396"/>
          </a:xfrm>
        </p:spPr>
        <p:txBody>
          <a:bodyPr>
            <a:normAutofit fontScale="90000"/>
          </a:bodyPr>
          <a:lstStyle/>
          <a:p>
            <a:pPr algn="ctr"/>
            <a:r>
              <a:rPr lang="en-IN" dirty="0" smtClean="0"/>
              <a:t>Routing Algorithms</a:t>
            </a:r>
            <a:br>
              <a:rPr lang="en-IN" dirty="0" smtClean="0"/>
            </a:br>
            <a:endParaRPr lang="en-IN" dirty="0" smtClean="0"/>
          </a:p>
        </p:txBody>
      </p:sp>
      <p:sp>
        <p:nvSpPr>
          <p:cNvPr id="7171" name="Content Placeholder 2"/>
          <p:cNvSpPr>
            <a:spLocks noGrp="1"/>
          </p:cNvSpPr>
          <p:nvPr>
            <p:ph idx="1"/>
          </p:nvPr>
        </p:nvSpPr>
        <p:spPr>
          <a:xfrm>
            <a:off x="1214414" y="1357298"/>
            <a:ext cx="7543824" cy="4376750"/>
          </a:xfrm>
        </p:spPr>
        <p:txBody>
          <a:bodyPr>
            <a:normAutofit fontScale="25000" lnSpcReduction="20000"/>
          </a:bodyPr>
          <a:lstStyle/>
          <a:p>
            <a:pPr algn="just"/>
            <a:r>
              <a:rPr lang="en-IN" sz="10800" dirty="0" smtClean="0"/>
              <a:t>In order to transfer the packets from source to the destination, the network layer must determine the best route through which packets can be transmitted.</a:t>
            </a:r>
          </a:p>
          <a:p>
            <a:pPr algn="just"/>
            <a:r>
              <a:rPr lang="en-IN" sz="10800" dirty="0" smtClean="0"/>
              <a:t>The routing protocol is a routing algorithm that provides the best path from the source to the destination. The best path is the path that has the "least-cost path" from source to the destination.</a:t>
            </a:r>
          </a:p>
          <a:p>
            <a:pPr algn="just"/>
            <a:r>
              <a:rPr lang="en-IN" sz="10800" dirty="0" smtClean="0"/>
              <a:t>Routing is the process of forwarding the packets from source to the destination but the best route to send the packets is determined by the routing algorithm.</a:t>
            </a:r>
          </a:p>
          <a:p>
            <a:endParaRPr lang="en-IN" sz="6800" dirty="0" smtClean="0"/>
          </a:p>
          <a:p>
            <a:pPr>
              <a:buNone/>
            </a:pPr>
            <a:r>
              <a:rPr lang="en-IN" dirty="0" smtClean="0"/>
              <a:t/>
            </a:r>
            <a:br>
              <a:rPr lang="en-IN" dirty="0" smtClean="0"/>
            </a:br>
            <a:endParaRPr lang="en-IN" dirty="0" smtClean="0"/>
          </a:p>
        </p:txBody>
      </p:sp>
      <p:sp>
        <p:nvSpPr>
          <p:cNvPr id="7172" name="Date Placeholder 3"/>
          <p:cNvSpPr>
            <a:spLocks noGrp="1"/>
          </p:cNvSpPr>
          <p:nvPr>
            <p:ph type="dt" sz="half"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smtClean="0"/>
              <a:t>14/10/2010</a:t>
            </a:r>
            <a:endParaRPr lang="en-IN"/>
          </a:p>
        </p:txBody>
      </p:sp>
      <p:sp>
        <p:nvSpPr>
          <p:cNvPr id="5" name="Slide Number Placeholder 4"/>
          <p:cNvSpPr>
            <a:spLocks noGrp="1"/>
          </p:cNvSpPr>
          <p:nvPr>
            <p:ph type="sldNum" sz="quarter" idx="12"/>
          </p:nvPr>
        </p:nvSpPr>
        <p:spPr/>
        <p:txBody>
          <a:bodyPr/>
          <a:lstStyle/>
          <a:p>
            <a:pPr>
              <a:defRPr/>
            </a:pPr>
            <a:fld id="{936B71AE-FA64-482A-AC0D-F68CF3F041EE}" type="slidenum">
              <a:rPr lang="en-IN"/>
              <a:pPr>
                <a:defRPr/>
              </a:pPr>
              <a:t>11</a:t>
            </a:fld>
            <a:endParaRPr lang="en-I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14414" y="500042"/>
            <a:ext cx="7472386" cy="714396"/>
          </a:xfrm>
        </p:spPr>
        <p:txBody>
          <a:bodyPr>
            <a:normAutofit fontScale="90000"/>
          </a:bodyPr>
          <a:lstStyle/>
          <a:p>
            <a:pPr algn="ctr" eaLnBrk="1" hangingPunct="1"/>
            <a:r>
              <a:rPr lang="en-US" b="1" dirty="0" smtClean="0"/>
              <a:t>UNIT – IV</a:t>
            </a:r>
            <a:br>
              <a:rPr lang="en-US" b="1" dirty="0" smtClean="0"/>
            </a:br>
            <a:r>
              <a:rPr lang="en-US" b="1" dirty="0" smtClean="0"/>
              <a:t>Transport Layer</a:t>
            </a:r>
            <a:endParaRPr lang="en-IN" b="1" dirty="0" smtClean="0"/>
          </a:p>
        </p:txBody>
      </p:sp>
      <p:sp>
        <p:nvSpPr>
          <p:cNvPr id="7171" name="Content Placeholder 2"/>
          <p:cNvSpPr>
            <a:spLocks noGrp="1"/>
          </p:cNvSpPr>
          <p:nvPr>
            <p:ph idx="1"/>
          </p:nvPr>
        </p:nvSpPr>
        <p:spPr>
          <a:xfrm>
            <a:off x="1142976" y="1643050"/>
            <a:ext cx="7543824" cy="4376750"/>
          </a:xfrm>
        </p:spPr>
        <p:txBody>
          <a:bodyPr>
            <a:normAutofit fontScale="92500"/>
          </a:bodyPr>
          <a:lstStyle/>
          <a:p>
            <a:pPr algn="just" eaLnBrk="1" hangingPunct="1">
              <a:spcBef>
                <a:spcPct val="0"/>
              </a:spcBef>
            </a:pPr>
            <a:r>
              <a:rPr lang="en-US" dirty="0" smtClean="0"/>
              <a:t>The transport layer is the fourth layer from the bottom in the OSI reference model.</a:t>
            </a:r>
          </a:p>
          <a:p>
            <a:pPr algn="just" eaLnBrk="1" hangingPunct="1">
              <a:spcBef>
                <a:spcPct val="0"/>
              </a:spcBef>
            </a:pPr>
            <a:r>
              <a:rPr lang="en-US" dirty="0" smtClean="0"/>
              <a:t>It is responsible for message delivery from process running in source computer to the process running in the destination computer.</a:t>
            </a:r>
          </a:p>
          <a:p>
            <a:pPr algn="just" eaLnBrk="1" hangingPunct="1">
              <a:spcBef>
                <a:spcPct val="0"/>
              </a:spcBef>
            </a:pPr>
            <a:r>
              <a:rPr lang="en-US" dirty="0" smtClean="0"/>
              <a:t>Transport layer does not perform any function in the intermediate nodes.</a:t>
            </a:r>
          </a:p>
          <a:p>
            <a:pPr algn="just" eaLnBrk="1" hangingPunct="1">
              <a:spcBef>
                <a:spcPct val="0"/>
              </a:spcBef>
            </a:pPr>
            <a:r>
              <a:rPr lang="en-US" dirty="0" smtClean="0"/>
              <a:t>It is active only in the end systems.</a:t>
            </a:r>
            <a:endParaRPr lang="en-IN" dirty="0" smtClean="0"/>
          </a:p>
        </p:txBody>
      </p:sp>
      <p:sp>
        <p:nvSpPr>
          <p:cNvPr id="7172" name="Date Placeholder 3"/>
          <p:cNvSpPr>
            <a:spLocks noGrp="1"/>
          </p:cNvSpPr>
          <p:nvPr>
            <p:ph type="dt" sz="half"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smtClean="0"/>
              <a:t>14/10/2010</a:t>
            </a:r>
            <a:endParaRPr lang="en-IN"/>
          </a:p>
        </p:txBody>
      </p:sp>
      <p:sp>
        <p:nvSpPr>
          <p:cNvPr id="5" name="Slide Number Placeholder 4"/>
          <p:cNvSpPr>
            <a:spLocks noGrp="1"/>
          </p:cNvSpPr>
          <p:nvPr>
            <p:ph type="sldNum" sz="quarter" idx="12"/>
          </p:nvPr>
        </p:nvSpPr>
        <p:spPr/>
        <p:txBody>
          <a:bodyPr/>
          <a:lstStyle/>
          <a:p>
            <a:pPr>
              <a:defRPr/>
            </a:pPr>
            <a:fld id="{936B71AE-FA64-482A-AC0D-F68CF3F041EE}" type="slidenum">
              <a:rPr lang="en-IN"/>
              <a:pPr>
                <a:defRPr/>
              </a:pPr>
              <a:t>12</a:t>
            </a:fld>
            <a:endParaRPr lang="en-IN"/>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285852" y="428604"/>
            <a:ext cx="7400948" cy="785834"/>
          </a:xfrm>
        </p:spPr>
        <p:txBody>
          <a:bodyPr/>
          <a:lstStyle/>
          <a:p>
            <a:r>
              <a:rPr lang="en-US" dirty="0" smtClean="0"/>
              <a:t>Introduction</a:t>
            </a:r>
            <a:endParaRPr lang="en-IN" dirty="0" smtClean="0"/>
          </a:p>
        </p:txBody>
      </p:sp>
      <p:sp>
        <p:nvSpPr>
          <p:cNvPr id="3" name="Content Placeholder 2"/>
          <p:cNvSpPr>
            <a:spLocks noGrp="1"/>
          </p:cNvSpPr>
          <p:nvPr>
            <p:ph idx="1"/>
          </p:nvPr>
        </p:nvSpPr>
        <p:spPr>
          <a:xfrm>
            <a:off x="1071538" y="1714488"/>
            <a:ext cx="7615262" cy="4305312"/>
          </a:xfrm>
        </p:spPr>
        <p:txBody>
          <a:bodyPr>
            <a:normAutofit fontScale="85000" lnSpcReduction="20000"/>
          </a:bodyPr>
          <a:lstStyle/>
          <a:p>
            <a:pPr algn="just">
              <a:defRPr/>
            </a:pPr>
            <a:r>
              <a:rPr lang="en-US" dirty="0" smtClean="0"/>
              <a:t>Data Link Layer is responsible for delivery of frames between two neighboring nodes over a link.</a:t>
            </a:r>
          </a:p>
          <a:p>
            <a:pPr lvl="1" algn="just">
              <a:defRPr/>
            </a:pPr>
            <a:r>
              <a:rPr lang="en-US" dirty="0" smtClean="0"/>
              <a:t>This is called </a:t>
            </a:r>
            <a:r>
              <a:rPr lang="en-US" b="1" i="1" dirty="0" smtClean="0"/>
              <a:t>node-to-node delivery</a:t>
            </a:r>
            <a:r>
              <a:rPr lang="en-US" dirty="0" smtClean="0"/>
              <a:t>.</a:t>
            </a:r>
          </a:p>
          <a:p>
            <a:pPr algn="just">
              <a:defRPr/>
            </a:pPr>
            <a:r>
              <a:rPr lang="en-US" dirty="0" smtClean="0"/>
              <a:t>Network Layer is responsible for delivery of </a:t>
            </a:r>
            <a:r>
              <a:rPr lang="en-US" dirty="0" err="1" smtClean="0"/>
              <a:t>datagrams</a:t>
            </a:r>
            <a:r>
              <a:rPr lang="en-US" dirty="0" smtClean="0"/>
              <a:t> between two hosts.</a:t>
            </a:r>
          </a:p>
          <a:p>
            <a:pPr lvl="1" algn="just">
              <a:defRPr/>
            </a:pPr>
            <a:r>
              <a:rPr lang="en-US" dirty="0" smtClean="0"/>
              <a:t>This is called </a:t>
            </a:r>
            <a:r>
              <a:rPr lang="en-US" b="1" i="1" dirty="0" smtClean="0"/>
              <a:t>host-to-host delivery</a:t>
            </a:r>
            <a:r>
              <a:rPr lang="en-US" dirty="0" smtClean="0"/>
              <a:t>.</a:t>
            </a:r>
          </a:p>
          <a:p>
            <a:pPr algn="just">
              <a:defRPr/>
            </a:pPr>
            <a:r>
              <a:rPr lang="en-US" dirty="0" smtClean="0"/>
              <a:t>Transport Layer is responsible for delivery of entire message from one process running on source to another process running on destination.</a:t>
            </a:r>
          </a:p>
          <a:p>
            <a:pPr lvl="1" algn="just">
              <a:defRPr/>
            </a:pPr>
            <a:r>
              <a:rPr lang="en-US" dirty="0" smtClean="0"/>
              <a:t>This is called </a:t>
            </a:r>
            <a:r>
              <a:rPr lang="en-US" b="1" i="1" dirty="0" smtClean="0"/>
              <a:t>process-to process delivery</a:t>
            </a:r>
            <a:r>
              <a:rPr lang="en-US" dirty="0" smtClean="0"/>
              <a:t>.</a:t>
            </a:r>
            <a:endParaRPr lang="en-IN" dirty="0"/>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9D2E170A-5CFD-4E5E-8E44-FA28C4C88F6A}" type="slidenum">
              <a:rPr lang="en-IN" smtClean="0"/>
              <a:pPr>
                <a:defRPr/>
              </a:pPr>
              <a:t>13</a:t>
            </a:fld>
            <a:endParaRPr lang="en-I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285852" y="500042"/>
            <a:ext cx="7400948" cy="714396"/>
          </a:xfrm>
        </p:spPr>
        <p:txBody>
          <a:bodyPr>
            <a:normAutofit fontScale="90000"/>
          </a:bodyPr>
          <a:lstStyle/>
          <a:p>
            <a:r>
              <a:rPr lang="en-US" dirty="0" smtClean="0"/>
              <a:t>Transport Layer Design Issues</a:t>
            </a:r>
            <a:endParaRPr lang="en-IN" dirty="0" smtClean="0"/>
          </a:p>
        </p:txBody>
      </p:sp>
      <p:sp>
        <p:nvSpPr>
          <p:cNvPr id="3" name="Content Placeholder 2"/>
          <p:cNvSpPr>
            <a:spLocks noGrp="1"/>
          </p:cNvSpPr>
          <p:nvPr>
            <p:ph idx="1"/>
          </p:nvPr>
        </p:nvSpPr>
        <p:spPr>
          <a:xfrm>
            <a:off x="1142976" y="1643050"/>
            <a:ext cx="7543824" cy="4376750"/>
          </a:xfrm>
        </p:spPr>
        <p:txBody>
          <a:bodyPr>
            <a:normAutofit fontScale="77500" lnSpcReduction="20000"/>
          </a:bodyPr>
          <a:lstStyle/>
          <a:p>
            <a:pPr algn="just">
              <a:defRPr/>
            </a:pPr>
            <a:r>
              <a:rPr lang="en-US" dirty="0" smtClean="0"/>
              <a:t>The transport layer delivers the message from one process to another process running on two different hosts.</a:t>
            </a:r>
          </a:p>
          <a:p>
            <a:pPr algn="just">
              <a:defRPr/>
            </a:pPr>
            <a:r>
              <a:rPr lang="en-US" dirty="0" smtClean="0"/>
              <a:t>Thus, it has to perform number of functions to ensure the accurate delivery of message.</a:t>
            </a:r>
          </a:p>
          <a:p>
            <a:pPr algn="just">
              <a:defRPr/>
            </a:pPr>
            <a:r>
              <a:rPr lang="en-US" dirty="0" smtClean="0"/>
              <a:t>The various functions of transport layer are:</a:t>
            </a:r>
          </a:p>
          <a:p>
            <a:pPr lvl="1" algn="just">
              <a:defRPr/>
            </a:pPr>
            <a:r>
              <a:rPr lang="en-US" dirty="0" smtClean="0"/>
              <a:t>Establishing, Maintaining &amp; Releasing Connection</a:t>
            </a:r>
          </a:p>
          <a:p>
            <a:pPr lvl="1" algn="just">
              <a:defRPr/>
            </a:pPr>
            <a:r>
              <a:rPr lang="en-US" dirty="0" smtClean="0"/>
              <a:t>Addressing</a:t>
            </a:r>
          </a:p>
          <a:p>
            <a:pPr lvl="1" algn="just">
              <a:defRPr/>
            </a:pPr>
            <a:r>
              <a:rPr lang="en-US" dirty="0" smtClean="0"/>
              <a:t>Data Transfer</a:t>
            </a:r>
          </a:p>
          <a:p>
            <a:pPr lvl="1" algn="just">
              <a:defRPr/>
            </a:pPr>
            <a:r>
              <a:rPr lang="en-US" dirty="0" smtClean="0"/>
              <a:t>Flow Control</a:t>
            </a:r>
          </a:p>
          <a:p>
            <a:pPr lvl="1" algn="just">
              <a:defRPr/>
            </a:pPr>
            <a:r>
              <a:rPr lang="en-US" dirty="0" smtClean="0"/>
              <a:t>Error Control</a:t>
            </a:r>
          </a:p>
          <a:p>
            <a:pPr lvl="1" algn="just">
              <a:defRPr/>
            </a:pPr>
            <a:r>
              <a:rPr lang="en-US" dirty="0" smtClean="0"/>
              <a:t>Congestion Control</a:t>
            </a:r>
            <a:endParaRPr lang="en-IN" dirty="0"/>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4B92807E-0716-49F6-B3F0-4D0FAE943E5F}" type="slidenum">
              <a:rPr lang="en-IN" smtClean="0"/>
              <a:pPr>
                <a:defRPr/>
              </a:pPr>
              <a:t>14</a:t>
            </a:fld>
            <a:endParaRPr lang="en-IN"/>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071538" y="428604"/>
            <a:ext cx="7615262" cy="785834"/>
          </a:xfrm>
        </p:spPr>
        <p:txBody>
          <a:bodyPr>
            <a:normAutofit fontScale="90000"/>
          </a:bodyPr>
          <a:lstStyle/>
          <a:p>
            <a:r>
              <a:rPr lang="en-US" dirty="0" smtClean="0"/>
              <a:t>Transport Layer Design Issues (Cont…)</a:t>
            </a:r>
            <a:endParaRPr lang="en-IN" dirty="0" smtClean="0"/>
          </a:p>
        </p:txBody>
      </p:sp>
      <p:sp>
        <p:nvSpPr>
          <p:cNvPr id="10243" name="Content Placeholder 2"/>
          <p:cNvSpPr>
            <a:spLocks noGrp="1"/>
          </p:cNvSpPr>
          <p:nvPr>
            <p:ph idx="1"/>
          </p:nvPr>
        </p:nvSpPr>
        <p:spPr>
          <a:xfrm>
            <a:off x="1428728" y="1643050"/>
            <a:ext cx="7258072" cy="4376750"/>
          </a:xfrm>
        </p:spPr>
        <p:txBody>
          <a:bodyPr>
            <a:normAutofit fontScale="92500"/>
          </a:bodyPr>
          <a:lstStyle/>
          <a:p>
            <a:pPr>
              <a:spcBef>
                <a:spcPct val="0"/>
              </a:spcBef>
            </a:pPr>
            <a:r>
              <a:rPr lang="en-US" b="1" dirty="0" smtClean="0"/>
              <a:t>Establishing, Maintaining &amp; Releasing Connection:</a:t>
            </a:r>
          </a:p>
          <a:p>
            <a:pPr lvl="1" algn="just">
              <a:spcBef>
                <a:spcPct val="0"/>
              </a:spcBef>
            </a:pPr>
            <a:r>
              <a:rPr lang="en-US" dirty="0" smtClean="0"/>
              <a:t>The transport layer establishes, maintains &amp; releases end-to-end transport connection on the request of upper layers.</a:t>
            </a:r>
          </a:p>
          <a:p>
            <a:pPr lvl="1" algn="just">
              <a:spcBef>
                <a:spcPct val="0"/>
              </a:spcBef>
            </a:pPr>
            <a:r>
              <a:rPr lang="en-US" dirty="0" smtClean="0"/>
              <a:t>Establishing a connection involves allocation of buffers for storing user data, synchronizing the sequence numbers of packets etc.</a:t>
            </a:r>
          </a:p>
          <a:p>
            <a:pPr lvl="1" algn="just">
              <a:spcBef>
                <a:spcPct val="0"/>
              </a:spcBef>
            </a:pPr>
            <a:r>
              <a:rPr lang="en-US" dirty="0" smtClean="0"/>
              <a:t>A connection is released at the request of upper layer.</a:t>
            </a:r>
            <a:endParaRPr lang="en-IN" dirty="0" smtClean="0"/>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0345738F-FF5A-4FE7-B480-E9F5DED6902E}" type="slidenum">
              <a:rPr lang="en-IN" smtClean="0"/>
              <a:pPr>
                <a:defRPr/>
              </a:pPr>
              <a:t>15</a:t>
            </a:fld>
            <a:endParaRPr lang="en-IN"/>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071538" y="500042"/>
            <a:ext cx="7615262" cy="714396"/>
          </a:xfrm>
        </p:spPr>
        <p:txBody>
          <a:bodyPr>
            <a:normAutofit fontScale="90000"/>
          </a:bodyPr>
          <a:lstStyle/>
          <a:p>
            <a:r>
              <a:rPr lang="en-US" dirty="0" smtClean="0"/>
              <a:t>Transport Layer Design Issues (Cont…)</a:t>
            </a:r>
            <a:endParaRPr lang="en-IN" dirty="0" smtClean="0"/>
          </a:p>
        </p:txBody>
      </p:sp>
      <p:sp>
        <p:nvSpPr>
          <p:cNvPr id="11267" name="Content Placeholder 2"/>
          <p:cNvSpPr>
            <a:spLocks noGrp="1"/>
          </p:cNvSpPr>
          <p:nvPr>
            <p:ph idx="1"/>
          </p:nvPr>
        </p:nvSpPr>
        <p:spPr>
          <a:xfrm>
            <a:off x="1071538" y="1643050"/>
            <a:ext cx="7615262" cy="4376750"/>
          </a:xfrm>
        </p:spPr>
        <p:txBody>
          <a:bodyPr>
            <a:normAutofit lnSpcReduction="10000"/>
          </a:bodyPr>
          <a:lstStyle/>
          <a:p>
            <a:pPr>
              <a:spcBef>
                <a:spcPct val="0"/>
              </a:spcBef>
            </a:pPr>
            <a:r>
              <a:rPr lang="en-US" b="1" dirty="0" smtClean="0"/>
              <a:t>Addressing:</a:t>
            </a:r>
            <a:endParaRPr lang="en-US" dirty="0" smtClean="0"/>
          </a:p>
          <a:p>
            <a:pPr lvl="1" algn="just">
              <a:spcBef>
                <a:spcPct val="0"/>
              </a:spcBef>
            </a:pPr>
            <a:r>
              <a:rPr lang="en-US" dirty="0" smtClean="0"/>
              <a:t>In order to deliver the message from one process to another, an addressing scheme is required.</a:t>
            </a:r>
          </a:p>
          <a:p>
            <a:pPr lvl="1" algn="just">
              <a:spcBef>
                <a:spcPct val="0"/>
              </a:spcBef>
            </a:pPr>
            <a:r>
              <a:rPr lang="en-US" dirty="0" smtClean="0"/>
              <a:t>Several process may be running on a system at a time.</a:t>
            </a:r>
          </a:p>
          <a:p>
            <a:pPr lvl="1" algn="just">
              <a:spcBef>
                <a:spcPct val="0"/>
              </a:spcBef>
            </a:pPr>
            <a:r>
              <a:rPr lang="en-US" dirty="0" smtClean="0"/>
              <a:t>In order to identify the correct process out of the various running processes, transport layer uses an addressing scheme called </a:t>
            </a:r>
            <a:r>
              <a:rPr lang="en-US" b="1" i="1" dirty="0" smtClean="0"/>
              <a:t>port number</a:t>
            </a:r>
            <a:r>
              <a:rPr lang="en-US" dirty="0" smtClean="0"/>
              <a:t>.</a:t>
            </a:r>
          </a:p>
          <a:p>
            <a:pPr lvl="1" algn="just">
              <a:spcBef>
                <a:spcPct val="0"/>
              </a:spcBef>
            </a:pPr>
            <a:r>
              <a:rPr lang="en-US" dirty="0" smtClean="0"/>
              <a:t>Each process has a specific port number.</a:t>
            </a:r>
            <a:endParaRPr lang="en-IN" dirty="0" smtClean="0"/>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86BDF504-C3BE-4AA4-8D1E-9B0C3CE4D54E}" type="slidenum">
              <a:rPr lang="en-IN" smtClean="0"/>
              <a:pPr>
                <a:defRPr/>
              </a:pPr>
              <a:t>16</a:t>
            </a:fld>
            <a:endParaRPr lang="en-IN"/>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214414" y="428604"/>
            <a:ext cx="7472386" cy="785834"/>
          </a:xfrm>
        </p:spPr>
        <p:txBody>
          <a:bodyPr>
            <a:normAutofit fontScale="90000"/>
          </a:bodyPr>
          <a:lstStyle/>
          <a:p>
            <a:r>
              <a:rPr lang="en-US" dirty="0" smtClean="0"/>
              <a:t>Transport Layer Design Issues (Cont…)</a:t>
            </a:r>
            <a:endParaRPr lang="en-IN" dirty="0" smtClean="0"/>
          </a:p>
        </p:txBody>
      </p:sp>
      <p:sp>
        <p:nvSpPr>
          <p:cNvPr id="12291" name="Content Placeholder 2"/>
          <p:cNvSpPr>
            <a:spLocks noGrp="1"/>
          </p:cNvSpPr>
          <p:nvPr>
            <p:ph idx="1"/>
          </p:nvPr>
        </p:nvSpPr>
        <p:spPr>
          <a:xfrm>
            <a:off x="1000100" y="1571612"/>
            <a:ext cx="7686700" cy="4448188"/>
          </a:xfrm>
        </p:spPr>
        <p:txBody>
          <a:bodyPr/>
          <a:lstStyle/>
          <a:p>
            <a:pPr>
              <a:spcBef>
                <a:spcPct val="0"/>
              </a:spcBef>
            </a:pPr>
            <a:r>
              <a:rPr lang="en-US" b="1" dirty="0" smtClean="0"/>
              <a:t>Data Transfer:</a:t>
            </a:r>
            <a:endParaRPr lang="en-US" dirty="0" smtClean="0"/>
          </a:p>
          <a:p>
            <a:pPr lvl="1" algn="just">
              <a:spcBef>
                <a:spcPct val="0"/>
              </a:spcBef>
            </a:pPr>
            <a:r>
              <a:rPr lang="en-US" dirty="0" smtClean="0"/>
              <a:t>Transport layer breaks user data into smaller units and attaches a transport layer header to each unit forming a TPDU (</a:t>
            </a:r>
            <a:r>
              <a:rPr lang="en-US" dirty="0" err="1" smtClean="0"/>
              <a:t>TransPort</a:t>
            </a:r>
            <a:r>
              <a:rPr lang="en-US" dirty="0" smtClean="0"/>
              <a:t> Layer Data Unit).</a:t>
            </a:r>
          </a:p>
          <a:p>
            <a:pPr lvl="1" algn="just">
              <a:spcBef>
                <a:spcPct val="0"/>
              </a:spcBef>
            </a:pPr>
            <a:r>
              <a:rPr lang="en-US" dirty="0" smtClean="0"/>
              <a:t>The TPDU is handed over to the network layer for its delivery to destination.</a:t>
            </a:r>
          </a:p>
          <a:p>
            <a:pPr lvl="1" algn="just">
              <a:spcBef>
                <a:spcPct val="0"/>
              </a:spcBef>
            </a:pPr>
            <a:r>
              <a:rPr lang="en-US" dirty="0" smtClean="0"/>
              <a:t>The TPDU header contains port number, sequence number, acknowledgement number, checksum and other fields.</a:t>
            </a:r>
            <a:endParaRPr lang="en-IN" dirty="0" smtClean="0"/>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80D902CF-A8E1-403D-A0FA-1969A0F19453}" type="slidenum">
              <a:rPr lang="en-IN" smtClean="0"/>
              <a:pPr>
                <a:defRPr/>
              </a:pPr>
              <a:t>17</a:t>
            </a:fld>
            <a:endParaRPr lang="en-I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142976" y="571480"/>
            <a:ext cx="7543824" cy="642958"/>
          </a:xfrm>
        </p:spPr>
        <p:txBody>
          <a:bodyPr>
            <a:normAutofit fontScale="90000"/>
          </a:bodyPr>
          <a:lstStyle/>
          <a:p>
            <a:r>
              <a:rPr lang="en-US" dirty="0" smtClean="0"/>
              <a:t>Transport Layer Design Issues (Cont…)</a:t>
            </a:r>
            <a:endParaRPr lang="en-IN" dirty="0" smtClean="0"/>
          </a:p>
        </p:txBody>
      </p:sp>
      <p:sp>
        <p:nvSpPr>
          <p:cNvPr id="13315" name="Content Placeholder 2"/>
          <p:cNvSpPr>
            <a:spLocks noGrp="1"/>
          </p:cNvSpPr>
          <p:nvPr>
            <p:ph idx="1"/>
          </p:nvPr>
        </p:nvSpPr>
        <p:spPr>
          <a:xfrm>
            <a:off x="1000100" y="1571612"/>
            <a:ext cx="7686700" cy="4448188"/>
          </a:xfrm>
        </p:spPr>
        <p:txBody>
          <a:bodyPr/>
          <a:lstStyle/>
          <a:p>
            <a:pPr>
              <a:spcBef>
                <a:spcPct val="0"/>
              </a:spcBef>
            </a:pPr>
            <a:r>
              <a:rPr lang="en-US" b="1" dirty="0" smtClean="0"/>
              <a:t>Flow Control:</a:t>
            </a:r>
          </a:p>
          <a:p>
            <a:pPr lvl="1" algn="just">
              <a:spcBef>
                <a:spcPct val="0"/>
              </a:spcBef>
            </a:pPr>
            <a:r>
              <a:rPr lang="en-US" dirty="0" smtClean="0"/>
              <a:t>Like data link layer, transport layer also performs flow control.</a:t>
            </a:r>
          </a:p>
          <a:p>
            <a:pPr lvl="1" algn="just">
              <a:spcBef>
                <a:spcPct val="0"/>
              </a:spcBef>
            </a:pPr>
            <a:r>
              <a:rPr lang="en-US" dirty="0" smtClean="0"/>
              <a:t>However, flow control at transport layer is performed end-to-end rather than node-to-node.</a:t>
            </a:r>
          </a:p>
          <a:p>
            <a:pPr lvl="1" algn="just">
              <a:spcBef>
                <a:spcPct val="0"/>
              </a:spcBef>
            </a:pPr>
            <a:r>
              <a:rPr lang="en-US" dirty="0" smtClean="0"/>
              <a:t>Transport Layer uses a sliding window protocol to perform flow control.</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F355F0B5-35AD-40D7-AF17-17909E328946}" type="slidenum">
              <a:rPr lang="en-IN" smtClean="0"/>
              <a:pPr>
                <a:defRPr/>
              </a:pPr>
              <a:t>18</a:t>
            </a:fld>
            <a:endParaRPr lang="en-IN"/>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142976" y="428604"/>
            <a:ext cx="7543824" cy="785834"/>
          </a:xfrm>
        </p:spPr>
        <p:txBody>
          <a:bodyPr>
            <a:normAutofit fontScale="90000"/>
          </a:bodyPr>
          <a:lstStyle/>
          <a:p>
            <a:r>
              <a:rPr lang="en-US" dirty="0" smtClean="0"/>
              <a:t>Transport Layer Design Issues (Cont…)</a:t>
            </a:r>
            <a:endParaRPr lang="en-IN" dirty="0" smtClean="0"/>
          </a:p>
        </p:txBody>
      </p:sp>
      <p:sp>
        <p:nvSpPr>
          <p:cNvPr id="14339" name="Content Placeholder 2"/>
          <p:cNvSpPr>
            <a:spLocks noGrp="1"/>
          </p:cNvSpPr>
          <p:nvPr>
            <p:ph idx="1"/>
          </p:nvPr>
        </p:nvSpPr>
        <p:spPr>
          <a:xfrm>
            <a:off x="1142976" y="1714488"/>
            <a:ext cx="7543824" cy="4305312"/>
          </a:xfrm>
        </p:spPr>
        <p:txBody>
          <a:bodyPr/>
          <a:lstStyle/>
          <a:p>
            <a:pPr>
              <a:spcBef>
                <a:spcPct val="0"/>
              </a:spcBef>
            </a:pPr>
            <a:r>
              <a:rPr lang="en-US" b="1" dirty="0" smtClean="0"/>
              <a:t>Error Control:</a:t>
            </a:r>
          </a:p>
          <a:p>
            <a:pPr lvl="1" algn="just">
              <a:spcBef>
                <a:spcPct val="0"/>
              </a:spcBef>
            </a:pPr>
            <a:r>
              <a:rPr lang="en-US" dirty="0" smtClean="0"/>
              <a:t>Transport layer also provides end-to-end error control facility.</a:t>
            </a:r>
          </a:p>
          <a:p>
            <a:pPr lvl="1" algn="just">
              <a:spcBef>
                <a:spcPct val="0"/>
              </a:spcBef>
            </a:pPr>
            <a:r>
              <a:rPr lang="en-US" dirty="0" smtClean="0"/>
              <a:t>Transport layer deals with several different types of errors:</a:t>
            </a:r>
          </a:p>
          <a:p>
            <a:pPr lvl="2" algn="just">
              <a:spcBef>
                <a:spcPct val="0"/>
              </a:spcBef>
            </a:pPr>
            <a:r>
              <a:rPr lang="en-US" dirty="0" smtClean="0"/>
              <a:t>Error due to damaged bits.</a:t>
            </a:r>
          </a:p>
          <a:p>
            <a:pPr lvl="2" algn="just">
              <a:spcBef>
                <a:spcPct val="0"/>
              </a:spcBef>
            </a:pPr>
            <a:r>
              <a:rPr lang="en-US" dirty="0" smtClean="0"/>
              <a:t>Error due to non delivery of TPDUs.</a:t>
            </a:r>
          </a:p>
          <a:p>
            <a:pPr lvl="2" algn="just">
              <a:spcBef>
                <a:spcPct val="0"/>
              </a:spcBef>
            </a:pPr>
            <a:r>
              <a:rPr lang="en-US" dirty="0" smtClean="0"/>
              <a:t>Error due to duplicate delivery of TPDUs.</a:t>
            </a:r>
          </a:p>
          <a:p>
            <a:pPr lvl="2" algn="just">
              <a:spcBef>
                <a:spcPct val="0"/>
              </a:spcBef>
            </a:pPr>
            <a:r>
              <a:rPr lang="en-US" dirty="0" smtClean="0"/>
              <a:t>Error due to delivery of TPDU to a wrong destination.</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99EA470E-8FFA-432D-B6AA-6837A9AE7988}" type="slidenum">
              <a:rPr lang="en-IN" smtClean="0"/>
              <a:pPr>
                <a:defRPr/>
              </a:pPr>
              <a:t>19</a:t>
            </a:fld>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14414" y="500042"/>
            <a:ext cx="7472386" cy="714396"/>
          </a:xfrm>
        </p:spPr>
        <p:txBody>
          <a:bodyPr>
            <a:normAutofit fontScale="90000"/>
          </a:bodyPr>
          <a:lstStyle/>
          <a:p>
            <a:pPr algn="ctr" eaLnBrk="1" hangingPunct="1"/>
            <a:r>
              <a:rPr lang="en-US" b="1" dirty="0" smtClean="0"/>
              <a:t>UNIT – III</a:t>
            </a:r>
            <a:br>
              <a:rPr lang="en-US" b="1" dirty="0" smtClean="0"/>
            </a:br>
            <a:r>
              <a:rPr lang="en-US" b="1" dirty="0" smtClean="0"/>
              <a:t>Network Layer</a:t>
            </a:r>
            <a:endParaRPr lang="en-IN" b="1" dirty="0" smtClean="0"/>
          </a:p>
        </p:txBody>
      </p:sp>
      <p:sp>
        <p:nvSpPr>
          <p:cNvPr id="7171" name="Content Placeholder 2"/>
          <p:cNvSpPr>
            <a:spLocks noGrp="1"/>
          </p:cNvSpPr>
          <p:nvPr>
            <p:ph idx="1"/>
          </p:nvPr>
        </p:nvSpPr>
        <p:spPr>
          <a:xfrm>
            <a:off x="1142976" y="1643050"/>
            <a:ext cx="7543824" cy="4376750"/>
          </a:xfrm>
        </p:spPr>
        <p:txBody>
          <a:bodyPr>
            <a:normAutofit/>
          </a:bodyPr>
          <a:lstStyle/>
          <a:p>
            <a:pPr algn="just"/>
            <a:r>
              <a:rPr lang="en-US" dirty="0" smtClean="0"/>
              <a:t>It is responsible for the source to destination delivery of a packet across multiple networks.</a:t>
            </a:r>
          </a:p>
          <a:p>
            <a:pPr algn="just"/>
            <a:endParaRPr lang="en-US" dirty="0" smtClean="0"/>
          </a:p>
          <a:p>
            <a:pPr algn="just"/>
            <a:r>
              <a:rPr lang="en-US" dirty="0" smtClean="0"/>
              <a:t>If two systems are attached to different networks with devices like routers, then N/W layer is used.</a:t>
            </a:r>
          </a:p>
          <a:p>
            <a:pPr algn="just" eaLnBrk="1" hangingPunct="1">
              <a:spcBef>
                <a:spcPct val="0"/>
              </a:spcBef>
            </a:pPr>
            <a:endParaRPr lang="en-IN" dirty="0" smtClean="0"/>
          </a:p>
        </p:txBody>
      </p:sp>
      <p:sp>
        <p:nvSpPr>
          <p:cNvPr id="7172" name="Date Placeholder 3"/>
          <p:cNvSpPr>
            <a:spLocks noGrp="1"/>
          </p:cNvSpPr>
          <p:nvPr>
            <p:ph type="dt" sz="half"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smtClean="0"/>
              <a:t>14/10/2010</a:t>
            </a:r>
            <a:endParaRPr lang="en-IN"/>
          </a:p>
        </p:txBody>
      </p:sp>
      <p:sp>
        <p:nvSpPr>
          <p:cNvPr id="5" name="Slide Number Placeholder 4"/>
          <p:cNvSpPr>
            <a:spLocks noGrp="1"/>
          </p:cNvSpPr>
          <p:nvPr>
            <p:ph type="sldNum" sz="quarter" idx="12"/>
          </p:nvPr>
        </p:nvSpPr>
        <p:spPr/>
        <p:txBody>
          <a:bodyPr/>
          <a:lstStyle/>
          <a:p>
            <a:pPr>
              <a:defRPr/>
            </a:pPr>
            <a:fld id="{936B71AE-FA64-482A-AC0D-F68CF3F041EE}" type="slidenum">
              <a:rPr lang="en-IN"/>
              <a:pPr>
                <a:defRPr/>
              </a:pPr>
              <a:t>2</a:t>
            </a:fld>
            <a:endParaRPr lang="en-IN"/>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142976" y="500042"/>
            <a:ext cx="7543824" cy="714396"/>
          </a:xfrm>
        </p:spPr>
        <p:txBody>
          <a:bodyPr>
            <a:normAutofit fontScale="90000"/>
          </a:bodyPr>
          <a:lstStyle/>
          <a:p>
            <a:r>
              <a:rPr lang="en-US" dirty="0" smtClean="0"/>
              <a:t>Transport Layer Design Issues (Cont…)</a:t>
            </a:r>
            <a:endParaRPr lang="en-IN" dirty="0" smtClean="0"/>
          </a:p>
        </p:txBody>
      </p:sp>
      <p:sp>
        <p:nvSpPr>
          <p:cNvPr id="15363" name="Content Placeholder 2"/>
          <p:cNvSpPr>
            <a:spLocks noGrp="1"/>
          </p:cNvSpPr>
          <p:nvPr>
            <p:ph idx="1"/>
          </p:nvPr>
        </p:nvSpPr>
        <p:spPr>
          <a:xfrm>
            <a:off x="1000100" y="1428736"/>
            <a:ext cx="7615262" cy="2428892"/>
          </a:xfrm>
        </p:spPr>
        <p:txBody>
          <a:bodyPr/>
          <a:lstStyle/>
          <a:p>
            <a:pPr>
              <a:spcBef>
                <a:spcPct val="0"/>
              </a:spcBef>
            </a:pPr>
            <a:r>
              <a:rPr lang="en-US" b="1" dirty="0" smtClean="0"/>
              <a:t>Congestion Control:</a:t>
            </a:r>
          </a:p>
          <a:p>
            <a:pPr lvl="1" algn="just">
              <a:spcBef>
                <a:spcPct val="0"/>
              </a:spcBef>
            </a:pPr>
            <a:r>
              <a:rPr lang="en-US" dirty="0" smtClean="0"/>
              <a:t>Transport layer also handles congestion in the networks.</a:t>
            </a:r>
          </a:p>
          <a:p>
            <a:pPr lvl="1" algn="just">
              <a:spcBef>
                <a:spcPct val="0"/>
              </a:spcBef>
            </a:pPr>
            <a:r>
              <a:rPr lang="en-US" dirty="0" smtClean="0"/>
              <a:t>Several different congestion control algorithms are used to avoid congestion.</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C4B80DBD-6EFA-4EAB-8E8C-4883C1A72274}" type="slidenum">
              <a:rPr lang="en-IN" smtClean="0"/>
              <a:pPr>
                <a:defRPr/>
              </a:pPr>
              <a:t>20</a:t>
            </a:fld>
            <a:endParaRPr lang="en-IN"/>
          </a:p>
        </p:txBody>
      </p:sp>
      <p:sp>
        <p:nvSpPr>
          <p:cNvPr id="7" name="Title 1"/>
          <p:cNvSpPr txBox="1">
            <a:spLocks/>
          </p:cNvSpPr>
          <p:nvPr/>
        </p:nvSpPr>
        <p:spPr>
          <a:xfrm>
            <a:off x="1214414" y="3714752"/>
            <a:ext cx="6972320" cy="571520"/>
          </a:xfrm>
          <a:prstGeom prst="rect">
            <a:avLst/>
          </a:prstGeom>
        </p:spPr>
        <p:txBody>
          <a:bodyPr anchor="ctr">
            <a:normAutofit fontScale="90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3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Transport Layer Services</a:t>
            </a:r>
            <a:endParaRPr kumimoji="0" lang="en-IN" sz="43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8" name="Content Placeholder 2"/>
          <p:cNvSpPr txBox="1">
            <a:spLocks/>
          </p:cNvSpPr>
          <p:nvPr/>
        </p:nvSpPr>
        <p:spPr>
          <a:xfrm>
            <a:off x="1000100" y="4214818"/>
            <a:ext cx="7543824" cy="2305048"/>
          </a:xfrm>
          <a:prstGeom prst="rect">
            <a:avLst/>
          </a:prstGeom>
        </p:spPr>
        <p:txBody>
          <a:bodyPr>
            <a:normAutofit/>
          </a:bodyPr>
          <a:lstStyle/>
          <a:p>
            <a:pPr marL="365760" marR="0" lvl="0" indent="-283464" algn="l" defTabSz="914400" rtl="0" eaLnBrk="1" fontAlgn="auto" latinLnBrk="0" hangingPunct="1">
              <a:lnSpc>
                <a:spcPct val="100000"/>
              </a:lnSpc>
              <a:spcBef>
                <a:spcPct val="0"/>
              </a:spcBef>
              <a:spcAft>
                <a:spcPts val="0"/>
              </a:spcAft>
              <a:buClr>
                <a:schemeClr val="accent1"/>
              </a:buClr>
              <a:buSzPct val="80000"/>
              <a:buFont typeface="Wingdings 2"/>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Transport layer protocols can provide two types of services:</a:t>
            </a:r>
          </a:p>
          <a:p>
            <a:pPr marL="640080" marR="0" lvl="1" indent="-237744" algn="l" defTabSz="914400" rtl="0" eaLnBrk="1" fontAlgn="auto" latinLnBrk="0" hangingPunct="1">
              <a:lnSpc>
                <a:spcPct val="100000"/>
              </a:lnSpc>
              <a:spcBef>
                <a:spcPct val="0"/>
              </a:spcBef>
              <a:spcAft>
                <a:spcPts val="0"/>
              </a:spcAft>
              <a:buClr>
                <a:schemeClr val="accent1"/>
              </a:buClr>
              <a:buSzTx/>
              <a:buFont typeface="Verdana"/>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Connection Oriented Service</a:t>
            </a:r>
          </a:p>
          <a:p>
            <a:pPr marL="640080" marR="0" lvl="1" indent="-237744" algn="l" defTabSz="914400" rtl="0" eaLnBrk="1" fontAlgn="auto" latinLnBrk="0" hangingPunct="1">
              <a:lnSpc>
                <a:spcPct val="100000"/>
              </a:lnSpc>
              <a:spcBef>
                <a:spcPct val="0"/>
              </a:spcBef>
              <a:spcAft>
                <a:spcPts val="0"/>
              </a:spcAft>
              <a:buClr>
                <a:schemeClr val="accent1"/>
              </a:buClr>
              <a:buSzTx/>
              <a:buFont typeface="Verdana"/>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Connectionless Service</a:t>
            </a:r>
            <a:endParaRPr kumimoji="0" lang="en-IN"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285852" y="500042"/>
            <a:ext cx="7400948" cy="714396"/>
          </a:xfrm>
        </p:spPr>
        <p:txBody>
          <a:bodyPr>
            <a:normAutofit fontScale="90000"/>
          </a:bodyPr>
          <a:lstStyle/>
          <a:p>
            <a:r>
              <a:rPr lang="en-US" dirty="0" smtClean="0"/>
              <a:t>Transport Layer Services (Cont…)</a:t>
            </a:r>
            <a:endParaRPr lang="en-IN" dirty="0" smtClean="0"/>
          </a:p>
        </p:txBody>
      </p:sp>
      <p:sp>
        <p:nvSpPr>
          <p:cNvPr id="17411" name="Content Placeholder 2"/>
          <p:cNvSpPr>
            <a:spLocks noGrp="1"/>
          </p:cNvSpPr>
          <p:nvPr>
            <p:ph idx="1"/>
          </p:nvPr>
        </p:nvSpPr>
        <p:spPr>
          <a:xfrm>
            <a:off x="1071538" y="1714488"/>
            <a:ext cx="7615262" cy="4305312"/>
          </a:xfrm>
        </p:spPr>
        <p:txBody>
          <a:bodyPr>
            <a:normAutofit fontScale="92500"/>
          </a:bodyPr>
          <a:lstStyle/>
          <a:p>
            <a:pPr>
              <a:spcBef>
                <a:spcPct val="0"/>
              </a:spcBef>
            </a:pPr>
            <a:r>
              <a:rPr lang="en-US" b="1" dirty="0" smtClean="0"/>
              <a:t>Connection Oriented Service:</a:t>
            </a:r>
          </a:p>
          <a:p>
            <a:pPr lvl="1">
              <a:spcBef>
                <a:spcPct val="0"/>
              </a:spcBef>
            </a:pPr>
            <a:r>
              <a:rPr lang="en-US" dirty="0" smtClean="0"/>
              <a:t>In connection oriented service, a connection is first established between sender and the receiver.</a:t>
            </a:r>
          </a:p>
          <a:p>
            <a:pPr lvl="1">
              <a:spcBef>
                <a:spcPct val="0"/>
              </a:spcBef>
            </a:pPr>
            <a:r>
              <a:rPr lang="en-US" dirty="0" smtClean="0"/>
              <a:t>Then, transfer of user data takes place.</a:t>
            </a:r>
          </a:p>
          <a:p>
            <a:pPr lvl="1">
              <a:spcBef>
                <a:spcPct val="0"/>
              </a:spcBef>
            </a:pPr>
            <a:r>
              <a:rPr lang="en-US" dirty="0" smtClean="0"/>
              <a:t>At the end, connection is released.</a:t>
            </a:r>
          </a:p>
          <a:p>
            <a:pPr lvl="1">
              <a:spcBef>
                <a:spcPct val="0"/>
              </a:spcBef>
            </a:pPr>
            <a:r>
              <a:rPr lang="en-US" dirty="0" smtClean="0"/>
              <a:t>The connection oriented service is generally reliable.</a:t>
            </a:r>
          </a:p>
          <a:p>
            <a:pPr lvl="1">
              <a:spcBef>
                <a:spcPct val="0"/>
              </a:spcBef>
            </a:pPr>
            <a:r>
              <a:rPr lang="en-US" dirty="0" smtClean="0"/>
              <a:t>Transport layer protocols that provide connection oriented service are </a:t>
            </a:r>
            <a:r>
              <a:rPr lang="en-US" b="1" dirty="0" smtClean="0"/>
              <a:t>TCP</a:t>
            </a:r>
            <a:r>
              <a:rPr lang="en-US" dirty="0" smtClean="0"/>
              <a:t> and </a:t>
            </a:r>
            <a:r>
              <a:rPr lang="en-US" b="1" dirty="0" smtClean="0"/>
              <a:t>SCTP</a:t>
            </a:r>
            <a:r>
              <a:rPr lang="en-US" dirty="0" smtClean="0"/>
              <a:t> (Stream Control Transmission Protocol).</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134D0CAD-CBB7-4B9B-B510-51AD049EAD42}" type="slidenum">
              <a:rPr lang="en-IN" smtClean="0"/>
              <a:pPr>
                <a:defRPr/>
              </a:pPr>
              <a:t>21</a:t>
            </a:fld>
            <a:endParaRPr lang="en-IN"/>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214414" y="500042"/>
            <a:ext cx="8258175" cy="939800"/>
          </a:xfrm>
        </p:spPr>
        <p:txBody>
          <a:bodyPr>
            <a:normAutofit fontScale="90000"/>
          </a:bodyPr>
          <a:lstStyle/>
          <a:p>
            <a:r>
              <a:rPr lang="en-US" dirty="0" smtClean="0"/>
              <a:t>Transport Layer Services (Cont…)</a:t>
            </a:r>
            <a:endParaRPr lang="en-IN" dirty="0" smtClean="0"/>
          </a:p>
        </p:txBody>
      </p:sp>
      <p:sp>
        <p:nvSpPr>
          <p:cNvPr id="18435" name="Content Placeholder 2"/>
          <p:cNvSpPr>
            <a:spLocks noGrp="1"/>
          </p:cNvSpPr>
          <p:nvPr>
            <p:ph idx="1"/>
          </p:nvPr>
        </p:nvSpPr>
        <p:spPr>
          <a:xfrm>
            <a:off x="1071538" y="1571612"/>
            <a:ext cx="7615262" cy="4448188"/>
          </a:xfrm>
        </p:spPr>
        <p:txBody>
          <a:bodyPr/>
          <a:lstStyle/>
          <a:p>
            <a:pPr>
              <a:spcBef>
                <a:spcPct val="0"/>
              </a:spcBef>
            </a:pPr>
            <a:r>
              <a:rPr lang="en-US" b="1" dirty="0" smtClean="0"/>
              <a:t>Connectionless Service:</a:t>
            </a:r>
          </a:p>
          <a:p>
            <a:pPr lvl="1" algn="just">
              <a:spcBef>
                <a:spcPct val="0"/>
              </a:spcBef>
            </a:pPr>
            <a:r>
              <a:rPr lang="en-US" dirty="0" smtClean="0"/>
              <a:t>In the service, the packets are sent from sender to receiver without the establishment  of connection.</a:t>
            </a:r>
          </a:p>
          <a:p>
            <a:pPr lvl="1" algn="just">
              <a:spcBef>
                <a:spcPct val="0"/>
              </a:spcBef>
            </a:pPr>
            <a:r>
              <a:rPr lang="en-US" dirty="0" smtClean="0"/>
              <a:t>In such service, packets are not numbered.</a:t>
            </a:r>
          </a:p>
          <a:p>
            <a:pPr lvl="1" algn="just">
              <a:spcBef>
                <a:spcPct val="0"/>
              </a:spcBef>
            </a:pPr>
            <a:r>
              <a:rPr lang="en-US" dirty="0" smtClean="0"/>
              <a:t>The packets may be lost, corrupted, delayed or disordered.</a:t>
            </a:r>
          </a:p>
          <a:p>
            <a:pPr lvl="1" algn="just">
              <a:spcBef>
                <a:spcPct val="0"/>
              </a:spcBef>
            </a:pPr>
            <a:r>
              <a:rPr lang="en-US" dirty="0" smtClean="0"/>
              <a:t>Connectionless service is unreliable.</a:t>
            </a:r>
          </a:p>
          <a:p>
            <a:pPr lvl="1" algn="just">
              <a:spcBef>
                <a:spcPct val="0"/>
              </a:spcBef>
            </a:pPr>
            <a:r>
              <a:rPr lang="en-US" dirty="0" smtClean="0"/>
              <a:t>Transport layer protocol that provides this service is </a:t>
            </a:r>
            <a:r>
              <a:rPr lang="en-US" b="1" dirty="0" smtClean="0"/>
              <a:t>UDP</a:t>
            </a:r>
            <a:r>
              <a:rPr lang="en-US" dirty="0" smtClean="0"/>
              <a:t>.</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037C93B2-2E20-4C62-A6F7-2B74D8C6F7E4}" type="slidenum">
              <a:rPr lang="en-IN" smtClean="0"/>
              <a:pPr>
                <a:defRPr/>
              </a:pPr>
              <a:t>22</a:t>
            </a:fld>
            <a:endParaRPr lang="en-I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214414" y="500042"/>
            <a:ext cx="7472386" cy="714396"/>
          </a:xfrm>
        </p:spPr>
        <p:txBody>
          <a:bodyPr>
            <a:normAutofit fontScale="90000"/>
          </a:bodyPr>
          <a:lstStyle/>
          <a:p>
            <a:r>
              <a:rPr lang="en-US" dirty="0" smtClean="0"/>
              <a:t>Elements of Transport Protocols</a:t>
            </a:r>
            <a:endParaRPr lang="en-IN" dirty="0" smtClean="0"/>
          </a:p>
        </p:txBody>
      </p:sp>
      <p:sp>
        <p:nvSpPr>
          <p:cNvPr id="19459" name="Content Placeholder 2"/>
          <p:cNvSpPr>
            <a:spLocks noGrp="1"/>
          </p:cNvSpPr>
          <p:nvPr>
            <p:ph idx="1"/>
          </p:nvPr>
        </p:nvSpPr>
        <p:spPr>
          <a:xfrm>
            <a:off x="1142976" y="1785926"/>
            <a:ext cx="7543824" cy="4233874"/>
          </a:xfrm>
        </p:spPr>
        <p:txBody>
          <a:bodyPr/>
          <a:lstStyle/>
          <a:p>
            <a:pPr>
              <a:spcBef>
                <a:spcPct val="0"/>
              </a:spcBef>
            </a:pPr>
            <a:r>
              <a:rPr lang="en-US" b="1" dirty="0" smtClean="0"/>
              <a:t>Addressing:</a:t>
            </a:r>
          </a:p>
          <a:p>
            <a:pPr lvl="1" algn="just">
              <a:spcBef>
                <a:spcPct val="0"/>
              </a:spcBef>
            </a:pPr>
            <a:r>
              <a:rPr lang="en-US" dirty="0" smtClean="0"/>
              <a:t>In order to deliver data from one process to another, address is required.</a:t>
            </a:r>
          </a:p>
          <a:p>
            <a:pPr lvl="1" algn="just">
              <a:spcBef>
                <a:spcPct val="0"/>
              </a:spcBef>
            </a:pPr>
            <a:r>
              <a:rPr lang="en-US" dirty="0" smtClean="0"/>
              <a:t>In order to deliver data from one node to another, MAC address is required.</a:t>
            </a:r>
          </a:p>
          <a:p>
            <a:pPr lvl="1" algn="just">
              <a:spcBef>
                <a:spcPct val="0"/>
              </a:spcBef>
            </a:pPr>
            <a:r>
              <a:rPr lang="en-US" dirty="0" smtClean="0"/>
              <a:t>Such an address is implemented at Data Link Layer and is called </a:t>
            </a:r>
            <a:r>
              <a:rPr lang="en-US" b="1" dirty="0" smtClean="0"/>
              <a:t>Physical Addressing</a:t>
            </a:r>
            <a:r>
              <a:rPr lang="en-US" dirty="0" smtClean="0"/>
              <a:t>.</a:t>
            </a:r>
            <a:endParaRPr lang="en-IN" dirty="0" smtClean="0"/>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78FC5C47-9DEA-47C6-8E5F-81BCE4570C3A}" type="slidenum">
              <a:rPr lang="en-IN" smtClean="0"/>
              <a:pPr>
                <a:defRPr/>
              </a:pPr>
              <a:t>23</a:t>
            </a:fld>
            <a:endParaRPr lang="en-IN"/>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142976" y="571480"/>
            <a:ext cx="7543824" cy="642958"/>
          </a:xfrm>
        </p:spPr>
        <p:txBody>
          <a:bodyPr>
            <a:normAutofit fontScale="90000"/>
          </a:bodyPr>
          <a:lstStyle/>
          <a:p>
            <a:pPr algn="ctr"/>
            <a:r>
              <a:rPr lang="en-US" dirty="0" smtClean="0"/>
              <a:t>Elements of Transport Protocols (Cont…)</a:t>
            </a:r>
            <a:endParaRPr lang="en-IN" dirty="0" smtClean="0"/>
          </a:p>
        </p:txBody>
      </p:sp>
      <p:sp>
        <p:nvSpPr>
          <p:cNvPr id="20483" name="Content Placeholder 2"/>
          <p:cNvSpPr>
            <a:spLocks noGrp="1"/>
          </p:cNvSpPr>
          <p:nvPr>
            <p:ph idx="1"/>
          </p:nvPr>
        </p:nvSpPr>
        <p:spPr>
          <a:xfrm>
            <a:off x="1142976" y="1714488"/>
            <a:ext cx="7543824" cy="4305312"/>
          </a:xfrm>
        </p:spPr>
        <p:txBody>
          <a:bodyPr/>
          <a:lstStyle/>
          <a:p>
            <a:pPr>
              <a:spcBef>
                <a:spcPct val="0"/>
              </a:spcBef>
            </a:pPr>
            <a:r>
              <a:rPr lang="en-US" b="1" dirty="0" smtClean="0"/>
              <a:t>Addressing (Cont.):</a:t>
            </a:r>
          </a:p>
          <a:p>
            <a:pPr lvl="1" algn="just">
              <a:spcBef>
                <a:spcPct val="0"/>
              </a:spcBef>
            </a:pPr>
            <a:r>
              <a:rPr lang="en-US" dirty="0" smtClean="0"/>
              <a:t>In order to deliver data from one network to another, IP address is required.</a:t>
            </a:r>
          </a:p>
          <a:p>
            <a:pPr lvl="1" algn="just">
              <a:spcBef>
                <a:spcPct val="0"/>
              </a:spcBef>
            </a:pPr>
            <a:r>
              <a:rPr lang="en-US" dirty="0" smtClean="0"/>
              <a:t>Such an address is implemented at Network Layer and is called </a:t>
            </a:r>
            <a:r>
              <a:rPr lang="en-US" b="1" dirty="0" smtClean="0"/>
              <a:t>Logical Addressing</a:t>
            </a:r>
            <a:r>
              <a:rPr lang="en-US" dirty="0" smtClean="0"/>
              <a:t>.</a:t>
            </a:r>
            <a:endParaRPr lang="en-IN" dirty="0" smtClean="0"/>
          </a:p>
          <a:p>
            <a:pPr lvl="1" algn="just">
              <a:spcBef>
                <a:spcPct val="0"/>
              </a:spcBef>
            </a:pPr>
            <a:r>
              <a:rPr lang="en-US" dirty="0" smtClean="0"/>
              <a:t>Similarly, in order to deliver data from a process running on source to process running on destination, transport layer defines the </a:t>
            </a:r>
            <a:r>
              <a:rPr lang="en-US" b="1" dirty="0" smtClean="0"/>
              <a:t>Service Point Address</a:t>
            </a:r>
            <a:r>
              <a:rPr lang="en-US" dirty="0" smtClean="0"/>
              <a:t> or </a:t>
            </a:r>
            <a:r>
              <a:rPr lang="en-US" b="1" dirty="0" smtClean="0"/>
              <a:t>Port Numbers</a:t>
            </a:r>
            <a:r>
              <a:rPr lang="en-US" dirty="0" smtClean="0"/>
              <a:t>.</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F8195B37-5E75-4546-91EC-B67CBA68B191}" type="slidenum">
              <a:rPr lang="en-IN" smtClean="0"/>
              <a:pPr>
                <a:defRPr/>
              </a:pPr>
              <a:t>24</a:t>
            </a:fld>
            <a:endParaRPr lang="en-IN"/>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214414" y="357166"/>
            <a:ext cx="7472386" cy="857272"/>
          </a:xfrm>
        </p:spPr>
        <p:txBody>
          <a:bodyPr>
            <a:normAutofit fontScale="90000"/>
          </a:bodyPr>
          <a:lstStyle/>
          <a:p>
            <a:pPr algn="ctr"/>
            <a:r>
              <a:rPr lang="en-US" dirty="0" smtClean="0"/>
              <a:t>Elements of Transport Protocols (Cont…)</a:t>
            </a:r>
            <a:endParaRPr lang="en-IN" dirty="0" smtClean="0"/>
          </a:p>
        </p:txBody>
      </p:sp>
      <p:sp>
        <p:nvSpPr>
          <p:cNvPr id="21507" name="Content Placeholder 2"/>
          <p:cNvSpPr>
            <a:spLocks noGrp="1"/>
          </p:cNvSpPr>
          <p:nvPr>
            <p:ph idx="1"/>
          </p:nvPr>
        </p:nvSpPr>
        <p:spPr>
          <a:xfrm>
            <a:off x="1071538" y="1643050"/>
            <a:ext cx="7615262" cy="4376750"/>
          </a:xfrm>
        </p:spPr>
        <p:txBody>
          <a:bodyPr/>
          <a:lstStyle/>
          <a:p>
            <a:pPr>
              <a:spcBef>
                <a:spcPct val="0"/>
              </a:spcBef>
            </a:pPr>
            <a:r>
              <a:rPr lang="en-US" b="1" dirty="0" smtClean="0"/>
              <a:t>Port Numbers:</a:t>
            </a:r>
          </a:p>
          <a:p>
            <a:pPr lvl="1" algn="just">
              <a:spcBef>
                <a:spcPct val="0"/>
              </a:spcBef>
            </a:pPr>
            <a:r>
              <a:rPr lang="en-US" dirty="0" smtClean="0"/>
              <a:t>Each communicating process is assigned a specific port number.</a:t>
            </a:r>
          </a:p>
          <a:p>
            <a:pPr lvl="1" algn="just">
              <a:spcBef>
                <a:spcPct val="0"/>
              </a:spcBef>
            </a:pPr>
            <a:r>
              <a:rPr lang="en-US" dirty="0" smtClean="0"/>
              <a:t>In order to select among multiple processes running on a destination host, a port number is required.</a:t>
            </a:r>
          </a:p>
          <a:p>
            <a:pPr lvl="1" algn="just">
              <a:spcBef>
                <a:spcPct val="0"/>
              </a:spcBef>
            </a:pPr>
            <a:r>
              <a:rPr lang="en-US" dirty="0" smtClean="0"/>
              <a:t>The port numbers are 16-bit integers between 0 and 65,535.</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C221D916-7613-429A-AE65-1FF4B5D04608}" type="slidenum">
              <a:rPr lang="en-IN" smtClean="0"/>
              <a:pPr>
                <a:defRPr/>
              </a:pPr>
              <a:t>25</a:t>
            </a:fld>
            <a:endParaRPr lang="en-IN"/>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214414" y="285728"/>
            <a:ext cx="7472386" cy="928710"/>
          </a:xfrm>
        </p:spPr>
        <p:txBody>
          <a:bodyPr>
            <a:normAutofit fontScale="90000"/>
          </a:bodyPr>
          <a:lstStyle/>
          <a:p>
            <a:pPr algn="ctr"/>
            <a:r>
              <a:rPr lang="en-US" dirty="0" smtClean="0"/>
              <a:t>Elements of Transport Protocols (Cont…)</a:t>
            </a:r>
            <a:endParaRPr lang="en-IN" dirty="0" smtClean="0"/>
          </a:p>
        </p:txBody>
      </p:sp>
      <p:sp>
        <p:nvSpPr>
          <p:cNvPr id="22531" name="Content Placeholder 2"/>
          <p:cNvSpPr>
            <a:spLocks noGrp="1"/>
          </p:cNvSpPr>
          <p:nvPr>
            <p:ph idx="1"/>
          </p:nvPr>
        </p:nvSpPr>
        <p:spPr>
          <a:xfrm>
            <a:off x="1214414" y="1643050"/>
            <a:ext cx="7472386" cy="4376750"/>
          </a:xfrm>
        </p:spPr>
        <p:txBody>
          <a:bodyPr>
            <a:normAutofit lnSpcReduction="10000"/>
          </a:bodyPr>
          <a:lstStyle/>
          <a:p>
            <a:pPr>
              <a:spcBef>
                <a:spcPct val="0"/>
              </a:spcBef>
            </a:pPr>
            <a:r>
              <a:rPr lang="en-US" b="1" dirty="0" smtClean="0"/>
              <a:t>Port Numbers (Cont.):</a:t>
            </a:r>
          </a:p>
          <a:p>
            <a:pPr lvl="1" algn="just">
              <a:spcBef>
                <a:spcPct val="0"/>
              </a:spcBef>
            </a:pPr>
            <a:r>
              <a:rPr lang="en-US" dirty="0" smtClean="0"/>
              <a:t>Port numbers are assigned by Internet Assigned Number Authority (IANA).</a:t>
            </a:r>
          </a:p>
          <a:p>
            <a:pPr lvl="1" algn="just">
              <a:spcBef>
                <a:spcPct val="0"/>
              </a:spcBef>
            </a:pPr>
            <a:r>
              <a:rPr lang="en-US" dirty="0" smtClean="0"/>
              <a:t>IANA has divided the port numbers in three categories:</a:t>
            </a:r>
          </a:p>
          <a:p>
            <a:pPr lvl="2" algn="just">
              <a:spcBef>
                <a:spcPct val="0"/>
              </a:spcBef>
            </a:pPr>
            <a:r>
              <a:rPr lang="en-US" b="1" dirty="0" smtClean="0"/>
              <a:t>Well Known Ports:</a:t>
            </a:r>
            <a:r>
              <a:rPr lang="en-US" dirty="0" smtClean="0"/>
              <a:t> The ports ranging from 0 to 1023. For e.g.: HTTP: 80, SMTP: 25, FTP: 21.</a:t>
            </a:r>
          </a:p>
          <a:p>
            <a:pPr lvl="2" algn="just">
              <a:spcBef>
                <a:spcPct val="0"/>
              </a:spcBef>
            </a:pPr>
            <a:r>
              <a:rPr lang="en-US" b="1" dirty="0" smtClean="0"/>
              <a:t>Registered Ports:</a:t>
            </a:r>
            <a:r>
              <a:rPr lang="en-US" dirty="0" smtClean="0"/>
              <a:t> The ports ranging from 1024 to 49,151. These are not controlled by IANA.</a:t>
            </a:r>
          </a:p>
          <a:p>
            <a:pPr lvl="2" algn="just">
              <a:spcBef>
                <a:spcPct val="0"/>
              </a:spcBef>
            </a:pPr>
            <a:r>
              <a:rPr lang="en-US" b="1" dirty="0" smtClean="0"/>
              <a:t>Dynamic Ports:</a:t>
            </a:r>
            <a:r>
              <a:rPr lang="en-US" dirty="0" smtClean="0"/>
              <a:t> The ports ranging from 49,152 to 65,535. These can be used by any process.</a:t>
            </a:r>
            <a:endParaRPr lang="en-US" b="1" dirty="0" smtClean="0"/>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17FA8050-DEB2-4D6E-B588-41EA1DFBE3DA}" type="slidenum">
              <a:rPr lang="en-IN" smtClean="0"/>
              <a:pPr>
                <a:defRPr/>
              </a:pPr>
              <a:t>26</a:t>
            </a:fld>
            <a:endParaRPr lang="en-IN"/>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142976" y="274638"/>
            <a:ext cx="7543824" cy="939800"/>
          </a:xfrm>
        </p:spPr>
        <p:txBody>
          <a:bodyPr>
            <a:normAutofit fontScale="90000"/>
          </a:bodyPr>
          <a:lstStyle/>
          <a:p>
            <a:pPr algn="ctr"/>
            <a:r>
              <a:rPr lang="en-US" dirty="0" smtClean="0"/>
              <a:t>Elements of Transport Protocols (Cont…)</a:t>
            </a:r>
            <a:endParaRPr lang="en-IN" dirty="0" smtClean="0"/>
          </a:p>
        </p:txBody>
      </p:sp>
      <p:sp>
        <p:nvSpPr>
          <p:cNvPr id="23555" name="Content Placeholder 2"/>
          <p:cNvSpPr>
            <a:spLocks noGrp="1"/>
          </p:cNvSpPr>
          <p:nvPr>
            <p:ph idx="1"/>
          </p:nvPr>
        </p:nvSpPr>
        <p:spPr>
          <a:xfrm>
            <a:off x="1071538" y="1714488"/>
            <a:ext cx="7615262" cy="4305312"/>
          </a:xfrm>
        </p:spPr>
        <p:txBody>
          <a:bodyPr/>
          <a:lstStyle/>
          <a:p>
            <a:pPr>
              <a:spcBef>
                <a:spcPct val="0"/>
              </a:spcBef>
            </a:pPr>
            <a:r>
              <a:rPr lang="en-US" b="1" dirty="0" smtClean="0"/>
              <a:t>Socket Address:</a:t>
            </a:r>
            <a:endParaRPr lang="en-US" dirty="0" smtClean="0"/>
          </a:p>
          <a:p>
            <a:pPr lvl="1" algn="just">
              <a:spcBef>
                <a:spcPct val="0"/>
              </a:spcBef>
            </a:pPr>
            <a:r>
              <a:rPr lang="en-US" dirty="0" smtClean="0"/>
              <a:t>Socket address is a combination of IP address and port number.</a:t>
            </a:r>
          </a:p>
          <a:p>
            <a:pPr lvl="1" algn="just">
              <a:spcBef>
                <a:spcPct val="0"/>
              </a:spcBef>
            </a:pPr>
            <a:r>
              <a:rPr lang="en-US" dirty="0" smtClean="0"/>
              <a:t>In order to provide communication between two different processes on different networks, both IP address and port number, i.e. socket address is required.</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8037068C-A510-474A-9A51-F3D9AA66447A}" type="slidenum">
              <a:rPr lang="en-IN" smtClean="0"/>
              <a:pPr>
                <a:defRPr/>
              </a:pPr>
              <a:t>27</a:t>
            </a:fld>
            <a:endParaRPr lang="en-IN"/>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214414" y="500042"/>
            <a:ext cx="7472386" cy="714396"/>
          </a:xfrm>
        </p:spPr>
        <p:txBody>
          <a:bodyPr>
            <a:normAutofit fontScale="90000"/>
          </a:bodyPr>
          <a:lstStyle/>
          <a:p>
            <a:pPr algn="ctr"/>
            <a:r>
              <a:rPr lang="en-US" dirty="0" smtClean="0"/>
              <a:t>Elements of Transport Protocols (Cont…)</a:t>
            </a:r>
            <a:endParaRPr lang="en-IN" dirty="0" smtClean="0"/>
          </a:p>
        </p:txBody>
      </p:sp>
      <p:sp>
        <p:nvSpPr>
          <p:cNvPr id="24579" name="Content Placeholder 2"/>
          <p:cNvSpPr>
            <a:spLocks noGrp="1"/>
          </p:cNvSpPr>
          <p:nvPr>
            <p:ph idx="1"/>
          </p:nvPr>
        </p:nvSpPr>
        <p:spPr>
          <a:xfrm>
            <a:off x="1214414" y="1714488"/>
            <a:ext cx="7472386" cy="4305312"/>
          </a:xfrm>
        </p:spPr>
        <p:txBody>
          <a:bodyPr>
            <a:normAutofit lnSpcReduction="10000"/>
          </a:bodyPr>
          <a:lstStyle/>
          <a:p>
            <a:pPr>
              <a:spcBef>
                <a:spcPct val="0"/>
              </a:spcBef>
            </a:pPr>
            <a:r>
              <a:rPr lang="en-US" b="1" dirty="0" smtClean="0"/>
              <a:t>Multiplexing &amp; </a:t>
            </a:r>
            <a:r>
              <a:rPr lang="en-US" b="1" dirty="0" err="1" smtClean="0"/>
              <a:t>Demultiplexing</a:t>
            </a:r>
            <a:r>
              <a:rPr lang="en-US" b="1" dirty="0" smtClean="0"/>
              <a:t>:</a:t>
            </a:r>
          </a:p>
          <a:p>
            <a:pPr lvl="1" algn="just">
              <a:spcBef>
                <a:spcPct val="0"/>
              </a:spcBef>
            </a:pPr>
            <a:r>
              <a:rPr lang="en-US" dirty="0" smtClean="0"/>
              <a:t>A network connection can be shared by various applications running on a system.</a:t>
            </a:r>
          </a:p>
          <a:p>
            <a:pPr lvl="1" algn="just">
              <a:spcBef>
                <a:spcPct val="0"/>
              </a:spcBef>
            </a:pPr>
            <a:r>
              <a:rPr lang="en-US" dirty="0" smtClean="0"/>
              <a:t>There may be several running processes that want to send data and only one transport layer connection available, then transport layer protocols may perform multiplexing.</a:t>
            </a:r>
          </a:p>
          <a:p>
            <a:pPr lvl="1" algn="just">
              <a:spcBef>
                <a:spcPct val="0"/>
              </a:spcBef>
            </a:pPr>
            <a:r>
              <a:rPr lang="en-US" dirty="0" smtClean="0"/>
              <a:t>The protocol accepts the messages from different processes having their respective port numbers, and add headers to them.</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33D017E4-E57E-4D1B-BC0C-AC133FC3756E}" type="slidenum">
              <a:rPr lang="en-IN" smtClean="0"/>
              <a:pPr>
                <a:defRPr/>
              </a:pPr>
              <a:t>28</a:t>
            </a:fld>
            <a:endParaRPr lang="en-I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142976" y="500042"/>
            <a:ext cx="7543824" cy="714396"/>
          </a:xfrm>
        </p:spPr>
        <p:txBody>
          <a:bodyPr>
            <a:normAutofit fontScale="90000"/>
          </a:bodyPr>
          <a:lstStyle/>
          <a:p>
            <a:pPr algn="ctr"/>
            <a:r>
              <a:rPr lang="en-US" dirty="0" smtClean="0"/>
              <a:t>Elements of Transport Protocols (Cont…)</a:t>
            </a:r>
            <a:endParaRPr lang="en-IN" dirty="0" smtClean="0"/>
          </a:p>
        </p:txBody>
      </p:sp>
      <p:sp>
        <p:nvSpPr>
          <p:cNvPr id="25603" name="Content Placeholder 2"/>
          <p:cNvSpPr>
            <a:spLocks noGrp="1"/>
          </p:cNvSpPr>
          <p:nvPr>
            <p:ph idx="1"/>
          </p:nvPr>
        </p:nvSpPr>
        <p:spPr>
          <a:xfrm>
            <a:off x="1214414" y="1714488"/>
            <a:ext cx="7472386" cy="4305312"/>
          </a:xfrm>
        </p:spPr>
        <p:txBody>
          <a:bodyPr/>
          <a:lstStyle/>
          <a:p>
            <a:pPr>
              <a:spcBef>
                <a:spcPct val="0"/>
              </a:spcBef>
            </a:pPr>
            <a:r>
              <a:rPr lang="en-US" b="1" dirty="0" smtClean="0"/>
              <a:t>Multiplexing &amp; </a:t>
            </a:r>
            <a:r>
              <a:rPr lang="en-US" b="1" dirty="0" err="1" smtClean="0"/>
              <a:t>Demultiplexing</a:t>
            </a:r>
            <a:r>
              <a:rPr lang="en-US" b="1" dirty="0" smtClean="0"/>
              <a:t> (Cont.):</a:t>
            </a:r>
          </a:p>
          <a:p>
            <a:pPr lvl="1" algn="just">
              <a:spcBef>
                <a:spcPct val="0"/>
              </a:spcBef>
            </a:pPr>
            <a:r>
              <a:rPr lang="en-US" dirty="0" smtClean="0"/>
              <a:t>The transport layer at the receiver end performs </a:t>
            </a:r>
            <a:r>
              <a:rPr lang="en-US" dirty="0" err="1" smtClean="0"/>
              <a:t>demultiplexing</a:t>
            </a:r>
            <a:r>
              <a:rPr lang="en-US" dirty="0" smtClean="0"/>
              <a:t> to separate the messages for different processes.</a:t>
            </a:r>
          </a:p>
          <a:p>
            <a:pPr lvl="1" algn="just">
              <a:spcBef>
                <a:spcPct val="0"/>
              </a:spcBef>
            </a:pPr>
            <a:r>
              <a:rPr lang="en-US" dirty="0" smtClean="0"/>
              <a:t>After checking for errors, the headers of messages are dropped and each message is handed over to the respective processes based on their port numbers.</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30BEDD92-6A1F-4C59-ABD1-8E5C132580B5}" type="slidenum">
              <a:rPr lang="en-IN" smtClean="0"/>
              <a:pPr>
                <a:defRPr/>
              </a:pPr>
              <a:t>29</a:t>
            </a:fld>
            <a:endParaRPr lang="en-I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14414" y="500042"/>
            <a:ext cx="7472386" cy="714396"/>
          </a:xfrm>
        </p:spPr>
        <p:txBody>
          <a:bodyPr>
            <a:normAutofit fontScale="90000"/>
          </a:bodyPr>
          <a:lstStyle/>
          <a:p>
            <a:pPr eaLnBrk="1" hangingPunct="1"/>
            <a:r>
              <a:rPr lang="en-US" dirty="0" smtClean="0"/>
              <a:t>Packet Switching</a:t>
            </a:r>
            <a:endParaRPr lang="en-IN" dirty="0" smtClean="0"/>
          </a:p>
        </p:txBody>
      </p:sp>
      <p:sp>
        <p:nvSpPr>
          <p:cNvPr id="7171" name="Content Placeholder 2"/>
          <p:cNvSpPr>
            <a:spLocks noGrp="1"/>
          </p:cNvSpPr>
          <p:nvPr>
            <p:ph idx="1"/>
          </p:nvPr>
        </p:nvSpPr>
        <p:spPr>
          <a:xfrm>
            <a:off x="1142976" y="1428736"/>
            <a:ext cx="7543824" cy="4376750"/>
          </a:xfrm>
        </p:spPr>
        <p:txBody>
          <a:bodyPr>
            <a:normAutofit lnSpcReduction="10000"/>
          </a:bodyPr>
          <a:lstStyle/>
          <a:p>
            <a:pPr algn="just">
              <a:spcBef>
                <a:spcPct val="0"/>
              </a:spcBef>
            </a:pPr>
            <a:r>
              <a:rPr lang="en-IN" dirty="0" smtClean="0"/>
              <a:t>A packet contains three major fields: </a:t>
            </a:r>
          </a:p>
          <a:p>
            <a:pPr lvl="1" algn="just">
              <a:spcBef>
                <a:spcPct val="0"/>
              </a:spcBef>
            </a:pPr>
            <a:r>
              <a:rPr lang="en-IN" dirty="0" smtClean="0"/>
              <a:t>The header, the message, and redundancy check bits</a:t>
            </a:r>
          </a:p>
          <a:p>
            <a:pPr lvl="1" algn="just">
              <a:spcBef>
                <a:spcPct val="0"/>
              </a:spcBef>
            </a:pPr>
            <a:r>
              <a:rPr lang="en-IN" dirty="0" smtClean="0"/>
              <a:t>Most popular technique uses cyclic redundancy checks (CRCs) </a:t>
            </a:r>
          </a:p>
          <a:p>
            <a:pPr lvl="1" algn="just">
              <a:spcBef>
                <a:spcPct val="0"/>
              </a:spcBef>
            </a:pPr>
            <a:r>
              <a:rPr lang="en-IN" dirty="0" smtClean="0"/>
              <a:t>CRC is nothing more than a set of parity bits that cover overlapping fields of message bits</a:t>
            </a:r>
          </a:p>
          <a:p>
            <a:pPr lvl="1" algn="just">
              <a:spcBef>
                <a:spcPct val="0"/>
              </a:spcBef>
            </a:pPr>
            <a:endParaRPr lang="en-IN" dirty="0" smtClean="0"/>
          </a:p>
          <a:p>
            <a:pPr algn="just">
              <a:spcBef>
                <a:spcPct val="0"/>
              </a:spcBef>
            </a:pPr>
            <a:r>
              <a:rPr lang="en-IN" dirty="0" smtClean="0"/>
              <a:t>It has Datagram and Virtual Circuit Packet Switching</a:t>
            </a:r>
          </a:p>
          <a:p>
            <a:pPr lvl="1" algn="just">
              <a:spcBef>
                <a:spcPct val="0"/>
              </a:spcBef>
            </a:pPr>
            <a:endParaRPr lang="en-IN" dirty="0" smtClean="0"/>
          </a:p>
          <a:p>
            <a:pPr lvl="1" algn="just">
              <a:spcBef>
                <a:spcPct val="0"/>
              </a:spcBef>
            </a:pPr>
            <a:endParaRPr lang="en-IN" dirty="0" smtClean="0"/>
          </a:p>
        </p:txBody>
      </p:sp>
      <p:sp>
        <p:nvSpPr>
          <p:cNvPr id="7172" name="Date Placeholder 3"/>
          <p:cNvSpPr>
            <a:spLocks noGrp="1"/>
          </p:cNvSpPr>
          <p:nvPr>
            <p:ph type="dt" sz="half"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smtClean="0"/>
              <a:t>14/10/2010</a:t>
            </a:r>
            <a:endParaRPr lang="en-IN"/>
          </a:p>
        </p:txBody>
      </p:sp>
      <p:sp>
        <p:nvSpPr>
          <p:cNvPr id="5" name="Slide Number Placeholder 4"/>
          <p:cNvSpPr>
            <a:spLocks noGrp="1"/>
          </p:cNvSpPr>
          <p:nvPr>
            <p:ph type="sldNum" sz="quarter" idx="12"/>
          </p:nvPr>
        </p:nvSpPr>
        <p:spPr/>
        <p:txBody>
          <a:bodyPr/>
          <a:lstStyle/>
          <a:p>
            <a:pPr>
              <a:defRPr/>
            </a:pPr>
            <a:fld id="{936B71AE-FA64-482A-AC0D-F68CF3F041EE}" type="slidenum">
              <a:rPr lang="en-IN"/>
              <a:pPr>
                <a:defRPr/>
              </a:pPr>
              <a:t>3</a:t>
            </a:fld>
            <a:endParaRPr lang="en-IN"/>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142976" y="428604"/>
            <a:ext cx="7543824" cy="785834"/>
          </a:xfrm>
        </p:spPr>
        <p:txBody>
          <a:bodyPr>
            <a:normAutofit fontScale="90000"/>
          </a:bodyPr>
          <a:lstStyle/>
          <a:p>
            <a:pPr algn="ctr"/>
            <a:r>
              <a:rPr lang="en-US" dirty="0" smtClean="0"/>
              <a:t>Elements of Transport Protocols (Cont…)</a:t>
            </a:r>
            <a:endParaRPr lang="en-IN" dirty="0" smtClean="0"/>
          </a:p>
        </p:txBody>
      </p:sp>
      <p:sp>
        <p:nvSpPr>
          <p:cNvPr id="26627" name="Content Placeholder 2"/>
          <p:cNvSpPr>
            <a:spLocks noGrp="1"/>
          </p:cNvSpPr>
          <p:nvPr>
            <p:ph idx="1"/>
          </p:nvPr>
        </p:nvSpPr>
        <p:spPr>
          <a:xfrm>
            <a:off x="1142976" y="1785926"/>
            <a:ext cx="7543824" cy="4233874"/>
          </a:xfrm>
        </p:spPr>
        <p:txBody>
          <a:bodyPr/>
          <a:lstStyle/>
          <a:p>
            <a:pPr>
              <a:spcBef>
                <a:spcPct val="0"/>
              </a:spcBef>
            </a:pPr>
            <a:r>
              <a:rPr lang="en-US" b="1" dirty="0" smtClean="0"/>
              <a:t>Connection Establishment:</a:t>
            </a:r>
          </a:p>
          <a:p>
            <a:pPr lvl="1">
              <a:spcBef>
                <a:spcPct val="0"/>
              </a:spcBef>
            </a:pPr>
            <a:r>
              <a:rPr lang="en-US" dirty="0" smtClean="0"/>
              <a:t>Before communicating, the source device must first determine the availability of the other to exchange data.</a:t>
            </a:r>
          </a:p>
          <a:p>
            <a:pPr lvl="1">
              <a:spcBef>
                <a:spcPct val="0"/>
              </a:spcBef>
            </a:pPr>
            <a:r>
              <a:rPr lang="en-US" dirty="0" smtClean="0"/>
              <a:t>Path must be found through the network by which the data can be sent.</a:t>
            </a:r>
          </a:p>
          <a:p>
            <a:pPr lvl="1">
              <a:spcBef>
                <a:spcPct val="0"/>
              </a:spcBef>
            </a:pPr>
            <a:r>
              <a:rPr lang="en-US" dirty="0" smtClean="0"/>
              <a:t>This is called Connection Establishment.</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5C49631D-9C6A-4FB8-8148-6311210EE670}" type="slidenum">
              <a:rPr lang="en-IN" smtClean="0"/>
              <a:pPr>
                <a:defRPr/>
              </a:pPr>
              <a:t>30</a:t>
            </a:fld>
            <a:endParaRPr lang="en-IN"/>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071538" y="428604"/>
            <a:ext cx="7615262" cy="785834"/>
          </a:xfrm>
        </p:spPr>
        <p:txBody>
          <a:bodyPr>
            <a:normAutofit fontScale="90000"/>
          </a:bodyPr>
          <a:lstStyle/>
          <a:p>
            <a:pPr algn="ctr"/>
            <a:r>
              <a:rPr lang="en-US" dirty="0" smtClean="0"/>
              <a:t>Elements of Transport Protocols (Cont…)</a:t>
            </a:r>
            <a:endParaRPr lang="en-IN" dirty="0" smtClean="0"/>
          </a:p>
        </p:txBody>
      </p:sp>
      <p:sp>
        <p:nvSpPr>
          <p:cNvPr id="27651" name="Content Placeholder 2"/>
          <p:cNvSpPr>
            <a:spLocks noGrp="1"/>
          </p:cNvSpPr>
          <p:nvPr>
            <p:ph idx="1"/>
          </p:nvPr>
        </p:nvSpPr>
        <p:spPr>
          <a:xfrm>
            <a:off x="1142976" y="1643050"/>
            <a:ext cx="7543824" cy="4376750"/>
          </a:xfrm>
        </p:spPr>
        <p:txBody>
          <a:bodyPr/>
          <a:lstStyle/>
          <a:p>
            <a:pPr algn="just">
              <a:spcBef>
                <a:spcPct val="0"/>
              </a:spcBef>
            </a:pPr>
            <a:r>
              <a:rPr lang="en-US" b="1" dirty="0" smtClean="0"/>
              <a:t>Connection Establishment (Cont.):</a:t>
            </a:r>
          </a:p>
          <a:p>
            <a:pPr lvl="1" algn="just">
              <a:spcBef>
                <a:spcPct val="0"/>
              </a:spcBef>
            </a:pPr>
            <a:r>
              <a:rPr lang="en-US" dirty="0" smtClean="0"/>
              <a:t>Connection establishment involves </a:t>
            </a:r>
            <a:r>
              <a:rPr lang="en-US" b="1" dirty="0" smtClean="0"/>
              <a:t>Three-Way Handshaking</a:t>
            </a:r>
            <a:r>
              <a:rPr lang="en-US" dirty="0" smtClean="0"/>
              <a:t> mechanism:</a:t>
            </a:r>
          </a:p>
          <a:p>
            <a:pPr lvl="2" algn="just">
              <a:spcBef>
                <a:spcPct val="0"/>
              </a:spcBef>
            </a:pPr>
            <a:r>
              <a:rPr lang="en-US" dirty="0" smtClean="0"/>
              <a:t>The source sends a </a:t>
            </a:r>
            <a:r>
              <a:rPr lang="en-US" b="1" dirty="0" smtClean="0"/>
              <a:t>connection request</a:t>
            </a:r>
            <a:r>
              <a:rPr lang="en-US" dirty="0" smtClean="0"/>
              <a:t> packet to the destination.</a:t>
            </a:r>
          </a:p>
          <a:p>
            <a:pPr lvl="2" algn="just">
              <a:spcBef>
                <a:spcPct val="0"/>
              </a:spcBef>
            </a:pPr>
            <a:r>
              <a:rPr lang="en-US" dirty="0" smtClean="0"/>
              <a:t>The destination returns a confirmation packet back to the source.</a:t>
            </a:r>
          </a:p>
          <a:p>
            <a:pPr lvl="2" algn="just">
              <a:spcBef>
                <a:spcPct val="0"/>
              </a:spcBef>
            </a:pPr>
            <a:r>
              <a:rPr lang="en-US" dirty="0" smtClean="0"/>
              <a:t>The source returns a packet acknowledging the confirmation.</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D60E88D4-48CE-4B37-ABED-9067BB138FBF}" type="slidenum">
              <a:rPr lang="en-IN" smtClean="0"/>
              <a:pPr>
                <a:defRPr/>
              </a:pPr>
              <a:t>31</a:t>
            </a:fld>
            <a:endParaRPr lang="en-IN"/>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214414" y="500042"/>
            <a:ext cx="7472386" cy="714396"/>
          </a:xfrm>
        </p:spPr>
        <p:txBody>
          <a:bodyPr>
            <a:normAutofit fontScale="90000"/>
          </a:bodyPr>
          <a:lstStyle/>
          <a:p>
            <a:pPr algn="ctr"/>
            <a:r>
              <a:rPr lang="en-US" dirty="0" smtClean="0"/>
              <a:t>Elements of Transport Protocols (Cont…)</a:t>
            </a:r>
            <a:endParaRPr lang="en-IN" dirty="0" smtClean="0"/>
          </a:p>
        </p:txBody>
      </p:sp>
      <p:sp>
        <p:nvSpPr>
          <p:cNvPr id="3" name="Content Placeholder 2"/>
          <p:cNvSpPr>
            <a:spLocks noGrp="1"/>
          </p:cNvSpPr>
          <p:nvPr>
            <p:ph idx="1"/>
          </p:nvPr>
        </p:nvSpPr>
        <p:spPr>
          <a:xfrm>
            <a:off x="1142976" y="1785926"/>
            <a:ext cx="7543824" cy="4233874"/>
          </a:xfrm>
        </p:spPr>
        <p:txBody>
          <a:bodyPr>
            <a:normAutofit fontScale="92500" lnSpcReduction="10000"/>
          </a:bodyPr>
          <a:lstStyle/>
          <a:p>
            <a:pPr>
              <a:defRPr/>
            </a:pPr>
            <a:r>
              <a:rPr lang="en-US" b="1" dirty="0" smtClean="0"/>
              <a:t>Connection Release:</a:t>
            </a:r>
          </a:p>
          <a:p>
            <a:pPr lvl="1" algn="just">
              <a:defRPr/>
            </a:pPr>
            <a:r>
              <a:rPr lang="en-US" dirty="0" smtClean="0"/>
              <a:t>Once all of the data has been transferred, the connection must be released.</a:t>
            </a:r>
          </a:p>
          <a:p>
            <a:pPr lvl="1" algn="just">
              <a:defRPr/>
            </a:pPr>
            <a:r>
              <a:rPr lang="en-US" dirty="0" smtClean="0"/>
              <a:t>It also requires a </a:t>
            </a:r>
            <a:r>
              <a:rPr lang="en-US" b="1" dirty="0" smtClean="0"/>
              <a:t>Three-Way Handshaking</a:t>
            </a:r>
            <a:r>
              <a:rPr lang="en-US" dirty="0" smtClean="0"/>
              <a:t> mechanism:</a:t>
            </a:r>
          </a:p>
          <a:p>
            <a:pPr lvl="2" algn="just">
              <a:defRPr/>
            </a:pPr>
            <a:r>
              <a:rPr lang="en-US" dirty="0" smtClean="0"/>
              <a:t>The source sends a </a:t>
            </a:r>
            <a:r>
              <a:rPr lang="en-US" b="1" dirty="0" smtClean="0"/>
              <a:t>disconnect request</a:t>
            </a:r>
            <a:r>
              <a:rPr lang="en-US" dirty="0" smtClean="0"/>
              <a:t> packet to the destination.</a:t>
            </a:r>
          </a:p>
          <a:p>
            <a:pPr lvl="2" algn="just">
              <a:defRPr/>
            </a:pPr>
            <a:r>
              <a:rPr lang="en-US" dirty="0" smtClean="0"/>
              <a:t>The destination returns a confirmation packet back to the source.</a:t>
            </a:r>
          </a:p>
          <a:p>
            <a:pPr lvl="2" algn="just">
              <a:defRPr/>
            </a:pPr>
            <a:r>
              <a:rPr lang="en-US" dirty="0" smtClean="0"/>
              <a:t>The source returns a packet acknowledging the confirmation.</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E1FFFCF8-BFB4-44CF-9EAF-46882527A67F}" type="slidenum">
              <a:rPr lang="en-IN" smtClean="0"/>
              <a:pPr>
                <a:defRPr/>
              </a:pPr>
              <a:t>32</a:t>
            </a:fld>
            <a:endParaRPr lang="en-IN"/>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285852" y="571480"/>
            <a:ext cx="7400948" cy="642958"/>
          </a:xfrm>
        </p:spPr>
        <p:txBody>
          <a:bodyPr>
            <a:normAutofit fontScale="90000"/>
          </a:bodyPr>
          <a:lstStyle/>
          <a:p>
            <a:r>
              <a:rPr lang="en-US" dirty="0" smtClean="0"/>
              <a:t>Transport Layer Protocols</a:t>
            </a:r>
            <a:endParaRPr lang="en-IN" dirty="0" smtClean="0"/>
          </a:p>
        </p:txBody>
      </p:sp>
      <p:sp>
        <p:nvSpPr>
          <p:cNvPr id="29699" name="Content Placeholder 2"/>
          <p:cNvSpPr>
            <a:spLocks noGrp="1"/>
          </p:cNvSpPr>
          <p:nvPr>
            <p:ph idx="1"/>
          </p:nvPr>
        </p:nvSpPr>
        <p:spPr>
          <a:xfrm>
            <a:off x="1071538" y="1785926"/>
            <a:ext cx="7615262" cy="4233874"/>
          </a:xfrm>
        </p:spPr>
        <p:txBody>
          <a:bodyPr/>
          <a:lstStyle/>
          <a:p>
            <a:pPr>
              <a:spcBef>
                <a:spcPct val="0"/>
              </a:spcBef>
            </a:pPr>
            <a:r>
              <a:rPr lang="en-US" dirty="0" smtClean="0"/>
              <a:t>Transport layer provides two types of services:</a:t>
            </a:r>
          </a:p>
          <a:p>
            <a:pPr lvl="1">
              <a:spcBef>
                <a:spcPct val="0"/>
              </a:spcBef>
            </a:pPr>
            <a:r>
              <a:rPr lang="en-US" dirty="0" smtClean="0"/>
              <a:t>Connection Oriented Service</a:t>
            </a:r>
          </a:p>
          <a:p>
            <a:pPr lvl="1">
              <a:spcBef>
                <a:spcPct val="0"/>
              </a:spcBef>
            </a:pPr>
            <a:r>
              <a:rPr lang="en-US" dirty="0" smtClean="0"/>
              <a:t>Connectionless Service</a:t>
            </a:r>
          </a:p>
          <a:p>
            <a:pPr>
              <a:spcBef>
                <a:spcPct val="0"/>
              </a:spcBef>
            </a:pPr>
            <a:r>
              <a:rPr lang="en-US" dirty="0" smtClean="0"/>
              <a:t>For this, transport layer defines two different protocols:</a:t>
            </a:r>
          </a:p>
          <a:p>
            <a:pPr lvl="1">
              <a:spcBef>
                <a:spcPct val="0"/>
              </a:spcBef>
            </a:pPr>
            <a:r>
              <a:rPr lang="en-US" dirty="0" smtClean="0"/>
              <a:t>Transmission Control Protocol (TCP)</a:t>
            </a:r>
          </a:p>
          <a:p>
            <a:pPr lvl="1">
              <a:spcBef>
                <a:spcPct val="0"/>
              </a:spcBef>
            </a:pPr>
            <a:r>
              <a:rPr lang="en-US" dirty="0" smtClean="0"/>
              <a:t>User Datagram Protocol (UDP)</a:t>
            </a:r>
            <a:endParaRPr lang="en-IN" dirty="0" smtClean="0"/>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3C8E15C8-8257-49A2-A466-90CA1C2525FA}" type="slidenum">
              <a:rPr lang="en-IN" smtClean="0"/>
              <a:pPr>
                <a:defRPr/>
              </a:pPr>
              <a:t>33</a:t>
            </a:fld>
            <a:endParaRPr lang="en-IN"/>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071538" y="428604"/>
            <a:ext cx="7615262" cy="785834"/>
          </a:xfrm>
        </p:spPr>
        <p:txBody>
          <a:bodyPr>
            <a:normAutofit fontScale="90000"/>
          </a:bodyPr>
          <a:lstStyle/>
          <a:p>
            <a:r>
              <a:rPr lang="en-US" dirty="0" smtClean="0"/>
              <a:t>Transmission Control Protocol</a:t>
            </a:r>
            <a:endParaRPr lang="en-IN" dirty="0" smtClean="0"/>
          </a:p>
        </p:txBody>
      </p:sp>
      <p:sp>
        <p:nvSpPr>
          <p:cNvPr id="30723" name="Content Placeholder 2"/>
          <p:cNvSpPr>
            <a:spLocks noGrp="1"/>
          </p:cNvSpPr>
          <p:nvPr>
            <p:ph idx="1"/>
          </p:nvPr>
        </p:nvSpPr>
        <p:spPr>
          <a:xfrm>
            <a:off x="1142976" y="1428736"/>
            <a:ext cx="7543824" cy="4162436"/>
          </a:xfrm>
        </p:spPr>
        <p:txBody>
          <a:bodyPr/>
          <a:lstStyle/>
          <a:p>
            <a:pPr algn="just">
              <a:spcBef>
                <a:spcPct val="0"/>
              </a:spcBef>
            </a:pPr>
            <a:r>
              <a:rPr lang="en-US" dirty="0" smtClean="0"/>
              <a:t>Transmission Control Protocol (TCP) is a connection oriented protocol that provides reliable services between processes on different hosts.</a:t>
            </a:r>
          </a:p>
          <a:p>
            <a:pPr algn="just">
              <a:spcBef>
                <a:spcPct val="0"/>
              </a:spcBef>
            </a:pPr>
            <a:endParaRPr lang="en-US" dirty="0" smtClean="0"/>
          </a:p>
          <a:p>
            <a:pPr algn="just">
              <a:spcBef>
                <a:spcPct val="0"/>
              </a:spcBef>
            </a:pPr>
            <a:r>
              <a:rPr lang="en-US" dirty="0" smtClean="0"/>
              <a:t>It uses the services of lower layer which provide connectionless and unreliable service.</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D7F9903A-3113-43EF-8A2C-84986C589E5D}" type="slidenum">
              <a:rPr lang="en-IN" smtClean="0"/>
              <a:pPr>
                <a:defRPr/>
              </a:pPr>
              <a:t>34</a:t>
            </a:fld>
            <a:endParaRPr lang="en-IN"/>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142976" y="428604"/>
            <a:ext cx="7543824" cy="785834"/>
          </a:xfrm>
        </p:spPr>
        <p:txBody>
          <a:bodyPr>
            <a:normAutofit fontScale="90000"/>
          </a:bodyPr>
          <a:lstStyle/>
          <a:p>
            <a:r>
              <a:rPr lang="en-US" dirty="0" smtClean="0"/>
              <a:t>Transmission Control Protocol (Cont…)</a:t>
            </a:r>
            <a:endParaRPr lang="en-IN" dirty="0" smtClean="0"/>
          </a:p>
        </p:txBody>
      </p:sp>
      <p:sp>
        <p:nvSpPr>
          <p:cNvPr id="3" name="Content Placeholder 2"/>
          <p:cNvSpPr>
            <a:spLocks noGrp="1"/>
          </p:cNvSpPr>
          <p:nvPr>
            <p:ph idx="1"/>
          </p:nvPr>
        </p:nvSpPr>
        <p:spPr>
          <a:xfrm>
            <a:off x="1285852" y="1714488"/>
            <a:ext cx="7400948" cy="4305312"/>
          </a:xfrm>
        </p:spPr>
        <p:txBody>
          <a:bodyPr>
            <a:normAutofit lnSpcReduction="10000"/>
          </a:bodyPr>
          <a:lstStyle/>
          <a:p>
            <a:pPr algn="just">
              <a:defRPr/>
            </a:pPr>
            <a:r>
              <a:rPr lang="en-US" dirty="0" smtClean="0"/>
              <a:t>The basic features of TCP are:</a:t>
            </a:r>
            <a:endParaRPr lang="en-US" b="1" dirty="0" smtClean="0"/>
          </a:p>
          <a:p>
            <a:pPr lvl="1" algn="just">
              <a:defRPr/>
            </a:pPr>
            <a:r>
              <a:rPr lang="en-US" dirty="0" smtClean="0"/>
              <a:t>It provides efficient method for numbering different bytes of data.</a:t>
            </a:r>
          </a:p>
          <a:p>
            <a:pPr lvl="1" algn="just">
              <a:defRPr/>
            </a:pPr>
            <a:r>
              <a:rPr lang="en-US" dirty="0" smtClean="0"/>
              <a:t>It provides stream data transfer.</a:t>
            </a:r>
          </a:p>
          <a:p>
            <a:pPr lvl="1" algn="just">
              <a:defRPr/>
            </a:pPr>
            <a:r>
              <a:rPr lang="en-US" dirty="0" smtClean="0"/>
              <a:t>It offers reliability.</a:t>
            </a:r>
          </a:p>
          <a:p>
            <a:pPr lvl="1" algn="just">
              <a:defRPr/>
            </a:pPr>
            <a:r>
              <a:rPr lang="en-US" dirty="0" smtClean="0"/>
              <a:t>It provides efficient flow control.</a:t>
            </a:r>
          </a:p>
          <a:p>
            <a:pPr lvl="1" algn="just">
              <a:defRPr/>
            </a:pPr>
            <a:r>
              <a:rPr lang="en-US" dirty="0" smtClean="0"/>
              <a:t>It provides full duplex operation.</a:t>
            </a:r>
          </a:p>
          <a:p>
            <a:pPr lvl="1" algn="just">
              <a:defRPr/>
            </a:pPr>
            <a:r>
              <a:rPr lang="en-US" dirty="0" smtClean="0"/>
              <a:t>It provides multiplexing.</a:t>
            </a:r>
          </a:p>
          <a:p>
            <a:pPr lvl="1" algn="just">
              <a:defRPr/>
            </a:pPr>
            <a:r>
              <a:rPr lang="en-US" dirty="0" smtClean="0"/>
              <a:t>It provides connection oriented service.</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816F346F-BA00-4B1A-8217-2D5411CBF5BA}" type="slidenum">
              <a:rPr lang="en-IN" smtClean="0"/>
              <a:pPr>
                <a:defRPr/>
              </a:pPr>
              <a:t>35</a:t>
            </a:fld>
            <a:endParaRPr lang="en-IN"/>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214414" y="428604"/>
            <a:ext cx="7472386" cy="785834"/>
          </a:xfrm>
        </p:spPr>
        <p:txBody>
          <a:bodyPr/>
          <a:lstStyle/>
          <a:p>
            <a:r>
              <a:rPr lang="en-US" dirty="0" smtClean="0"/>
              <a:t>TCP Segment</a:t>
            </a:r>
            <a:endParaRPr lang="en-IN" dirty="0" smtClean="0"/>
          </a:p>
        </p:txBody>
      </p:sp>
      <p:sp>
        <p:nvSpPr>
          <p:cNvPr id="32771" name="Content Placeholder 2"/>
          <p:cNvSpPr>
            <a:spLocks noGrp="1"/>
          </p:cNvSpPr>
          <p:nvPr>
            <p:ph idx="1"/>
          </p:nvPr>
        </p:nvSpPr>
        <p:spPr>
          <a:xfrm>
            <a:off x="1285852" y="1785926"/>
            <a:ext cx="7400948" cy="4233874"/>
          </a:xfrm>
        </p:spPr>
        <p:txBody>
          <a:bodyPr/>
          <a:lstStyle/>
          <a:p>
            <a:pPr>
              <a:spcBef>
                <a:spcPct val="0"/>
              </a:spcBef>
            </a:pPr>
            <a:r>
              <a:rPr lang="en-US" dirty="0" smtClean="0"/>
              <a:t>TCP segment is the unit of data transferred between two processes.</a:t>
            </a:r>
          </a:p>
          <a:p>
            <a:pPr>
              <a:spcBef>
                <a:spcPct val="0"/>
              </a:spcBef>
            </a:pPr>
            <a:r>
              <a:rPr lang="en-US" dirty="0" smtClean="0"/>
              <a:t>Each TCP segment consists of two parts:</a:t>
            </a:r>
          </a:p>
          <a:p>
            <a:pPr lvl="1">
              <a:spcBef>
                <a:spcPct val="0"/>
              </a:spcBef>
            </a:pPr>
            <a:r>
              <a:rPr lang="en-US" dirty="0" smtClean="0"/>
              <a:t>Header Part</a:t>
            </a:r>
          </a:p>
          <a:p>
            <a:pPr lvl="1">
              <a:spcBef>
                <a:spcPct val="0"/>
              </a:spcBef>
            </a:pPr>
            <a:r>
              <a:rPr lang="en-US" dirty="0" smtClean="0"/>
              <a:t>Data Part</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AB3674EA-507B-4BFC-A410-035A47000821}" type="slidenum">
              <a:rPr lang="en-IN" smtClean="0"/>
              <a:pPr>
                <a:defRPr/>
              </a:pPr>
              <a:t>36</a:t>
            </a:fld>
            <a:endParaRPr lang="en-IN"/>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285852" y="500042"/>
            <a:ext cx="7400948" cy="714396"/>
          </a:xfrm>
        </p:spPr>
        <p:txBody>
          <a:bodyPr>
            <a:normAutofit fontScale="90000"/>
          </a:bodyPr>
          <a:lstStyle/>
          <a:p>
            <a:r>
              <a:rPr lang="en-US" dirty="0" smtClean="0"/>
              <a:t>Format of TCP Segment</a:t>
            </a:r>
            <a:endParaRPr lang="en-IN" dirty="0" smtClean="0"/>
          </a:p>
        </p:txBody>
      </p:sp>
      <p:pic>
        <p:nvPicPr>
          <p:cNvPr id="33798" name="Content Placeholder 8" descr="TCP.jpg"/>
          <p:cNvPicPr>
            <a:picLocks noGrp="1" noChangeAspect="1"/>
          </p:cNvPicPr>
          <p:nvPr>
            <p:ph idx="1"/>
          </p:nvPr>
        </p:nvPicPr>
        <p:blipFill>
          <a:blip r:embed="rId2"/>
          <a:srcRect/>
          <a:stretch>
            <a:fillRect/>
          </a:stretch>
        </p:blipFill>
        <p:spPr>
          <a:xfrm>
            <a:off x="1000125" y="1357313"/>
            <a:ext cx="6989763" cy="4683125"/>
          </a:xfrm>
        </p:spPr>
      </p:pic>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914D9701-BA69-4626-9332-7C610B9EE06B}" type="slidenum">
              <a:rPr lang="en-IN" smtClean="0"/>
              <a:pPr>
                <a:defRPr/>
              </a:pPr>
              <a:t>37</a:t>
            </a:fld>
            <a:endParaRPr lang="en-IN"/>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714480" y="357166"/>
            <a:ext cx="6972320" cy="857272"/>
          </a:xfrm>
        </p:spPr>
        <p:txBody>
          <a:bodyPr>
            <a:normAutofit fontScale="90000"/>
          </a:bodyPr>
          <a:lstStyle/>
          <a:p>
            <a:r>
              <a:rPr lang="en-US" dirty="0" smtClean="0"/>
              <a:t>Format of TCP Segment (Cont…)</a:t>
            </a:r>
            <a:endParaRPr lang="en-IN" dirty="0" smtClean="0"/>
          </a:p>
        </p:txBody>
      </p:sp>
      <p:sp>
        <p:nvSpPr>
          <p:cNvPr id="34819" name="Content Placeholder 2"/>
          <p:cNvSpPr>
            <a:spLocks noGrp="1"/>
          </p:cNvSpPr>
          <p:nvPr>
            <p:ph idx="1"/>
          </p:nvPr>
        </p:nvSpPr>
        <p:spPr>
          <a:xfrm>
            <a:off x="1214414" y="1928802"/>
            <a:ext cx="7472386" cy="4090998"/>
          </a:xfrm>
        </p:spPr>
        <p:txBody>
          <a:bodyPr>
            <a:normAutofit lnSpcReduction="10000"/>
          </a:bodyPr>
          <a:lstStyle/>
          <a:p>
            <a:pPr>
              <a:spcBef>
                <a:spcPct val="0"/>
              </a:spcBef>
            </a:pPr>
            <a:r>
              <a:rPr lang="en-US" b="1" dirty="0" smtClean="0"/>
              <a:t>Source Port:</a:t>
            </a:r>
          </a:p>
          <a:p>
            <a:pPr lvl="1">
              <a:spcBef>
                <a:spcPct val="0"/>
              </a:spcBef>
            </a:pPr>
            <a:r>
              <a:rPr lang="en-US" dirty="0" smtClean="0"/>
              <a:t>It indicates the port number of a source process. It is of 2 bytes.</a:t>
            </a:r>
          </a:p>
          <a:p>
            <a:pPr>
              <a:spcBef>
                <a:spcPct val="0"/>
              </a:spcBef>
            </a:pPr>
            <a:r>
              <a:rPr lang="en-US" b="1" dirty="0" smtClean="0"/>
              <a:t>Destination Port:</a:t>
            </a:r>
          </a:p>
          <a:p>
            <a:pPr lvl="1">
              <a:spcBef>
                <a:spcPct val="0"/>
              </a:spcBef>
            </a:pPr>
            <a:r>
              <a:rPr lang="en-US" dirty="0" smtClean="0"/>
              <a:t>It indicates the port number of destination process. It is also 2 bytes.</a:t>
            </a:r>
          </a:p>
          <a:p>
            <a:pPr>
              <a:spcBef>
                <a:spcPct val="0"/>
              </a:spcBef>
            </a:pPr>
            <a:r>
              <a:rPr lang="en-US" b="1" dirty="0" smtClean="0"/>
              <a:t>Sequence Number:</a:t>
            </a:r>
          </a:p>
          <a:p>
            <a:pPr lvl="1">
              <a:spcBef>
                <a:spcPct val="0"/>
              </a:spcBef>
            </a:pPr>
            <a:r>
              <a:rPr lang="en-US" dirty="0" smtClean="0"/>
              <a:t>It specifies the number assigned to the current message. It is of 4 bytes.</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2A3E8390-CAEC-4A01-B117-9E7DBE0E3F8F}" type="slidenum">
              <a:rPr lang="en-IN" smtClean="0"/>
              <a:pPr>
                <a:defRPr/>
              </a:pPr>
              <a:t>38</a:t>
            </a:fld>
            <a:endParaRPr lang="en-IN"/>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142976" y="428604"/>
            <a:ext cx="7543824" cy="785834"/>
          </a:xfrm>
        </p:spPr>
        <p:txBody>
          <a:bodyPr>
            <a:normAutofit fontScale="90000"/>
          </a:bodyPr>
          <a:lstStyle/>
          <a:p>
            <a:r>
              <a:rPr lang="en-US" dirty="0" smtClean="0"/>
              <a:t>Format of TCP Segment (Cont…)</a:t>
            </a:r>
            <a:endParaRPr lang="en-IN" dirty="0" smtClean="0"/>
          </a:p>
        </p:txBody>
      </p:sp>
      <p:sp>
        <p:nvSpPr>
          <p:cNvPr id="35843" name="Content Placeholder 2"/>
          <p:cNvSpPr>
            <a:spLocks noGrp="1"/>
          </p:cNvSpPr>
          <p:nvPr>
            <p:ph idx="1"/>
          </p:nvPr>
        </p:nvSpPr>
        <p:spPr>
          <a:xfrm>
            <a:off x="1071538" y="1928802"/>
            <a:ext cx="7615262" cy="4090998"/>
          </a:xfrm>
        </p:spPr>
        <p:txBody>
          <a:bodyPr/>
          <a:lstStyle/>
          <a:p>
            <a:pPr>
              <a:spcBef>
                <a:spcPct val="0"/>
              </a:spcBef>
            </a:pPr>
            <a:r>
              <a:rPr lang="en-US" b="1" dirty="0" smtClean="0"/>
              <a:t>Acknowledgement Number:</a:t>
            </a:r>
          </a:p>
          <a:p>
            <a:pPr lvl="1">
              <a:spcBef>
                <a:spcPct val="0"/>
              </a:spcBef>
            </a:pPr>
            <a:r>
              <a:rPr lang="en-US" dirty="0" smtClean="0"/>
              <a:t>It indicates the sequence number of the next byte of data. It is of 4 bytes.</a:t>
            </a:r>
          </a:p>
          <a:p>
            <a:pPr>
              <a:spcBef>
                <a:spcPct val="0"/>
              </a:spcBef>
            </a:pPr>
            <a:r>
              <a:rPr lang="en-US" b="1" dirty="0" smtClean="0"/>
              <a:t>Header Length:</a:t>
            </a:r>
            <a:endParaRPr lang="en-US" dirty="0" smtClean="0"/>
          </a:p>
          <a:p>
            <a:pPr lvl="1">
              <a:spcBef>
                <a:spcPct val="0"/>
              </a:spcBef>
            </a:pPr>
            <a:r>
              <a:rPr lang="en-US" dirty="0" smtClean="0"/>
              <a:t>It indicates number of words in the TCP header. It is a 4 bit field.</a:t>
            </a:r>
          </a:p>
          <a:p>
            <a:pPr>
              <a:spcBef>
                <a:spcPct val="0"/>
              </a:spcBef>
            </a:pPr>
            <a:r>
              <a:rPr lang="en-US" b="1" dirty="0" smtClean="0"/>
              <a:t>Reserved:</a:t>
            </a:r>
          </a:p>
          <a:p>
            <a:pPr lvl="1">
              <a:spcBef>
                <a:spcPct val="0"/>
              </a:spcBef>
            </a:pPr>
            <a:r>
              <a:rPr lang="en-US" dirty="0" smtClean="0"/>
              <a:t>This 6 bit field is reserved for future use.</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1590547C-ED93-4799-BFAB-0ED912A2E2FC}" type="slidenum">
              <a:rPr lang="en-IN" smtClean="0"/>
              <a:pPr>
                <a:defRPr/>
              </a:pPr>
              <a:t>39</a:t>
            </a:fld>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14414" y="214290"/>
            <a:ext cx="7472386" cy="714396"/>
          </a:xfrm>
        </p:spPr>
        <p:txBody>
          <a:bodyPr>
            <a:normAutofit fontScale="90000"/>
          </a:bodyPr>
          <a:lstStyle/>
          <a:p>
            <a:pPr eaLnBrk="1" hangingPunct="1"/>
            <a:r>
              <a:rPr lang="en-US" dirty="0" smtClean="0"/>
              <a:t>Datagram Packet Switching</a:t>
            </a:r>
            <a:endParaRPr lang="en-IN" dirty="0" smtClean="0"/>
          </a:p>
        </p:txBody>
      </p:sp>
      <p:sp>
        <p:nvSpPr>
          <p:cNvPr id="7171" name="Content Placeholder 2"/>
          <p:cNvSpPr>
            <a:spLocks noGrp="1"/>
          </p:cNvSpPr>
          <p:nvPr>
            <p:ph idx="1"/>
          </p:nvPr>
        </p:nvSpPr>
        <p:spPr>
          <a:xfrm>
            <a:off x="1285852" y="1000108"/>
            <a:ext cx="7543824" cy="3071834"/>
          </a:xfrm>
        </p:spPr>
        <p:txBody>
          <a:bodyPr>
            <a:normAutofit/>
          </a:bodyPr>
          <a:lstStyle/>
          <a:p>
            <a:pPr algn="just">
              <a:spcBef>
                <a:spcPct val="0"/>
              </a:spcBef>
            </a:pPr>
            <a:r>
              <a:rPr lang="en-IN" dirty="0" smtClean="0"/>
              <a:t>Each packet is routed independently through network </a:t>
            </a:r>
          </a:p>
          <a:p>
            <a:pPr algn="just">
              <a:spcBef>
                <a:spcPct val="0"/>
              </a:spcBef>
            </a:pPr>
            <a:r>
              <a:rPr lang="en-IN" dirty="0" smtClean="0"/>
              <a:t>It is also called connectionless packet-switching</a:t>
            </a:r>
          </a:p>
          <a:p>
            <a:pPr algn="just">
              <a:spcBef>
                <a:spcPct val="0"/>
              </a:spcBef>
            </a:pPr>
            <a:r>
              <a:rPr lang="en-IN" dirty="0" smtClean="0"/>
              <a:t> Routers in the internet are packet switches that operate in datagram mode</a:t>
            </a:r>
          </a:p>
        </p:txBody>
      </p:sp>
      <p:sp>
        <p:nvSpPr>
          <p:cNvPr id="7172" name="Date Placeholder 3"/>
          <p:cNvSpPr>
            <a:spLocks noGrp="1"/>
          </p:cNvSpPr>
          <p:nvPr>
            <p:ph type="dt" sz="half"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14/10/2010</a:t>
            </a:r>
            <a:endParaRPr lang="en-IN" dirty="0"/>
          </a:p>
        </p:txBody>
      </p:sp>
      <p:sp>
        <p:nvSpPr>
          <p:cNvPr id="5" name="Slide Number Placeholder 4"/>
          <p:cNvSpPr>
            <a:spLocks noGrp="1"/>
          </p:cNvSpPr>
          <p:nvPr>
            <p:ph type="sldNum" sz="quarter" idx="12"/>
          </p:nvPr>
        </p:nvSpPr>
        <p:spPr/>
        <p:txBody>
          <a:bodyPr/>
          <a:lstStyle/>
          <a:p>
            <a:pPr>
              <a:defRPr/>
            </a:pPr>
            <a:fld id="{936B71AE-FA64-482A-AC0D-F68CF3F041EE}" type="slidenum">
              <a:rPr lang="en-IN"/>
              <a:pPr>
                <a:defRPr/>
              </a:pPr>
              <a:t>4</a:t>
            </a:fld>
            <a:endParaRPr lang="en-IN"/>
          </a:p>
        </p:txBody>
      </p:sp>
      <p:sp>
        <p:nvSpPr>
          <p:cNvPr id="6" name="Title 1"/>
          <p:cNvSpPr txBox="1">
            <a:spLocks/>
          </p:cNvSpPr>
          <p:nvPr/>
        </p:nvSpPr>
        <p:spPr>
          <a:xfrm>
            <a:off x="1214414" y="4143380"/>
            <a:ext cx="7472386" cy="714396"/>
          </a:xfrm>
          <a:prstGeom prst="rect">
            <a:avLst/>
          </a:prstGeom>
        </p:spPr>
        <p:txBody>
          <a:bodyPr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3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Virtual Circuit Packet Switching</a:t>
            </a:r>
            <a:endParaRPr kumimoji="0" lang="en-IN" sz="43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7" name="Content Placeholder 2"/>
          <p:cNvSpPr txBox="1">
            <a:spLocks/>
          </p:cNvSpPr>
          <p:nvPr/>
        </p:nvSpPr>
        <p:spPr>
          <a:xfrm>
            <a:off x="1142976" y="5072074"/>
            <a:ext cx="7543824" cy="947726"/>
          </a:xfrm>
          <a:prstGeom prst="rect">
            <a:avLst/>
          </a:prstGeom>
        </p:spPr>
        <p:txBody>
          <a:bodyPr>
            <a:noAutofit/>
          </a:bodyPr>
          <a:lstStyle/>
          <a:p>
            <a:pPr marL="365760" marR="0" lvl="0" indent="-283464" algn="just" defTabSz="914400" rtl="0" eaLnBrk="1" fontAlgn="auto" latinLnBrk="0" hangingPunct="1">
              <a:lnSpc>
                <a:spcPct val="100000"/>
              </a:lnSpc>
              <a:spcBef>
                <a:spcPct val="0"/>
              </a:spcBef>
              <a:spcAft>
                <a:spcPts val="0"/>
              </a:spcAft>
              <a:buClr>
                <a:schemeClr val="accent1"/>
              </a:buClr>
              <a:buSzPct val="80000"/>
              <a:buFont typeface="Wingdings 2"/>
              <a:buChar char=""/>
              <a:tabLst/>
              <a:defRPr/>
            </a:pPr>
            <a:r>
              <a:rPr lang="en-IN" sz="3200" dirty="0" smtClean="0">
                <a:latin typeface="+mn-lt"/>
                <a:cs typeface="+mn-cs"/>
              </a:rPr>
              <a:t>Virtual Circuit packet switching involves the establishment of a fixed path, often called a virtual circuit or a connection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214414" y="428604"/>
            <a:ext cx="7472386" cy="785834"/>
          </a:xfrm>
        </p:spPr>
        <p:txBody>
          <a:bodyPr>
            <a:normAutofit fontScale="90000"/>
          </a:bodyPr>
          <a:lstStyle/>
          <a:p>
            <a:r>
              <a:rPr lang="en-US" dirty="0" smtClean="0"/>
              <a:t>Format of TCP Segment (Cont…)</a:t>
            </a:r>
            <a:endParaRPr lang="en-IN" dirty="0" smtClean="0"/>
          </a:p>
        </p:txBody>
      </p:sp>
      <p:sp>
        <p:nvSpPr>
          <p:cNvPr id="36867" name="Content Placeholder 2"/>
          <p:cNvSpPr>
            <a:spLocks noGrp="1"/>
          </p:cNvSpPr>
          <p:nvPr>
            <p:ph idx="1"/>
          </p:nvPr>
        </p:nvSpPr>
        <p:spPr>
          <a:xfrm>
            <a:off x="1214414" y="1571612"/>
            <a:ext cx="7472386" cy="4448188"/>
          </a:xfrm>
        </p:spPr>
        <p:txBody>
          <a:bodyPr/>
          <a:lstStyle/>
          <a:p>
            <a:pPr>
              <a:spcBef>
                <a:spcPct val="0"/>
              </a:spcBef>
            </a:pPr>
            <a:r>
              <a:rPr lang="en-US" b="1" dirty="0" smtClean="0"/>
              <a:t>Flags:</a:t>
            </a:r>
          </a:p>
          <a:p>
            <a:pPr lvl="1">
              <a:spcBef>
                <a:spcPct val="0"/>
              </a:spcBef>
            </a:pPr>
            <a:r>
              <a:rPr lang="en-US" dirty="0" smtClean="0"/>
              <a:t>This 6 bit field consists of 6 different flags:</a:t>
            </a:r>
          </a:p>
          <a:p>
            <a:pPr lvl="2">
              <a:spcBef>
                <a:spcPct val="0"/>
              </a:spcBef>
            </a:pPr>
            <a:r>
              <a:rPr lang="en-US" dirty="0" smtClean="0"/>
              <a:t>UGR (Urgent Pointer)</a:t>
            </a:r>
          </a:p>
          <a:p>
            <a:pPr lvl="2">
              <a:spcBef>
                <a:spcPct val="0"/>
              </a:spcBef>
            </a:pPr>
            <a:r>
              <a:rPr lang="en-US" dirty="0" smtClean="0"/>
              <a:t>ACK (Acknowledgement)</a:t>
            </a:r>
          </a:p>
          <a:p>
            <a:pPr lvl="2">
              <a:spcBef>
                <a:spcPct val="0"/>
              </a:spcBef>
            </a:pPr>
            <a:r>
              <a:rPr lang="en-US" dirty="0" smtClean="0"/>
              <a:t>PSH (Request for Push)</a:t>
            </a:r>
          </a:p>
          <a:p>
            <a:pPr lvl="2">
              <a:spcBef>
                <a:spcPct val="0"/>
              </a:spcBef>
            </a:pPr>
            <a:r>
              <a:rPr lang="en-US" dirty="0" smtClean="0"/>
              <a:t>RST (Reset the Connection)</a:t>
            </a:r>
          </a:p>
          <a:p>
            <a:pPr lvl="2">
              <a:spcBef>
                <a:spcPct val="0"/>
              </a:spcBef>
            </a:pPr>
            <a:r>
              <a:rPr lang="en-US" dirty="0" smtClean="0"/>
              <a:t>SYN (Synchronize)</a:t>
            </a:r>
          </a:p>
          <a:p>
            <a:pPr lvl="2">
              <a:spcBef>
                <a:spcPct val="0"/>
              </a:spcBef>
            </a:pPr>
            <a:r>
              <a:rPr lang="en-US" dirty="0" smtClean="0"/>
              <a:t>FIN (Final or Terminate the Connection)</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2E2AE7B2-A167-44E0-9189-1BED4AFB9D62}" type="slidenum">
              <a:rPr lang="en-IN" smtClean="0"/>
              <a:pPr>
                <a:defRPr/>
              </a:pPr>
              <a:t>40</a:t>
            </a:fld>
            <a:endParaRPr lang="en-IN"/>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214414" y="500042"/>
            <a:ext cx="7472386" cy="714396"/>
          </a:xfrm>
        </p:spPr>
        <p:txBody>
          <a:bodyPr>
            <a:normAutofit fontScale="90000"/>
          </a:bodyPr>
          <a:lstStyle/>
          <a:p>
            <a:r>
              <a:rPr lang="en-US" dirty="0" smtClean="0"/>
              <a:t>Format of TCP Segment (Cont…)</a:t>
            </a:r>
            <a:endParaRPr lang="en-IN" dirty="0" smtClean="0"/>
          </a:p>
        </p:txBody>
      </p:sp>
      <p:sp>
        <p:nvSpPr>
          <p:cNvPr id="3" name="Content Placeholder 2"/>
          <p:cNvSpPr>
            <a:spLocks noGrp="1"/>
          </p:cNvSpPr>
          <p:nvPr>
            <p:ph idx="1"/>
          </p:nvPr>
        </p:nvSpPr>
        <p:spPr>
          <a:xfrm>
            <a:off x="1214414" y="1571612"/>
            <a:ext cx="7472386" cy="4448188"/>
          </a:xfrm>
        </p:spPr>
        <p:txBody>
          <a:bodyPr>
            <a:normAutofit lnSpcReduction="10000"/>
          </a:bodyPr>
          <a:lstStyle/>
          <a:p>
            <a:pPr>
              <a:defRPr/>
            </a:pPr>
            <a:r>
              <a:rPr lang="en-US" b="1" dirty="0" smtClean="0"/>
              <a:t>Window:</a:t>
            </a:r>
          </a:p>
          <a:p>
            <a:pPr lvl="1">
              <a:defRPr/>
            </a:pPr>
            <a:r>
              <a:rPr lang="en-US" dirty="0" smtClean="0"/>
              <a:t>It specifies the size of sender’s receiving window, i.e., the buffer space available for incoming data. It is of 2 bytes.</a:t>
            </a:r>
          </a:p>
          <a:p>
            <a:pPr>
              <a:defRPr/>
            </a:pPr>
            <a:r>
              <a:rPr lang="en-US" b="1" dirty="0" smtClean="0"/>
              <a:t>Checksum:</a:t>
            </a:r>
          </a:p>
          <a:p>
            <a:pPr lvl="1">
              <a:defRPr/>
            </a:pPr>
            <a:r>
              <a:rPr lang="en-US" dirty="0" smtClean="0"/>
              <a:t>This 16-bit field contains the checksum.</a:t>
            </a:r>
          </a:p>
          <a:p>
            <a:pPr>
              <a:defRPr/>
            </a:pPr>
            <a:r>
              <a:rPr lang="en-US" b="1" dirty="0" smtClean="0"/>
              <a:t>Urgent Pointer:</a:t>
            </a:r>
          </a:p>
          <a:p>
            <a:pPr lvl="1">
              <a:defRPr/>
            </a:pPr>
            <a:r>
              <a:rPr lang="en-US" dirty="0" smtClean="0"/>
              <a:t>This 16-bit field is valid only if urgent pointer in flags is set to 1.</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9FB73050-EE24-4F15-9A8C-61A81D7E4A81}" type="slidenum">
              <a:rPr lang="en-IN" smtClean="0"/>
              <a:pPr>
                <a:defRPr/>
              </a:pPr>
              <a:t>41</a:t>
            </a:fld>
            <a:endParaRPr lang="en-IN"/>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142976" y="571480"/>
            <a:ext cx="7543824" cy="642958"/>
          </a:xfrm>
        </p:spPr>
        <p:txBody>
          <a:bodyPr>
            <a:normAutofit fontScale="90000"/>
          </a:bodyPr>
          <a:lstStyle/>
          <a:p>
            <a:r>
              <a:rPr lang="en-US" dirty="0" smtClean="0"/>
              <a:t>Format of TCP Segment (Cont…)</a:t>
            </a:r>
            <a:endParaRPr lang="en-IN" dirty="0" smtClean="0"/>
          </a:p>
        </p:txBody>
      </p:sp>
      <p:sp>
        <p:nvSpPr>
          <p:cNvPr id="38915" name="Content Placeholder 2"/>
          <p:cNvSpPr>
            <a:spLocks noGrp="1"/>
          </p:cNvSpPr>
          <p:nvPr>
            <p:ph idx="1"/>
          </p:nvPr>
        </p:nvSpPr>
        <p:spPr>
          <a:xfrm>
            <a:off x="1214414" y="1643050"/>
            <a:ext cx="7472386" cy="4376750"/>
          </a:xfrm>
        </p:spPr>
        <p:txBody>
          <a:bodyPr/>
          <a:lstStyle/>
          <a:p>
            <a:pPr>
              <a:spcBef>
                <a:spcPct val="0"/>
              </a:spcBef>
            </a:pPr>
            <a:r>
              <a:rPr lang="en-US" b="1" dirty="0" smtClean="0"/>
              <a:t>Options:</a:t>
            </a:r>
          </a:p>
          <a:p>
            <a:pPr lvl="1">
              <a:spcBef>
                <a:spcPct val="0"/>
              </a:spcBef>
            </a:pPr>
            <a:r>
              <a:rPr lang="en-US" dirty="0" smtClean="0"/>
              <a:t>It contains the optional information in the TCP header. It is of 32 bytes.</a:t>
            </a:r>
          </a:p>
          <a:p>
            <a:pPr>
              <a:spcBef>
                <a:spcPct val="0"/>
              </a:spcBef>
            </a:pPr>
            <a:r>
              <a:rPr lang="en-US" b="1" dirty="0" smtClean="0"/>
              <a:t>Data:</a:t>
            </a:r>
          </a:p>
          <a:p>
            <a:pPr lvl="1">
              <a:spcBef>
                <a:spcPct val="0"/>
              </a:spcBef>
            </a:pPr>
            <a:r>
              <a:rPr lang="en-US" dirty="0" smtClean="0"/>
              <a:t>This field contains the upper layer information. It is of variable size.</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16501CE4-ADD4-404A-874C-125E0DCB0B06}" type="slidenum">
              <a:rPr lang="en-IN" smtClean="0"/>
              <a:pPr>
                <a:defRPr/>
              </a:pPr>
              <a:t>42</a:t>
            </a:fld>
            <a:endParaRPr lang="en-IN"/>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214414" y="428604"/>
            <a:ext cx="7472386" cy="785834"/>
          </a:xfrm>
        </p:spPr>
        <p:txBody>
          <a:bodyPr/>
          <a:lstStyle/>
          <a:p>
            <a:r>
              <a:rPr lang="en-US" dirty="0" smtClean="0"/>
              <a:t>User Datagram Protocol</a:t>
            </a:r>
            <a:endParaRPr lang="en-IN" dirty="0" smtClean="0"/>
          </a:p>
        </p:txBody>
      </p:sp>
      <p:sp>
        <p:nvSpPr>
          <p:cNvPr id="39939" name="Content Placeholder 2"/>
          <p:cNvSpPr>
            <a:spLocks noGrp="1"/>
          </p:cNvSpPr>
          <p:nvPr>
            <p:ph idx="1"/>
          </p:nvPr>
        </p:nvSpPr>
        <p:spPr>
          <a:xfrm>
            <a:off x="1071538" y="1785926"/>
            <a:ext cx="7615262" cy="4233874"/>
          </a:xfrm>
        </p:spPr>
        <p:txBody>
          <a:bodyPr>
            <a:normAutofit lnSpcReduction="10000"/>
          </a:bodyPr>
          <a:lstStyle/>
          <a:p>
            <a:pPr algn="just">
              <a:spcBef>
                <a:spcPct val="0"/>
              </a:spcBef>
            </a:pPr>
            <a:r>
              <a:rPr lang="en-US" dirty="0" smtClean="0"/>
              <a:t>User Datagram Protocol (UDP) is a connectionless, unreliable transport protocol.</a:t>
            </a:r>
          </a:p>
          <a:p>
            <a:pPr algn="just">
              <a:spcBef>
                <a:spcPct val="0"/>
              </a:spcBef>
            </a:pPr>
            <a:r>
              <a:rPr lang="en-US" dirty="0" smtClean="0"/>
              <a:t>Like TCP, UDP also provides process-to-process communication.</a:t>
            </a:r>
          </a:p>
          <a:p>
            <a:pPr algn="just">
              <a:spcBef>
                <a:spcPct val="0"/>
              </a:spcBef>
            </a:pPr>
            <a:r>
              <a:rPr lang="en-US" dirty="0" smtClean="0"/>
              <a:t>Unlike TCP, it does not provide flow control and error control mechanisms.</a:t>
            </a:r>
          </a:p>
          <a:p>
            <a:pPr algn="just">
              <a:spcBef>
                <a:spcPct val="0"/>
              </a:spcBef>
            </a:pPr>
            <a:r>
              <a:rPr lang="en-US" dirty="0" smtClean="0"/>
              <a:t>It is connectionless, therefore, it transfers data without establishing a connection.</a:t>
            </a:r>
            <a:endParaRPr lang="en-IN" dirty="0" smtClean="0"/>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354F44CE-66C7-4D94-8A21-4C04AC9AD67D}" type="slidenum">
              <a:rPr lang="en-IN" smtClean="0"/>
              <a:pPr>
                <a:defRPr/>
              </a:pPr>
              <a:t>43</a:t>
            </a:fld>
            <a:endParaRPr lang="en-IN"/>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214414" y="500042"/>
            <a:ext cx="7472386" cy="714396"/>
          </a:xfrm>
        </p:spPr>
        <p:txBody>
          <a:bodyPr>
            <a:normAutofit fontScale="90000"/>
          </a:bodyPr>
          <a:lstStyle/>
          <a:p>
            <a:r>
              <a:rPr lang="en-US" dirty="0" smtClean="0"/>
              <a:t>User Datagram Protocol (Cont…)</a:t>
            </a:r>
            <a:endParaRPr lang="en-IN" dirty="0" smtClean="0"/>
          </a:p>
        </p:txBody>
      </p:sp>
      <p:sp>
        <p:nvSpPr>
          <p:cNvPr id="40963" name="Content Placeholder 2"/>
          <p:cNvSpPr>
            <a:spLocks noGrp="1"/>
          </p:cNvSpPr>
          <p:nvPr>
            <p:ph idx="1"/>
          </p:nvPr>
        </p:nvSpPr>
        <p:spPr>
          <a:xfrm>
            <a:off x="1071538" y="1785926"/>
            <a:ext cx="7615262" cy="4233874"/>
          </a:xfrm>
        </p:spPr>
        <p:txBody>
          <a:bodyPr/>
          <a:lstStyle/>
          <a:p>
            <a:pPr algn="just">
              <a:spcBef>
                <a:spcPct val="0"/>
              </a:spcBef>
            </a:pPr>
            <a:r>
              <a:rPr lang="en-US" dirty="0" smtClean="0"/>
              <a:t>The various features of UDP are:</a:t>
            </a:r>
          </a:p>
          <a:p>
            <a:pPr lvl="1" algn="just">
              <a:spcBef>
                <a:spcPct val="0"/>
              </a:spcBef>
            </a:pPr>
            <a:r>
              <a:rPr lang="en-US" dirty="0" smtClean="0"/>
              <a:t>It provides connectionless transport service.</a:t>
            </a:r>
          </a:p>
          <a:p>
            <a:pPr lvl="1" algn="just">
              <a:spcBef>
                <a:spcPct val="0"/>
              </a:spcBef>
            </a:pPr>
            <a:r>
              <a:rPr lang="en-US" dirty="0" smtClean="0"/>
              <a:t>It is unreliable.</a:t>
            </a:r>
          </a:p>
          <a:p>
            <a:pPr lvl="1" algn="just">
              <a:spcBef>
                <a:spcPct val="0"/>
              </a:spcBef>
            </a:pPr>
            <a:r>
              <a:rPr lang="en-US" dirty="0" smtClean="0"/>
              <a:t>It does not provide flow control and error control.</a:t>
            </a:r>
          </a:p>
          <a:p>
            <a:pPr lvl="1" algn="just">
              <a:spcBef>
                <a:spcPct val="0"/>
              </a:spcBef>
            </a:pPr>
            <a:r>
              <a:rPr lang="en-US" dirty="0" smtClean="0"/>
              <a:t>It is less complex and is simple than TCP, and easy to implement.</a:t>
            </a:r>
          </a:p>
          <a:p>
            <a:pPr lvl="1" algn="just">
              <a:spcBef>
                <a:spcPct val="0"/>
              </a:spcBef>
            </a:pPr>
            <a:r>
              <a:rPr lang="en-US" dirty="0" smtClean="0"/>
              <a:t>User </a:t>
            </a:r>
            <a:r>
              <a:rPr lang="en-US" dirty="0" err="1" smtClean="0"/>
              <a:t>datagrams</a:t>
            </a:r>
            <a:r>
              <a:rPr lang="en-US" dirty="0" smtClean="0"/>
              <a:t> (packets) are not numbered.</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193A1A18-0572-43CC-BC4F-5E242DFF224B}" type="slidenum">
              <a:rPr lang="en-IN" smtClean="0"/>
              <a:pPr>
                <a:defRPr/>
              </a:pPr>
              <a:t>44</a:t>
            </a:fld>
            <a:endParaRPr lang="en-IN"/>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071538" y="500042"/>
            <a:ext cx="7615262" cy="714396"/>
          </a:xfrm>
        </p:spPr>
        <p:txBody>
          <a:bodyPr>
            <a:normAutofit fontScale="90000"/>
          </a:bodyPr>
          <a:lstStyle/>
          <a:p>
            <a:r>
              <a:rPr lang="en-US" dirty="0" smtClean="0"/>
              <a:t>UDP Datagram</a:t>
            </a:r>
            <a:endParaRPr lang="en-IN" dirty="0" smtClean="0"/>
          </a:p>
        </p:txBody>
      </p:sp>
      <p:sp>
        <p:nvSpPr>
          <p:cNvPr id="41987" name="Content Placeholder 2"/>
          <p:cNvSpPr>
            <a:spLocks noGrp="1"/>
          </p:cNvSpPr>
          <p:nvPr>
            <p:ph idx="1"/>
          </p:nvPr>
        </p:nvSpPr>
        <p:spPr>
          <a:xfrm>
            <a:off x="1214414" y="1785926"/>
            <a:ext cx="7472386" cy="4233874"/>
          </a:xfrm>
        </p:spPr>
        <p:txBody>
          <a:bodyPr/>
          <a:lstStyle/>
          <a:p>
            <a:pPr>
              <a:spcBef>
                <a:spcPct val="0"/>
              </a:spcBef>
            </a:pPr>
            <a:r>
              <a:rPr lang="en-US" dirty="0" smtClean="0"/>
              <a:t>A datagram is the unit of data transferred between two processes.</a:t>
            </a:r>
          </a:p>
          <a:p>
            <a:pPr>
              <a:spcBef>
                <a:spcPct val="0"/>
              </a:spcBef>
            </a:pPr>
            <a:r>
              <a:rPr lang="en-US" dirty="0" smtClean="0"/>
              <a:t>Each UDP datagram consists of two parts:</a:t>
            </a:r>
          </a:p>
          <a:p>
            <a:pPr lvl="1">
              <a:spcBef>
                <a:spcPct val="0"/>
              </a:spcBef>
            </a:pPr>
            <a:r>
              <a:rPr lang="en-US" dirty="0" smtClean="0"/>
              <a:t>Header Part</a:t>
            </a:r>
          </a:p>
          <a:p>
            <a:pPr lvl="1">
              <a:spcBef>
                <a:spcPct val="0"/>
              </a:spcBef>
            </a:pPr>
            <a:r>
              <a:rPr lang="en-US" dirty="0" smtClean="0"/>
              <a:t>Data Part.</a:t>
            </a:r>
            <a:endParaRPr lang="en-IN" dirty="0" smtClean="0"/>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E699C8E9-2E8F-429B-B3B4-7A59A0E13D3E}" type="slidenum">
              <a:rPr lang="en-IN" smtClean="0"/>
              <a:pPr>
                <a:defRPr/>
              </a:pPr>
              <a:t>45</a:t>
            </a:fld>
            <a:endParaRPr lang="en-IN"/>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214414" y="357166"/>
            <a:ext cx="7472386" cy="857272"/>
          </a:xfrm>
        </p:spPr>
        <p:txBody>
          <a:bodyPr/>
          <a:lstStyle/>
          <a:p>
            <a:r>
              <a:rPr lang="en-US" dirty="0" smtClean="0"/>
              <a:t>Format of UDP Datagram</a:t>
            </a:r>
            <a:endParaRPr lang="en-IN" dirty="0" smtClean="0"/>
          </a:p>
        </p:txBody>
      </p:sp>
      <p:pic>
        <p:nvPicPr>
          <p:cNvPr id="43011" name="Content Placeholder 6" descr="udp.gif"/>
          <p:cNvPicPr>
            <a:picLocks noGrp="1" noChangeAspect="1"/>
          </p:cNvPicPr>
          <p:nvPr>
            <p:ph idx="1"/>
          </p:nvPr>
        </p:nvPicPr>
        <p:blipFill>
          <a:blip r:embed="rId2"/>
          <a:stretch>
            <a:fillRect/>
          </a:stretch>
        </p:blipFill>
        <p:spPr>
          <a:xfrm>
            <a:off x="2285984" y="2285992"/>
            <a:ext cx="4649158" cy="1928826"/>
          </a:xfrm>
        </p:spPr>
      </p:pic>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36EFB6CF-C826-4979-AF31-33257EADBE3A}" type="slidenum">
              <a:rPr lang="en-IN" smtClean="0"/>
              <a:pPr>
                <a:defRPr/>
              </a:pPr>
              <a:t>46</a:t>
            </a:fld>
            <a:endParaRPr lang="en-IN"/>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1000100" y="214290"/>
            <a:ext cx="8258175" cy="939800"/>
          </a:xfrm>
        </p:spPr>
        <p:txBody>
          <a:bodyPr/>
          <a:lstStyle/>
          <a:p>
            <a:r>
              <a:rPr lang="en-US" dirty="0" smtClean="0"/>
              <a:t>UDP Datagram</a:t>
            </a:r>
            <a:endParaRPr lang="en-IN" dirty="0" smtClean="0"/>
          </a:p>
        </p:txBody>
      </p:sp>
      <p:sp>
        <p:nvSpPr>
          <p:cNvPr id="44035" name="Content Placeholder 2"/>
          <p:cNvSpPr>
            <a:spLocks noGrp="1"/>
          </p:cNvSpPr>
          <p:nvPr>
            <p:ph idx="1"/>
          </p:nvPr>
        </p:nvSpPr>
        <p:spPr>
          <a:xfrm>
            <a:off x="1357290" y="1785926"/>
            <a:ext cx="7329510" cy="4233874"/>
          </a:xfrm>
        </p:spPr>
        <p:txBody>
          <a:bodyPr/>
          <a:lstStyle/>
          <a:p>
            <a:pPr>
              <a:spcBef>
                <a:spcPct val="0"/>
              </a:spcBef>
            </a:pPr>
            <a:r>
              <a:rPr lang="en-US" b="1" dirty="0" smtClean="0"/>
              <a:t>Source Port:</a:t>
            </a:r>
            <a:endParaRPr lang="en-US" dirty="0" smtClean="0"/>
          </a:p>
          <a:p>
            <a:pPr lvl="1">
              <a:spcBef>
                <a:spcPct val="0"/>
              </a:spcBef>
            </a:pPr>
            <a:r>
              <a:rPr lang="en-US" dirty="0" smtClean="0"/>
              <a:t>It indicates the port number of source process.</a:t>
            </a:r>
            <a:r>
              <a:rPr lang="en-IN" dirty="0" smtClean="0"/>
              <a:t> It is of 16 bits.</a:t>
            </a:r>
          </a:p>
          <a:p>
            <a:pPr>
              <a:spcBef>
                <a:spcPct val="0"/>
              </a:spcBef>
            </a:pPr>
            <a:endParaRPr lang="en-IN" dirty="0" smtClean="0"/>
          </a:p>
          <a:p>
            <a:pPr>
              <a:spcBef>
                <a:spcPct val="0"/>
              </a:spcBef>
            </a:pPr>
            <a:r>
              <a:rPr lang="en-US" b="1" dirty="0" smtClean="0"/>
              <a:t>Destination Port:</a:t>
            </a:r>
          </a:p>
          <a:p>
            <a:pPr lvl="1">
              <a:spcBef>
                <a:spcPct val="0"/>
              </a:spcBef>
            </a:pPr>
            <a:r>
              <a:rPr lang="en-US" dirty="0" smtClean="0"/>
              <a:t>This 16 bit field specifies the port number of destination process.</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57592DE4-9740-4CF6-A2E5-E99C577391CB}" type="slidenum">
              <a:rPr lang="en-IN" smtClean="0"/>
              <a:pPr>
                <a:defRPr/>
              </a:pPr>
              <a:t>47</a:t>
            </a:fld>
            <a:endParaRPr lang="en-IN"/>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214414" y="428604"/>
            <a:ext cx="7472386" cy="785834"/>
          </a:xfrm>
        </p:spPr>
        <p:txBody>
          <a:bodyPr/>
          <a:lstStyle/>
          <a:p>
            <a:r>
              <a:rPr lang="en-US" dirty="0" smtClean="0"/>
              <a:t>UDP Datagram</a:t>
            </a:r>
            <a:endParaRPr lang="en-IN" dirty="0" smtClean="0"/>
          </a:p>
        </p:txBody>
      </p:sp>
      <p:sp>
        <p:nvSpPr>
          <p:cNvPr id="45059" name="Content Placeholder 2"/>
          <p:cNvSpPr>
            <a:spLocks noGrp="1"/>
          </p:cNvSpPr>
          <p:nvPr>
            <p:ph idx="1"/>
          </p:nvPr>
        </p:nvSpPr>
        <p:spPr>
          <a:xfrm>
            <a:off x="1142976" y="1643050"/>
            <a:ext cx="7543824" cy="4376750"/>
          </a:xfrm>
        </p:spPr>
        <p:txBody>
          <a:bodyPr/>
          <a:lstStyle/>
          <a:p>
            <a:pPr>
              <a:spcBef>
                <a:spcPct val="0"/>
              </a:spcBef>
            </a:pPr>
            <a:r>
              <a:rPr lang="en-US" b="1" dirty="0" smtClean="0"/>
              <a:t>Length:</a:t>
            </a:r>
          </a:p>
          <a:p>
            <a:pPr lvl="1">
              <a:spcBef>
                <a:spcPct val="0"/>
              </a:spcBef>
            </a:pPr>
            <a:r>
              <a:rPr lang="en-US" dirty="0" smtClean="0"/>
              <a:t>It specifies the total length of the user datagram (header + data). It is of 16 bits.</a:t>
            </a:r>
          </a:p>
          <a:p>
            <a:pPr>
              <a:spcBef>
                <a:spcPct val="0"/>
              </a:spcBef>
            </a:pPr>
            <a:endParaRPr lang="en-US" b="1" dirty="0" smtClean="0"/>
          </a:p>
          <a:p>
            <a:pPr>
              <a:spcBef>
                <a:spcPct val="0"/>
              </a:spcBef>
            </a:pPr>
            <a:r>
              <a:rPr lang="en-US" b="1" dirty="0" smtClean="0"/>
              <a:t>Checksum:</a:t>
            </a:r>
          </a:p>
          <a:p>
            <a:pPr lvl="1">
              <a:spcBef>
                <a:spcPct val="0"/>
              </a:spcBef>
            </a:pPr>
            <a:r>
              <a:rPr lang="en-US" dirty="0" smtClean="0"/>
              <a:t>The contains the checksum, and is optional. It is also of 16 bits.</a:t>
            </a:r>
          </a:p>
        </p:txBody>
      </p:sp>
      <p:sp>
        <p:nvSpPr>
          <p:cNvPr id="4" name="Date Placeholder 3"/>
          <p:cNvSpPr>
            <a:spLocks noGrp="1"/>
          </p:cNvSpPr>
          <p:nvPr>
            <p:ph type="dt" sz="half" idx="10"/>
          </p:nvPr>
        </p:nvSpPr>
        <p:spPr/>
        <p:txBody>
          <a:bodyPr/>
          <a:lstStyle/>
          <a:p>
            <a:pPr>
              <a:defRPr/>
            </a:pPr>
            <a:r>
              <a:rPr lang="en-US" smtClean="0"/>
              <a:t>14/10/2010</a:t>
            </a:r>
            <a:endParaRPr lang="en-IN" dirty="0"/>
          </a:p>
        </p:txBody>
      </p:sp>
      <p:sp>
        <p:nvSpPr>
          <p:cNvPr id="6" name="Slide Number Placeholder 5"/>
          <p:cNvSpPr>
            <a:spLocks noGrp="1"/>
          </p:cNvSpPr>
          <p:nvPr>
            <p:ph type="sldNum" sz="quarter" idx="12"/>
          </p:nvPr>
        </p:nvSpPr>
        <p:spPr/>
        <p:txBody>
          <a:bodyPr/>
          <a:lstStyle/>
          <a:p>
            <a:pPr>
              <a:defRPr/>
            </a:pPr>
            <a:fld id="{32D7C744-4930-4ABF-89B6-5D556118DAD9}" type="slidenum">
              <a:rPr lang="en-IN" smtClean="0"/>
              <a:pPr>
                <a:defRPr/>
              </a:pPr>
              <a:t>48</a:t>
            </a:fld>
            <a:endParaRPr lang="en-IN"/>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714480" y="642918"/>
            <a:ext cx="6972320" cy="571520"/>
          </a:xfrm>
        </p:spPr>
        <p:txBody>
          <a:bodyPr>
            <a:normAutofit fontScale="90000"/>
          </a:bodyPr>
          <a:lstStyle/>
          <a:p>
            <a:pPr algn="ctr"/>
            <a:r>
              <a:rPr lang="en-US" b="1" dirty="0" smtClean="0"/>
              <a:t>UNIT – V</a:t>
            </a:r>
            <a:br>
              <a:rPr lang="en-US" b="1" dirty="0" smtClean="0"/>
            </a:br>
            <a:r>
              <a:rPr lang="en-US" b="1" dirty="0" smtClean="0"/>
              <a:t>Application Layer</a:t>
            </a:r>
            <a:endParaRPr lang="en-IN" b="1" dirty="0" smtClean="0"/>
          </a:p>
        </p:txBody>
      </p:sp>
      <p:sp>
        <p:nvSpPr>
          <p:cNvPr id="16387" name="Content Placeholder 2"/>
          <p:cNvSpPr>
            <a:spLocks noGrp="1"/>
          </p:cNvSpPr>
          <p:nvPr>
            <p:ph idx="1"/>
          </p:nvPr>
        </p:nvSpPr>
        <p:spPr>
          <a:xfrm>
            <a:off x="1142976" y="1785926"/>
            <a:ext cx="7543824" cy="4233874"/>
          </a:xfrm>
        </p:spPr>
        <p:txBody>
          <a:bodyPr>
            <a:noAutofit/>
          </a:bodyPr>
          <a:lstStyle/>
          <a:p>
            <a:pPr algn="just" fontAlgn="base"/>
            <a:r>
              <a:rPr lang="en-IN" sz="2800" dirty="0" smtClean="0"/>
              <a:t>The application layer is the “only layer” of the OSI reference model that interacts directly with the users and the applications.</a:t>
            </a:r>
          </a:p>
          <a:p>
            <a:pPr algn="just" fontAlgn="base"/>
            <a:r>
              <a:rPr lang="en-IN" sz="2800" dirty="0" smtClean="0"/>
              <a:t>The application layer is the topmost layer in the OSI reference model and is also known as layer seven or the last layer.</a:t>
            </a:r>
          </a:p>
          <a:p>
            <a:pPr algn="just" fontAlgn="base"/>
            <a:r>
              <a:rPr lang="en-IN" sz="2800" dirty="0" smtClean="0"/>
              <a:t>The application layer provides network services to all the network-based applications by providing them with an interface that they can utilise for all their network-based communications.</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4263828A-A1A8-4611-B3B5-C4A1F457BAB6}" type="slidenum">
              <a:rPr lang="en-IN" smtClean="0"/>
              <a:pPr>
                <a:defRPr/>
              </a:pPr>
              <a:t>49</a:t>
            </a:fld>
            <a:endParaRPr lang="en-I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57290" y="928670"/>
            <a:ext cx="7472386" cy="714396"/>
          </a:xfrm>
        </p:spPr>
        <p:txBody>
          <a:bodyPr>
            <a:normAutofit fontScale="90000"/>
          </a:bodyPr>
          <a:lstStyle/>
          <a:p>
            <a:pPr algn="ctr"/>
            <a:r>
              <a:rPr lang="en-IN" dirty="0" smtClean="0"/>
              <a:t>Internet Protocol Version 4 (IPv4)</a:t>
            </a:r>
            <a:br>
              <a:rPr lang="en-IN" dirty="0" smtClean="0"/>
            </a:br>
            <a:endParaRPr lang="en-IN" dirty="0" smtClean="0"/>
          </a:p>
        </p:txBody>
      </p:sp>
      <p:sp>
        <p:nvSpPr>
          <p:cNvPr id="7171" name="Content Placeholder 2"/>
          <p:cNvSpPr>
            <a:spLocks noGrp="1"/>
          </p:cNvSpPr>
          <p:nvPr>
            <p:ph idx="1"/>
          </p:nvPr>
        </p:nvSpPr>
        <p:spPr>
          <a:xfrm>
            <a:off x="1142976" y="1643050"/>
            <a:ext cx="7543824" cy="4376750"/>
          </a:xfrm>
        </p:spPr>
        <p:txBody>
          <a:bodyPr>
            <a:normAutofit fontScale="85000" lnSpcReduction="20000"/>
          </a:bodyPr>
          <a:lstStyle/>
          <a:p>
            <a:pPr algn="just">
              <a:spcBef>
                <a:spcPct val="0"/>
              </a:spcBef>
            </a:pPr>
            <a:r>
              <a:rPr lang="en-IN" dirty="0" smtClean="0"/>
              <a:t>Internet Protocol version 4 uses 32-bit logical address.</a:t>
            </a:r>
          </a:p>
          <a:p>
            <a:pPr algn="just">
              <a:spcBef>
                <a:spcPct val="0"/>
              </a:spcBef>
            </a:pPr>
            <a:endParaRPr lang="en-IN" dirty="0" smtClean="0"/>
          </a:p>
          <a:p>
            <a:pPr algn="just"/>
            <a:r>
              <a:rPr lang="en-IN" dirty="0" smtClean="0"/>
              <a:t>Internet Protocol being a layer-3 protocol (OSI) takes data Segments from layer-4 (Transport) and divides it into packets. </a:t>
            </a:r>
          </a:p>
          <a:p>
            <a:pPr algn="just"/>
            <a:endParaRPr lang="en-IN" dirty="0" smtClean="0"/>
          </a:p>
          <a:p>
            <a:pPr algn="just"/>
            <a:r>
              <a:rPr lang="en-IN" dirty="0" smtClean="0"/>
              <a:t>IP packet encapsulates data unit received from above layer and add to its own header information.</a:t>
            </a:r>
          </a:p>
          <a:p>
            <a:r>
              <a:rPr lang="en-IN" dirty="0" smtClean="0"/>
              <a:t/>
            </a:r>
            <a:br>
              <a:rPr lang="en-IN" dirty="0" smtClean="0"/>
            </a:br>
            <a:endParaRPr lang="en-IN" dirty="0" smtClean="0"/>
          </a:p>
        </p:txBody>
      </p:sp>
      <p:sp>
        <p:nvSpPr>
          <p:cNvPr id="7172" name="Date Placeholder 3"/>
          <p:cNvSpPr>
            <a:spLocks noGrp="1"/>
          </p:cNvSpPr>
          <p:nvPr>
            <p:ph type="dt" sz="half"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smtClean="0"/>
              <a:t>14/10/2010</a:t>
            </a:r>
            <a:endParaRPr lang="en-IN"/>
          </a:p>
        </p:txBody>
      </p:sp>
      <p:sp>
        <p:nvSpPr>
          <p:cNvPr id="5" name="Slide Number Placeholder 4"/>
          <p:cNvSpPr>
            <a:spLocks noGrp="1"/>
          </p:cNvSpPr>
          <p:nvPr>
            <p:ph type="sldNum" sz="quarter" idx="12"/>
          </p:nvPr>
        </p:nvSpPr>
        <p:spPr/>
        <p:txBody>
          <a:bodyPr/>
          <a:lstStyle/>
          <a:p>
            <a:pPr>
              <a:defRPr/>
            </a:pPr>
            <a:fld id="{936B71AE-FA64-482A-AC0D-F68CF3F041EE}" type="slidenum">
              <a:rPr lang="en-IN"/>
              <a:pPr>
                <a:defRPr/>
              </a:pPr>
              <a:t>5</a:t>
            </a:fld>
            <a:endParaRPr lang="en-IN"/>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714480" y="642918"/>
            <a:ext cx="6972320" cy="571520"/>
          </a:xfrm>
        </p:spPr>
        <p:txBody>
          <a:bodyPr>
            <a:normAutofit fontScale="90000"/>
          </a:bodyPr>
          <a:lstStyle/>
          <a:p>
            <a:r>
              <a:rPr lang="en-US" dirty="0" smtClean="0"/>
              <a:t>Application Layer (Cont…)</a:t>
            </a:r>
            <a:endParaRPr lang="en-IN" dirty="0" smtClean="0"/>
          </a:p>
        </p:txBody>
      </p:sp>
      <p:sp>
        <p:nvSpPr>
          <p:cNvPr id="16387" name="Content Placeholder 2"/>
          <p:cNvSpPr>
            <a:spLocks noGrp="1"/>
          </p:cNvSpPr>
          <p:nvPr>
            <p:ph idx="1"/>
          </p:nvPr>
        </p:nvSpPr>
        <p:spPr>
          <a:xfrm>
            <a:off x="1142976" y="1785926"/>
            <a:ext cx="7543824" cy="4233874"/>
          </a:xfrm>
        </p:spPr>
        <p:txBody>
          <a:bodyPr>
            <a:noAutofit/>
          </a:bodyPr>
          <a:lstStyle/>
          <a:p>
            <a:pPr algn="just" fontAlgn="base"/>
            <a:r>
              <a:rPr lang="en-IN" sz="2800" dirty="0" smtClean="0"/>
              <a:t>Actual requests for any kind of data input and output process are initiated at the application layer only.</a:t>
            </a:r>
          </a:p>
          <a:p>
            <a:pPr algn="just" fontAlgn="base"/>
            <a:r>
              <a:rPr lang="en-IN" sz="2800" dirty="0" smtClean="0"/>
              <a:t>Application layer interacts with the presentation layer in two ways :</a:t>
            </a:r>
          </a:p>
          <a:p>
            <a:pPr lvl="1" algn="just" fontAlgn="base"/>
            <a:r>
              <a:rPr lang="en-IN" dirty="0" smtClean="0"/>
              <a:t>Application layer either receives data from the presentation layer.</a:t>
            </a:r>
          </a:p>
          <a:p>
            <a:pPr lvl="1" algn="just" fontAlgn="base"/>
            <a:r>
              <a:rPr lang="en-IN" dirty="0" smtClean="0"/>
              <a:t>Application layer sends data to the presentation layer.</a:t>
            </a:r>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4263828A-A1A8-4611-B3B5-C4A1F457BAB6}" type="slidenum">
              <a:rPr lang="en-IN" smtClean="0"/>
              <a:pPr>
                <a:defRPr/>
              </a:pPr>
              <a:t>50</a:t>
            </a:fld>
            <a:endParaRPr lang="en-IN"/>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714480" y="642918"/>
            <a:ext cx="6972320" cy="571520"/>
          </a:xfrm>
        </p:spPr>
        <p:txBody>
          <a:bodyPr>
            <a:normAutofit fontScale="90000"/>
          </a:bodyPr>
          <a:lstStyle/>
          <a:p>
            <a:r>
              <a:rPr lang="en-US" dirty="0" smtClean="0"/>
              <a:t>Application Layer Services</a:t>
            </a:r>
            <a:endParaRPr lang="en-IN" dirty="0" smtClean="0"/>
          </a:p>
        </p:txBody>
      </p:sp>
      <p:sp>
        <p:nvSpPr>
          <p:cNvPr id="16387" name="Content Placeholder 2"/>
          <p:cNvSpPr>
            <a:spLocks noGrp="1"/>
          </p:cNvSpPr>
          <p:nvPr>
            <p:ph idx="1"/>
          </p:nvPr>
        </p:nvSpPr>
        <p:spPr>
          <a:xfrm>
            <a:off x="1142976" y="1785926"/>
            <a:ext cx="7543824" cy="4233874"/>
          </a:xfrm>
        </p:spPr>
        <p:txBody>
          <a:bodyPr>
            <a:noAutofit/>
          </a:bodyPr>
          <a:lstStyle/>
          <a:p>
            <a:pPr fontAlgn="base"/>
            <a:r>
              <a:rPr lang="en-IN" dirty="0" smtClean="0"/>
              <a:t>Email services</a:t>
            </a:r>
          </a:p>
          <a:p>
            <a:pPr fontAlgn="base"/>
            <a:r>
              <a:rPr lang="en-IN" dirty="0" smtClean="0"/>
              <a:t>File transfer services</a:t>
            </a:r>
          </a:p>
          <a:p>
            <a:pPr fontAlgn="base"/>
            <a:r>
              <a:rPr lang="en-IN" dirty="0" smtClean="0"/>
              <a:t>Network management services.</a:t>
            </a:r>
          </a:p>
          <a:p>
            <a:pPr fontAlgn="base"/>
            <a:r>
              <a:rPr lang="en-IN" dirty="0" smtClean="0"/>
              <a:t>Web surfing and many more services that need network access.</a:t>
            </a:r>
          </a:p>
          <a:p>
            <a:pPr fontAlgn="base"/>
            <a:endParaRPr lang="en-IN" dirty="0" smtClean="0"/>
          </a:p>
          <a:p>
            <a:pPr algn="just" fontAlgn="base"/>
            <a:endParaRPr lang="en-IN" dirty="0" smtClean="0"/>
          </a:p>
        </p:txBody>
      </p:sp>
      <p:sp>
        <p:nvSpPr>
          <p:cNvPr id="4" name="Date Placeholder 3"/>
          <p:cNvSpPr>
            <a:spLocks noGrp="1"/>
          </p:cNvSpPr>
          <p:nvPr>
            <p:ph type="dt" sz="half" idx="10"/>
          </p:nvPr>
        </p:nvSpPr>
        <p:spPr/>
        <p:txBody>
          <a:bodyPr/>
          <a:lstStyle/>
          <a:p>
            <a:pPr>
              <a:defRPr/>
            </a:pPr>
            <a:r>
              <a:rPr lang="en-US" smtClean="0"/>
              <a:t>14/10/2010</a:t>
            </a:r>
            <a:endParaRPr lang="en-IN"/>
          </a:p>
        </p:txBody>
      </p:sp>
      <p:sp>
        <p:nvSpPr>
          <p:cNvPr id="6" name="Slide Number Placeholder 5"/>
          <p:cNvSpPr>
            <a:spLocks noGrp="1"/>
          </p:cNvSpPr>
          <p:nvPr>
            <p:ph type="sldNum" sz="quarter" idx="12"/>
          </p:nvPr>
        </p:nvSpPr>
        <p:spPr/>
        <p:txBody>
          <a:bodyPr/>
          <a:lstStyle/>
          <a:p>
            <a:pPr>
              <a:defRPr/>
            </a:pPr>
            <a:fld id="{4263828A-A1A8-4611-B3B5-C4A1F457BAB6}" type="slidenum">
              <a:rPr lang="en-IN" smtClean="0"/>
              <a:pPr>
                <a:defRPr/>
              </a:pPr>
              <a:t>51</a:t>
            </a:fld>
            <a:endParaRPr lang="en-IN"/>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714480" y="642918"/>
            <a:ext cx="6972320" cy="571520"/>
          </a:xfrm>
        </p:spPr>
        <p:txBody>
          <a:bodyPr>
            <a:normAutofit fontScale="90000"/>
          </a:bodyPr>
          <a:lstStyle/>
          <a:p>
            <a:r>
              <a:rPr lang="en-US" dirty="0" smtClean="0"/>
              <a:t>Application Layer Protocols</a:t>
            </a:r>
            <a:endParaRPr lang="en-IN" dirty="0" smtClean="0"/>
          </a:p>
        </p:txBody>
      </p:sp>
      <p:sp>
        <p:nvSpPr>
          <p:cNvPr id="16387" name="Content Placeholder 2"/>
          <p:cNvSpPr>
            <a:spLocks noGrp="1"/>
          </p:cNvSpPr>
          <p:nvPr>
            <p:ph idx="1"/>
          </p:nvPr>
        </p:nvSpPr>
        <p:spPr>
          <a:xfrm>
            <a:off x="1142976" y="1785926"/>
            <a:ext cx="7543824" cy="4233874"/>
          </a:xfrm>
        </p:spPr>
        <p:txBody>
          <a:bodyPr>
            <a:noAutofit/>
          </a:bodyPr>
          <a:lstStyle/>
          <a:p>
            <a:pPr fontAlgn="base"/>
            <a:r>
              <a:rPr lang="en-IN" dirty="0" smtClean="0"/>
              <a:t>HTTP (Hyper Text Transfer Protocol)</a:t>
            </a:r>
          </a:p>
          <a:p>
            <a:pPr fontAlgn="base"/>
            <a:r>
              <a:rPr lang="en-IN" dirty="0" smtClean="0"/>
              <a:t>DNS (Domain Name System)</a:t>
            </a:r>
          </a:p>
          <a:p>
            <a:pPr fontAlgn="base"/>
            <a:r>
              <a:rPr lang="en-IN" dirty="0" smtClean="0"/>
              <a:t>FTP (File Transfer Protocol)</a:t>
            </a:r>
          </a:p>
          <a:p>
            <a:pPr fontAlgn="base"/>
            <a:r>
              <a:rPr lang="en-IN" dirty="0" smtClean="0"/>
              <a:t>TFTP (Trivial File Transfer Protocol)</a:t>
            </a:r>
          </a:p>
          <a:p>
            <a:pPr fontAlgn="base"/>
            <a:r>
              <a:rPr lang="en-IN" dirty="0" smtClean="0"/>
              <a:t>SMTP (Simple Mail Transfer Protocol)</a:t>
            </a:r>
          </a:p>
          <a:p>
            <a:pPr fontAlgn="base"/>
            <a:r>
              <a:rPr lang="en-IN" dirty="0" smtClean="0"/>
              <a:t>Telnet</a:t>
            </a:r>
          </a:p>
          <a:p>
            <a:pPr fontAlgn="base"/>
            <a:r>
              <a:rPr lang="en-IN" dirty="0" smtClean="0"/>
              <a:t>SNMP (Simple Network Management Protocol)</a:t>
            </a:r>
          </a:p>
          <a:p>
            <a:pPr fontAlgn="base"/>
            <a:endParaRPr lang="en-IN" dirty="0" smtClean="0"/>
          </a:p>
          <a:p>
            <a:pPr algn="just" fontAlgn="base"/>
            <a:endParaRPr lang="en-IN" dirty="0" smtClean="0"/>
          </a:p>
        </p:txBody>
      </p:sp>
      <p:sp>
        <p:nvSpPr>
          <p:cNvPr id="4" name="Date Placeholder 3"/>
          <p:cNvSpPr>
            <a:spLocks noGrp="1"/>
          </p:cNvSpPr>
          <p:nvPr>
            <p:ph type="dt" sz="half" idx="10"/>
          </p:nvPr>
        </p:nvSpPr>
        <p:spPr/>
        <p:txBody>
          <a:bodyPr/>
          <a:lstStyle/>
          <a:p>
            <a:pPr>
              <a:defRPr/>
            </a:pPr>
            <a:r>
              <a:rPr lang="en-US" dirty="0" smtClean="0"/>
              <a:t>14/10/2010</a:t>
            </a:r>
            <a:endParaRPr lang="en-IN" dirty="0"/>
          </a:p>
        </p:txBody>
      </p:sp>
      <p:sp>
        <p:nvSpPr>
          <p:cNvPr id="6" name="Slide Number Placeholder 5"/>
          <p:cNvSpPr>
            <a:spLocks noGrp="1"/>
          </p:cNvSpPr>
          <p:nvPr>
            <p:ph type="sldNum" sz="quarter" idx="12"/>
          </p:nvPr>
        </p:nvSpPr>
        <p:spPr/>
        <p:txBody>
          <a:bodyPr/>
          <a:lstStyle/>
          <a:p>
            <a:pPr>
              <a:defRPr/>
            </a:pPr>
            <a:fld id="{4263828A-A1A8-4611-B3B5-C4A1F457BAB6}" type="slidenum">
              <a:rPr lang="en-IN" smtClean="0"/>
              <a:pPr>
                <a:defRPr/>
              </a:pPr>
              <a:t>52</a:t>
            </a:fld>
            <a:endParaRPr lang="en-IN"/>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714480" y="642918"/>
            <a:ext cx="6972320" cy="571520"/>
          </a:xfrm>
        </p:spPr>
        <p:txBody>
          <a:bodyPr>
            <a:normAutofit fontScale="90000"/>
          </a:bodyPr>
          <a:lstStyle/>
          <a:p>
            <a:pPr algn="ctr"/>
            <a:r>
              <a:rPr lang="en-US" dirty="0" smtClean="0"/>
              <a:t>Important Questions </a:t>
            </a:r>
            <a:br>
              <a:rPr lang="en-US" dirty="0" smtClean="0"/>
            </a:br>
            <a:r>
              <a:rPr lang="en-US" dirty="0" smtClean="0"/>
              <a:t>2 Marks</a:t>
            </a:r>
            <a:endParaRPr lang="en-IN" dirty="0" smtClean="0"/>
          </a:p>
        </p:txBody>
      </p:sp>
      <p:sp>
        <p:nvSpPr>
          <p:cNvPr id="16387" name="Content Placeholder 2"/>
          <p:cNvSpPr>
            <a:spLocks noGrp="1"/>
          </p:cNvSpPr>
          <p:nvPr>
            <p:ph idx="1"/>
          </p:nvPr>
        </p:nvSpPr>
        <p:spPr>
          <a:xfrm>
            <a:off x="1142976" y="1785926"/>
            <a:ext cx="7543824" cy="4233874"/>
          </a:xfrm>
        </p:spPr>
        <p:txBody>
          <a:bodyPr>
            <a:noAutofit/>
          </a:bodyPr>
          <a:lstStyle/>
          <a:p>
            <a:pPr marL="596646" indent="-514350" fontAlgn="base"/>
            <a:r>
              <a:rPr lang="en-IN" dirty="0" smtClean="0"/>
              <a:t>What is flow control?</a:t>
            </a:r>
          </a:p>
          <a:p>
            <a:pPr marL="596646" indent="-514350" fontAlgn="base"/>
            <a:r>
              <a:rPr lang="en-IN" dirty="0" smtClean="0"/>
              <a:t>What is error control?</a:t>
            </a:r>
          </a:p>
          <a:p>
            <a:pPr marL="596646" indent="-514350" fontAlgn="base"/>
            <a:r>
              <a:rPr lang="en-IN" dirty="0" smtClean="0"/>
              <a:t>What is check sum?</a:t>
            </a:r>
          </a:p>
          <a:p>
            <a:pPr marL="596646" indent="-514350" fontAlgn="base"/>
            <a:r>
              <a:rPr lang="en-IN" dirty="0" smtClean="0"/>
              <a:t>Write short note on stop &amp; wait.</a:t>
            </a:r>
          </a:p>
          <a:p>
            <a:pPr marL="596646" indent="-514350" fontAlgn="base"/>
            <a:r>
              <a:rPr lang="en-IN" dirty="0" smtClean="0"/>
              <a:t>What is piggy backing?</a:t>
            </a:r>
          </a:p>
          <a:p>
            <a:pPr marL="596646" indent="-514350" fontAlgn="base"/>
            <a:r>
              <a:rPr lang="en-IN" dirty="0" smtClean="0"/>
              <a:t>What is shortest path routing?</a:t>
            </a:r>
          </a:p>
          <a:p>
            <a:pPr marL="596646" indent="-514350" fontAlgn="base"/>
            <a:r>
              <a:rPr lang="en-IN" dirty="0" smtClean="0"/>
              <a:t>What is multicast routing?</a:t>
            </a:r>
          </a:p>
          <a:p>
            <a:pPr marL="596646" indent="-514350" fontAlgn="base"/>
            <a:r>
              <a:rPr lang="en-IN" dirty="0" smtClean="0"/>
              <a:t>What is fragmentation?</a:t>
            </a:r>
          </a:p>
          <a:p>
            <a:pPr marL="596646" indent="-514350" fontAlgn="base"/>
            <a:r>
              <a:rPr lang="en-IN" dirty="0" smtClean="0"/>
              <a:t>What is firewall?</a:t>
            </a:r>
          </a:p>
        </p:txBody>
      </p:sp>
      <p:sp>
        <p:nvSpPr>
          <p:cNvPr id="4" name="Date Placeholder 3"/>
          <p:cNvSpPr>
            <a:spLocks noGrp="1"/>
          </p:cNvSpPr>
          <p:nvPr>
            <p:ph type="dt" sz="half" idx="10"/>
          </p:nvPr>
        </p:nvSpPr>
        <p:spPr/>
        <p:txBody>
          <a:bodyPr/>
          <a:lstStyle/>
          <a:p>
            <a:pPr>
              <a:defRPr/>
            </a:pPr>
            <a:r>
              <a:rPr lang="en-US" dirty="0" smtClean="0"/>
              <a:t>14/10/2010</a:t>
            </a:r>
            <a:endParaRPr lang="en-IN" dirty="0"/>
          </a:p>
        </p:txBody>
      </p:sp>
      <p:sp>
        <p:nvSpPr>
          <p:cNvPr id="6" name="Slide Number Placeholder 5"/>
          <p:cNvSpPr>
            <a:spLocks noGrp="1"/>
          </p:cNvSpPr>
          <p:nvPr>
            <p:ph type="sldNum" sz="quarter" idx="12"/>
          </p:nvPr>
        </p:nvSpPr>
        <p:spPr/>
        <p:txBody>
          <a:bodyPr/>
          <a:lstStyle/>
          <a:p>
            <a:pPr>
              <a:defRPr/>
            </a:pPr>
            <a:fld id="{4263828A-A1A8-4611-B3B5-C4A1F457BAB6}" type="slidenum">
              <a:rPr lang="en-IN" smtClean="0"/>
              <a:pPr>
                <a:defRPr/>
              </a:pPr>
              <a:t>53</a:t>
            </a:fld>
            <a:endParaRPr lang="en-IN"/>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714480" y="642918"/>
            <a:ext cx="6972320" cy="571520"/>
          </a:xfrm>
        </p:spPr>
        <p:txBody>
          <a:bodyPr>
            <a:normAutofit fontScale="90000"/>
          </a:bodyPr>
          <a:lstStyle/>
          <a:p>
            <a:pPr algn="ctr"/>
            <a:r>
              <a:rPr lang="en-US" dirty="0" smtClean="0"/>
              <a:t>Important Questions </a:t>
            </a:r>
            <a:br>
              <a:rPr lang="en-US" dirty="0" smtClean="0"/>
            </a:br>
            <a:r>
              <a:rPr lang="en-US" dirty="0" smtClean="0"/>
              <a:t>2 Marks (Cont…)</a:t>
            </a:r>
            <a:endParaRPr lang="en-IN" dirty="0" smtClean="0"/>
          </a:p>
        </p:txBody>
      </p:sp>
      <p:sp>
        <p:nvSpPr>
          <p:cNvPr id="16387" name="Content Placeholder 2"/>
          <p:cNvSpPr>
            <a:spLocks noGrp="1"/>
          </p:cNvSpPr>
          <p:nvPr>
            <p:ph idx="1"/>
          </p:nvPr>
        </p:nvSpPr>
        <p:spPr>
          <a:xfrm>
            <a:off x="1142976" y="1785926"/>
            <a:ext cx="7543824" cy="4233874"/>
          </a:xfrm>
        </p:spPr>
        <p:txBody>
          <a:bodyPr>
            <a:noAutofit/>
          </a:bodyPr>
          <a:lstStyle/>
          <a:p>
            <a:pPr marL="596646" indent="-514350" fontAlgn="base"/>
            <a:r>
              <a:rPr lang="en-IN" dirty="0" smtClean="0"/>
              <a:t>What is IP Address?</a:t>
            </a:r>
          </a:p>
          <a:p>
            <a:pPr marL="596646" indent="-514350" fontAlgn="base"/>
            <a:r>
              <a:rPr lang="en-IN" dirty="0" smtClean="0"/>
              <a:t>What is subnet?</a:t>
            </a:r>
          </a:p>
          <a:p>
            <a:pPr marL="596646" indent="-514350" fontAlgn="base"/>
            <a:r>
              <a:rPr lang="en-IN" dirty="0" smtClean="0"/>
              <a:t>What are </a:t>
            </a:r>
            <a:r>
              <a:rPr lang="en-IN" dirty="0" err="1" smtClean="0"/>
              <a:t>datalink</a:t>
            </a:r>
            <a:r>
              <a:rPr lang="en-IN" dirty="0" smtClean="0"/>
              <a:t> layer issues?</a:t>
            </a:r>
          </a:p>
          <a:p>
            <a:pPr marL="596646" indent="-514350" fontAlgn="base"/>
            <a:r>
              <a:rPr lang="en-IN" dirty="0" smtClean="0"/>
              <a:t>What is domain name?</a:t>
            </a:r>
          </a:p>
          <a:p>
            <a:pPr marL="596646" indent="-514350" fontAlgn="base"/>
            <a:r>
              <a:rPr lang="en-IN" dirty="0" smtClean="0"/>
              <a:t>Explain email.</a:t>
            </a:r>
          </a:p>
          <a:p>
            <a:pPr marL="596646" indent="-514350" fontAlgn="base"/>
            <a:r>
              <a:rPr lang="en-IN" dirty="0" smtClean="0"/>
              <a:t>What is message transfer?</a:t>
            </a:r>
          </a:p>
          <a:p>
            <a:pPr marL="596646" indent="-514350" fontAlgn="base"/>
            <a:r>
              <a:rPr lang="en-IN" dirty="0" smtClean="0"/>
              <a:t>What is http?</a:t>
            </a:r>
          </a:p>
        </p:txBody>
      </p:sp>
      <p:sp>
        <p:nvSpPr>
          <p:cNvPr id="4" name="Date Placeholder 3"/>
          <p:cNvSpPr>
            <a:spLocks noGrp="1"/>
          </p:cNvSpPr>
          <p:nvPr>
            <p:ph type="dt" sz="half" idx="10"/>
          </p:nvPr>
        </p:nvSpPr>
        <p:spPr/>
        <p:txBody>
          <a:bodyPr/>
          <a:lstStyle/>
          <a:p>
            <a:pPr>
              <a:defRPr/>
            </a:pPr>
            <a:r>
              <a:rPr lang="en-US" dirty="0" smtClean="0"/>
              <a:t>14/10/2010</a:t>
            </a:r>
            <a:endParaRPr lang="en-IN" dirty="0"/>
          </a:p>
        </p:txBody>
      </p:sp>
      <p:sp>
        <p:nvSpPr>
          <p:cNvPr id="6" name="Slide Number Placeholder 5"/>
          <p:cNvSpPr>
            <a:spLocks noGrp="1"/>
          </p:cNvSpPr>
          <p:nvPr>
            <p:ph type="sldNum" sz="quarter" idx="12"/>
          </p:nvPr>
        </p:nvSpPr>
        <p:spPr/>
        <p:txBody>
          <a:bodyPr/>
          <a:lstStyle/>
          <a:p>
            <a:pPr>
              <a:defRPr/>
            </a:pPr>
            <a:fld id="{4263828A-A1A8-4611-B3B5-C4A1F457BAB6}" type="slidenum">
              <a:rPr lang="en-IN" smtClean="0"/>
              <a:pPr>
                <a:defRPr/>
              </a:pPr>
              <a:t>54</a:t>
            </a:fld>
            <a:endParaRPr lang="en-IN"/>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714480" y="642918"/>
            <a:ext cx="6972320" cy="571520"/>
          </a:xfrm>
        </p:spPr>
        <p:txBody>
          <a:bodyPr>
            <a:normAutofit fontScale="90000"/>
          </a:bodyPr>
          <a:lstStyle/>
          <a:p>
            <a:pPr algn="ctr"/>
            <a:r>
              <a:rPr lang="en-US" dirty="0" smtClean="0"/>
              <a:t>Important Questions </a:t>
            </a:r>
            <a:br>
              <a:rPr lang="en-US" dirty="0" smtClean="0"/>
            </a:br>
            <a:r>
              <a:rPr lang="en-US" dirty="0" smtClean="0"/>
              <a:t>5 Marks </a:t>
            </a:r>
            <a:endParaRPr lang="en-IN" dirty="0" smtClean="0"/>
          </a:p>
        </p:txBody>
      </p:sp>
      <p:sp>
        <p:nvSpPr>
          <p:cNvPr id="16387" name="Content Placeholder 2"/>
          <p:cNvSpPr>
            <a:spLocks noGrp="1"/>
          </p:cNvSpPr>
          <p:nvPr>
            <p:ph idx="1"/>
          </p:nvPr>
        </p:nvSpPr>
        <p:spPr>
          <a:xfrm>
            <a:off x="1071538" y="1571612"/>
            <a:ext cx="7543824" cy="4233874"/>
          </a:xfrm>
        </p:spPr>
        <p:txBody>
          <a:bodyPr>
            <a:noAutofit/>
          </a:bodyPr>
          <a:lstStyle/>
          <a:p>
            <a:pPr fontAlgn="base"/>
            <a:r>
              <a:rPr lang="en-IN" dirty="0" smtClean="0"/>
              <a:t>Explain token bucket algorithm</a:t>
            </a:r>
          </a:p>
          <a:p>
            <a:pPr fontAlgn="base"/>
            <a:r>
              <a:rPr lang="en-IN" dirty="0" smtClean="0"/>
              <a:t>Explain firewalls</a:t>
            </a:r>
          </a:p>
          <a:p>
            <a:pPr fontAlgn="base"/>
            <a:r>
              <a:rPr lang="en-IN" dirty="0" smtClean="0"/>
              <a:t>Explain quality of services</a:t>
            </a:r>
          </a:p>
          <a:p>
            <a:pPr fontAlgn="base"/>
            <a:r>
              <a:rPr lang="en-IN" dirty="0" smtClean="0"/>
              <a:t>Explain MIME</a:t>
            </a:r>
          </a:p>
          <a:p>
            <a:pPr fontAlgn="base"/>
            <a:r>
              <a:rPr lang="en-IN" dirty="0" smtClean="0"/>
              <a:t>Explain jitter control</a:t>
            </a:r>
          </a:p>
          <a:p>
            <a:pPr fontAlgn="base"/>
            <a:r>
              <a:rPr lang="en-IN" dirty="0" smtClean="0"/>
              <a:t>Explain leaky bucket algorithm</a:t>
            </a:r>
          </a:p>
          <a:p>
            <a:pPr fontAlgn="base"/>
            <a:r>
              <a:rPr lang="en-IN" dirty="0" smtClean="0"/>
              <a:t>Explain TCP window</a:t>
            </a:r>
          </a:p>
          <a:p>
            <a:pPr fontAlgn="base"/>
            <a:r>
              <a:rPr lang="en-IN" dirty="0" smtClean="0"/>
              <a:t>Explain TCP congestion control</a:t>
            </a:r>
          </a:p>
          <a:p>
            <a:pPr fontAlgn="base"/>
            <a:r>
              <a:rPr lang="en-IN" dirty="0" smtClean="0"/>
              <a:t>Explain TCP timers</a:t>
            </a:r>
          </a:p>
          <a:p>
            <a:pPr fontAlgn="base"/>
            <a:endParaRPr lang="en-IN" dirty="0" smtClean="0"/>
          </a:p>
          <a:p>
            <a:pPr algn="just" fontAlgn="base"/>
            <a:endParaRPr lang="en-IN" dirty="0" smtClean="0"/>
          </a:p>
        </p:txBody>
      </p:sp>
      <p:sp>
        <p:nvSpPr>
          <p:cNvPr id="4" name="Date Placeholder 3"/>
          <p:cNvSpPr>
            <a:spLocks noGrp="1"/>
          </p:cNvSpPr>
          <p:nvPr>
            <p:ph type="dt" sz="half" idx="10"/>
          </p:nvPr>
        </p:nvSpPr>
        <p:spPr/>
        <p:txBody>
          <a:bodyPr/>
          <a:lstStyle/>
          <a:p>
            <a:pPr>
              <a:defRPr/>
            </a:pPr>
            <a:r>
              <a:rPr lang="en-US" dirty="0" smtClean="0"/>
              <a:t>14/10/2010</a:t>
            </a:r>
            <a:endParaRPr lang="en-IN" dirty="0"/>
          </a:p>
        </p:txBody>
      </p:sp>
      <p:sp>
        <p:nvSpPr>
          <p:cNvPr id="6" name="Slide Number Placeholder 5"/>
          <p:cNvSpPr>
            <a:spLocks noGrp="1"/>
          </p:cNvSpPr>
          <p:nvPr>
            <p:ph type="sldNum" sz="quarter" idx="12"/>
          </p:nvPr>
        </p:nvSpPr>
        <p:spPr/>
        <p:txBody>
          <a:bodyPr/>
          <a:lstStyle/>
          <a:p>
            <a:pPr>
              <a:defRPr/>
            </a:pPr>
            <a:fld id="{4263828A-A1A8-4611-B3B5-C4A1F457BAB6}" type="slidenum">
              <a:rPr lang="en-IN" smtClean="0"/>
              <a:pPr>
                <a:defRPr/>
              </a:pPr>
              <a:t>55</a:t>
            </a:fld>
            <a:endParaRPr lang="en-IN"/>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643042" y="642918"/>
            <a:ext cx="6972320" cy="571520"/>
          </a:xfrm>
        </p:spPr>
        <p:txBody>
          <a:bodyPr>
            <a:normAutofit fontScale="90000"/>
          </a:bodyPr>
          <a:lstStyle/>
          <a:p>
            <a:pPr algn="ctr"/>
            <a:r>
              <a:rPr lang="en-US" dirty="0" smtClean="0"/>
              <a:t>Important Questions </a:t>
            </a:r>
            <a:br>
              <a:rPr lang="en-US" dirty="0" smtClean="0"/>
            </a:br>
            <a:r>
              <a:rPr lang="en-US" dirty="0" smtClean="0"/>
              <a:t>10 Marks </a:t>
            </a:r>
            <a:endParaRPr lang="en-IN" dirty="0" smtClean="0"/>
          </a:p>
        </p:txBody>
      </p:sp>
      <p:sp>
        <p:nvSpPr>
          <p:cNvPr id="16387" name="Content Placeholder 2"/>
          <p:cNvSpPr>
            <a:spLocks noGrp="1"/>
          </p:cNvSpPr>
          <p:nvPr>
            <p:ph idx="1"/>
          </p:nvPr>
        </p:nvSpPr>
        <p:spPr>
          <a:xfrm>
            <a:off x="1142976" y="1785926"/>
            <a:ext cx="7543824" cy="4233874"/>
          </a:xfrm>
        </p:spPr>
        <p:txBody>
          <a:bodyPr>
            <a:noAutofit/>
          </a:bodyPr>
          <a:lstStyle/>
          <a:p>
            <a:pPr algn="just" fontAlgn="base"/>
            <a:r>
              <a:rPr lang="en-IN" dirty="0" smtClean="0"/>
              <a:t>Explain routing algorithms</a:t>
            </a:r>
          </a:p>
          <a:p>
            <a:pPr algn="just" fontAlgn="base"/>
            <a:r>
              <a:rPr lang="en-IN" dirty="0" smtClean="0"/>
              <a:t>Explain IPV4 addressing</a:t>
            </a:r>
          </a:p>
          <a:p>
            <a:pPr algn="just" fontAlgn="base"/>
            <a:r>
              <a:rPr lang="en-IN" dirty="0" smtClean="0"/>
              <a:t>Explain IPV6 addressing</a:t>
            </a:r>
          </a:p>
          <a:p>
            <a:pPr algn="just" fontAlgn="base"/>
            <a:r>
              <a:rPr lang="en-IN" dirty="0" smtClean="0"/>
              <a:t>Explain UDP</a:t>
            </a:r>
          </a:p>
          <a:p>
            <a:pPr algn="just" fontAlgn="base"/>
            <a:r>
              <a:rPr lang="en-IN" dirty="0" smtClean="0"/>
              <a:t>Explain data link layer protocols</a:t>
            </a:r>
          </a:p>
          <a:p>
            <a:pPr algn="just" fontAlgn="base"/>
            <a:r>
              <a:rPr lang="en-IN" dirty="0" smtClean="0"/>
              <a:t>Explain client server mechanism</a:t>
            </a:r>
          </a:p>
          <a:p>
            <a:pPr algn="just" fontAlgn="base"/>
            <a:r>
              <a:rPr lang="en-IN" dirty="0" smtClean="0"/>
              <a:t>Explain TCP services</a:t>
            </a:r>
          </a:p>
          <a:p>
            <a:pPr algn="just" fontAlgn="base"/>
            <a:r>
              <a:rPr lang="en-IN" dirty="0" smtClean="0"/>
              <a:t>Explain WWW</a:t>
            </a:r>
          </a:p>
          <a:p>
            <a:pPr algn="just" fontAlgn="base"/>
            <a:endParaRPr lang="en-IN" dirty="0" smtClean="0"/>
          </a:p>
        </p:txBody>
      </p:sp>
      <p:sp>
        <p:nvSpPr>
          <p:cNvPr id="4" name="Date Placeholder 3"/>
          <p:cNvSpPr>
            <a:spLocks noGrp="1"/>
          </p:cNvSpPr>
          <p:nvPr>
            <p:ph type="dt" sz="half" idx="10"/>
          </p:nvPr>
        </p:nvSpPr>
        <p:spPr/>
        <p:txBody>
          <a:bodyPr/>
          <a:lstStyle/>
          <a:p>
            <a:pPr>
              <a:defRPr/>
            </a:pPr>
            <a:r>
              <a:rPr lang="en-US" dirty="0" smtClean="0"/>
              <a:t>14/10/2010</a:t>
            </a:r>
            <a:endParaRPr lang="en-IN" dirty="0"/>
          </a:p>
        </p:txBody>
      </p:sp>
      <p:sp>
        <p:nvSpPr>
          <p:cNvPr id="6" name="Slide Number Placeholder 5"/>
          <p:cNvSpPr>
            <a:spLocks noGrp="1"/>
          </p:cNvSpPr>
          <p:nvPr>
            <p:ph type="sldNum" sz="quarter" idx="12"/>
          </p:nvPr>
        </p:nvSpPr>
        <p:spPr/>
        <p:txBody>
          <a:bodyPr/>
          <a:lstStyle/>
          <a:p>
            <a:pPr>
              <a:defRPr/>
            </a:pPr>
            <a:fld id="{4263828A-A1A8-4611-B3B5-C4A1F457BAB6}" type="slidenum">
              <a:rPr lang="en-IN" smtClean="0"/>
              <a:pPr>
                <a:defRPr/>
              </a:pPr>
              <a:t>56</a:t>
            </a:fld>
            <a:endParaRPr lang="en-IN"/>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28926" y="2500306"/>
            <a:ext cx="3654718" cy="923330"/>
          </a:xfrm>
          <a:prstGeom prst="rect">
            <a:avLst/>
          </a:prstGeom>
          <a:noFill/>
        </p:spPr>
        <p:txBody>
          <a:bodyPr wrap="none">
            <a:spAutoFit/>
          </a:bodyPr>
          <a:lstStyle/>
          <a:p>
            <a:pPr algn="ctr" fontAlgn="auto">
              <a:spcBef>
                <a:spcPts val="0"/>
              </a:spcBef>
              <a:spcAft>
                <a:spcPts val="0"/>
              </a:spcAft>
              <a:defRPr/>
            </a:pPr>
            <a:r>
              <a:rPr lang="en-US" sz="5400" b="1" dirty="0">
                <a:ln w="19050">
                  <a:solidFill>
                    <a:schemeClr val="tx2">
                      <a:tint val="1000"/>
                    </a:schemeClr>
                  </a:solidFill>
                  <a:prstDash val="solid"/>
                </a:ln>
                <a:solidFill>
                  <a:schemeClr val="accent1"/>
                </a:solidFill>
                <a:effectLst>
                  <a:outerShdw blurRad="50000" dist="50800" dir="7500000" algn="tl">
                    <a:srgbClr val="000000">
                      <a:shade val="5000"/>
                      <a:alpha val="35000"/>
                    </a:srgbClr>
                  </a:outerShdw>
                </a:effectLst>
                <a:latin typeface="+mn-lt"/>
              </a:rPr>
              <a:t>Thank You</a:t>
            </a:r>
          </a:p>
        </p:txBody>
      </p:sp>
      <p:sp>
        <p:nvSpPr>
          <p:cNvPr id="8" name="Date Placeholder 3"/>
          <p:cNvSpPr>
            <a:spLocks noGrp="1"/>
          </p:cNvSpPr>
          <p:nvPr>
            <p:ph type="dt" sz="half" idx="10"/>
          </p:nvPr>
        </p:nvSpPr>
        <p:spPr/>
        <p:txBody>
          <a:bodyPr/>
          <a:lstStyle/>
          <a:p>
            <a:pPr>
              <a:defRPr/>
            </a:pPr>
            <a:r>
              <a:rPr lang="en-US" smtClean="0"/>
              <a:t>14/10/2010</a:t>
            </a:r>
            <a:endParaRPr lang="en-IN" dirty="0"/>
          </a:p>
        </p:txBody>
      </p:sp>
      <p:sp>
        <p:nvSpPr>
          <p:cNvPr id="11" name="Slide Number Placeholder 10"/>
          <p:cNvSpPr>
            <a:spLocks noGrp="1"/>
          </p:cNvSpPr>
          <p:nvPr>
            <p:ph type="sldNum" sz="quarter" idx="12"/>
          </p:nvPr>
        </p:nvSpPr>
        <p:spPr/>
        <p:txBody>
          <a:bodyPr/>
          <a:lstStyle/>
          <a:p>
            <a:pPr>
              <a:defRPr/>
            </a:pPr>
            <a:fld id="{65263F6C-438A-43E8-998D-D3D01A9B0820}" type="slidenum">
              <a:rPr lang="en-IN" smtClean="0"/>
              <a:pPr>
                <a:defRPr/>
              </a:pPr>
              <a:t>57</a:t>
            </a:fld>
            <a:endParaRPr lang="en-IN" dirty="0"/>
          </a:p>
        </p:txBody>
      </p:sp>
      <p:sp>
        <p:nvSpPr>
          <p:cNvPr id="6" name="Rectangle 5"/>
          <p:cNvSpPr/>
          <p:nvPr/>
        </p:nvSpPr>
        <p:spPr>
          <a:xfrm>
            <a:off x="2428860" y="4786322"/>
            <a:ext cx="5643602" cy="1569660"/>
          </a:xfrm>
          <a:prstGeom prst="rect">
            <a:avLst/>
          </a:prstGeom>
        </p:spPr>
        <p:txBody>
          <a:bodyPr wrap="square">
            <a:spAutoFit/>
          </a:bodyPr>
          <a:lstStyle/>
          <a:p>
            <a:pPr eaLnBrk="1" fontAlgn="auto" hangingPunct="1">
              <a:spcAft>
                <a:spcPts val="0"/>
              </a:spcAft>
              <a:buFont typeface="Wingdings 2"/>
              <a:buNone/>
              <a:defRPr/>
            </a:pPr>
            <a:r>
              <a:rPr lang="en-US" sz="2400" b="1" dirty="0" smtClean="0">
                <a:solidFill>
                  <a:schemeClr val="accent4">
                    <a:lumMod val="75000"/>
                  </a:schemeClr>
                </a:solidFill>
                <a:latin typeface="Bookman Old Style" pitchFamily="18" charset="0"/>
              </a:rPr>
              <a:t>Mrs. </a:t>
            </a:r>
            <a:r>
              <a:rPr lang="en-US" sz="2400" b="1" dirty="0" err="1" smtClean="0">
                <a:solidFill>
                  <a:schemeClr val="accent4">
                    <a:lumMod val="75000"/>
                  </a:schemeClr>
                </a:solidFill>
                <a:latin typeface="Bookman Old Style" pitchFamily="18" charset="0"/>
              </a:rPr>
              <a:t>V.Rathika</a:t>
            </a:r>
            <a:r>
              <a:rPr lang="en-US" sz="2400" b="1" dirty="0" smtClean="0">
                <a:solidFill>
                  <a:schemeClr val="accent4">
                    <a:lumMod val="75000"/>
                  </a:schemeClr>
                </a:solidFill>
                <a:latin typeface="Bookman Old Style" pitchFamily="18" charset="0"/>
              </a:rPr>
              <a:t>, </a:t>
            </a:r>
            <a:r>
              <a:rPr lang="en-US" sz="1600" b="1" dirty="0" err="1" smtClean="0">
                <a:solidFill>
                  <a:schemeClr val="accent4">
                    <a:lumMod val="75000"/>
                  </a:schemeClr>
                </a:solidFill>
                <a:latin typeface="Bookman Old Style" pitchFamily="18" charset="0"/>
              </a:rPr>
              <a:t>M.S.,M.Phil</a:t>
            </a:r>
            <a:r>
              <a:rPr lang="en-US" sz="1600" b="1" dirty="0" smtClean="0">
                <a:solidFill>
                  <a:schemeClr val="accent4">
                    <a:lumMod val="75000"/>
                  </a:schemeClr>
                </a:solidFill>
                <a:latin typeface="Bookman Old Style" pitchFamily="18" charset="0"/>
              </a:rPr>
              <a:t>., (Ph.D.,)</a:t>
            </a:r>
            <a:endParaRPr lang="en-US" sz="2400" b="1" dirty="0" smtClean="0">
              <a:solidFill>
                <a:schemeClr val="accent4">
                  <a:lumMod val="75000"/>
                </a:schemeClr>
              </a:solidFill>
              <a:latin typeface="Bookman Old Style" pitchFamily="18" charset="0"/>
            </a:endParaRPr>
          </a:p>
          <a:p>
            <a:pPr eaLnBrk="1" fontAlgn="auto" hangingPunct="1">
              <a:spcAft>
                <a:spcPts val="0"/>
              </a:spcAft>
              <a:buFont typeface="Wingdings 2"/>
              <a:buNone/>
              <a:defRPr/>
            </a:pPr>
            <a:r>
              <a:rPr lang="en-US" dirty="0" smtClean="0">
                <a:solidFill>
                  <a:schemeClr val="accent4">
                    <a:lumMod val="75000"/>
                  </a:schemeClr>
                </a:solidFill>
                <a:latin typeface="Bookman Old Style" pitchFamily="18" charset="0"/>
              </a:rPr>
              <a:t>Assistant Professor,</a:t>
            </a:r>
          </a:p>
          <a:p>
            <a:pPr eaLnBrk="1" fontAlgn="auto" hangingPunct="1">
              <a:spcAft>
                <a:spcPts val="0"/>
              </a:spcAft>
              <a:buFont typeface="Wingdings 2"/>
              <a:buNone/>
              <a:defRPr/>
            </a:pPr>
            <a:r>
              <a:rPr lang="en-US" dirty="0" smtClean="0">
                <a:solidFill>
                  <a:schemeClr val="accent4">
                    <a:lumMod val="75000"/>
                  </a:schemeClr>
                </a:solidFill>
                <a:latin typeface="Bookman Old Style" pitchFamily="18" charset="0"/>
              </a:rPr>
              <a:t>Department of Computer Applications,</a:t>
            </a:r>
          </a:p>
          <a:p>
            <a:pPr eaLnBrk="1" fontAlgn="auto" hangingPunct="1">
              <a:spcAft>
                <a:spcPts val="0"/>
              </a:spcAft>
              <a:buFont typeface="Wingdings 2"/>
              <a:buNone/>
              <a:defRPr/>
            </a:pPr>
            <a:r>
              <a:rPr lang="en-US" dirty="0" err="1" smtClean="0">
                <a:solidFill>
                  <a:schemeClr val="accent4">
                    <a:lumMod val="75000"/>
                  </a:schemeClr>
                </a:solidFill>
                <a:latin typeface="Bookman Old Style" pitchFamily="18" charset="0"/>
              </a:rPr>
              <a:t>Idhaya</a:t>
            </a:r>
            <a:r>
              <a:rPr lang="en-US" dirty="0" smtClean="0">
                <a:solidFill>
                  <a:schemeClr val="accent4">
                    <a:lumMod val="75000"/>
                  </a:schemeClr>
                </a:solidFill>
                <a:latin typeface="Bookman Old Style" pitchFamily="18" charset="0"/>
              </a:rPr>
              <a:t> College for Women, </a:t>
            </a:r>
          </a:p>
          <a:p>
            <a:pPr eaLnBrk="1" fontAlgn="auto" hangingPunct="1">
              <a:spcAft>
                <a:spcPts val="0"/>
              </a:spcAft>
              <a:buFont typeface="Wingdings 2"/>
              <a:buNone/>
              <a:defRPr/>
            </a:pPr>
            <a:r>
              <a:rPr lang="en-US" dirty="0" err="1" smtClean="0">
                <a:solidFill>
                  <a:schemeClr val="accent4">
                    <a:lumMod val="75000"/>
                  </a:schemeClr>
                </a:solidFill>
                <a:latin typeface="Bookman Old Style" pitchFamily="18" charset="0"/>
              </a:rPr>
              <a:t>Kumbakonam</a:t>
            </a:r>
            <a:endParaRPr lang="en-IN" dirty="0">
              <a:solidFill>
                <a:schemeClr val="accent4">
                  <a:lumMod val="75000"/>
                </a:schemeClr>
              </a:solidFill>
              <a:latin typeface="Bookman Old Styl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57290" y="928670"/>
            <a:ext cx="7472386" cy="714396"/>
          </a:xfrm>
        </p:spPr>
        <p:txBody>
          <a:bodyPr>
            <a:normAutofit fontScale="90000"/>
          </a:bodyPr>
          <a:lstStyle/>
          <a:p>
            <a:pPr algn="ctr"/>
            <a:r>
              <a:rPr lang="en-IN" dirty="0" smtClean="0"/>
              <a:t>Internet Protocol Version 4 (IPv4) </a:t>
            </a:r>
            <a:r>
              <a:rPr lang="en-US" dirty="0" smtClean="0"/>
              <a:t>(Cont…) </a:t>
            </a:r>
            <a:r>
              <a:rPr lang="en-IN" dirty="0" smtClean="0"/>
              <a:t/>
            </a:r>
            <a:br>
              <a:rPr lang="en-IN" dirty="0" smtClean="0"/>
            </a:br>
            <a:endParaRPr lang="en-IN" dirty="0" smtClean="0"/>
          </a:p>
        </p:txBody>
      </p:sp>
      <p:sp>
        <p:nvSpPr>
          <p:cNvPr id="7171" name="Content Placeholder 2"/>
          <p:cNvSpPr>
            <a:spLocks noGrp="1"/>
          </p:cNvSpPr>
          <p:nvPr>
            <p:ph idx="1"/>
          </p:nvPr>
        </p:nvSpPr>
        <p:spPr>
          <a:xfrm>
            <a:off x="1285852" y="2000240"/>
            <a:ext cx="7543824" cy="4376750"/>
          </a:xfrm>
        </p:spPr>
        <p:txBody>
          <a:bodyPr>
            <a:normAutofit/>
          </a:bodyPr>
          <a:lstStyle/>
          <a:p>
            <a:pPr>
              <a:buNone/>
            </a:pPr>
            <a:r>
              <a:rPr lang="en-IN" dirty="0" smtClean="0"/>
              <a:t/>
            </a:r>
            <a:br>
              <a:rPr lang="en-IN" dirty="0" smtClean="0"/>
            </a:br>
            <a:endParaRPr lang="en-IN" dirty="0" smtClean="0"/>
          </a:p>
        </p:txBody>
      </p:sp>
      <p:sp>
        <p:nvSpPr>
          <p:cNvPr id="7172" name="Date Placeholder 3"/>
          <p:cNvSpPr>
            <a:spLocks noGrp="1"/>
          </p:cNvSpPr>
          <p:nvPr>
            <p:ph type="dt" sz="half"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smtClean="0"/>
              <a:t>14/10/2010</a:t>
            </a:r>
            <a:endParaRPr lang="en-IN"/>
          </a:p>
        </p:txBody>
      </p:sp>
      <p:sp>
        <p:nvSpPr>
          <p:cNvPr id="5" name="Slide Number Placeholder 4"/>
          <p:cNvSpPr>
            <a:spLocks noGrp="1"/>
          </p:cNvSpPr>
          <p:nvPr>
            <p:ph type="sldNum" sz="quarter" idx="12"/>
          </p:nvPr>
        </p:nvSpPr>
        <p:spPr/>
        <p:txBody>
          <a:bodyPr/>
          <a:lstStyle/>
          <a:p>
            <a:pPr>
              <a:defRPr/>
            </a:pPr>
            <a:fld id="{936B71AE-FA64-482A-AC0D-F68CF3F041EE}" type="slidenum">
              <a:rPr lang="en-IN"/>
              <a:pPr>
                <a:defRPr/>
              </a:pPr>
              <a:t>6</a:t>
            </a:fld>
            <a:endParaRPr lang="en-IN"/>
          </a:p>
        </p:txBody>
      </p:sp>
      <p:pic>
        <p:nvPicPr>
          <p:cNvPr id="5122" name="Picture 2" descr="IP Header"/>
          <p:cNvPicPr>
            <a:picLocks noChangeAspect="1" noChangeArrowheads="1"/>
          </p:cNvPicPr>
          <p:nvPr/>
        </p:nvPicPr>
        <p:blipFill>
          <a:blip r:embed="rId2"/>
          <a:srcRect/>
          <a:stretch>
            <a:fillRect/>
          </a:stretch>
        </p:blipFill>
        <p:spPr bwMode="auto">
          <a:xfrm>
            <a:off x="2428860" y="2214554"/>
            <a:ext cx="5334000" cy="287655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57290" y="928670"/>
            <a:ext cx="7472386" cy="714396"/>
          </a:xfrm>
        </p:spPr>
        <p:txBody>
          <a:bodyPr>
            <a:normAutofit fontScale="90000"/>
          </a:bodyPr>
          <a:lstStyle/>
          <a:p>
            <a:pPr algn="ctr"/>
            <a:r>
              <a:rPr lang="en-IN" dirty="0" smtClean="0"/>
              <a:t>Internet Protocol Version 4 (IPv4) </a:t>
            </a:r>
            <a:r>
              <a:rPr lang="en-US" dirty="0" smtClean="0"/>
              <a:t>(Cont…) </a:t>
            </a:r>
            <a:r>
              <a:rPr lang="en-IN" dirty="0" smtClean="0"/>
              <a:t/>
            </a:r>
            <a:br>
              <a:rPr lang="en-IN" dirty="0" smtClean="0"/>
            </a:br>
            <a:endParaRPr lang="en-IN" dirty="0" smtClean="0"/>
          </a:p>
        </p:txBody>
      </p:sp>
      <p:sp>
        <p:nvSpPr>
          <p:cNvPr id="7171" name="Content Placeholder 2"/>
          <p:cNvSpPr>
            <a:spLocks noGrp="1"/>
          </p:cNvSpPr>
          <p:nvPr>
            <p:ph idx="1"/>
          </p:nvPr>
        </p:nvSpPr>
        <p:spPr>
          <a:xfrm>
            <a:off x="1142976" y="1643050"/>
            <a:ext cx="7543824" cy="4376750"/>
          </a:xfrm>
        </p:spPr>
        <p:txBody>
          <a:bodyPr>
            <a:noAutofit/>
          </a:bodyPr>
          <a:lstStyle/>
          <a:p>
            <a:pPr algn="just">
              <a:lnSpc>
                <a:spcPct val="80000"/>
              </a:lnSpc>
              <a:spcBef>
                <a:spcPct val="0"/>
              </a:spcBef>
            </a:pPr>
            <a:r>
              <a:rPr lang="en-IN" sz="2700" dirty="0" smtClean="0"/>
              <a:t>IP header includes many relevant information including Version Number, which, in this context, is 4. Other details are as follows −</a:t>
            </a:r>
          </a:p>
          <a:p>
            <a:pPr algn="just">
              <a:lnSpc>
                <a:spcPct val="80000"/>
              </a:lnSpc>
              <a:spcBef>
                <a:spcPct val="0"/>
              </a:spcBef>
            </a:pPr>
            <a:r>
              <a:rPr lang="en-IN" sz="2700" dirty="0" smtClean="0"/>
              <a:t>Version − Version no. of Internet Protocol used (e.g. IPv4).</a:t>
            </a:r>
          </a:p>
          <a:p>
            <a:pPr algn="just">
              <a:lnSpc>
                <a:spcPct val="80000"/>
              </a:lnSpc>
              <a:spcBef>
                <a:spcPct val="0"/>
              </a:spcBef>
            </a:pPr>
            <a:r>
              <a:rPr lang="en-IN" sz="2700" dirty="0" smtClean="0"/>
              <a:t>IHL − Internet Header Length; Length of entire IP header.</a:t>
            </a:r>
          </a:p>
          <a:p>
            <a:pPr algn="just">
              <a:lnSpc>
                <a:spcPct val="80000"/>
              </a:lnSpc>
              <a:spcBef>
                <a:spcPct val="0"/>
              </a:spcBef>
            </a:pPr>
            <a:r>
              <a:rPr lang="en-IN" sz="2700" dirty="0" smtClean="0"/>
              <a:t>DSCP − Differentiated Services Code Point; this is Type of Service.</a:t>
            </a:r>
          </a:p>
          <a:p>
            <a:pPr algn="just">
              <a:lnSpc>
                <a:spcPct val="80000"/>
              </a:lnSpc>
              <a:spcBef>
                <a:spcPct val="0"/>
              </a:spcBef>
            </a:pPr>
            <a:r>
              <a:rPr lang="en-IN" sz="2700" dirty="0" smtClean="0"/>
              <a:t>ECN − Explicit Congestion Notification; It carries information about the congestion seen in the route.</a:t>
            </a:r>
          </a:p>
          <a:p>
            <a:pPr algn="just">
              <a:lnSpc>
                <a:spcPct val="80000"/>
              </a:lnSpc>
              <a:spcBef>
                <a:spcPct val="0"/>
              </a:spcBef>
            </a:pPr>
            <a:r>
              <a:rPr lang="en-IN" sz="2700" dirty="0" smtClean="0"/>
              <a:t>Total Length − Length of entire IP Packet (including IP header and IP Payload).</a:t>
            </a:r>
          </a:p>
          <a:p>
            <a:pPr algn="just">
              <a:lnSpc>
                <a:spcPct val="80000"/>
              </a:lnSpc>
              <a:spcBef>
                <a:spcPct val="0"/>
              </a:spcBef>
            </a:pPr>
            <a:endParaRPr lang="en-IN" sz="2700" dirty="0" smtClean="0"/>
          </a:p>
          <a:p>
            <a:pPr algn="just"/>
            <a:r>
              <a:rPr lang="en-IN" sz="1100" dirty="0" smtClean="0"/>
              <a:t/>
            </a:r>
            <a:br>
              <a:rPr lang="en-IN" sz="1100" dirty="0" smtClean="0"/>
            </a:br>
            <a:endParaRPr lang="en-IN" sz="1100" dirty="0" smtClean="0"/>
          </a:p>
        </p:txBody>
      </p:sp>
      <p:sp>
        <p:nvSpPr>
          <p:cNvPr id="7172" name="Date Placeholder 3"/>
          <p:cNvSpPr>
            <a:spLocks noGrp="1"/>
          </p:cNvSpPr>
          <p:nvPr>
            <p:ph type="dt" sz="half"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smtClean="0"/>
              <a:t>14/10/2010</a:t>
            </a:r>
            <a:endParaRPr lang="en-IN"/>
          </a:p>
        </p:txBody>
      </p:sp>
      <p:sp>
        <p:nvSpPr>
          <p:cNvPr id="5" name="Slide Number Placeholder 4"/>
          <p:cNvSpPr>
            <a:spLocks noGrp="1"/>
          </p:cNvSpPr>
          <p:nvPr>
            <p:ph type="sldNum" sz="quarter" idx="12"/>
          </p:nvPr>
        </p:nvSpPr>
        <p:spPr/>
        <p:txBody>
          <a:bodyPr/>
          <a:lstStyle/>
          <a:p>
            <a:pPr>
              <a:defRPr/>
            </a:pPr>
            <a:fld id="{936B71AE-FA64-482A-AC0D-F68CF3F041EE}" type="slidenum">
              <a:rPr lang="en-IN"/>
              <a:pPr>
                <a:defRPr/>
              </a:pPr>
              <a:t>7</a:t>
            </a:fld>
            <a:endParaRPr lang="en-I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57290" y="928670"/>
            <a:ext cx="7472386" cy="714396"/>
          </a:xfrm>
        </p:spPr>
        <p:txBody>
          <a:bodyPr>
            <a:normAutofit fontScale="90000"/>
          </a:bodyPr>
          <a:lstStyle/>
          <a:p>
            <a:pPr algn="ctr"/>
            <a:r>
              <a:rPr lang="en-IN" dirty="0" smtClean="0"/>
              <a:t>Internet Protocol Version 4 (IPv4) </a:t>
            </a:r>
            <a:r>
              <a:rPr lang="en-US" dirty="0" smtClean="0"/>
              <a:t>(Cont…) </a:t>
            </a:r>
            <a:r>
              <a:rPr lang="en-IN" dirty="0" smtClean="0"/>
              <a:t/>
            </a:r>
            <a:br>
              <a:rPr lang="en-IN" dirty="0" smtClean="0"/>
            </a:br>
            <a:endParaRPr lang="en-IN" dirty="0" smtClean="0"/>
          </a:p>
        </p:txBody>
      </p:sp>
      <p:sp>
        <p:nvSpPr>
          <p:cNvPr id="7171" name="Content Placeholder 2"/>
          <p:cNvSpPr>
            <a:spLocks noGrp="1"/>
          </p:cNvSpPr>
          <p:nvPr>
            <p:ph idx="1"/>
          </p:nvPr>
        </p:nvSpPr>
        <p:spPr>
          <a:xfrm>
            <a:off x="1142976" y="1643050"/>
            <a:ext cx="7543824" cy="4376750"/>
          </a:xfrm>
        </p:spPr>
        <p:txBody>
          <a:bodyPr>
            <a:normAutofit fontScale="25000" lnSpcReduction="20000"/>
          </a:bodyPr>
          <a:lstStyle/>
          <a:p>
            <a:pPr algn="just"/>
            <a:r>
              <a:rPr lang="en-IN" sz="10800" dirty="0" smtClean="0"/>
              <a:t>Fragment Offset − This offset tells the exact position of the fragment in the original IP Packet.</a:t>
            </a:r>
          </a:p>
          <a:p>
            <a:pPr algn="just"/>
            <a:r>
              <a:rPr lang="en-IN" sz="10800" dirty="0" smtClean="0"/>
              <a:t>Time to Live − To avoid looping in the network, every packet is sent with some TTL value set, which tells the network how many routers (hops) this packet can cross. At each hop, its value is decremented by one and when the value reaches zero, the packet is discarded.</a:t>
            </a:r>
          </a:p>
          <a:p>
            <a:pPr algn="just"/>
            <a:r>
              <a:rPr lang="en-IN" sz="10800" dirty="0" smtClean="0"/>
              <a:t>Protocol − Tells the Network layer at the destination host, to which Protocol this packet belongs to, i.e. the next level Protocol. For example protocol number of ICMP is 1, TCP is 6 and UDP is 17.</a:t>
            </a:r>
          </a:p>
        </p:txBody>
      </p:sp>
      <p:sp>
        <p:nvSpPr>
          <p:cNvPr id="7172" name="Date Placeholder 3"/>
          <p:cNvSpPr>
            <a:spLocks noGrp="1"/>
          </p:cNvSpPr>
          <p:nvPr>
            <p:ph type="dt" sz="half"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smtClean="0"/>
              <a:t>14/10/2010</a:t>
            </a:r>
            <a:endParaRPr lang="en-IN"/>
          </a:p>
        </p:txBody>
      </p:sp>
      <p:sp>
        <p:nvSpPr>
          <p:cNvPr id="5" name="Slide Number Placeholder 4"/>
          <p:cNvSpPr>
            <a:spLocks noGrp="1"/>
          </p:cNvSpPr>
          <p:nvPr>
            <p:ph type="sldNum" sz="quarter" idx="12"/>
          </p:nvPr>
        </p:nvSpPr>
        <p:spPr/>
        <p:txBody>
          <a:bodyPr/>
          <a:lstStyle/>
          <a:p>
            <a:pPr>
              <a:defRPr/>
            </a:pPr>
            <a:fld id="{936B71AE-FA64-482A-AC0D-F68CF3F041EE}" type="slidenum">
              <a:rPr lang="en-IN"/>
              <a:pPr>
                <a:defRPr/>
              </a:pPr>
              <a:t>8</a:t>
            </a:fld>
            <a:endParaRPr lang="en-I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57290" y="928670"/>
            <a:ext cx="7472386" cy="714396"/>
          </a:xfrm>
        </p:spPr>
        <p:txBody>
          <a:bodyPr>
            <a:normAutofit fontScale="90000"/>
          </a:bodyPr>
          <a:lstStyle/>
          <a:p>
            <a:pPr algn="ctr"/>
            <a:r>
              <a:rPr lang="en-IN" dirty="0" smtClean="0"/>
              <a:t>Internet Protocol Version 4 (IPv4) </a:t>
            </a:r>
            <a:r>
              <a:rPr lang="en-US" dirty="0" smtClean="0"/>
              <a:t>(Cont…) </a:t>
            </a:r>
            <a:r>
              <a:rPr lang="en-IN" dirty="0" smtClean="0"/>
              <a:t/>
            </a:r>
            <a:br>
              <a:rPr lang="en-IN" dirty="0" smtClean="0"/>
            </a:br>
            <a:endParaRPr lang="en-IN" dirty="0" smtClean="0"/>
          </a:p>
        </p:txBody>
      </p:sp>
      <p:sp>
        <p:nvSpPr>
          <p:cNvPr id="7171" name="Content Placeholder 2"/>
          <p:cNvSpPr>
            <a:spLocks noGrp="1"/>
          </p:cNvSpPr>
          <p:nvPr>
            <p:ph idx="1"/>
          </p:nvPr>
        </p:nvSpPr>
        <p:spPr>
          <a:xfrm>
            <a:off x="1142976" y="1643050"/>
            <a:ext cx="7858180" cy="4376750"/>
          </a:xfrm>
        </p:spPr>
        <p:txBody>
          <a:bodyPr>
            <a:noAutofit/>
          </a:bodyPr>
          <a:lstStyle/>
          <a:p>
            <a:r>
              <a:rPr lang="en-IN" sz="2700" dirty="0" smtClean="0"/>
              <a:t>IPv4 supports three different types of addressing modes. </a:t>
            </a:r>
          </a:p>
          <a:p>
            <a:r>
              <a:rPr lang="en-IN" sz="2700" dirty="0" err="1" smtClean="0"/>
              <a:t>Unicast</a:t>
            </a:r>
            <a:r>
              <a:rPr lang="en-IN" sz="2700" dirty="0" smtClean="0"/>
              <a:t> Addressing Mode</a:t>
            </a:r>
          </a:p>
          <a:p>
            <a:pPr lvl="1">
              <a:buNone/>
            </a:pPr>
            <a:r>
              <a:rPr lang="en-IN" sz="2700" dirty="0" smtClean="0"/>
              <a:t>In this mode, data is sent only to one destined host. </a:t>
            </a:r>
          </a:p>
          <a:p>
            <a:r>
              <a:rPr lang="en-IN" sz="2700" dirty="0" smtClean="0"/>
              <a:t>Broadcast Addressing Mode</a:t>
            </a:r>
          </a:p>
          <a:p>
            <a:pPr lvl="1"/>
            <a:r>
              <a:rPr lang="en-IN" sz="2700" dirty="0" smtClean="0"/>
              <a:t>In this mode, the packet is addressed to all the hosts in a network segment. </a:t>
            </a:r>
          </a:p>
          <a:p>
            <a:r>
              <a:rPr lang="en-IN" sz="2700" dirty="0" smtClean="0"/>
              <a:t>Multicast Addressing Mode</a:t>
            </a:r>
          </a:p>
          <a:p>
            <a:pPr lvl="1"/>
            <a:r>
              <a:rPr lang="en-IN" sz="2700" dirty="0" smtClean="0"/>
              <a:t>This mode is a mix of the previous two modes, i.e. the packet sent is neither destined to a single host nor all the hosts on the segment. </a:t>
            </a:r>
            <a:r>
              <a:rPr lang="en-IN" sz="2000" dirty="0" smtClean="0"/>
              <a:t/>
            </a:r>
            <a:br>
              <a:rPr lang="en-IN" sz="2000" dirty="0" smtClean="0"/>
            </a:br>
            <a:endParaRPr lang="en-IN" sz="2000" dirty="0" smtClean="0"/>
          </a:p>
        </p:txBody>
      </p:sp>
      <p:sp>
        <p:nvSpPr>
          <p:cNvPr id="7172" name="Date Placeholder 3"/>
          <p:cNvSpPr>
            <a:spLocks noGrp="1"/>
          </p:cNvSpPr>
          <p:nvPr>
            <p:ph type="dt" sz="half" idx="10"/>
          </p:nvPr>
        </p:nvSpPr>
        <p:spPr bwMode="auto">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defRPr/>
            </a:pPr>
            <a:r>
              <a:rPr lang="en-US" dirty="0" smtClean="0"/>
              <a:t>14/10/2010</a:t>
            </a:r>
            <a:endParaRPr lang="en-IN" dirty="0"/>
          </a:p>
        </p:txBody>
      </p:sp>
      <p:sp>
        <p:nvSpPr>
          <p:cNvPr id="5" name="Slide Number Placeholder 4"/>
          <p:cNvSpPr>
            <a:spLocks noGrp="1"/>
          </p:cNvSpPr>
          <p:nvPr>
            <p:ph type="sldNum" sz="quarter" idx="12"/>
          </p:nvPr>
        </p:nvSpPr>
        <p:spPr/>
        <p:txBody>
          <a:bodyPr/>
          <a:lstStyle/>
          <a:p>
            <a:pPr>
              <a:defRPr/>
            </a:pPr>
            <a:fld id="{936B71AE-FA64-482A-AC0D-F68CF3F041EE}" type="slidenum">
              <a:rPr lang="en-IN"/>
              <a:pPr>
                <a:defRPr/>
              </a:pPr>
              <a:t>9</a:t>
            </a:fld>
            <a:endParaRPr lang="en-IN"/>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646</TotalTime>
  <Words>2930</Words>
  <Application>Microsoft Office PowerPoint</Application>
  <PresentationFormat>On-screen Show (4:3)</PresentationFormat>
  <Paragraphs>451</Paragraphs>
  <Slides>57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57</vt:i4>
      </vt:variant>
    </vt:vector>
  </HeadingPairs>
  <TitlesOfParts>
    <vt:vector size="64" baseType="lpstr">
      <vt:lpstr>Arial</vt:lpstr>
      <vt:lpstr>Bookman Old Style</vt:lpstr>
      <vt:lpstr>Calibri</vt:lpstr>
      <vt:lpstr>Gill Sans MT</vt:lpstr>
      <vt:lpstr>Verdana</vt:lpstr>
      <vt:lpstr>Wingdings 2</vt:lpstr>
      <vt:lpstr>Solstice</vt:lpstr>
      <vt:lpstr>IDHAYA COLLEGE FOR WOMEN KUMBAKONAM    COMPUTER NETWORKS BCA - VI Semester   SUB.CODE – 16SCCCA8   PART 2 – UNIT III - V </vt:lpstr>
      <vt:lpstr>UNIT – III Network Layer</vt:lpstr>
      <vt:lpstr>Packet Switching</vt:lpstr>
      <vt:lpstr>Datagram Packet Switching</vt:lpstr>
      <vt:lpstr>Internet Protocol Version 4 (IPv4) </vt:lpstr>
      <vt:lpstr>Internet Protocol Version 4 (IPv4) (Cont…)  </vt:lpstr>
      <vt:lpstr>Internet Protocol Version 4 (IPv4) (Cont…)  </vt:lpstr>
      <vt:lpstr>Internet Protocol Version 4 (IPv4) (Cont…)  </vt:lpstr>
      <vt:lpstr>Internet Protocol Version 4 (IPv4) (Cont…)  </vt:lpstr>
      <vt:lpstr>Internet Protocol Version 4 (IPv6) </vt:lpstr>
      <vt:lpstr>Routing Algorithms </vt:lpstr>
      <vt:lpstr>UNIT – IV Transport Layer</vt:lpstr>
      <vt:lpstr>Introduction</vt:lpstr>
      <vt:lpstr>Transport Layer Design Issues</vt:lpstr>
      <vt:lpstr>Transport Layer Design Issues (Cont…)</vt:lpstr>
      <vt:lpstr>Transport Layer Design Issues (Cont…)</vt:lpstr>
      <vt:lpstr>Transport Layer Design Issues (Cont…)</vt:lpstr>
      <vt:lpstr>Transport Layer Design Issues (Cont…)</vt:lpstr>
      <vt:lpstr>Transport Layer Design Issues (Cont…)</vt:lpstr>
      <vt:lpstr>Transport Layer Design Issues (Cont…)</vt:lpstr>
      <vt:lpstr>Transport Layer Services (Cont…)</vt:lpstr>
      <vt:lpstr>Transport Layer Services (Cont…)</vt:lpstr>
      <vt:lpstr>Elements of Transport Protocols</vt:lpstr>
      <vt:lpstr>Elements of Transport Protocols (Cont…)</vt:lpstr>
      <vt:lpstr>Elements of Transport Protocols (Cont…)</vt:lpstr>
      <vt:lpstr>Elements of Transport Protocols (Cont…)</vt:lpstr>
      <vt:lpstr>Elements of Transport Protocols (Cont…)</vt:lpstr>
      <vt:lpstr>Elements of Transport Protocols (Cont…)</vt:lpstr>
      <vt:lpstr>Elements of Transport Protocols (Cont…)</vt:lpstr>
      <vt:lpstr>Elements of Transport Protocols (Cont…)</vt:lpstr>
      <vt:lpstr>Elements of Transport Protocols (Cont…)</vt:lpstr>
      <vt:lpstr>Elements of Transport Protocols (Cont…)</vt:lpstr>
      <vt:lpstr>Transport Layer Protocols</vt:lpstr>
      <vt:lpstr>Transmission Control Protocol</vt:lpstr>
      <vt:lpstr>Transmission Control Protocol (Cont…)</vt:lpstr>
      <vt:lpstr>TCP Segment</vt:lpstr>
      <vt:lpstr>Format of TCP Segment</vt:lpstr>
      <vt:lpstr>Format of TCP Segment (Cont…)</vt:lpstr>
      <vt:lpstr>Format of TCP Segment (Cont…)</vt:lpstr>
      <vt:lpstr>Format of TCP Segment (Cont…)</vt:lpstr>
      <vt:lpstr>Format of TCP Segment (Cont…)</vt:lpstr>
      <vt:lpstr>Format of TCP Segment (Cont…)</vt:lpstr>
      <vt:lpstr>User Datagram Protocol</vt:lpstr>
      <vt:lpstr>User Datagram Protocol (Cont…)</vt:lpstr>
      <vt:lpstr>UDP Datagram</vt:lpstr>
      <vt:lpstr>Format of UDP Datagram</vt:lpstr>
      <vt:lpstr>UDP Datagram</vt:lpstr>
      <vt:lpstr>UDP Datagram</vt:lpstr>
      <vt:lpstr>UNIT – V Application Layer</vt:lpstr>
      <vt:lpstr>Application Layer (Cont…)</vt:lpstr>
      <vt:lpstr>Application Layer Services</vt:lpstr>
      <vt:lpstr>Application Layer Protocols</vt:lpstr>
      <vt:lpstr>Important Questions  2 Marks</vt:lpstr>
      <vt:lpstr>Important Questions  2 Marks (Cont…)</vt:lpstr>
      <vt:lpstr>Important Questions  5 Marks </vt:lpstr>
      <vt:lpstr>Important Questions  10 Marks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NETWORKS VI Semester</dc:title>
  <dc:creator>hp</dc:creator>
  <cp:lastModifiedBy>udhaya</cp:lastModifiedBy>
  <cp:revision>81</cp:revision>
  <dcterms:created xsi:type="dcterms:W3CDTF">2020-05-24T13:44:06Z</dcterms:created>
  <dcterms:modified xsi:type="dcterms:W3CDTF">2020-06-02T11:05:11Z</dcterms:modified>
</cp:coreProperties>
</file>