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14" r:id="rId2"/>
  </p:sldMasterIdLst>
  <p:notesMasterIdLst>
    <p:notesMasterId r:id="rId18"/>
  </p:notesMasterIdLst>
  <p:sldIdLst>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2"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FF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p:scale>
          <a:sx n="90" d="100"/>
          <a:sy n="90" d="100"/>
        </p:scale>
        <p:origin x="-1392" y="-6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771"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772"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773"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774"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75"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776"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pPr/>
              <a:t>‹#›</a:t>
            </a:fld>
            <a:endParaRPr lang="en-US"/>
          </a:p>
        </p:txBody>
      </p:sp>
    </p:spTree>
    <p:extLst>
      <p:ext uri="{BB962C8B-B14F-4D97-AF65-F5344CB8AC3E}">
        <p14:creationId xmlns:p14="http://schemas.microsoft.com/office/powerpoint/2010/main" xmlns="" val="7153877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97171" name="Picture 6" descr="Droplets-HD-Title-R1d.png"/>
          <p:cNvPicPr>
            <a:picLocks noChangeAspect="1"/>
          </p:cNvPicPr>
          <p:nvPr/>
        </p:nvPicPr>
        <p:blipFill>
          <a:blip r:embed="rId2"/>
          <a:stretch>
            <a:fillRect/>
          </a:stretch>
        </p:blipFill>
        <p:spPr>
          <a:xfrm>
            <a:off x="0" y="0"/>
            <a:ext cx="12192000" cy="6858000"/>
          </a:xfrm>
          <a:prstGeom prst="rect">
            <a:avLst/>
          </a:prstGeom>
        </p:spPr>
      </p:pic>
      <p:sp>
        <p:nvSpPr>
          <p:cNvPr id="1048679"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1048680"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48681" name="Date Placeholder 3"/>
          <p:cNvSpPr>
            <a:spLocks noGrp="1"/>
          </p:cNvSpPr>
          <p:nvPr>
            <p:ph type="dt" sz="half" idx="10"/>
          </p:nvPr>
        </p:nvSpPr>
        <p:spPr/>
        <p:txBody>
          <a:bodyPr/>
          <a:lstStyle/>
          <a:p>
            <a:fld id="{2D919522-F6D9-4D2D-9DD4-94C19C3EB0C2}" type="datetimeFigureOut">
              <a:rPr lang="en-IN" smtClean="0"/>
              <a:pPr/>
              <a:t>05-06-2020</a:t>
            </a:fld>
            <a:endParaRPr lang="en-IN"/>
          </a:p>
        </p:txBody>
      </p:sp>
      <p:sp>
        <p:nvSpPr>
          <p:cNvPr id="1048682" name="Footer Placeholder 4"/>
          <p:cNvSpPr>
            <a:spLocks noGrp="1"/>
          </p:cNvSpPr>
          <p:nvPr>
            <p:ph type="ftr" sz="quarter" idx="11"/>
          </p:nvPr>
        </p:nvSpPr>
        <p:spPr/>
        <p:txBody>
          <a:bodyPr/>
          <a:lstStyle/>
          <a:p>
            <a:endParaRPr lang="en-IN"/>
          </a:p>
        </p:txBody>
      </p:sp>
      <p:sp>
        <p:nvSpPr>
          <p:cNvPr id="1048683" name="Slide Number Placeholder 5"/>
          <p:cNvSpPr>
            <a:spLocks noGrp="1"/>
          </p:cNvSpPr>
          <p:nvPr>
            <p:ph type="sldNum" sz="quarter" idx="12"/>
          </p:nvPr>
        </p:nvSpPr>
        <p:spPr/>
        <p:txBody>
          <a:bodyPr/>
          <a:lstStyle/>
          <a:p>
            <a:fld id="{EEBCBDEB-14C4-42DE-9D21-147DA53CD005}"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2097163" name="Picture 9"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624"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1048625"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48626"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627" name="Date Placeholder 4"/>
          <p:cNvSpPr>
            <a:spLocks noGrp="1"/>
          </p:cNvSpPr>
          <p:nvPr>
            <p:ph type="dt" sz="half" idx="10"/>
          </p:nvPr>
        </p:nvSpPr>
        <p:spPr/>
        <p:txBody>
          <a:bodyPr/>
          <a:lstStyle/>
          <a:p>
            <a:fld id="{2D919522-F6D9-4D2D-9DD4-94C19C3EB0C2}" type="datetimeFigureOut">
              <a:rPr lang="en-IN" smtClean="0"/>
              <a:pPr/>
              <a:t>05-06-2020</a:t>
            </a:fld>
            <a:endParaRPr lang="en-IN"/>
          </a:p>
        </p:txBody>
      </p:sp>
      <p:sp>
        <p:nvSpPr>
          <p:cNvPr id="1048628" name="Footer Placeholder 5"/>
          <p:cNvSpPr>
            <a:spLocks noGrp="1"/>
          </p:cNvSpPr>
          <p:nvPr>
            <p:ph type="ftr" sz="quarter" idx="11"/>
          </p:nvPr>
        </p:nvSpPr>
        <p:spPr/>
        <p:txBody>
          <a:bodyPr/>
          <a:lstStyle/>
          <a:p>
            <a:endParaRPr lang="en-IN"/>
          </a:p>
        </p:txBody>
      </p:sp>
      <p:sp>
        <p:nvSpPr>
          <p:cNvPr id="1048629" name="Slide Number Placeholder 6"/>
          <p:cNvSpPr>
            <a:spLocks noGrp="1"/>
          </p:cNvSpPr>
          <p:nvPr>
            <p:ph type="sldNum" sz="quarter" idx="12"/>
          </p:nvPr>
        </p:nvSpPr>
        <p:spPr/>
        <p:txBody>
          <a:bodyPr/>
          <a:lstStyle/>
          <a:p>
            <a:fld id="{EEBCBDEB-14C4-42DE-9D21-147DA53CD005}"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2097164" name="Picture 7"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630"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1048631"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632" name="Date Placeholder 4"/>
          <p:cNvSpPr>
            <a:spLocks noGrp="1"/>
          </p:cNvSpPr>
          <p:nvPr>
            <p:ph type="dt" sz="half" idx="10"/>
          </p:nvPr>
        </p:nvSpPr>
        <p:spPr/>
        <p:txBody>
          <a:bodyPr/>
          <a:lstStyle/>
          <a:p>
            <a:fld id="{2D919522-F6D9-4D2D-9DD4-94C19C3EB0C2}" type="datetimeFigureOut">
              <a:rPr lang="en-IN" smtClean="0"/>
              <a:pPr/>
              <a:t>05-06-2020</a:t>
            </a:fld>
            <a:endParaRPr lang="en-IN"/>
          </a:p>
        </p:txBody>
      </p:sp>
      <p:sp>
        <p:nvSpPr>
          <p:cNvPr id="1048633" name="Footer Placeholder 5"/>
          <p:cNvSpPr>
            <a:spLocks noGrp="1"/>
          </p:cNvSpPr>
          <p:nvPr>
            <p:ph type="ftr" sz="quarter" idx="11"/>
          </p:nvPr>
        </p:nvSpPr>
        <p:spPr/>
        <p:txBody>
          <a:bodyPr/>
          <a:lstStyle/>
          <a:p>
            <a:endParaRPr lang="en-IN"/>
          </a:p>
        </p:txBody>
      </p:sp>
      <p:sp>
        <p:nvSpPr>
          <p:cNvPr id="1048634" name="Slide Number Placeholder 6"/>
          <p:cNvSpPr>
            <a:spLocks noGrp="1"/>
          </p:cNvSpPr>
          <p:nvPr>
            <p:ph type="sldNum" sz="quarter" idx="12"/>
          </p:nvPr>
        </p:nvSpPr>
        <p:spPr/>
        <p:txBody>
          <a:bodyPr/>
          <a:lstStyle/>
          <a:p>
            <a:fld id="{EEBCBDEB-14C4-42DE-9D21-147DA53CD005}"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2097172" name="Picture 10"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684"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048685"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686"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687" name="Date Placeholder 4"/>
          <p:cNvSpPr>
            <a:spLocks noGrp="1"/>
          </p:cNvSpPr>
          <p:nvPr>
            <p:ph type="dt" sz="half" idx="10"/>
          </p:nvPr>
        </p:nvSpPr>
        <p:spPr/>
        <p:txBody>
          <a:bodyPr/>
          <a:lstStyle/>
          <a:p>
            <a:fld id="{2D919522-F6D9-4D2D-9DD4-94C19C3EB0C2}" type="datetimeFigureOut">
              <a:rPr lang="en-IN" smtClean="0"/>
              <a:pPr/>
              <a:t>05-06-2020</a:t>
            </a:fld>
            <a:endParaRPr lang="en-IN"/>
          </a:p>
        </p:txBody>
      </p:sp>
      <p:sp>
        <p:nvSpPr>
          <p:cNvPr id="1048688" name="Footer Placeholder 5"/>
          <p:cNvSpPr>
            <a:spLocks noGrp="1"/>
          </p:cNvSpPr>
          <p:nvPr>
            <p:ph type="ftr" sz="quarter" idx="11"/>
          </p:nvPr>
        </p:nvSpPr>
        <p:spPr/>
        <p:txBody>
          <a:bodyPr/>
          <a:lstStyle/>
          <a:p>
            <a:endParaRPr lang="en-IN"/>
          </a:p>
        </p:txBody>
      </p:sp>
      <p:sp>
        <p:nvSpPr>
          <p:cNvPr id="1048689" name="Slide Number Placeholder 6"/>
          <p:cNvSpPr>
            <a:spLocks noGrp="1"/>
          </p:cNvSpPr>
          <p:nvPr>
            <p:ph type="sldNum" sz="quarter" idx="12"/>
          </p:nvPr>
        </p:nvSpPr>
        <p:spPr/>
        <p:txBody>
          <a:bodyPr/>
          <a:lstStyle/>
          <a:p>
            <a:fld id="{EEBCBDEB-14C4-42DE-9D21-147DA53CD005}" type="slidenum">
              <a:rPr lang="en-IN" smtClean="0"/>
              <a:pPr/>
              <a:t>‹#›</a:t>
            </a:fld>
            <a:endParaRPr lang="en-IN"/>
          </a:p>
        </p:txBody>
      </p:sp>
      <p:sp>
        <p:nvSpPr>
          <p:cNvPr id="1048690"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48691"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2097161" name="Picture 7"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614"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1048615"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616" name="Date Placeholder 4"/>
          <p:cNvSpPr>
            <a:spLocks noGrp="1"/>
          </p:cNvSpPr>
          <p:nvPr>
            <p:ph type="dt" sz="half" idx="10"/>
          </p:nvPr>
        </p:nvSpPr>
        <p:spPr/>
        <p:txBody>
          <a:bodyPr/>
          <a:lstStyle/>
          <a:p>
            <a:fld id="{2D919522-F6D9-4D2D-9DD4-94C19C3EB0C2}" type="datetimeFigureOut">
              <a:rPr lang="en-IN" smtClean="0"/>
              <a:pPr/>
              <a:t>05-06-2020</a:t>
            </a:fld>
            <a:endParaRPr lang="en-IN"/>
          </a:p>
        </p:txBody>
      </p:sp>
      <p:sp>
        <p:nvSpPr>
          <p:cNvPr id="1048617" name="Footer Placeholder 5"/>
          <p:cNvSpPr>
            <a:spLocks noGrp="1"/>
          </p:cNvSpPr>
          <p:nvPr>
            <p:ph type="ftr" sz="quarter" idx="11"/>
          </p:nvPr>
        </p:nvSpPr>
        <p:spPr/>
        <p:txBody>
          <a:bodyPr/>
          <a:lstStyle/>
          <a:p>
            <a:endParaRPr lang="en-IN"/>
          </a:p>
        </p:txBody>
      </p:sp>
      <p:sp>
        <p:nvSpPr>
          <p:cNvPr id="1048618" name="Slide Number Placeholder 6"/>
          <p:cNvSpPr>
            <a:spLocks noGrp="1"/>
          </p:cNvSpPr>
          <p:nvPr>
            <p:ph type="sldNum" sz="quarter" idx="12"/>
          </p:nvPr>
        </p:nvSpPr>
        <p:spPr/>
        <p:txBody>
          <a:bodyPr/>
          <a:lstStyle/>
          <a:p>
            <a:fld id="{EEBCBDEB-14C4-42DE-9D21-147DA53CD005}" type="slidenum">
              <a:rPr lang="en-IN" smtClean="0"/>
              <a:pPr/>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2097170" name="Picture 12"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669"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1048670"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71"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72"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73"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74"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75"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76" name="Date Placeholder 2"/>
          <p:cNvSpPr>
            <a:spLocks noGrp="1"/>
          </p:cNvSpPr>
          <p:nvPr>
            <p:ph type="dt" sz="half" idx="10"/>
          </p:nvPr>
        </p:nvSpPr>
        <p:spPr/>
        <p:txBody>
          <a:bodyPr/>
          <a:lstStyle/>
          <a:p>
            <a:fld id="{2D919522-F6D9-4D2D-9DD4-94C19C3EB0C2}" type="datetimeFigureOut">
              <a:rPr lang="en-IN" smtClean="0"/>
              <a:pPr/>
              <a:t>05-06-2020</a:t>
            </a:fld>
            <a:endParaRPr lang="en-IN"/>
          </a:p>
        </p:txBody>
      </p:sp>
      <p:sp>
        <p:nvSpPr>
          <p:cNvPr id="1048677" name="Footer Placeholder 3"/>
          <p:cNvSpPr>
            <a:spLocks noGrp="1"/>
          </p:cNvSpPr>
          <p:nvPr>
            <p:ph type="ftr" sz="quarter" idx="11"/>
          </p:nvPr>
        </p:nvSpPr>
        <p:spPr/>
        <p:txBody>
          <a:bodyPr/>
          <a:lstStyle/>
          <a:p>
            <a:endParaRPr lang="en-IN"/>
          </a:p>
        </p:txBody>
      </p:sp>
      <p:sp>
        <p:nvSpPr>
          <p:cNvPr id="1048678" name="Slide Number Placeholder 4"/>
          <p:cNvSpPr>
            <a:spLocks noGrp="1"/>
          </p:cNvSpPr>
          <p:nvPr>
            <p:ph type="sldNum" sz="quarter" idx="12"/>
          </p:nvPr>
        </p:nvSpPr>
        <p:spPr/>
        <p:txBody>
          <a:bodyPr/>
          <a:lstStyle/>
          <a:p>
            <a:fld id="{EEBCBDEB-14C4-42DE-9D21-147DA53CD005}" type="slidenum">
              <a:rPr lang="en-IN" smtClean="0"/>
              <a:pPr/>
              <a:t>‹#›</a:t>
            </a:fld>
            <a:endParaRPr lang="en-I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097166" name="Picture 15"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641"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048642"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43"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644"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45"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46"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647"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48"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49"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650"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51" name="Date Placeholder 2"/>
          <p:cNvSpPr>
            <a:spLocks noGrp="1"/>
          </p:cNvSpPr>
          <p:nvPr>
            <p:ph type="dt" sz="half" idx="10"/>
          </p:nvPr>
        </p:nvSpPr>
        <p:spPr/>
        <p:txBody>
          <a:bodyPr/>
          <a:lstStyle/>
          <a:p>
            <a:fld id="{2D919522-F6D9-4D2D-9DD4-94C19C3EB0C2}" type="datetimeFigureOut">
              <a:rPr lang="en-IN" smtClean="0"/>
              <a:pPr/>
              <a:t>05-06-2020</a:t>
            </a:fld>
            <a:endParaRPr lang="en-IN"/>
          </a:p>
        </p:txBody>
      </p:sp>
      <p:sp>
        <p:nvSpPr>
          <p:cNvPr id="1048652" name="Footer Placeholder 3"/>
          <p:cNvSpPr>
            <a:spLocks noGrp="1"/>
          </p:cNvSpPr>
          <p:nvPr>
            <p:ph type="ftr" sz="quarter" idx="11"/>
          </p:nvPr>
        </p:nvSpPr>
        <p:spPr/>
        <p:txBody>
          <a:bodyPr/>
          <a:lstStyle/>
          <a:p>
            <a:endParaRPr lang="en-IN"/>
          </a:p>
        </p:txBody>
      </p:sp>
      <p:sp>
        <p:nvSpPr>
          <p:cNvPr id="1048653" name="Slide Number Placeholder 4"/>
          <p:cNvSpPr>
            <a:spLocks noGrp="1"/>
          </p:cNvSpPr>
          <p:nvPr>
            <p:ph type="sldNum" sz="quarter" idx="12"/>
          </p:nvPr>
        </p:nvSpPr>
        <p:spPr/>
        <p:txBody>
          <a:bodyPr/>
          <a:lstStyle/>
          <a:p>
            <a:fld id="{EEBCBDEB-14C4-42DE-9D21-147DA53CD005}" type="slidenum">
              <a:rPr lang="en-IN" smtClean="0"/>
              <a:pPr/>
              <a:t>‹#›</a:t>
            </a:fld>
            <a:endParaRPr lang="en-I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2097174" name="Picture 7"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698" name="Title 1"/>
          <p:cNvSpPr>
            <a:spLocks noGrp="1"/>
          </p:cNvSpPr>
          <p:nvPr>
            <p:ph type="title"/>
          </p:nvPr>
        </p:nvSpPr>
        <p:spPr/>
        <p:txBody>
          <a:bodyPr/>
          <a:lstStyle/>
          <a:p>
            <a:r>
              <a:rPr lang="en-US"/>
              <a:t>Click to edit Master title style</a:t>
            </a:r>
            <a:endParaRPr lang="en-US" dirty="0"/>
          </a:p>
        </p:txBody>
      </p:sp>
      <p:sp>
        <p:nvSpPr>
          <p:cNvPr id="1048699"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00" name="Date Placeholder 3"/>
          <p:cNvSpPr>
            <a:spLocks noGrp="1"/>
          </p:cNvSpPr>
          <p:nvPr>
            <p:ph type="dt" sz="half" idx="10"/>
          </p:nvPr>
        </p:nvSpPr>
        <p:spPr/>
        <p:txBody>
          <a:bodyPr/>
          <a:lstStyle/>
          <a:p>
            <a:fld id="{2D919522-F6D9-4D2D-9DD4-94C19C3EB0C2}" type="datetimeFigureOut">
              <a:rPr lang="en-IN" smtClean="0"/>
              <a:pPr/>
              <a:t>05-06-2020</a:t>
            </a:fld>
            <a:endParaRPr lang="en-IN"/>
          </a:p>
        </p:txBody>
      </p:sp>
      <p:sp>
        <p:nvSpPr>
          <p:cNvPr id="1048701" name="Footer Placeholder 4"/>
          <p:cNvSpPr>
            <a:spLocks noGrp="1"/>
          </p:cNvSpPr>
          <p:nvPr>
            <p:ph type="ftr" sz="quarter" idx="11"/>
          </p:nvPr>
        </p:nvSpPr>
        <p:spPr/>
        <p:txBody>
          <a:bodyPr/>
          <a:lstStyle/>
          <a:p>
            <a:endParaRPr lang="en-IN"/>
          </a:p>
        </p:txBody>
      </p:sp>
      <p:sp>
        <p:nvSpPr>
          <p:cNvPr id="1048702" name="Slide Number Placeholder 5"/>
          <p:cNvSpPr>
            <a:spLocks noGrp="1"/>
          </p:cNvSpPr>
          <p:nvPr>
            <p:ph type="sldNum" sz="quarter" idx="12"/>
          </p:nvPr>
        </p:nvSpPr>
        <p:spPr/>
        <p:txBody>
          <a:bodyPr/>
          <a:lstStyle/>
          <a:p>
            <a:fld id="{EEBCBDEB-14C4-42DE-9D21-147DA53CD005}" type="slidenum">
              <a:rPr lang="en-IN" smtClean="0"/>
              <a:pPr/>
              <a:t>‹#›</a:t>
            </a:fld>
            <a:endParaRPr lang="en-I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2097168" name="Picture 8"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660" name="Vertical Title 1"/>
          <p:cNvSpPr>
            <a:spLocks noGrp="1"/>
          </p:cNvSpPr>
          <p:nvPr>
            <p:ph type="title" orient="vert"/>
          </p:nvPr>
        </p:nvSpPr>
        <p:spPr>
          <a:xfrm>
            <a:off x="8724900" y="609601"/>
            <a:ext cx="2553326" cy="5181599"/>
          </a:xfrm>
        </p:spPr>
        <p:txBody>
          <a:bodyPr vert="eaVert"/>
          <a:lstStyle>
            <a:lvl1pPr algn="l"/>
          </a:lstStyle>
          <a:p>
            <a:r>
              <a:rPr lang="en-US"/>
              <a:t>Click to edit Master title style</a:t>
            </a:r>
            <a:endParaRPr lang="en-US" dirty="0"/>
          </a:p>
        </p:txBody>
      </p:sp>
      <p:sp>
        <p:nvSpPr>
          <p:cNvPr id="1048661"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62" name="Date Placeholder 3"/>
          <p:cNvSpPr>
            <a:spLocks noGrp="1"/>
          </p:cNvSpPr>
          <p:nvPr>
            <p:ph type="dt" sz="half" idx="10"/>
          </p:nvPr>
        </p:nvSpPr>
        <p:spPr/>
        <p:txBody>
          <a:bodyPr/>
          <a:lstStyle/>
          <a:p>
            <a:fld id="{2D919522-F6D9-4D2D-9DD4-94C19C3EB0C2}" type="datetimeFigureOut">
              <a:rPr lang="en-IN" smtClean="0"/>
              <a:pPr/>
              <a:t>05-06-2020</a:t>
            </a:fld>
            <a:endParaRPr lang="en-IN"/>
          </a:p>
        </p:txBody>
      </p:sp>
      <p:sp>
        <p:nvSpPr>
          <p:cNvPr id="1048663" name="Footer Placeholder 4"/>
          <p:cNvSpPr>
            <a:spLocks noGrp="1"/>
          </p:cNvSpPr>
          <p:nvPr>
            <p:ph type="ftr" sz="quarter" idx="11"/>
          </p:nvPr>
        </p:nvSpPr>
        <p:spPr/>
        <p:txBody>
          <a:bodyPr/>
          <a:lstStyle/>
          <a:p>
            <a:endParaRPr lang="en-IN"/>
          </a:p>
        </p:txBody>
      </p:sp>
      <p:sp>
        <p:nvSpPr>
          <p:cNvPr id="1048664" name="Slide Number Placeholder 5"/>
          <p:cNvSpPr>
            <a:spLocks noGrp="1"/>
          </p:cNvSpPr>
          <p:nvPr>
            <p:ph type="sldNum" sz="quarter" idx="12"/>
          </p:nvPr>
        </p:nvSpPr>
        <p:spPr/>
        <p:txBody>
          <a:bodyPr/>
          <a:lstStyle/>
          <a:p>
            <a:fld id="{EEBCBDEB-14C4-42DE-9D21-147DA53CD005}" type="slidenum">
              <a:rPr lang="en-IN" smtClean="0"/>
              <a:pPr/>
              <a:t>‹#›</a:t>
            </a:fld>
            <a:endParaRPr lang="en-I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2D919522-F6D9-4D2D-9DD4-94C19C3EB0C2}" type="datetimeFigureOut">
              <a:rPr lang="en-IN" smtClean="0"/>
              <a:pPr/>
              <a:t>05-06-2020</a:t>
            </a:fld>
            <a:endParaRPr lang="en-IN"/>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IN"/>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EEBCBDEB-14C4-42DE-9D21-147DA53CD005}" type="slidenum">
              <a:rPr lang="en-IN" smtClean="0"/>
              <a:pPr/>
              <a:t>‹#›</a:t>
            </a:fld>
            <a:endParaRPr lang="en-IN"/>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919522-F6D9-4D2D-9DD4-94C19C3EB0C2}" type="datetimeFigureOut">
              <a:rPr lang="en-IN" smtClean="0"/>
              <a:pPr/>
              <a:t>05-06-2020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EBCBDEB-14C4-42DE-9D21-147DA53CD005}"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097162" name="Picture 2"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619" name="Title 1"/>
          <p:cNvSpPr>
            <a:spLocks noGrp="1"/>
          </p:cNvSpPr>
          <p:nvPr>
            <p:ph type="title"/>
          </p:nvPr>
        </p:nvSpPr>
        <p:spPr/>
        <p:txBody>
          <a:bodyPr/>
          <a:lstStyle/>
          <a:p>
            <a:r>
              <a:rPr lang="en-US"/>
              <a:t>Click to edit Master title style</a:t>
            </a:r>
            <a:endParaRPr lang="en-US" dirty="0"/>
          </a:p>
        </p:txBody>
      </p:sp>
      <p:sp>
        <p:nvSpPr>
          <p:cNvPr id="1048620"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21" name="Date Placeholder 3"/>
          <p:cNvSpPr>
            <a:spLocks noGrp="1"/>
          </p:cNvSpPr>
          <p:nvPr>
            <p:ph type="dt" sz="half" idx="10"/>
          </p:nvPr>
        </p:nvSpPr>
        <p:spPr/>
        <p:txBody>
          <a:bodyPr/>
          <a:lstStyle/>
          <a:p>
            <a:fld id="{2D919522-F6D9-4D2D-9DD4-94C19C3EB0C2}" type="datetimeFigureOut">
              <a:rPr lang="en-IN" smtClean="0"/>
              <a:pPr/>
              <a:t>05-06-2020</a:t>
            </a:fld>
            <a:endParaRPr lang="en-IN"/>
          </a:p>
        </p:txBody>
      </p:sp>
      <p:sp>
        <p:nvSpPr>
          <p:cNvPr id="1048622" name="Footer Placeholder 4"/>
          <p:cNvSpPr>
            <a:spLocks noGrp="1"/>
          </p:cNvSpPr>
          <p:nvPr>
            <p:ph type="ftr" sz="quarter" idx="11"/>
          </p:nvPr>
        </p:nvSpPr>
        <p:spPr/>
        <p:txBody>
          <a:bodyPr/>
          <a:lstStyle/>
          <a:p>
            <a:endParaRPr lang="en-IN"/>
          </a:p>
        </p:txBody>
      </p:sp>
      <p:sp>
        <p:nvSpPr>
          <p:cNvPr id="1048623" name="Slide Number Placeholder 5"/>
          <p:cNvSpPr>
            <a:spLocks noGrp="1"/>
          </p:cNvSpPr>
          <p:nvPr>
            <p:ph type="sldNum" sz="quarter" idx="12"/>
          </p:nvPr>
        </p:nvSpPr>
        <p:spPr/>
        <p:txBody>
          <a:bodyPr/>
          <a:lstStyle/>
          <a:p>
            <a:fld id="{EEBCBDEB-14C4-42DE-9D21-147DA53CD005}" type="slidenum">
              <a:rPr lang="en-IN" smtClean="0"/>
              <a:pPr/>
              <a:t>‹#›</a:t>
            </a:fld>
            <a:endParaRPr lang="en-I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919522-F6D9-4D2D-9DD4-94C19C3EB0C2}" type="datetimeFigureOut">
              <a:rPr lang="en-IN" smtClean="0"/>
              <a:pPr/>
              <a:t>05-06-2020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EBCBDEB-14C4-42DE-9D21-147DA53CD005}" type="slidenum">
              <a:rPr lang="en-IN" smtClean="0"/>
              <a:pPr/>
              <a:t>‹#›</a:t>
            </a:fld>
            <a:endParaRPr lang="en-I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D919522-F6D9-4D2D-9DD4-94C19C3EB0C2}" type="datetimeFigureOut">
              <a:rPr lang="en-IN" smtClean="0"/>
              <a:pPr/>
              <a:t>05-06-2020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EBCBDEB-14C4-42DE-9D21-147DA53CD005}" type="slidenum">
              <a:rPr lang="en-IN" smtClean="0"/>
              <a:pPr/>
              <a:t>‹#›</a:t>
            </a:fld>
            <a:endParaRPr lang="en-IN"/>
          </a:p>
        </p:txBody>
      </p:sp>
      <p:sp>
        <p:nvSpPr>
          <p:cNvPr id="9" name="Content Placeholder 8"/>
          <p:cNvSpPr>
            <a:spLocks noGrp="1"/>
          </p:cNvSpPr>
          <p:nvPr>
            <p:ph sz="quarter" idx="13"/>
          </p:nvPr>
        </p:nvSpPr>
        <p:spPr>
          <a:xfrm>
            <a:off x="1389888" y="2313432"/>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919522-F6D9-4D2D-9DD4-94C19C3EB0C2}" type="datetimeFigureOut">
              <a:rPr lang="en-IN" smtClean="0"/>
              <a:pPr/>
              <a:t>05-06-2020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EBCBDEB-14C4-42DE-9D21-147DA53CD005}" type="slidenum">
              <a:rPr lang="en-IN" smtClean="0"/>
              <a:pPr/>
              <a:t>‹#›</a:t>
            </a:fld>
            <a:endParaRPr lang="en-I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919522-F6D9-4D2D-9DD4-94C19C3EB0C2}" type="datetimeFigureOut">
              <a:rPr lang="en-IN" smtClean="0"/>
              <a:pPr/>
              <a:t>05-06-2020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EBCBDEB-14C4-42DE-9D21-147DA53CD005}" type="slidenum">
              <a:rPr lang="en-IN" smtClean="0"/>
              <a:pPr/>
              <a:t>‹#›</a:t>
            </a:fld>
            <a:endParaRPr lang="en-I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19522-F6D9-4D2D-9DD4-94C19C3EB0C2}" type="datetimeFigureOut">
              <a:rPr lang="en-IN" smtClean="0"/>
              <a:pPr/>
              <a:t>05-06-2020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EBCBDEB-14C4-42DE-9D21-147DA53CD005}" type="slidenum">
              <a:rPr lang="en-IN" smtClean="0"/>
              <a:pPr/>
              <a:t>‹#›</a:t>
            </a:fld>
            <a:endParaRPr lang="en-I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D919522-F6D9-4D2D-9DD4-94C19C3EB0C2}" type="datetimeFigureOut">
              <a:rPr lang="en-IN" smtClean="0"/>
              <a:pPr/>
              <a:t>05-06-2020</a:t>
            </a:fld>
            <a:endParaRPr lang="en-IN"/>
          </a:p>
        </p:txBody>
      </p:sp>
      <p:sp>
        <p:nvSpPr>
          <p:cNvPr id="7" name="Slide Number Placeholder 6"/>
          <p:cNvSpPr>
            <a:spLocks noGrp="1"/>
          </p:cNvSpPr>
          <p:nvPr>
            <p:ph type="sldNum" sz="quarter" idx="12"/>
          </p:nvPr>
        </p:nvSpPr>
        <p:spPr/>
        <p:txBody>
          <a:bodyPr/>
          <a:lstStyle/>
          <a:p>
            <a:fld id="{EEBCBDEB-14C4-42DE-9D21-147DA53CD005}" type="slidenum">
              <a:rPr lang="en-IN" smtClean="0"/>
              <a:pPr/>
              <a:t>‹#›</a:t>
            </a:fld>
            <a:endParaRPr lang="en-IN"/>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IN"/>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919522-F6D9-4D2D-9DD4-94C19C3EB0C2}" type="datetimeFigureOut">
              <a:rPr lang="en-IN" smtClean="0"/>
              <a:pPr/>
              <a:t>05-06-2020</a:t>
            </a:fld>
            <a:endParaRPr lang="en-IN"/>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IN"/>
          </a:p>
        </p:txBody>
      </p:sp>
      <p:sp>
        <p:nvSpPr>
          <p:cNvPr id="7" name="Slide Number Placeholder 6"/>
          <p:cNvSpPr>
            <a:spLocks noGrp="1"/>
          </p:cNvSpPr>
          <p:nvPr>
            <p:ph type="sldNum" sz="quarter" idx="12"/>
          </p:nvPr>
        </p:nvSpPr>
        <p:spPr/>
        <p:txBody>
          <a:bodyPr/>
          <a:lstStyle/>
          <a:p>
            <a:fld id="{EEBCBDEB-14C4-42DE-9D21-147DA53CD005}" type="slidenum">
              <a:rPr lang="en-IN" smtClean="0"/>
              <a:pPr/>
              <a:t>‹#›</a:t>
            </a:fld>
            <a:endParaRPr lang="en-I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919522-F6D9-4D2D-9DD4-94C19C3EB0C2}" type="datetimeFigureOut">
              <a:rPr lang="en-IN" smtClean="0"/>
              <a:pPr/>
              <a:t>05-06-2020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EBCBDEB-14C4-42DE-9D21-147DA53CD005}" type="slidenum">
              <a:rPr lang="en-IN" smtClean="0"/>
              <a:pPr/>
              <a:t>‹#›</a:t>
            </a:fld>
            <a:endParaRPr lang="en-I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919522-F6D9-4D2D-9DD4-94C19C3EB0C2}" type="datetimeFigureOut">
              <a:rPr lang="en-IN" smtClean="0"/>
              <a:pPr/>
              <a:t>05-06-2020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EBCBDEB-14C4-42DE-9D21-147DA53CD005}"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97175" name="Picture 8"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703"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1048704"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48705" name="Date Placeholder 3"/>
          <p:cNvSpPr>
            <a:spLocks noGrp="1"/>
          </p:cNvSpPr>
          <p:nvPr>
            <p:ph type="dt" sz="half" idx="10"/>
          </p:nvPr>
        </p:nvSpPr>
        <p:spPr/>
        <p:txBody>
          <a:bodyPr/>
          <a:lstStyle/>
          <a:p>
            <a:fld id="{2D919522-F6D9-4D2D-9DD4-94C19C3EB0C2}" type="datetimeFigureOut">
              <a:rPr lang="en-IN" smtClean="0"/>
              <a:pPr/>
              <a:t>05-06-2020</a:t>
            </a:fld>
            <a:endParaRPr lang="en-IN"/>
          </a:p>
        </p:txBody>
      </p:sp>
      <p:sp>
        <p:nvSpPr>
          <p:cNvPr id="1048706" name="Footer Placeholder 4"/>
          <p:cNvSpPr>
            <a:spLocks noGrp="1"/>
          </p:cNvSpPr>
          <p:nvPr>
            <p:ph type="ftr" sz="quarter" idx="11"/>
          </p:nvPr>
        </p:nvSpPr>
        <p:spPr/>
        <p:txBody>
          <a:bodyPr/>
          <a:lstStyle/>
          <a:p>
            <a:endParaRPr lang="en-IN"/>
          </a:p>
        </p:txBody>
      </p:sp>
      <p:sp>
        <p:nvSpPr>
          <p:cNvPr id="1048707" name="Slide Number Placeholder 5"/>
          <p:cNvSpPr>
            <a:spLocks noGrp="1"/>
          </p:cNvSpPr>
          <p:nvPr>
            <p:ph type="sldNum" sz="quarter" idx="12"/>
          </p:nvPr>
        </p:nvSpPr>
        <p:spPr/>
        <p:txBody>
          <a:bodyPr/>
          <a:lstStyle/>
          <a:p>
            <a:fld id="{EEBCBDEB-14C4-42DE-9D21-147DA53CD005}"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2097165" name="Picture 9"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635"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048636"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37"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38" name="Date Placeholder 4"/>
          <p:cNvSpPr>
            <a:spLocks noGrp="1"/>
          </p:cNvSpPr>
          <p:nvPr>
            <p:ph type="dt" sz="half" idx="10"/>
          </p:nvPr>
        </p:nvSpPr>
        <p:spPr/>
        <p:txBody>
          <a:bodyPr/>
          <a:lstStyle/>
          <a:p>
            <a:fld id="{2D919522-F6D9-4D2D-9DD4-94C19C3EB0C2}" type="datetimeFigureOut">
              <a:rPr lang="en-IN" smtClean="0"/>
              <a:pPr/>
              <a:t>05-06-2020</a:t>
            </a:fld>
            <a:endParaRPr lang="en-IN"/>
          </a:p>
        </p:txBody>
      </p:sp>
      <p:sp>
        <p:nvSpPr>
          <p:cNvPr id="1048639" name="Footer Placeholder 5"/>
          <p:cNvSpPr>
            <a:spLocks noGrp="1"/>
          </p:cNvSpPr>
          <p:nvPr>
            <p:ph type="ftr" sz="quarter" idx="11"/>
          </p:nvPr>
        </p:nvSpPr>
        <p:spPr/>
        <p:txBody>
          <a:bodyPr/>
          <a:lstStyle/>
          <a:p>
            <a:endParaRPr lang="en-IN"/>
          </a:p>
        </p:txBody>
      </p:sp>
      <p:sp>
        <p:nvSpPr>
          <p:cNvPr id="1048640" name="Slide Number Placeholder 6"/>
          <p:cNvSpPr>
            <a:spLocks noGrp="1"/>
          </p:cNvSpPr>
          <p:nvPr>
            <p:ph type="sldNum" sz="quarter" idx="12"/>
          </p:nvPr>
        </p:nvSpPr>
        <p:spPr/>
        <p:txBody>
          <a:bodyPr/>
          <a:lstStyle/>
          <a:p>
            <a:fld id="{EEBCBDEB-14C4-42DE-9D21-147DA53CD005}"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97176" name="Picture 14"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708"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048709"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10"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11"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12"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13" name="Date Placeholder 6"/>
          <p:cNvSpPr>
            <a:spLocks noGrp="1"/>
          </p:cNvSpPr>
          <p:nvPr>
            <p:ph type="dt" sz="half" idx="10"/>
          </p:nvPr>
        </p:nvSpPr>
        <p:spPr/>
        <p:txBody>
          <a:bodyPr/>
          <a:lstStyle/>
          <a:p>
            <a:fld id="{2D919522-F6D9-4D2D-9DD4-94C19C3EB0C2}" type="datetimeFigureOut">
              <a:rPr lang="en-IN" smtClean="0"/>
              <a:pPr/>
              <a:t>05-06-2020</a:t>
            </a:fld>
            <a:endParaRPr lang="en-IN"/>
          </a:p>
        </p:txBody>
      </p:sp>
      <p:sp>
        <p:nvSpPr>
          <p:cNvPr id="1048714" name="Footer Placeholder 7"/>
          <p:cNvSpPr>
            <a:spLocks noGrp="1"/>
          </p:cNvSpPr>
          <p:nvPr>
            <p:ph type="ftr" sz="quarter" idx="11"/>
          </p:nvPr>
        </p:nvSpPr>
        <p:spPr/>
        <p:txBody>
          <a:bodyPr/>
          <a:lstStyle/>
          <a:p>
            <a:endParaRPr lang="en-IN"/>
          </a:p>
        </p:txBody>
      </p:sp>
      <p:sp>
        <p:nvSpPr>
          <p:cNvPr id="1048715" name="Slide Number Placeholder 8"/>
          <p:cNvSpPr>
            <a:spLocks noGrp="1"/>
          </p:cNvSpPr>
          <p:nvPr>
            <p:ph type="sldNum" sz="quarter" idx="12"/>
          </p:nvPr>
        </p:nvSpPr>
        <p:spPr/>
        <p:txBody>
          <a:bodyPr/>
          <a:lstStyle/>
          <a:p>
            <a:fld id="{EEBCBDEB-14C4-42DE-9D21-147DA53CD005}"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2097169" name="Picture 7"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665" name="Title 1"/>
          <p:cNvSpPr>
            <a:spLocks noGrp="1"/>
          </p:cNvSpPr>
          <p:nvPr>
            <p:ph type="title"/>
          </p:nvPr>
        </p:nvSpPr>
        <p:spPr/>
        <p:txBody>
          <a:bodyPr/>
          <a:lstStyle/>
          <a:p>
            <a:r>
              <a:rPr lang="en-US"/>
              <a:t>Click to edit Master title style</a:t>
            </a:r>
            <a:endParaRPr lang="en-US" dirty="0"/>
          </a:p>
        </p:txBody>
      </p:sp>
      <p:sp>
        <p:nvSpPr>
          <p:cNvPr id="1048666" name="Date Placeholder 2"/>
          <p:cNvSpPr>
            <a:spLocks noGrp="1"/>
          </p:cNvSpPr>
          <p:nvPr>
            <p:ph type="dt" sz="half" idx="10"/>
          </p:nvPr>
        </p:nvSpPr>
        <p:spPr/>
        <p:txBody>
          <a:bodyPr/>
          <a:lstStyle/>
          <a:p>
            <a:fld id="{2D919522-F6D9-4D2D-9DD4-94C19C3EB0C2}" type="datetimeFigureOut">
              <a:rPr lang="en-IN" smtClean="0"/>
              <a:pPr/>
              <a:t>05-06-2020</a:t>
            </a:fld>
            <a:endParaRPr lang="en-IN"/>
          </a:p>
        </p:txBody>
      </p:sp>
      <p:sp>
        <p:nvSpPr>
          <p:cNvPr id="1048667" name="Footer Placeholder 3"/>
          <p:cNvSpPr>
            <a:spLocks noGrp="1"/>
          </p:cNvSpPr>
          <p:nvPr>
            <p:ph type="ftr" sz="quarter" idx="11"/>
          </p:nvPr>
        </p:nvSpPr>
        <p:spPr/>
        <p:txBody>
          <a:bodyPr/>
          <a:lstStyle/>
          <a:p>
            <a:endParaRPr lang="en-IN"/>
          </a:p>
        </p:txBody>
      </p:sp>
      <p:sp>
        <p:nvSpPr>
          <p:cNvPr id="1048668" name="Slide Number Placeholder 4"/>
          <p:cNvSpPr>
            <a:spLocks noGrp="1"/>
          </p:cNvSpPr>
          <p:nvPr>
            <p:ph type="sldNum" sz="quarter" idx="12"/>
          </p:nvPr>
        </p:nvSpPr>
        <p:spPr/>
        <p:txBody>
          <a:bodyPr/>
          <a:lstStyle/>
          <a:p>
            <a:fld id="{EEBCBDEB-14C4-42DE-9D21-147DA53CD005}"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097153" name="Picture 6"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581" name="Date Placeholder 1"/>
          <p:cNvSpPr>
            <a:spLocks noGrp="1"/>
          </p:cNvSpPr>
          <p:nvPr>
            <p:ph type="dt" sz="half" idx="10"/>
          </p:nvPr>
        </p:nvSpPr>
        <p:spPr/>
        <p:txBody>
          <a:bodyPr/>
          <a:lstStyle/>
          <a:p>
            <a:fld id="{2D919522-F6D9-4D2D-9DD4-94C19C3EB0C2}" type="datetimeFigureOut">
              <a:rPr lang="en-IN" smtClean="0"/>
              <a:pPr/>
              <a:t>05-06-2020</a:t>
            </a:fld>
            <a:endParaRPr lang="en-IN"/>
          </a:p>
        </p:txBody>
      </p:sp>
      <p:sp>
        <p:nvSpPr>
          <p:cNvPr id="1048582" name="Footer Placeholder 2"/>
          <p:cNvSpPr>
            <a:spLocks noGrp="1"/>
          </p:cNvSpPr>
          <p:nvPr>
            <p:ph type="ftr" sz="quarter" idx="11"/>
          </p:nvPr>
        </p:nvSpPr>
        <p:spPr/>
        <p:txBody>
          <a:bodyPr/>
          <a:lstStyle/>
          <a:p>
            <a:endParaRPr lang="en-IN"/>
          </a:p>
        </p:txBody>
      </p:sp>
      <p:sp>
        <p:nvSpPr>
          <p:cNvPr id="1048583" name="Slide Number Placeholder 3"/>
          <p:cNvSpPr>
            <a:spLocks noGrp="1"/>
          </p:cNvSpPr>
          <p:nvPr>
            <p:ph type="sldNum" sz="quarter" idx="12"/>
          </p:nvPr>
        </p:nvSpPr>
        <p:spPr/>
        <p:txBody>
          <a:bodyPr/>
          <a:lstStyle/>
          <a:p>
            <a:fld id="{EEBCBDEB-14C4-42DE-9D21-147DA53CD005}"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2097167" name="Picture 10"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654"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48655"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56"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657" name="Date Placeholder 4"/>
          <p:cNvSpPr>
            <a:spLocks noGrp="1"/>
          </p:cNvSpPr>
          <p:nvPr>
            <p:ph type="dt" sz="half" idx="10"/>
          </p:nvPr>
        </p:nvSpPr>
        <p:spPr/>
        <p:txBody>
          <a:bodyPr/>
          <a:lstStyle/>
          <a:p>
            <a:fld id="{2D919522-F6D9-4D2D-9DD4-94C19C3EB0C2}" type="datetimeFigureOut">
              <a:rPr lang="en-IN" smtClean="0"/>
              <a:pPr/>
              <a:t>05-06-2020</a:t>
            </a:fld>
            <a:endParaRPr lang="en-IN"/>
          </a:p>
        </p:txBody>
      </p:sp>
      <p:sp>
        <p:nvSpPr>
          <p:cNvPr id="1048658" name="Footer Placeholder 5"/>
          <p:cNvSpPr>
            <a:spLocks noGrp="1"/>
          </p:cNvSpPr>
          <p:nvPr>
            <p:ph type="ftr" sz="quarter" idx="11"/>
          </p:nvPr>
        </p:nvSpPr>
        <p:spPr/>
        <p:txBody>
          <a:bodyPr/>
          <a:lstStyle/>
          <a:p>
            <a:endParaRPr lang="en-IN"/>
          </a:p>
        </p:txBody>
      </p:sp>
      <p:sp>
        <p:nvSpPr>
          <p:cNvPr id="1048659" name="Slide Number Placeholder 6"/>
          <p:cNvSpPr>
            <a:spLocks noGrp="1"/>
          </p:cNvSpPr>
          <p:nvPr>
            <p:ph type="sldNum" sz="quarter" idx="12"/>
          </p:nvPr>
        </p:nvSpPr>
        <p:spPr/>
        <p:txBody>
          <a:bodyPr/>
          <a:lstStyle/>
          <a:p>
            <a:fld id="{EEBCBDEB-14C4-42DE-9D21-147DA53CD005}"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097173" name="Picture 9"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69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104869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4869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695" name="Date Placeholder 4"/>
          <p:cNvSpPr>
            <a:spLocks noGrp="1"/>
          </p:cNvSpPr>
          <p:nvPr>
            <p:ph type="dt" sz="half" idx="10"/>
          </p:nvPr>
        </p:nvSpPr>
        <p:spPr/>
        <p:txBody>
          <a:bodyPr/>
          <a:lstStyle/>
          <a:p>
            <a:fld id="{2D919522-F6D9-4D2D-9DD4-94C19C3EB0C2}" type="datetimeFigureOut">
              <a:rPr lang="en-IN" smtClean="0"/>
              <a:pPr/>
              <a:t>05-06-2020</a:t>
            </a:fld>
            <a:endParaRPr lang="en-IN"/>
          </a:p>
        </p:txBody>
      </p:sp>
      <p:sp>
        <p:nvSpPr>
          <p:cNvPr id="1048696" name="Footer Placeholder 5"/>
          <p:cNvSpPr>
            <a:spLocks noGrp="1"/>
          </p:cNvSpPr>
          <p:nvPr>
            <p:ph type="ftr" sz="quarter" idx="11"/>
          </p:nvPr>
        </p:nvSpPr>
        <p:spPr/>
        <p:txBody>
          <a:bodyPr/>
          <a:lstStyle/>
          <a:p>
            <a:endParaRPr lang="en-IN"/>
          </a:p>
        </p:txBody>
      </p:sp>
      <p:sp>
        <p:nvSpPr>
          <p:cNvPr id="1048697" name="Slide Number Placeholder 6"/>
          <p:cNvSpPr>
            <a:spLocks noGrp="1"/>
          </p:cNvSpPr>
          <p:nvPr>
            <p:ph type="sldNum" sz="quarter" idx="12"/>
          </p:nvPr>
        </p:nvSpPr>
        <p:spPr/>
        <p:txBody>
          <a:bodyPr/>
          <a:lstStyle/>
          <a:p>
            <a:fld id="{EEBCBDEB-14C4-42DE-9D21-147DA53CD005}"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2097152" name="Picture 2" descr="\\DROBO-FS\QuickDrops\JB\PPTX NG\Droplets\LightingOverlay.png"/>
          <p:cNvPicPr>
            <a:picLocks noChangeAspect="1" noChangeArrowheads="1"/>
          </p:cNvPicPr>
          <p:nvPr/>
        </p:nvPicPr>
        <p:blipFill>
          <a:blip r:embed="rId19">
            <a:alphaModFix/>
          </a:blip>
          <a:srcRect/>
          <a:stretch>
            <a:fillRect/>
          </a:stretch>
        </p:blipFill>
        <p:spPr bwMode="auto">
          <a:xfrm>
            <a:off x="0" y="-1"/>
            <a:ext cx="12192003" cy="6858001"/>
          </a:xfrm>
          <a:prstGeom prst="rect">
            <a:avLst/>
          </a:prstGeom>
          <a:noFill/>
        </p:spPr>
      </p:pic>
      <p:sp>
        <p:nvSpPr>
          <p:cNvPr id="1048576"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48577"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578"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2D919522-F6D9-4D2D-9DD4-94C19C3EB0C2}" type="datetimeFigureOut">
              <a:rPr lang="en-IN" smtClean="0"/>
              <a:pPr/>
              <a:t>05-06-2020</a:t>
            </a:fld>
            <a:endParaRPr lang="en-IN"/>
          </a:p>
        </p:txBody>
      </p:sp>
      <p:sp>
        <p:nvSpPr>
          <p:cNvPr id="1048579"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IN"/>
          </a:p>
        </p:txBody>
      </p:sp>
      <p:sp>
        <p:nvSpPr>
          <p:cNvPr id="1048580"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EEBCBDEB-14C4-42DE-9D21-147DA53CD005}"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2D919522-F6D9-4D2D-9DD4-94C19C3EB0C2}" type="datetimeFigureOut">
              <a:rPr lang="en-IN" smtClean="0"/>
              <a:pPr/>
              <a:t>05-06-2020</a:t>
            </a:fld>
            <a:endParaRPr lang="en-IN"/>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IN"/>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EEBCBDEB-14C4-42DE-9D21-147DA53CD005}"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4.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4.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4" name="Rectangle 2"/>
          <p:cNvSpPr>
            <a:spLocks noChangeArrowheads="1"/>
          </p:cNvSpPr>
          <p:nvPr/>
        </p:nvSpPr>
        <p:spPr bwMode="auto">
          <a:xfrm>
            <a:off x="2638096" y="462479"/>
            <a:ext cx="6022429" cy="11582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IDHAYA COLLEGE FOR WOMEN</a:t>
            </a:r>
            <a:r>
              <a:rPr lang="en-US" sz="2400" dirty="0">
                <a:latin typeface="Arial" pitchFamily="34" charset="0"/>
                <a:ea typeface="Calibri"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KUMBAKONAM </a:t>
            </a:r>
            <a:r>
              <a:rPr kumimoji="0" lang="en-US" sz="2400" b="1" i="0" u="none" strike="noStrike" cap="none" normalizeH="0" baseline="0" dirty="0">
                <a:ln>
                  <a:noFill/>
                </a:ln>
                <a:solidFill>
                  <a:srgbClr val="000000"/>
                </a:solidFill>
                <a:effectLst/>
                <a:latin typeface="Calibri"/>
                <a:ea typeface="Calibri" pitchFamily="34" charset="0"/>
                <a:cs typeface="Times New Roman" pitchFamily="18" charset="0"/>
              </a:rPr>
              <a:t>–</a:t>
            </a:r>
            <a:r>
              <a:rPr kumimoji="0" lang="en-US" sz="24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612 001</a:t>
            </a: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pic>
        <p:nvPicPr>
          <p:cNvPr id="2097154" name="Picture 1" descr="logo"/>
          <p:cNvPicPr>
            <a:picLocks noChangeAspect="1" noChangeArrowheads="1"/>
          </p:cNvPicPr>
          <p:nvPr/>
        </p:nvPicPr>
        <p:blipFill>
          <a:blip r:embed="rId3"/>
          <a:srcRect/>
          <a:stretch>
            <a:fillRect/>
          </a:stretch>
        </p:blipFill>
        <p:spPr bwMode="auto">
          <a:xfrm>
            <a:off x="4204138" y="1177636"/>
            <a:ext cx="2354317" cy="2109219"/>
          </a:xfrm>
          <a:prstGeom prst="rect">
            <a:avLst/>
          </a:prstGeom>
          <a:noFill/>
        </p:spPr>
      </p:pic>
      <p:sp>
        <p:nvSpPr>
          <p:cNvPr id="1048585" name="Rectangle 4"/>
          <p:cNvSpPr>
            <a:spLocks noChangeArrowheads="1"/>
          </p:cNvSpPr>
          <p:nvPr/>
        </p:nvSpPr>
        <p:spPr bwMode="auto">
          <a:xfrm>
            <a:off x="2711668" y="3038599"/>
            <a:ext cx="6304741" cy="8156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6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a:ln>
                  <a:noFill/>
                </a:ln>
                <a:solidFill>
                  <a:srgbClr val="00B0F0"/>
                </a:solidFill>
                <a:effectLst/>
                <a:latin typeface="Times New Roman" pitchFamily="18" charset="0"/>
                <a:ea typeface="Calibri" pitchFamily="34" charset="0"/>
                <a:cs typeface="Times New Roman" pitchFamily="18" charset="0"/>
              </a:rPr>
              <a:t>DEPARTMENT OF PHYSICS</a:t>
            </a:r>
            <a:endParaRPr kumimoji="0" lang="en-US" b="1" i="0" u="none" strike="noStrike" cap="none" normalizeH="0" baseline="0" dirty="0">
              <a:ln>
                <a:noFill/>
              </a:ln>
              <a:solidFill>
                <a:srgbClr val="00B0F0"/>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4194304" name="Table 7"/>
          <p:cNvGraphicFramePr>
            <a:graphicFrameLocks noGrp="1"/>
          </p:cNvGraphicFramePr>
          <p:nvPr>
            <p:extLst>
              <p:ext uri="{D42A27DB-BD31-4B8C-83A1-F6EECF244321}">
                <p14:modId xmlns:p14="http://schemas.microsoft.com/office/powerpoint/2010/main" xmlns="" val="1015178811"/>
              </p:ext>
            </p:extLst>
          </p:nvPr>
        </p:nvGraphicFramePr>
        <p:xfrm>
          <a:off x="2493817" y="3598856"/>
          <a:ext cx="7596480" cy="3157036"/>
        </p:xfrm>
        <a:graphic>
          <a:graphicData uri="http://schemas.openxmlformats.org/drawingml/2006/table">
            <a:tbl>
              <a:tblPr/>
              <a:tblGrid>
                <a:gridCol w="2673606"/>
                <a:gridCol w="512814"/>
                <a:gridCol w="4410060"/>
              </a:tblGrid>
              <a:tr h="297407">
                <a:tc>
                  <a:txBody>
                    <a:bodyPr/>
                    <a:lstStyle/>
                    <a:p>
                      <a:pPr marL="0" marR="0">
                        <a:lnSpc>
                          <a:spcPct val="120000"/>
                        </a:lnSpc>
                        <a:spcBef>
                          <a:spcPts val="0"/>
                        </a:spcBef>
                        <a:spcAft>
                          <a:spcPts val="0"/>
                        </a:spcAft>
                      </a:pPr>
                      <a:r>
                        <a:rPr lang="en-US" sz="1000" i="1" dirty="0">
                          <a:latin typeface="Calibri"/>
                          <a:ea typeface="Calibri"/>
                          <a:cs typeface="Times New Roman"/>
                        </a:rPr>
                        <a:t>    </a:t>
                      </a:r>
                    </a:p>
                  </a:txBody>
                  <a:tcPr marL="68580" marR="68580" marT="0" marB="0">
                    <a:lnL>
                      <a:noFill/>
                    </a:lnL>
                    <a:lnR>
                      <a:noFill/>
                    </a:lnR>
                    <a:lnT>
                      <a:noFill/>
                    </a:lnT>
                    <a:lnB>
                      <a:noFill/>
                    </a:lnB>
                    <a:solidFill>
                      <a:schemeClr val="bg1">
                        <a:lumMod val="95000"/>
                      </a:schemeClr>
                    </a:solidFill>
                  </a:tcPr>
                </a:tc>
                <a:tc>
                  <a:txBody>
                    <a:bodyPr/>
                    <a:lstStyle/>
                    <a:p>
                      <a:pPr marL="0" marR="0" algn="ctr">
                        <a:lnSpc>
                          <a:spcPct val="120000"/>
                        </a:lnSpc>
                        <a:spcBef>
                          <a:spcPts val="0"/>
                        </a:spcBef>
                        <a:spcAft>
                          <a:spcPts val="0"/>
                        </a:spcAft>
                      </a:pPr>
                      <a:r>
                        <a:rPr lang="en-US" sz="1000" i="1" dirty="0">
                          <a:latin typeface="Calibri"/>
                          <a:ea typeface="Calibri"/>
                          <a:cs typeface="Times New Roman"/>
                        </a:rPr>
                        <a:t>     </a:t>
                      </a:r>
                    </a:p>
                  </a:txBody>
                  <a:tcPr marL="68580" marR="68580" marT="0" marB="0">
                    <a:lnL>
                      <a:noFill/>
                    </a:lnL>
                    <a:lnR>
                      <a:noFill/>
                    </a:lnR>
                    <a:lnT>
                      <a:noFill/>
                    </a:lnT>
                    <a:lnB>
                      <a:noFill/>
                    </a:lnB>
                    <a:solidFill>
                      <a:schemeClr val="bg1">
                        <a:lumMod val="95000"/>
                      </a:schemeClr>
                    </a:solidFill>
                  </a:tcPr>
                </a:tc>
                <a:tc>
                  <a:txBody>
                    <a:bodyPr/>
                    <a:lstStyle/>
                    <a:p>
                      <a:pPr marL="0" marR="0">
                        <a:lnSpc>
                          <a:spcPct val="120000"/>
                        </a:lnSpc>
                        <a:spcBef>
                          <a:spcPts val="0"/>
                        </a:spcBef>
                        <a:spcAft>
                          <a:spcPts val="0"/>
                        </a:spcAft>
                      </a:pPr>
                      <a:endParaRPr lang="en-US" sz="1000" i="1" dirty="0">
                        <a:latin typeface="Calibri"/>
                        <a:ea typeface="Calibri"/>
                        <a:cs typeface="Times New Roman"/>
                      </a:endParaRPr>
                    </a:p>
                  </a:txBody>
                  <a:tcPr marL="68580" marR="68580" marT="0" marB="0">
                    <a:lnL>
                      <a:noFill/>
                    </a:lnL>
                    <a:lnR>
                      <a:noFill/>
                    </a:lnR>
                    <a:lnT>
                      <a:noFill/>
                    </a:lnT>
                    <a:lnB>
                      <a:noFill/>
                    </a:lnB>
                    <a:solidFill>
                      <a:schemeClr val="bg1">
                        <a:lumMod val="95000"/>
                      </a:schemeClr>
                    </a:solidFill>
                  </a:tcPr>
                </a:tc>
              </a:tr>
              <a:tr h="428070">
                <a:tc>
                  <a:txBody>
                    <a:bodyPr/>
                    <a:lstStyle/>
                    <a:p>
                      <a:pPr marL="0" marR="0">
                        <a:lnSpc>
                          <a:spcPct val="120000"/>
                        </a:lnSpc>
                        <a:spcBef>
                          <a:spcPts val="0"/>
                        </a:spcBef>
                        <a:spcAft>
                          <a:spcPts val="0"/>
                        </a:spcAft>
                      </a:pPr>
                      <a:r>
                        <a:rPr lang="en-US" sz="1600" b="1" i="0" dirty="0">
                          <a:solidFill>
                            <a:srgbClr val="000000"/>
                          </a:solidFill>
                          <a:latin typeface="Times New Roman"/>
                          <a:ea typeface="Calibri"/>
                          <a:cs typeface="Times New Roman"/>
                        </a:rPr>
                        <a:t>       SEMESTER</a:t>
                      </a:r>
                      <a:endParaRPr lang="en-US" sz="1100" i="1" dirty="0">
                        <a:latin typeface="Calibri"/>
                        <a:ea typeface="Calibri"/>
                        <a:cs typeface="Times New Roman"/>
                      </a:endParaRPr>
                    </a:p>
                  </a:txBody>
                  <a:tcPr marL="68580" marR="68580" marT="0" marB="0">
                    <a:lnL>
                      <a:noFill/>
                    </a:lnL>
                    <a:lnR>
                      <a:noFill/>
                    </a:lnR>
                    <a:lnT>
                      <a:noFill/>
                    </a:lnT>
                    <a:lnB>
                      <a:noFill/>
                    </a:lnB>
                    <a:solidFill>
                      <a:schemeClr val="bg1">
                        <a:lumMod val="95000"/>
                      </a:schemeClr>
                    </a:solidFill>
                  </a:tcPr>
                </a:tc>
                <a:tc>
                  <a:txBody>
                    <a:bodyPr/>
                    <a:lstStyle/>
                    <a:p>
                      <a:pPr marL="0" marR="0" algn="ctr">
                        <a:lnSpc>
                          <a:spcPct val="120000"/>
                        </a:lnSpc>
                        <a:spcBef>
                          <a:spcPts val="0"/>
                        </a:spcBef>
                        <a:spcAft>
                          <a:spcPts val="0"/>
                        </a:spcAft>
                      </a:pPr>
                      <a:r>
                        <a:rPr lang="en-US" sz="1600" b="1" i="0">
                          <a:solidFill>
                            <a:srgbClr val="000000"/>
                          </a:solidFill>
                          <a:latin typeface="Times New Roman"/>
                          <a:ea typeface="Calibri"/>
                          <a:cs typeface="Times New Roman"/>
                        </a:rPr>
                        <a:t>:</a:t>
                      </a:r>
                      <a:endParaRPr lang="en-US" sz="1100" i="1">
                        <a:latin typeface="Calibri"/>
                        <a:ea typeface="Calibri"/>
                        <a:cs typeface="Times New Roman"/>
                      </a:endParaRPr>
                    </a:p>
                  </a:txBody>
                  <a:tcPr marL="68580" marR="68580" marT="0" marB="0">
                    <a:lnL>
                      <a:noFill/>
                    </a:lnL>
                    <a:lnR>
                      <a:noFill/>
                    </a:lnR>
                    <a:lnT>
                      <a:noFill/>
                    </a:lnT>
                    <a:lnB>
                      <a:noFill/>
                    </a:lnB>
                    <a:solidFill>
                      <a:schemeClr val="bg1">
                        <a:lumMod val="95000"/>
                      </a:schemeClr>
                    </a:solidFill>
                  </a:tcPr>
                </a:tc>
                <a:tc>
                  <a:txBody>
                    <a:bodyPr/>
                    <a:lstStyle/>
                    <a:p>
                      <a:pPr marL="0" marR="0">
                        <a:lnSpc>
                          <a:spcPct val="120000"/>
                        </a:lnSpc>
                        <a:spcBef>
                          <a:spcPts val="0"/>
                        </a:spcBef>
                        <a:spcAft>
                          <a:spcPts val="0"/>
                        </a:spcAft>
                      </a:pPr>
                      <a:r>
                        <a:rPr lang="en-US" sz="1600" b="1" i="0" dirty="0">
                          <a:solidFill>
                            <a:srgbClr val="000000"/>
                          </a:solidFill>
                          <a:latin typeface="Times New Roman"/>
                          <a:ea typeface="Calibri"/>
                          <a:cs typeface="Times New Roman"/>
                        </a:rPr>
                        <a:t>VI</a:t>
                      </a:r>
                      <a:endParaRPr lang="en-US" sz="1100" i="1" dirty="0">
                        <a:latin typeface="Calibri"/>
                        <a:ea typeface="Calibri"/>
                        <a:cs typeface="Times New Roman"/>
                      </a:endParaRPr>
                    </a:p>
                  </a:txBody>
                  <a:tcPr marL="68580" marR="68580" marT="0" marB="0">
                    <a:lnL>
                      <a:noFill/>
                    </a:lnL>
                    <a:lnR>
                      <a:noFill/>
                    </a:lnR>
                    <a:lnT>
                      <a:noFill/>
                    </a:lnT>
                    <a:lnB>
                      <a:noFill/>
                    </a:lnB>
                    <a:solidFill>
                      <a:schemeClr val="bg1">
                        <a:lumMod val="95000"/>
                      </a:schemeClr>
                    </a:solidFill>
                  </a:tcPr>
                </a:tc>
              </a:tr>
              <a:tr h="411294">
                <a:tc>
                  <a:txBody>
                    <a:bodyPr/>
                    <a:lstStyle/>
                    <a:p>
                      <a:pPr marL="0" marR="0">
                        <a:lnSpc>
                          <a:spcPct val="120000"/>
                        </a:lnSpc>
                        <a:spcBef>
                          <a:spcPts val="0"/>
                        </a:spcBef>
                        <a:spcAft>
                          <a:spcPts val="0"/>
                        </a:spcAft>
                      </a:pPr>
                      <a:r>
                        <a:rPr lang="en-US" sz="1600" b="1" i="0" dirty="0">
                          <a:solidFill>
                            <a:srgbClr val="000000"/>
                          </a:solidFill>
                          <a:latin typeface="Times New Roman"/>
                          <a:ea typeface="Calibri"/>
                          <a:cs typeface="Times New Roman"/>
                        </a:rPr>
                        <a:t>      CLASS</a:t>
                      </a:r>
                      <a:endParaRPr lang="en-US" sz="1100" i="1" dirty="0">
                        <a:latin typeface="Calibri"/>
                        <a:ea typeface="Calibri"/>
                        <a:cs typeface="Times New Roman"/>
                      </a:endParaRPr>
                    </a:p>
                  </a:txBody>
                  <a:tcPr marL="68580" marR="68580" marT="0" marB="0">
                    <a:lnL>
                      <a:noFill/>
                    </a:lnL>
                    <a:lnR>
                      <a:noFill/>
                    </a:lnR>
                    <a:lnT>
                      <a:noFill/>
                    </a:lnT>
                    <a:lnB>
                      <a:noFill/>
                    </a:lnB>
                    <a:solidFill>
                      <a:schemeClr val="bg1">
                        <a:lumMod val="95000"/>
                      </a:schemeClr>
                    </a:solidFill>
                  </a:tcPr>
                </a:tc>
                <a:tc>
                  <a:txBody>
                    <a:bodyPr/>
                    <a:lstStyle/>
                    <a:p>
                      <a:pPr marL="0" marR="0" algn="ctr">
                        <a:lnSpc>
                          <a:spcPct val="120000"/>
                        </a:lnSpc>
                        <a:spcBef>
                          <a:spcPts val="0"/>
                        </a:spcBef>
                        <a:spcAft>
                          <a:spcPts val="0"/>
                        </a:spcAft>
                      </a:pPr>
                      <a:r>
                        <a:rPr lang="en-US" sz="1600" b="1" i="0" dirty="0">
                          <a:solidFill>
                            <a:srgbClr val="000000"/>
                          </a:solidFill>
                          <a:latin typeface="Times New Roman"/>
                          <a:ea typeface="Calibri"/>
                          <a:cs typeface="Times New Roman"/>
                        </a:rPr>
                        <a:t>:</a:t>
                      </a:r>
                      <a:endParaRPr lang="en-US" sz="1100" i="1" dirty="0">
                        <a:latin typeface="Calibri"/>
                        <a:ea typeface="Calibri"/>
                        <a:cs typeface="Times New Roman"/>
                      </a:endParaRPr>
                    </a:p>
                  </a:txBody>
                  <a:tcPr marL="68580" marR="68580" marT="0" marB="0">
                    <a:lnL>
                      <a:noFill/>
                    </a:lnL>
                    <a:lnR>
                      <a:noFill/>
                    </a:lnR>
                    <a:lnT>
                      <a:noFill/>
                    </a:lnT>
                    <a:lnB>
                      <a:noFill/>
                    </a:lnB>
                    <a:solidFill>
                      <a:schemeClr val="bg1">
                        <a:lumMod val="95000"/>
                      </a:schemeClr>
                    </a:solidFill>
                  </a:tcPr>
                </a:tc>
                <a:tc>
                  <a:txBody>
                    <a:bodyPr/>
                    <a:lstStyle/>
                    <a:p>
                      <a:pPr marL="0" marR="0">
                        <a:lnSpc>
                          <a:spcPct val="120000"/>
                        </a:lnSpc>
                        <a:spcBef>
                          <a:spcPts val="0"/>
                        </a:spcBef>
                        <a:spcAft>
                          <a:spcPts val="0"/>
                        </a:spcAft>
                      </a:pPr>
                      <a:r>
                        <a:rPr lang="en-US" sz="1600" b="1" i="0" dirty="0">
                          <a:solidFill>
                            <a:srgbClr val="000000"/>
                          </a:solidFill>
                          <a:latin typeface="Times New Roman"/>
                          <a:ea typeface="Calibri"/>
                          <a:cs typeface="Times New Roman"/>
                        </a:rPr>
                        <a:t>III PHYSICS</a:t>
                      </a:r>
                      <a:endParaRPr lang="en-US" sz="1100" i="1" dirty="0">
                        <a:latin typeface="Calibri"/>
                        <a:ea typeface="Calibri"/>
                        <a:cs typeface="Times New Roman"/>
                      </a:endParaRPr>
                    </a:p>
                  </a:txBody>
                  <a:tcPr marL="68580" marR="68580" marT="0" marB="0">
                    <a:lnL>
                      <a:noFill/>
                    </a:lnL>
                    <a:lnR>
                      <a:noFill/>
                    </a:lnR>
                    <a:lnT>
                      <a:noFill/>
                    </a:lnT>
                    <a:lnB>
                      <a:noFill/>
                    </a:lnB>
                    <a:solidFill>
                      <a:schemeClr val="bg1">
                        <a:lumMod val="95000"/>
                      </a:schemeClr>
                    </a:solidFill>
                  </a:tcPr>
                </a:tc>
              </a:tr>
              <a:tr h="411294">
                <a:tc>
                  <a:txBody>
                    <a:bodyPr/>
                    <a:lstStyle/>
                    <a:p>
                      <a:pPr marL="0" marR="0">
                        <a:lnSpc>
                          <a:spcPct val="120000"/>
                        </a:lnSpc>
                        <a:spcBef>
                          <a:spcPts val="0"/>
                        </a:spcBef>
                        <a:spcAft>
                          <a:spcPts val="0"/>
                        </a:spcAft>
                      </a:pPr>
                      <a:r>
                        <a:rPr lang="en-US" sz="1600" b="1" i="0" dirty="0">
                          <a:solidFill>
                            <a:srgbClr val="000000"/>
                          </a:solidFill>
                          <a:latin typeface="Times New Roman"/>
                          <a:ea typeface="Calibri"/>
                          <a:cs typeface="Times New Roman"/>
                        </a:rPr>
                        <a:t>     SUBJECT- INCHARGE</a:t>
                      </a:r>
                      <a:endParaRPr lang="en-US" sz="1100" i="1" dirty="0">
                        <a:latin typeface="Calibri"/>
                        <a:ea typeface="Calibri"/>
                        <a:cs typeface="Times New Roman"/>
                      </a:endParaRPr>
                    </a:p>
                  </a:txBody>
                  <a:tcPr marL="68580" marR="68580" marT="0" marB="0">
                    <a:lnL>
                      <a:noFill/>
                    </a:lnL>
                    <a:lnR>
                      <a:noFill/>
                    </a:lnR>
                    <a:lnT>
                      <a:noFill/>
                    </a:lnT>
                    <a:lnB>
                      <a:noFill/>
                    </a:lnB>
                    <a:solidFill>
                      <a:schemeClr val="bg1">
                        <a:lumMod val="95000"/>
                      </a:schemeClr>
                    </a:solidFill>
                  </a:tcPr>
                </a:tc>
                <a:tc>
                  <a:txBody>
                    <a:bodyPr/>
                    <a:lstStyle/>
                    <a:p>
                      <a:pPr marL="0" marR="0" algn="ctr">
                        <a:lnSpc>
                          <a:spcPct val="120000"/>
                        </a:lnSpc>
                        <a:spcBef>
                          <a:spcPts val="0"/>
                        </a:spcBef>
                        <a:spcAft>
                          <a:spcPts val="0"/>
                        </a:spcAft>
                      </a:pPr>
                      <a:r>
                        <a:rPr lang="en-US" sz="1600" b="1" i="0" dirty="0">
                          <a:solidFill>
                            <a:srgbClr val="000000"/>
                          </a:solidFill>
                          <a:latin typeface="Times New Roman"/>
                          <a:ea typeface="Calibri"/>
                          <a:cs typeface="Times New Roman"/>
                        </a:rPr>
                        <a:t>:</a:t>
                      </a:r>
                      <a:endParaRPr lang="en-US" sz="1100" i="1" dirty="0">
                        <a:latin typeface="Calibri"/>
                        <a:ea typeface="Calibri"/>
                        <a:cs typeface="Times New Roman"/>
                      </a:endParaRPr>
                    </a:p>
                  </a:txBody>
                  <a:tcPr marL="68580" marR="68580" marT="0" marB="0">
                    <a:lnL>
                      <a:noFill/>
                    </a:lnL>
                    <a:lnR>
                      <a:noFill/>
                    </a:lnR>
                    <a:lnT>
                      <a:noFill/>
                    </a:lnT>
                    <a:lnB>
                      <a:noFill/>
                    </a:lnB>
                    <a:solidFill>
                      <a:schemeClr val="bg1">
                        <a:lumMod val="95000"/>
                      </a:schemeClr>
                    </a:solidFill>
                  </a:tcPr>
                </a:tc>
                <a:tc>
                  <a:txBody>
                    <a:bodyPr/>
                    <a:lstStyle/>
                    <a:p>
                      <a:pPr marL="0" marR="0">
                        <a:lnSpc>
                          <a:spcPct val="120000"/>
                        </a:lnSpc>
                        <a:spcBef>
                          <a:spcPts val="0"/>
                        </a:spcBef>
                        <a:spcAft>
                          <a:spcPts val="0"/>
                        </a:spcAft>
                      </a:pPr>
                      <a:r>
                        <a:rPr lang="en-US" sz="1600" b="1" i="0" dirty="0">
                          <a:solidFill>
                            <a:srgbClr val="000000"/>
                          </a:solidFill>
                          <a:latin typeface="Times New Roman"/>
                          <a:ea typeface="Calibri"/>
                          <a:cs typeface="Times New Roman"/>
                        </a:rPr>
                        <a:t>Mrs. R. SASIREKABAI</a:t>
                      </a:r>
                      <a:endParaRPr lang="en-US" sz="1100" i="1" dirty="0">
                        <a:latin typeface="Calibri"/>
                        <a:ea typeface="Calibri"/>
                        <a:cs typeface="Times New Roman"/>
                      </a:endParaRPr>
                    </a:p>
                  </a:txBody>
                  <a:tcPr marL="68580" marR="68580" marT="0" marB="0">
                    <a:lnL>
                      <a:noFill/>
                    </a:lnL>
                    <a:lnR>
                      <a:noFill/>
                    </a:lnR>
                    <a:lnT>
                      <a:noFill/>
                    </a:lnT>
                    <a:lnB>
                      <a:noFill/>
                    </a:lnB>
                    <a:solidFill>
                      <a:schemeClr val="bg1">
                        <a:lumMod val="95000"/>
                      </a:schemeClr>
                    </a:solidFill>
                  </a:tcPr>
                </a:tc>
              </a:tr>
              <a:tr h="822587">
                <a:tc>
                  <a:txBody>
                    <a:bodyPr/>
                    <a:lstStyle/>
                    <a:p>
                      <a:pPr marL="0" marR="0">
                        <a:lnSpc>
                          <a:spcPct val="120000"/>
                        </a:lnSpc>
                        <a:spcBef>
                          <a:spcPts val="0"/>
                        </a:spcBef>
                        <a:spcAft>
                          <a:spcPts val="0"/>
                        </a:spcAft>
                      </a:pPr>
                      <a:r>
                        <a:rPr lang="en-US" sz="1600" b="1" i="0" dirty="0">
                          <a:solidFill>
                            <a:srgbClr val="000000"/>
                          </a:solidFill>
                          <a:latin typeface="Times New Roman"/>
                          <a:ea typeface="Calibri"/>
                          <a:cs typeface="Times New Roman"/>
                        </a:rPr>
                        <a:t>     SUBJECT NAME</a:t>
                      </a:r>
                      <a:endParaRPr lang="en-US" sz="1100" i="1" dirty="0">
                        <a:latin typeface="Calibri"/>
                        <a:ea typeface="Calibri"/>
                        <a:cs typeface="Times New Roman"/>
                      </a:endParaRPr>
                    </a:p>
                  </a:txBody>
                  <a:tcPr marL="68580" marR="68580" marT="0" marB="0">
                    <a:lnL>
                      <a:noFill/>
                    </a:lnL>
                    <a:lnR>
                      <a:noFill/>
                    </a:lnR>
                    <a:lnT>
                      <a:noFill/>
                    </a:lnT>
                    <a:lnB>
                      <a:noFill/>
                    </a:lnB>
                    <a:solidFill>
                      <a:schemeClr val="bg1">
                        <a:lumMod val="95000"/>
                      </a:schemeClr>
                    </a:solidFill>
                  </a:tcPr>
                </a:tc>
                <a:tc>
                  <a:txBody>
                    <a:bodyPr/>
                    <a:lstStyle/>
                    <a:p>
                      <a:pPr marL="0" marR="0" algn="ctr">
                        <a:lnSpc>
                          <a:spcPct val="120000"/>
                        </a:lnSpc>
                        <a:spcBef>
                          <a:spcPts val="0"/>
                        </a:spcBef>
                        <a:spcAft>
                          <a:spcPts val="0"/>
                        </a:spcAft>
                      </a:pPr>
                      <a:r>
                        <a:rPr lang="en-US" sz="1600" b="1" i="0">
                          <a:solidFill>
                            <a:srgbClr val="000000"/>
                          </a:solidFill>
                          <a:latin typeface="Times New Roman"/>
                          <a:ea typeface="Calibri"/>
                          <a:cs typeface="Times New Roman"/>
                        </a:rPr>
                        <a:t>:</a:t>
                      </a:r>
                      <a:endParaRPr lang="en-US" sz="1100" i="1">
                        <a:latin typeface="Calibri"/>
                        <a:ea typeface="Calibri"/>
                        <a:cs typeface="Times New Roman"/>
                      </a:endParaRPr>
                    </a:p>
                  </a:txBody>
                  <a:tcPr marL="68580" marR="68580" marT="0" marB="0">
                    <a:lnL>
                      <a:noFill/>
                    </a:lnL>
                    <a:lnR>
                      <a:noFill/>
                    </a:lnR>
                    <a:lnT>
                      <a:noFill/>
                    </a:lnT>
                    <a:lnB>
                      <a:noFill/>
                    </a:lnB>
                    <a:solidFill>
                      <a:schemeClr val="bg1">
                        <a:lumMod val="95000"/>
                      </a:schemeClr>
                    </a:solidFill>
                  </a:tcPr>
                </a:tc>
                <a:tc>
                  <a:txBody>
                    <a:bodyPr/>
                    <a:lstStyle/>
                    <a:p>
                      <a:pPr marL="0" marR="0">
                        <a:lnSpc>
                          <a:spcPct val="120000"/>
                        </a:lnSpc>
                        <a:spcBef>
                          <a:spcPts val="0"/>
                        </a:spcBef>
                        <a:spcAft>
                          <a:spcPts val="0"/>
                        </a:spcAft>
                      </a:pPr>
                      <a:r>
                        <a:rPr lang="en-US" sz="1600" b="1" i="0" dirty="0">
                          <a:solidFill>
                            <a:srgbClr val="000000"/>
                          </a:solidFill>
                          <a:latin typeface="Times New Roman"/>
                          <a:ea typeface="Calibri"/>
                          <a:cs typeface="Times New Roman"/>
                        </a:rPr>
                        <a:t>MICROPROCROSESSOR &amp; ‘C’ PROGRAMMING</a:t>
                      </a:r>
                      <a:endParaRPr lang="en-US" sz="1100" i="1" dirty="0">
                        <a:latin typeface="Calibri"/>
                        <a:ea typeface="Calibri"/>
                        <a:cs typeface="Times New Roman"/>
                      </a:endParaRPr>
                    </a:p>
                  </a:txBody>
                  <a:tcPr marL="68580" marR="68580" marT="0" marB="0">
                    <a:lnL>
                      <a:noFill/>
                    </a:lnL>
                    <a:lnR>
                      <a:noFill/>
                    </a:lnR>
                    <a:lnT>
                      <a:noFill/>
                    </a:lnT>
                    <a:lnB>
                      <a:noFill/>
                    </a:lnB>
                    <a:solidFill>
                      <a:schemeClr val="bg1">
                        <a:lumMod val="95000"/>
                      </a:schemeClr>
                    </a:solidFill>
                  </a:tcPr>
                </a:tc>
              </a:tr>
              <a:tr h="581597">
                <a:tc>
                  <a:txBody>
                    <a:bodyPr/>
                    <a:lstStyle/>
                    <a:p>
                      <a:pPr marL="0" marR="0">
                        <a:lnSpc>
                          <a:spcPct val="120000"/>
                        </a:lnSpc>
                        <a:spcBef>
                          <a:spcPts val="0"/>
                        </a:spcBef>
                        <a:spcAft>
                          <a:spcPts val="0"/>
                        </a:spcAft>
                      </a:pPr>
                      <a:r>
                        <a:rPr lang="en-US" sz="1600" b="1" i="0" dirty="0">
                          <a:solidFill>
                            <a:srgbClr val="000000"/>
                          </a:solidFill>
                          <a:latin typeface="Times New Roman"/>
                          <a:ea typeface="Calibri"/>
                          <a:cs typeface="Times New Roman"/>
                        </a:rPr>
                        <a:t>    SUBJECT CODE</a:t>
                      </a:r>
                    </a:p>
                    <a:p>
                      <a:pPr marL="0" marR="0">
                        <a:lnSpc>
                          <a:spcPct val="120000"/>
                        </a:lnSpc>
                        <a:spcBef>
                          <a:spcPts val="0"/>
                        </a:spcBef>
                        <a:spcAft>
                          <a:spcPts val="0"/>
                        </a:spcAft>
                      </a:pPr>
                      <a:r>
                        <a:rPr kumimoji="0" lang="en-US" sz="16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TOPIC</a:t>
                      </a:r>
                      <a:endParaRPr lang="en-US" sz="1600" i="1" dirty="0">
                        <a:latin typeface="Calibri"/>
                        <a:ea typeface="Calibri"/>
                        <a:cs typeface="Times New Roman"/>
                      </a:endParaRPr>
                    </a:p>
                  </a:txBody>
                  <a:tcPr marL="68580" marR="68580" marT="0" marB="0">
                    <a:lnL>
                      <a:noFill/>
                    </a:lnL>
                    <a:lnR>
                      <a:noFill/>
                    </a:lnR>
                    <a:lnT>
                      <a:noFill/>
                    </a:lnT>
                    <a:lnB>
                      <a:noFill/>
                    </a:lnB>
                    <a:solidFill>
                      <a:schemeClr val="bg1">
                        <a:lumMod val="95000"/>
                      </a:schemeClr>
                    </a:solidFill>
                  </a:tcPr>
                </a:tc>
                <a:tc>
                  <a:txBody>
                    <a:bodyPr/>
                    <a:lstStyle/>
                    <a:p>
                      <a:pPr marL="0" marR="0" algn="ctr">
                        <a:lnSpc>
                          <a:spcPct val="120000"/>
                        </a:lnSpc>
                        <a:spcBef>
                          <a:spcPts val="0"/>
                        </a:spcBef>
                        <a:spcAft>
                          <a:spcPts val="0"/>
                        </a:spcAft>
                      </a:pPr>
                      <a:r>
                        <a:rPr lang="en-US" sz="1600" b="1" i="0" dirty="0">
                          <a:solidFill>
                            <a:srgbClr val="000000"/>
                          </a:solidFill>
                          <a:latin typeface="Times New Roman"/>
                          <a:ea typeface="Calibri"/>
                          <a:cs typeface="Times New Roman"/>
                        </a:rPr>
                        <a:t>:</a:t>
                      </a:r>
                    </a:p>
                    <a:p>
                      <a:pPr marL="0" marR="0" algn="ctr">
                        <a:lnSpc>
                          <a:spcPct val="120000"/>
                        </a:lnSpc>
                        <a:spcBef>
                          <a:spcPts val="0"/>
                        </a:spcBef>
                        <a:spcAft>
                          <a:spcPts val="0"/>
                        </a:spcAft>
                      </a:pPr>
                      <a:r>
                        <a:rPr lang="en-US" sz="1600" b="1" kern="1200" dirty="0">
                          <a:solidFill>
                            <a:schemeClr val="tx1"/>
                          </a:solidFill>
                          <a:latin typeface="+mn-lt"/>
                          <a:ea typeface="+mn-ea"/>
                          <a:cs typeface="+mn-cs"/>
                        </a:rPr>
                        <a:t>:</a:t>
                      </a:r>
                      <a:endParaRPr lang="en-US" sz="1600" i="1" dirty="0">
                        <a:latin typeface="Calibri"/>
                        <a:ea typeface="Calibri"/>
                        <a:cs typeface="Times New Roman"/>
                      </a:endParaRPr>
                    </a:p>
                  </a:txBody>
                  <a:tcPr marL="68580" marR="68580" marT="0" marB="0">
                    <a:lnL>
                      <a:noFill/>
                    </a:lnL>
                    <a:lnR>
                      <a:noFill/>
                    </a:lnR>
                    <a:lnT>
                      <a:noFill/>
                    </a:lnT>
                    <a:lnB>
                      <a:noFill/>
                    </a:lnB>
                    <a:solidFill>
                      <a:schemeClr val="bg1">
                        <a:lumMod val="95000"/>
                      </a:schemeClr>
                    </a:solidFill>
                  </a:tcPr>
                </a:tc>
                <a:tc>
                  <a:txBody>
                    <a:bodyPr/>
                    <a:lstStyle/>
                    <a:p>
                      <a:pPr marL="0" marR="0">
                        <a:lnSpc>
                          <a:spcPct val="120000"/>
                        </a:lnSpc>
                        <a:spcBef>
                          <a:spcPts val="0"/>
                        </a:spcBef>
                        <a:spcAft>
                          <a:spcPts val="0"/>
                        </a:spcAft>
                      </a:pPr>
                      <a:r>
                        <a:rPr lang="en-US" sz="1600" b="1" i="0" dirty="0">
                          <a:solidFill>
                            <a:srgbClr val="000000"/>
                          </a:solidFill>
                          <a:latin typeface="Times New Roman"/>
                          <a:ea typeface="Calibri"/>
                          <a:cs typeface="Times New Roman"/>
                        </a:rPr>
                        <a:t>16SMBEPH2</a:t>
                      </a:r>
                    </a:p>
                    <a:p>
                      <a:pPr marL="0" marR="0">
                        <a:lnSpc>
                          <a:spcPct val="120000"/>
                        </a:lnSpc>
                        <a:spcBef>
                          <a:spcPts val="0"/>
                        </a:spcBef>
                        <a:spcAft>
                          <a:spcPts val="0"/>
                        </a:spcAft>
                      </a:pPr>
                      <a:r>
                        <a:rPr kumimoji="0" lang="en-US" sz="1600" b="1" i="0" u="none" strike="noStrike" cap="none" normalizeH="0" baseline="0" dirty="0" smtClean="0">
                          <a:ln>
                            <a:noFill/>
                          </a:ln>
                          <a:solidFill>
                            <a:srgbClr val="000000"/>
                          </a:solidFill>
                          <a:effectLst/>
                          <a:latin typeface="Times New Roman" pitchFamily="18" charset="0"/>
                          <a:ea typeface="Calibri"/>
                          <a:cs typeface="Times New Roman" pitchFamily="18" charset="0"/>
                        </a:rPr>
                        <a:t>ARCHITECTURE OF INTEL 8085</a:t>
                      </a:r>
                      <a:endParaRPr lang="en-US" sz="1600" b="1" i="0" dirty="0">
                        <a:solidFill>
                          <a:srgbClr val="000000"/>
                        </a:solidFill>
                        <a:latin typeface="Times New Roman"/>
                        <a:ea typeface="Calibri"/>
                        <a:cs typeface="Times New Roman"/>
                      </a:endParaRPr>
                    </a:p>
                    <a:p>
                      <a:pPr marL="0" marR="0">
                        <a:lnSpc>
                          <a:spcPct val="120000"/>
                        </a:lnSpc>
                        <a:spcBef>
                          <a:spcPts val="0"/>
                        </a:spcBef>
                        <a:spcAft>
                          <a:spcPts val="0"/>
                        </a:spcAft>
                      </a:pPr>
                      <a:endParaRPr lang="en-US" sz="1100" i="1" dirty="0">
                        <a:latin typeface="Calibri"/>
                        <a:ea typeface="Calibri"/>
                        <a:cs typeface="Times New Roman"/>
                      </a:endParaRPr>
                    </a:p>
                  </a:txBody>
                  <a:tcPr marL="68580" marR="68580" marT="0" marB="0">
                    <a:lnL>
                      <a:noFill/>
                    </a:lnL>
                    <a:lnR>
                      <a:noFill/>
                    </a:lnR>
                    <a:lnT>
                      <a:noFill/>
                    </a:lnT>
                    <a:lnB>
                      <a:noFill/>
                    </a:lnB>
                    <a:solidFill>
                      <a:schemeClr val="bg1">
                        <a:lumMod val="95000"/>
                      </a:schemeClr>
                    </a:solidFill>
                  </a:tcPr>
                </a:tc>
              </a:tr>
            </a:tbl>
          </a:graphicData>
        </a:graphic>
      </p:graphicFrame>
      <p:sp>
        <p:nvSpPr>
          <p:cNvPr id="1048586" name="Rectangle 5"/>
          <p:cNvSpPr>
            <a:spLocks noChangeArrowheads="1"/>
          </p:cNvSpPr>
          <p:nvPr/>
        </p:nvSpPr>
        <p:spPr bwMode="auto">
          <a:xfrm>
            <a:off x="0" y="9029"/>
            <a:ext cx="233680" cy="53594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ustDataLst>
      <p:tags r:id="rId1"/>
    </p:custDataLst>
  </p:cSld>
  <p:clrMapOvr>
    <a:masterClrMapping/>
  </p:clrMapOvr>
  <p:transition spd="slow" advTm="4367"/>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8" name="Picture 2"/>
          <p:cNvPicPr>
            <a:picLocks noChangeAspect="1"/>
          </p:cNvPicPr>
          <p:nvPr/>
        </p:nvPicPr>
        <p:blipFill>
          <a:blip r:embed="rId3"/>
          <a:stretch>
            <a:fillRect/>
          </a:stretch>
        </p:blipFill>
        <p:spPr>
          <a:xfrm>
            <a:off x="606056" y="1433192"/>
            <a:ext cx="10940901" cy="5010137"/>
          </a:xfrm>
          <a:prstGeom prst="rect">
            <a:avLst/>
          </a:prstGeom>
        </p:spPr>
      </p:pic>
      <p:sp>
        <p:nvSpPr>
          <p:cNvPr id="1048606" name="TextBox 3"/>
          <p:cNvSpPr txBox="1"/>
          <p:nvPr/>
        </p:nvSpPr>
        <p:spPr>
          <a:xfrm>
            <a:off x="1851102" y="557939"/>
            <a:ext cx="9300118" cy="646331"/>
          </a:xfrm>
          <a:prstGeom prst="rect">
            <a:avLst/>
          </a:prstGeom>
          <a:solidFill>
            <a:srgbClr val="FFC000"/>
          </a:solidFill>
          <a:ln>
            <a:solidFill>
              <a:srgbClr val="00B0F0"/>
            </a:solidFill>
          </a:ln>
        </p:spPr>
        <p:txBody>
          <a:bodyPr wrap="square" rtlCol="0">
            <a:spAutoFit/>
          </a:bodyPr>
          <a:lstStyle/>
          <a:p>
            <a:r>
              <a:rPr lang="en-IN" sz="3600" dirty="0"/>
              <a:t>    </a:t>
            </a:r>
            <a:r>
              <a:rPr lang="en-IN" sz="3600" dirty="0">
                <a:latin typeface="Times New Roman" pitchFamily="18" charset="0"/>
                <a:cs typeface="Times New Roman" pitchFamily="18" charset="0"/>
              </a:rPr>
              <a:t>PIN CONFIGURATION OF INTEL 8085</a:t>
            </a:r>
          </a:p>
        </p:txBody>
      </p:sp>
    </p:spTree>
    <p:custDataLst>
      <p:tags r:id="rId1"/>
    </p:custDataLst>
  </p:cSld>
  <p:clrMapOvr>
    <a:masterClrMapping/>
  </p:clrMapOvr>
  <p:transition spd="slow" advTm="66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48606"/>
                                        </p:tgtEl>
                                        <p:attrNameLst>
                                          <p:attrName>style.visibility</p:attrName>
                                        </p:attrNameLst>
                                      </p:cBhvr>
                                      <p:to>
                                        <p:strVal val="visible"/>
                                      </p:to>
                                    </p:set>
                                    <p:anim calcmode="lin" valueType="num">
                                      <p:cBhvr>
                                        <p:cTn id="7" dur="1000" fill="hold"/>
                                        <p:tgtEl>
                                          <p:spTgt spid="1048606"/>
                                        </p:tgtEl>
                                        <p:attrNameLst>
                                          <p:attrName>ppt_w</p:attrName>
                                        </p:attrNameLst>
                                      </p:cBhvr>
                                      <p:tavLst>
                                        <p:tav tm="0">
                                          <p:val>
                                            <p:fltVal val="0"/>
                                          </p:val>
                                        </p:tav>
                                        <p:tav tm="100000">
                                          <p:val>
                                            <p:strVal val="#ppt_w"/>
                                          </p:val>
                                        </p:tav>
                                      </p:tavLst>
                                    </p:anim>
                                    <p:anim calcmode="lin" valueType="num">
                                      <p:cBhvr>
                                        <p:cTn id="8" dur="1000" fill="hold"/>
                                        <p:tgtEl>
                                          <p:spTgt spid="1048606"/>
                                        </p:tgtEl>
                                        <p:attrNameLst>
                                          <p:attrName>ppt_h</p:attrName>
                                        </p:attrNameLst>
                                      </p:cBhvr>
                                      <p:tavLst>
                                        <p:tav tm="0">
                                          <p:val>
                                            <p:fltVal val="0"/>
                                          </p:val>
                                        </p:tav>
                                        <p:tav tm="100000">
                                          <p:val>
                                            <p:strVal val="#ppt_h"/>
                                          </p:val>
                                        </p:tav>
                                      </p:tavLst>
                                    </p:anim>
                                    <p:anim calcmode="lin" valueType="num">
                                      <p:cBhvr>
                                        <p:cTn id="9" dur="1000" fill="hold"/>
                                        <p:tgtEl>
                                          <p:spTgt spid="1048606"/>
                                        </p:tgtEl>
                                        <p:attrNameLst>
                                          <p:attrName>style.rotation</p:attrName>
                                        </p:attrNameLst>
                                      </p:cBhvr>
                                      <p:tavLst>
                                        <p:tav tm="0">
                                          <p:val>
                                            <p:fltVal val="90"/>
                                          </p:val>
                                        </p:tav>
                                        <p:tav tm="100000">
                                          <p:val>
                                            <p:fltVal val="0"/>
                                          </p:val>
                                        </p:tav>
                                      </p:tavLst>
                                    </p:anim>
                                    <p:animEffect transition="in" filter="fade">
                                      <p:cBhvr>
                                        <p:cTn id="10" dur="1000"/>
                                        <p:tgtEl>
                                          <p:spTgt spid="104860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2097158"/>
                                        </p:tgtEl>
                                        <p:attrNameLst>
                                          <p:attrName>style.visibility</p:attrName>
                                        </p:attrNameLst>
                                      </p:cBhvr>
                                      <p:to>
                                        <p:strVal val="visible"/>
                                      </p:to>
                                    </p:set>
                                    <p:animEffect transition="in" filter="wheel(1)">
                                      <p:cBhvr>
                                        <p:cTn id="15" dur="2000"/>
                                        <p:tgtEl>
                                          <p:spTgt spid="2097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Rectangle 1"/>
          <p:cNvSpPr>
            <a:spLocks noChangeArrowheads="1"/>
          </p:cNvSpPr>
          <p:nvPr/>
        </p:nvSpPr>
        <p:spPr bwMode="auto">
          <a:xfrm>
            <a:off x="648587" y="333504"/>
            <a:ext cx="10951534" cy="5909310"/>
          </a:xfrm>
          <a:prstGeom prst="rect">
            <a:avLst/>
          </a:prstGeom>
          <a:solidFill>
            <a:srgbClr val="FFFFFF"/>
          </a:solid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2000" b="1" i="0" u="none" strike="noStrike" cap="none" normalizeH="0" baseline="0" dirty="0">
                <a:ln>
                  <a:noFill/>
                </a:ln>
                <a:solidFill>
                  <a:srgbClr val="FF0000"/>
                </a:solidFill>
                <a:effectLst/>
                <a:latin typeface="Times New Roman" pitchFamily="18" charset="0"/>
                <a:cs typeface="Times New Roman" pitchFamily="18" charset="0"/>
              </a:rPr>
              <a:t>8085 Pin description </a:t>
            </a:r>
            <a:endParaRPr kumimoji="0" lang="en-US" altLang="en-US" sz="2000" b="0"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pPr>
            <a:r>
              <a:rPr kumimoji="0" lang="en-US" altLang="en-US" sz="16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altLang="en-US" sz="1600" b="1" i="0" u="none" strike="noStrike" cap="none" normalizeH="0" baseline="0" dirty="0">
                <a:ln>
                  <a:noFill/>
                </a:ln>
                <a:solidFill>
                  <a:srgbClr val="000000"/>
                </a:solidFill>
                <a:effectLst/>
                <a:latin typeface="Times New Roman" pitchFamily="18" charset="0"/>
                <a:cs typeface="Times New Roman" pitchFamily="18" charset="0"/>
              </a:rPr>
              <a:t>Higher Order Address pins- A</a:t>
            </a:r>
            <a:r>
              <a:rPr kumimoji="0" lang="en-US" altLang="en-US" sz="1600" b="1" i="0" u="none" strike="noStrike" cap="none" normalizeH="0" baseline="-30000" dirty="0">
                <a:ln>
                  <a:noFill/>
                </a:ln>
                <a:solidFill>
                  <a:srgbClr val="000000"/>
                </a:solidFill>
                <a:effectLst/>
                <a:latin typeface="Times New Roman" pitchFamily="18" charset="0"/>
                <a:cs typeface="Times New Roman" pitchFamily="18" charset="0"/>
              </a:rPr>
              <a:t>15 </a:t>
            </a:r>
            <a:r>
              <a:rPr kumimoji="0" lang="en-US" altLang="en-US" sz="1600" b="1" i="0" u="none" strike="noStrike" cap="none" normalizeH="0" baseline="0" dirty="0">
                <a:ln>
                  <a:noFill/>
                </a:ln>
                <a:solidFill>
                  <a:srgbClr val="000000"/>
                </a:solidFill>
                <a:effectLst/>
                <a:latin typeface="Times New Roman" pitchFamily="18" charset="0"/>
                <a:cs typeface="Times New Roman" pitchFamily="18" charset="0"/>
              </a:rPr>
              <a:t>– A</a:t>
            </a:r>
            <a:r>
              <a:rPr kumimoji="0" lang="en-US" altLang="en-US" sz="1600" b="1" i="0" u="none" strike="noStrike" cap="none" normalizeH="0" baseline="-30000" dirty="0">
                <a:ln>
                  <a:noFill/>
                </a:ln>
                <a:solidFill>
                  <a:srgbClr val="000000"/>
                </a:solidFill>
                <a:effectLst/>
                <a:latin typeface="Times New Roman" pitchFamily="18" charset="0"/>
                <a:cs typeface="Times New Roman" pitchFamily="18" charset="0"/>
              </a:rPr>
              <a:t>8</a:t>
            </a:r>
            <a:endParaRPr kumimoji="0" lang="en-US" altLang="en-US" sz="1600" b="1" i="0" u="none" strike="noStrike" cap="none" normalizeH="0" baseline="0" dirty="0">
              <a:ln>
                <a:noFill/>
              </a:ln>
              <a:solidFill>
                <a:srgbClr val="000000"/>
              </a:solidFill>
              <a:effectLst/>
              <a:latin typeface="Times New Roman" pitchFamily="18" charset="0"/>
              <a:cs typeface="Times New Roman" pitchFamily="18" charset="0"/>
            </a:endParaRPr>
          </a:p>
          <a:p>
            <a:pPr>
              <a:lnSpc>
                <a:spcPct val="150000"/>
              </a:lnSpc>
              <a:buFontTx/>
              <a:buChar char="•"/>
            </a:pPr>
            <a:r>
              <a:rPr kumimoji="0" lang="en-US" altLang="en-US" sz="1600" b="1" i="0" u="none" strike="noStrike" cap="none" normalizeH="0" baseline="0" dirty="0">
                <a:ln>
                  <a:noFill/>
                </a:ln>
                <a:solidFill>
                  <a:srgbClr val="000000"/>
                </a:solidFill>
                <a:effectLst/>
                <a:latin typeface="Times New Roman" pitchFamily="18" charset="0"/>
                <a:cs typeface="Times New Roman" pitchFamily="18" charset="0"/>
              </a:rPr>
              <a:t>  The address bus has 8 signal lines A8 – A15 which are unidirectional.</a:t>
            </a:r>
          </a:p>
          <a:p>
            <a:pPr marL="0" marR="0" lvl="0" indent="0" algn="l" defTabSz="914400" rtl="0" eaLnBrk="0" fontAlgn="base" latinLnBrk="0" hangingPunct="0">
              <a:lnSpc>
                <a:spcPct val="150000"/>
              </a:lnSpc>
              <a:spcBef>
                <a:spcPct val="0"/>
              </a:spcBef>
              <a:spcAft>
                <a:spcPct val="0"/>
              </a:spcAft>
              <a:buClrTx/>
              <a:buSzTx/>
              <a:buFontTx/>
              <a:buChar char="•"/>
            </a:pPr>
            <a:r>
              <a:rPr kumimoji="0" lang="en-US" altLang="en-US" sz="1600" b="1" i="0" u="none" strike="noStrike" cap="none" normalizeH="0" baseline="0" dirty="0">
                <a:ln>
                  <a:noFill/>
                </a:ln>
                <a:solidFill>
                  <a:srgbClr val="000000"/>
                </a:solidFill>
                <a:effectLst/>
                <a:latin typeface="Times New Roman" pitchFamily="18" charset="0"/>
                <a:cs typeface="Times New Roman" pitchFamily="18" charset="0"/>
              </a:rPr>
              <a:t>  Lower Order Address/ Data Pins- AD</a:t>
            </a:r>
            <a:r>
              <a:rPr kumimoji="0" lang="en-US" altLang="en-US" sz="1600" b="1" i="0" u="none" strike="noStrike" cap="none" normalizeH="0" baseline="-30000" dirty="0">
                <a:ln>
                  <a:noFill/>
                </a:ln>
                <a:solidFill>
                  <a:srgbClr val="000000"/>
                </a:solidFill>
                <a:effectLst/>
                <a:latin typeface="Times New Roman" pitchFamily="18" charset="0"/>
                <a:cs typeface="Times New Roman" pitchFamily="18" charset="0"/>
              </a:rPr>
              <a:t>7</a:t>
            </a:r>
            <a:r>
              <a:rPr kumimoji="0" lang="en-US" altLang="en-US" sz="1600" b="1" i="0" u="none" strike="noStrike" cap="none" normalizeH="0" baseline="0" dirty="0">
                <a:ln>
                  <a:noFill/>
                </a:ln>
                <a:solidFill>
                  <a:srgbClr val="000000"/>
                </a:solidFill>
                <a:effectLst/>
                <a:latin typeface="Times New Roman" pitchFamily="18" charset="0"/>
                <a:cs typeface="Times New Roman" pitchFamily="18" charset="0"/>
              </a:rPr>
              <a:t>-AD</a:t>
            </a:r>
            <a:r>
              <a:rPr kumimoji="0" lang="en-US" altLang="en-US" sz="1600" b="1" i="0" u="none" strike="noStrike" cap="none" normalizeH="0" baseline="-30000" dirty="0">
                <a:ln>
                  <a:noFill/>
                </a:ln>
                <a:solidFill>
                  <a:srgbClr val="000000"/>
                </a:solidFill>
                <a:effectLst/>
                <a:latin typeface="Times New Roman" pitchFamily="18" charset="0"/>
                <a:cs typeface="Times New Roman" pitchFamily="18" charset="0"/>
              </a:rPr>
              <a:t>0</a:t>
            </a:r>
            <a:endParaRPr kumimoji="0" lang="en-US" altLang="en-US" sz="1600" b="1" i="0" u="none" strike="noStrike" cap="none" normalizeH="0" baseline="0" dirty="0">
              <a:ln>
                <a:noFill/>
              </a:ln>
              <a:solidFill>
                <a:srgbClr val="000000"/>
              </a:solidFill>
              <a:effectLst/>
              <a:latin typeface="Times New Roman" pitchFamily="18" charset="0"/>
              <a:cs typeface="Times New Roman" pitchFamily="18" charset="0"/>
            </a:endParaRPr>
          </a:p>
          <a:p>
            <a:pPr>
              <a:lnSpc>
                <a:spcPct val="150000"/>
              </a:lnSpc>
              <a:buFontTx/>
              <a:buChar char="•"/>
            </a:pPr>
            <a:r>
              <a:rPr kumimoji="0" lang="en-US" altLang="en-US" sz="1600" b="1" i="0" u="none" strike="noStrike" cap="none" normalizeH="0" baseline="0" dirty="0">
                <a:ln>
                  <a:noFill/>
                </a:ln>
                <a:solidFill>
                  <a:srgbClr val="000000"/>
                </a:solidFill>
                <a:effectLst/>
                <a:latin typeface="Times New Roman" pitchFamily="18" charset="0"/>
                <a:cs typeface="Times New Roman" pitchFamily="18" charset="0"/>
              </a:rPr>
              <a:t>  These are time multiplexed pins and are de-multiplexed using the pin ALE</a:t>
            </a:r>
          </a:p>
          <a:p>
            <a:pPr>
              <a:lnSpc>
                <a:spcPct val="150000"/>
              </a:lnSpc>
              <a:buFontTx/>
              <a:buChar char="•"/>
            </a:pPr>
            <a:r>
              <a:rPr kumimoji="0" lang="en-US" altLang="en-US" sz="1600" b="1" i="0" u="none" strike="noStrike" cap="none" normalizeH="0" baseline="0" dirty="0">
                <a:ln>
                  <a:noFill/>
                </a:ln>
                <a:solidFill>
                  <a:srgbClr val="000000"/>
                </a:solidFill>
                <a:effectLst/>
                <a:latin typeface="Times New Roman" pitchFamily="18" charset="0"/>
                <a:cs typeface="Times New Roman" pitchFamily="18" charset="0"/>
              </a:rPr>
              <a:t>   So, the bits AD0 – AD7 are bi-directional and serve as A0 – A7 and D0 – D7 at the same time.</a:t>
            </a:r>
          </a:p>
          <a:p>
            <a:pPr>
              <a:lnSpc>
                <a:spcPct val="150000"/>
              </a:lnSpc>
              <a:buFontTx/>
              <a:buChar char="•"/>
            </a:pPr>
            <a:r>
              <a:rPr kumimoji="0" lang="en-US" altLang="en-US" sz="1600" b="1" i="0" u="none" strike="noStrike" cap="none" normalizeH="0" baseline="0" dirty="0">
                <a:ln>
                  <a:noFill/>
                </a:ln>
                <a:solidFill>
                  <a:srgbClr val="000000"/>
                </a:solidFill>
                <a:effectLst/>
                <a:latin typeface="Times New Roman" pitchFamily="18" charset="0"/>
                <a:cs typeface="Times New Roman" pitchFamily="18" charset="0"/>
              </a:rPr>
              <a:t>   During the execution of the instruction, these lines carry the address bits during the early part, then during the late parts of the execution, they carry the 8 data bits.</a:t>
            </a:r>
          </a:p>
          <a:p>
            <a:pPr>
              <a:lnSpc>
                <a:spcPct val="150000"/>
              </a:lnSpc>
              <a:buFontTx/>
              <a:buChar char="•"/>
            </a:pPr>
            <a:r>
              <a:rPr kumimoji="0" lang="en-US" altLang="en-US" sz="1600" b="1" i="0" u="none" strike="noStrike" cap="none" normalizeH="0" baseline="0" dirty="0">
                <a:ln>
                  <a:noFill/>
                </a:ln>
                <a:solidFill>
                  <a:srgbClr val="000000"/>
                </a:solidFill>
                <a:effectLst/>
                <a:latin typeface="Times New Roman" pitchFamily="18" charset="0"/>
                <a:cs typeface="Times New Roman" pitchFamily="18" charset="0"/>
              </a:rPr>
              <a:t> In order to separate the address from the data, we can use a latch to save the value before the function of the bits changes.</a:t>
            </a:r>
          </a:p>
          <a:p>
            <a:pPr marL="0" marR="0" lvl="0" indent="0" algn="l" defTabSz="914400" rtl="0" eaLnBrk="0" fontAlgn="base" latinLnBrk="0" hangingPunct="0">
              <a:lnSpc>
                <a:spcPct val="150000"/>
              </a:lnSpc>
              <a:spcBef>
                <a:spcPct val="0"/>
              </a:spcBef>
              <a:spcAft>
                <a:spcPct val="0"/>
              </a:spcAft>
              <a:buClrTx/>
              <a:buSzTx/>
              <a:buFontTx/>
              <a:buChar char="•"/>
            </a:pPr>
            <a:r>
              <a:rPr kumimoji="0" lang="en-US" altLang="en-US" sz="1600" b="1" i="0" u="none" strike="noStrike" cap="none" normalizeH="0" baseline="0" dirty="0">
                <a:ln>
                  <a:noFill/>
                </a:ln>
                <a:solidFill>
                  <a:srgbClr val="000000"/>
                </a:solidFill>
                <a:effectLst/>
                <a:latin typeface="Times New Roman" pitchFamily="18" charset="0"/>
                <a:cs typeface="Times New Roman" pitchFamily="18" charset="0"/>
              </a:rPr>
              <a:t> Control Pins – RD, WR</a:t>
            </a:r>
          </a:p>
          <a:p>
            <a:pPr>
              <a:lnSpc>
                <a:spcPct val="150000"/>
              </a:lnSpc>
              <a:buFontTx/>
              <a:buChar char="•"/>
            </a:pPr>
            <a:r>
              <a:rPr kumimoji="0" lang="en-US" altLang="en-US" sz="1600" b="1" i="0" u="none" strike="noStrike" cap="none" normalizeH="0" baseline="0" dirty="0">
                <a:ln>
                  <a:noFill/>
                </a:ln>
                <a:solidFill>
                  <a:srgbClr val="000000"/>
                </a:solidFill>
                <a:effectLst/>
                <a:latin typeface="Times New Roman" pitchFamily="18" charset="0"/>
                <a:cs typeface="Times New Roman" pitchFamily="18" charset="0"/>
              </a:rPr>
              <a:t>These are active low Read &amp; Write pins</a:t>
            </a:r>
          </a:p>
          <a:p>
            <a:pPr marL="0" marR="0" lvl="0" indent="0" algn="l" defTabSz="914400" rtl="0" eaLnBrk="0" fontAlgn="base" latinLnBrk="0" hangingPunct="0">
              <a:lnSpc>
                <a:spcPct val="150000"/>
              </a:lnSpc>
              <a:spcBef>
                <a:spcPct val="0"/>
              </a:spcBef>
              <a:spcAft>
                <a:spcPct val="0"/>
              </a:spcAft>
              <a:buClrTx/>
              <a:buSzTx/>
              <a:buFontTx/>
              <a:buChar char="•"/>
            </a:pPr>
            <a:r>
              <a:rPr kumimoji="0" lang="en-US" altLang="en-US" sz="1600" b="1" i="0" u="none" strike="noStrike" cap="none" normalizeH="0" baseline="0" dirty="0">
                <a:ln>
                  <a:noFill/>
                </a:ln>
                <a:solidFill>
                  <a:srgbClr val="000000"/>
                </a:solidFill>
                <a:effectLst/>
                <a:latin typeface="Times New Roman" pitchFamily="18" charset="0"/>
                <a:cs typeface="Times New Roman" pitchFamily="18" charset="0"/>
              </a:rPr>
              <a:t>Status Pins – ALE, IO/M (active low), S</a:t>
            </a:r>
            <a:r>
              <a:rPr kumimoji="0" lang="en-US" altLang="en-US" sz="1600" b="1" i="0" u="none" strike="noStrike" cap="none" normalizeH="0" baseline="-30000" dirty="0">
                <a:ln>
                  <a:noFill/>
                </a:ln>
                <a:solidFill>
                  <a:srgbClr val="000000"/>
                </a:solidFill>
                <a:effectLst/>
                <a:latin typeface="Times New Roman" pitchFamily="18" charset="0"/>
                <a:cs typeface="Times New Roman" pitchFamily="18" charset="0"/>
              </a:rPr>
              <a:t>1</a:t>
            </a:r>
            <a:r>
              <a:rPr kumimoji="0" lang="en-US" altLang="en-US" sz="1600" b="1" i="0" u="none" strike="noStrike" cap="none" normalizeH="0" baseline="0" dirty="0">
                <a:ln>
                  <a:noFill/>
                </a:ln>
                <a:solidFill>
                  <a:srgbClr val="000000"/>
                </a:solidFill>
                <a:effectLst/>
                <a:latin typeface="Times New Roman" pitchFamily="18" charset="0"/>
                <a:cs typeface="Times New Roman" pitchFamily="18" charset="0"/>
              </a:rPr>
              <a:t>, S</a:t>
            </a:r>
            <a:r>
              <a:rPr kumimoji="0" lang="en-US" altLang="en-US" sz="1600" b="1" i="0" u="none" strike="noStrike" cap="none" normalizeH="0" baseline="-30000" dirty="0">
                <a:ln>
                  <a:noFill/>
                </a:ln>
                <a:solidFill>
                  <a:srgbClr val="000000"/>
                </a:solidFill>
                <a:effectLst/>
                <a:latin typeface="Times New Roman" pitchFamily="18" charset="0"/>
                <a:cs typeface="Times New Roman" pitchFamily="18" charset="0"/>
              </a:rPr>
              <a:t>0</a:t>
            </a:r>
            <a:endParaRPr kumimoji="0" lang="en-US" altLang="en-US" sz="1600" b="1" i="0" u="none" strike="noStrike" cap="none" normalizeH="0" baseline="0" dirty="0">
              <a:ln>
                <a:noFill/>
              </a:ln>
              <a:solidFill>
                <a:srgbClr val="000000"/>
              </a:solidFill>
              <a:effectLst/>
              <a:latin typeface="Times New Roman" pitchFamily="18" charset="0"/>
              <a:cs typeface="Times New Roman" pitchFamily="18" charset="0"/>
            </a:endParaRPr>
          </a:p>
          <a:p>
            <a:pPr marL="457200" marR="0" lvl="1" indent="0" algn="l" defTabSz="914400" rtl="0" eaLnBrk="0" fontAlgn="base" latinLnBrk="0" hangingPunct="0">
              <a:lnSpc>
                <a:spcPct val="150000"/>
              </a:lnSpc>
              <a:spcBef>
                <a:spcPct val="0"/>
              </a:spcBef>
              <a:spcAft>
                <a:spcPct val="0"/>
              </a:spcAft>
              <a:buClrTx/>
              <a:buSzTx/>
              <a:buFontTx/>
              <a:buChar char="•"/>
            </a:pPr>
            <a:r>
              <a:rPr kumimoji="0" lang="en-US" altLang="en-US" sz="1600" b="1" i="0" u="none" strike="noStrike" cap="none" normalizeH="0" baseline="0" dirty="0">
                <a:ln>
                  <a:noFill/>
                </a:ln>
                <a:solidFill>
                  <a:srgbClr val="000000"/>
                </a:solidFill>
                <a:effectLst/>
                <a:latin typeface="Times New Roman" pitchFamily="18" charset="0"/>
                <a:cs typeface="Times New Roman" pitchFamily="18" charset="0"/>
              </a:rPr>
              <a:t>ALE (Address Latch Enable)-Used to de-multiplex AD</a:t>
            </a:r>
            <a:r>
              <a:rPr kumimoji="0" lang="en-US" altLang="en-US" sz="1600" b="1" i="0" u="none" strike="noStrike" cap="none" normalizeH="0" baseline="-30000" dirty="0">
                <a:ln>
                  <a:noFill/>
                </a:ln>
                <a:solidFill>
                  <a:srgbClr val="000000"/>
                </a:solidFill>
                <a:effectLst/>
                <a:latin typeface="Times New Roman" pitchFamily="18" charset="0"/>
                <a:cs typeface="Times New Roman" pitchFamily="18" charset="0"/>
              </a:rPr>
              <a:t>7</a:t>
            </a:r>
            <a:r>
              <a:rPr kumimoji="0" lang="en-US" altLang="en-US" sz="1600" b="1" i="0" u="none" strike="noStrike" cap="none" normalizeH="0" baseline="0" dirty="0">
                <a:ln>
                  <a:noFill/>
                </a:ln>
                <a:solidFill>
                  <a:srgbClr val="000000"/>
                </a:solidFill>
                <a:effectLst/>
                <a:latin typeface="Times New Roman" pitchFamily="18" charset="0"/>
                <a:cs typeface="Times New Roman" pitchFamily="18" charset="0"/>
              </a:rPr>
              <a:t>-AD</a:t>
            </a:r>
            <a:r>
              <a:rPr kumimoji="0" lang="en-US" altLang="en-US" sz="1600" b="1" i="0" u="none" strike="noStrike" cap="none" normalizeH="0" baseline="-30000" dirty="0">
                <a:ln>
                  <a:noFill/>
                </a:ln>
                <a:solidFill>
                  <a:srgbClr val="000000"/>
                </a:solidFill>
                <a:effectLst/>
                <a:latin typeface="Times New Roman" pitchFamily="18" charset="0"/>
                <a:cs typeface="Times New Roman" pitchFamily="18" charset="0"/>
              </a:rPr>
              <a:t>0</a:t>
            </a:r>
            <a:endParaRPr kumimoji="0" lang="en-US" altLang="en-US" sz="1600" b="1" i="0" u="none" strike="noStrike" cap="none" normalizeH="0" baseline="0" dirty="0">
              <a:ln>
                <a:noFill/>
              </a:ln>
              <a:solidFill>
                <a:srgbClr val="000000"/>
              </a:solidFill>
              <a:effectLst/>
              <a:latin typeface="Times New Roman" pitchFamily="18" charset="0"/>
              <a:cs typeface="Times New Roman" pitchFamily="18" charset="0"/>
            </a:endParaRPr>
          </a:p>
          <a:p>
            <a:pPr marL="457200" marR="0" lvl="1" indent="0" algn="l" defTabSz="914400" rtl="0" eaLnBrk="0" fontAlgn="base" latinLnBrk="0" hangingPunct="0">
              <a:lnSpc>
                <a:spcPct val="150000"/>
              </a:lnSpc>
              <a:spcBef>
                <a:spcPct val="0"/>
              </a:spcBef>
              <a:spcAft>
                <a:spcPct val="0"/>
              </a:spcAft>
              <a:buClrTx/>
              <a:buSzTx/>
              <a:buFontTx/>
              <a:buChar char="•"/>
            </a:pPr>
            <a:r>
              <a:rPr kumimoji="0" lang="en-US" altLang="en-US" sz="1600" b="1" i="0" u="none" strike="noStrike" cap="none" normalizeH="0" baseline="0" dirty="0">
                <a:ln>
                  <a:noFill/>
                </a:ln>
                <a:solidFill>
                  <a:srgbClr val="000000"/>
                </a:solidFill>
                <a:effectLst/>
                <a:latin typeface="Times New Roman" pitchFamily="18" charset="0"/>
                <a:cs typeface="Times New Roman" pitchFamily="18" charset="0"/>
              </a:rPr>
              <a:t>IO/M – Used to select I/O or Memory operation</a:t>
            </a:r>
          </a:p>
          <a:p>
            <a:pPr marL="457200" marR="0" lvl="1" indent="0" algn="l" defTabSz="914400" rtl="0" eaLnBrk="0" fontAlgn="base" latinLnBrk="0" hangingPunct="0">
              <a:lnSpc>
                <a:spcPct val="150000"/>
              </a:lnSpc>
              <a:spcBef>
                <a:spcPct val="0"/>
              </a:spcBef>
              <a:spcAft>
                <a:spcPct val="0"/>
              </a:spcAft>
              <a:buClrTx/>
              <a:buSzTx/>
              <a:buFontTx/>
              <a:buChar char="•"/>
            </a:pPr>
            <a:r>
              <a:rPr kumimoji="0" lang="en-US" altLang="en-US" sz="1600" b="1" i="0" u="none" strike="noStrike" cap="none" normalizeH="0" baseline="0" dirty="0">
                <a:ln>
                  <a:noFill/>
                </a:ln>
                <a:solidFill>
                  <a:srgbClr val="000000"/>
                </a:solidFill>
                <a:effectLst/>
                <a:latin typeface="Times New Roman" pitchFamily="18" charset="0"/>
                <a:cs typeface="Times New Roman" pitchFamily="18" charset="0"/>
              </a:rPr>
              <a:t>S</a:t>
            </a:r>
            <a:r>
              <a:rPr kumimoji="0" lang="en-US" altLang="en-US" sz="1600" b="1" i="0" u="none" strike="noStrike" cap="none" normalizeH="0" baseline="-30000" dirty="0">
                <a:ln>
                  <a:noFill/>
                </a:ln>
                <a:solidFill>
                  <a:srgbClr val="000000"/>
                </a:solidFill>
                <a:effectLst/>
                <a:latin typeface="Times New Roman" pitchFamily="18" charset="0"/>
                <a:cs typeface="Times New Roman" pitchFamily="18" charset="0"/>
              </a:rPr>
              <a:t>1</a:t>
            </a:r>
            <a:r>
              <a:rPr kumimoji="0" lang="en-US" altLang="en-US" sz="1600" b="1" i="0" u="none" strike="noStrike" cap="none" normalizeH="0" baseline="0" dirty="0">
                <a:ln>
                  <a:noFill/>
                </a:ln>
                <a:solidFill>
                  <a:srgbClr val="000000"/>
                </a:solidFill>
                <a:effectLst/>
                <a:latin typeface="Times New Roman" pitchFamily="18" charset="0"/>
                <a:cs typeface="Times New Roman" pitchFamily="18" charset="0"/>
              </a:rPr>
              <a:t>,S</a:t>
            </a:r>
            <a:r>
              <a:rPr kumimoji="0" lang="en-US" altLang="en-US" sz="1600" b="1" i="0" u="none" strike="noStrike" cap="none" normalizeH="0" baseline="-30000" dirty="0">
                <a:ln>
                  <a:noFill/>
                </a:ln>
                <a:solidFill>
                  <a:srgbClr val="000000"/>
                </a:solidFill>
                <a:effectLst/>
                <a:latin typeface="Times New Roman" pitchFamily="18" charset="0"/>
                <a:cs typeface="Times New Roman" pitchFamily="18" charset="0"/>
              </a:rPr>
              <a:t>0 </a:t>
            </a:r>
            <a:r>
              <a:rPr kumimoji="0" lang="en-US" altLang="en-US" sz="1600" b="1" i="0" u="none" strike="noStrike" cap="none" normalizeH="0" baseline="0" dirty="0">
                <a:ln>
                  <a:noFill/>
                </a:ln>
                <a:solidFill>
                  <a:srgbClr val="000000"/>
                </a:solidFill>
                <a:effectLst/>
                <a:latin typeface="Times New Roman" pitchFamily="18" charset="0"/>
                <a:cs typeface="Times New Roman" pitchFamily="18" charset="0"/>
              </a:rPr>
              <a:t>– Denote the status of data on data bus</a:t>
            </a: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ransition spd="slow" advTm="1794"/>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Rectangle 1"/>
          <p:cNvSpPr/>
          <p:nvPr/>
        </p:nvSpPr>
        <p:spPr>
          <a:xfrm>
            <a:off x="606056" y="325743"/>
            <a:ext cx="10972799" cy="6247864"/>
          </a:xfrm>
          <a:prstGeom prst="rect">
            <a:avLst/>
          </a:prstGeom>
        </p:spPr>
        <p:txBody>
          <a:bodyPr wrap="square">
            <a:spAutoFit/>
          </a:bodyPr>
          <a:lstStyle/>
          <a:p>
            <a:pPr fontAlgn="base">
              <a:lnSpc>
                <a:spcPct val="150000"/>
              </a:lnSpc>
              <a:buFont typeface="Arial" panose="020B0604020202020204" pitchFamily="34" charset="0"/>
              <a:buChar char="•"/>
            </a:pPr>
            <a:r>
              <a:rPr lang="en-IN" sz="1600" b="1" dirty="0">
                <a:latin typeface="Times New Roman" pitchFamily="18" charset="0"/>
                <a:cs typeface="Times New Roman" pitchFamily="18" charset="0"/>
              </a:rPr>
              <a:t>Interrupt Pins – TRAP, RST7.5, RST 6.5, RST 5.5, INTR, INTA</a:t>
            </a:r>
          </a:p>
          <a:p>
            <a:pPr marL="742950" lvl="1" indent="-285750" fontAlgn="base">
              <a:lnSpc>
                <a:spcPct val="150000"/>
              </a:lnSpc>
              <a:buFont typeface="Arial" panose="020B0604020202020204" pitchFamily="34" charset="0"/>
              <a:buChar char="•"/>
            </a:pPr>
            <a:r>
              <a:rPr lang="en-IN" sz="1600" b="1" dirty="0">
                <a:latin typeface="Times New Roman" pitchFamily="18" charset="0"/>
                <a:cs typeface="Times New Roman" pitchFamily="18" charset="0"/>
              </a:rPr>
              <a:t>These are hardware interrupts used to initiate an interrupt service routine stored at predefined locations of the system memory.</a:t>
            </a:r>
          </a:p>
          <a:p>
            <a:pPr fontAlgn="base">
              <a:lnSpc>
                <a:spcPct val="150000"/>
              </a:lnSpc>
              <a:buFont typeface="Arial" panose="020B0604020202020204" pitchFamily="34" charset="0"/>
              <a:buChar char="•"/>
            </a:pPr>
            <a:r>
              <a:rPr lang="en-IN" sz="1600" b="1" dirty="0">
                <a:latin typeface="Times New Roman" pitchFamily="18" charset="0"/>
                <a:cs typeface="Times New Roman" pitchFamily="18" charset="0"/>
              </a:rPr>
              <a:t>Serial I/O pins – SID (Serial Input Data), SOD (Serial Output Data)</a:t>
            </a:r>
          </a:p>
          <a:p>
            <a:pPr marL="742950" lvl="1" indent="-285750" fontAlgn="base">
              <a:lnSpc>
                <a:spcPct val="150000"/>
              </a:lnSpc>
              <a:buFont typeface="Arial" panose="020B0604020202020204" pitchFamily="34" charset="0"/>
              <a:buChar char="•"/>
            </a:pPr>
            <a:r>
              <a:rPr lang="en-IN" sz="1600" b="1" dirty="0">
                <a:latin typeface="Times New Roman" pitchFamily="18" charset="0"/>
                <a:cs typeface="Times New Roman" pitchFamily="18" charset="0"/>
              </a:rPr>
              <a:t>These pins are used to interface 8085 with a serial device.</a:t>
            </a:r>
          </a:p>
          <a:p>
            <a:pPr fontAlgn="base">
              <a:lnSpc>
                <a:spcPct val="150000"/>
              </a:lnSpc>
              <a:buFont typeface="Arial" panose="020B0604020202020204" pitchFamily="34" charset="0"/>
              <a:buChar char="•"/>
            </a:pPr>
            <a:r>
              <a:rPr lang="en-IN" sz="1600" b="1" dirty="0">
                <a:latin typeface="Times New Roman" pitchFamily="18" charset="0"/>
                <a:cs typeface="Times New Roman" pitchFamily="18" charset="0"/>
              </a:rPr>
              <a:t>Clock Pins- X</a:t>
            </a:r>
            <a:r>
              <a:rPr lang="en-IN" sz="1600" b="1" baseline="-25000" dirty="0">
                <a:latin typeface="Times New Roman" pitchFamily="18" charset="0"/>
                <a:cs typeface="Times New Roman" pitchFamily="18" charset="0"/>
              </a:rPr>
              <a:t>1</a:t>
            </a:r>
            <a:r>
              <a:rPr lang="en-IN" sz="1600" b="1" dirty="0">
                <a:latin typeface="Times New Roman" pitchFamily="18" charset="0"/>
                <a:cs typeface="Times New Roman" pitchFamily="18" charset="0"/>
              </a:rPr>
              <a:t>, X</a:t>
            </a:r>
            <a:r>
              <a:rPr lang="en-IN" sz="1600" b="1" baseline="-25000" dirty="0">
                <a:latin typeface="Times New Roman" pitchFamily="18" charset="0"/>
                <a:cs typeface="Times New Roman" pitchFamily="18" charset="0"/>
              </a:rPr>
              <a:t>2</a:t>
            </a:r>
            <a:r>
              <a:rPr lang="en-IN" sz="1600" b="1" dirty="0">
                <a:latin typeface="Times New Roman" pitchFamily="18" charset="0"/>
                <a:cs typeface="Times New Roman" pitchFamily="18" charset="0"/>
              </a:rPr>
              <a:t>, CLK(OUT)</a:t>
            </a:r>
          </a:p>
          <a:p>
            <a:pPr marL="742950" lvl="1" indent="-285750" fontAlgn="base">
              <a:lnSpc>
                <a:spcPct val="150000"/>
              </a:lnSpc>
              <a:buFont typeface="Arial" panose="020B0604020202020204" pitchFamily="34" charset="0"/>
              <a:buChar char="•"/>
            </a:pPr>
            <a:r>
              <a:rPr lang="en-IN" sz="1600" b="1" dirty="0">
                <a:latin typeface="Times New Roman" pitchFamily="18" charset="0"/>
                <a:cs typeface="Times New Roman" pitchFamily="18" charset="0"/>
              </a:rPr>
              <a:t>X</a:t>
            </a:r>
            <a:r>
              <a:rPr lang="en-IN" sz="1600" b="1" baseline="-25000" dirty="0">
                <a:latin typeface="Times New Roman" pitchFamily="18" charset="0"/>
                <a:cs typeface="Times New Roman" pitchFamily="18" charset="0"/>
              </a:rPr>
              <a:t>1</a:t>
            </a:r>
            <a:r>
              <a:rPr lang="en-IN" sz="1600" b="1" dirty="0">
                <a:latin typeface="Times New Roman" pitchFamily="18" charset="0"/>
                <a:cs typeface="Times New Roman" pitchFamily="18" charset="0"/>
              </a:rPr>
              <a:t>, X</a:t>
            </a:r>
            <a:r>
              <a:rPr lang="en-IN" sz="1600" b="1" baseline="-25000" dirty="0">
                <a:latin typeface="Times New Roman" pitchFamily="18" charset="0"/>
                <a:cs typeface="Times New Roman" pitchFamily="18" charset="0"/>
              </a:rPr>
              <a:t>2</a:t>
            </a:r>
            <a:r>
              <a:rPr lang="en-IN" sz="1600" b="1" dirty="0">
                <a:latin typeface="Times New Roman" pitchFamily="18" charset="0"/>
                <a:cs typeface="Times New Roman" pitchFamily="18" charset="0"/>
              </a:rPr>
              <a:t>– These are clock input pins. A crystal is connected between these pins such that crystal= 2f</a:t>
            </a:r>
            <a:r>
              <a:rPr lang="en-IN" sz="1600" b="1" baseline="-25000" dirty="0">
                <a:latin typeface="Times New Roman" pitchFamily="18" charset="0"/>
                <a:cs typeface="Times New Roman" pitchFamily="18" charset="0"/>
              </a:rPr>
              <a:t>8085</a:t>
            </a:r>
            <a:r>
              <a:rPr lang="en-IN" sz="1600" b="1" dirty="0">
                <a:latin typeface="Times New Roman" pitchFamily="18" charset="0"/>
                <a:cs typeface="Times New Roman" pitchFamily="18" charset="0"/>
              </a:rPr>
              <a:t>f</a:t>
            </a:r>
            <a:r>
              <a:rPr lang="en-IN" sz="1600" b="1" baseline="-25000" dirty="0">
                <a:latin typeface="Times New Roman" pitchFamily="18" charset="0"/>
                <a:cs typeface="Times New Roman" pitchFamily="18" charset="0"/>
              </a:rPr>
              <a:t>crystal</a:t>
            </a:r>
            <a:r>
              <a:rPr lang="en-IN" sz="1600" b="1" dirty="0">
                <a:latin typeface="Times New Roman" pitchFamily="18" charset="0"/>
                <a:cs typeface="Times New Roman" pitchFamily="18" charset="0"/>
              </a:rPr>
              <a:t>= crystal frequency &amp; f</a:t>
            </a:r>
            <a:r>
              <a:rPr lang="en-IN" sz="1600" b="1" baseline="-25000" dirty="0">
                <a:latin typeface="Times New Roman" pitchFamily="18" charset="0"/>
                <a:cs typeface="Times New Roman" pitchFamily="18" charset="0"/>
              </a:rPr>
              <a:t>8085 </a:t>
            </a:r>
            <a:r>
              <a:rPr lang="en-IN" sz="1600" b="1" dirty="0">
                <a:latin typeface="Times New Roman" pitchFamily="18" charset="0"/>
                <a:cs typeface="Times New Roman" pitchFamily="18" charset="0"/>
              </a:rPr>
              <a:t>= operating frequency of 8085</a:t>
            </a:r>
          </a:p>
          <a:p>
            <a:pPr marL="742950" lvl="1" indent="-285750" fontAlgn="base">
              <a:lnSpc>
                <a:spcPct val="150000"/>
              </a:lnSpc>
              <a:buFont typeface="Arial" panose="020B0604020202020204" pitchFamily="34" charset="0"/>
              <a:buChar char="•"/>
            </a:pPr>
            <a:r>
              <a:rPr lang="en-IN" sz="1600" b="1" dirty="0">
                <a:latin typeface="Times New Roman" pitchFamily="18" charset="0"/>
                <a:cs typeface="Times New Roman" pitchFamily="18" charset="0"/>
              </a:rPr>
              <a:t>CLK(OUT) – This is an auxiliary clock output source</a:t>
            </a:r>
          </a:p>
          <a:p>
            <a:pPr marL="742950" lvl="1" indent="-285750" fontAlgn="base">
              <a:lnSpc>
                <a:spcPct val="150000"/>
              </a:lnSpc>
              <a:buFont typeface="Arial" panose="020B0604020202020204" pitchFamily="34" charset="0"/>
              <a:buChar char="•"/>
            </a:pPr>
            <a:r>
              <a:rPr lang="en-IN" sz="1600" b="1" baseline="-25000" dirty="0">
                <a:latin typeface="Times New Roman" pitchFamily="18" charset="0"/>
                <a:cs typeface="Times New Roman" pitchFamily="18" charset="0"/>
              </a:rPr>
              <a:t> </a:t>
            </a:r>
            <a:r>
              <a:rPr lang="en-IN" sz="1600" b="1" dirty="0">
                <a:latin typeface="Times New Roman" pitchFamily="18" charset="0"/>
                <a:cs typeface="Times New Roman" pitchFamily="18" charset="0"/>
              </a:rPr>
              <a:t>where Reset Pins – Reset In (active low), Reset Out</a:t>
            </a:r>
          </a:p>
          <a:p>
            <a:pPr marL="742950" lvl="1" indent="-285750" fontAlgn="base">
              <a:lnSpc>
                <a:spcPct val="150000"/>
              </a:lnSpc>
              <a:buFont typeface="Arial" panose="020B0604020202020204" pitchFamily="34" charset="0"/>
              <a:buChar char="•"/>
            </a:pPr>
            <a:r>
              <a:rPr lang="en-IN" sz="1600" b="1" dirty="0">
                <a:latin typeface="Times New Roman" pitchFamily="18" charset="0"/>
                <a:cs typeface="Times New Roman" pitchFamily="18" charset="0"/>
              </a:rPr>
              <a:t>Reset In is used to reset 8085 whereas Reset Out can be used to reset other devices in the system</a:t>
            </a:r>
          </a:p>
          <a:p>
            <a:pPr fontAlgn="base">
              <a:lnSpc>
                <a:spcPct val="150000"/>
              </a:lnSpc>
              <a:buFont typeface="Arial" panose="020B0604020202020204" pitchFamily="34" charset="0"/>
              <a:buChar char="•"/>
            </a:pPr>
            <a:r>
              <a:rPr lang="en-IN" sz="1600" b="1" dirty="0">
                <a:latin typeface="Times New Roman" pitchFamily="18" charset="0"/>
                <a:cs typeface="Times New Roman" pitchFamily="18" charset="0"/>
              </a:rPr>
              <a:t>DMA (Direct Memory Access) pins – HOLD, HLDA</a:t>
            </a:r>
          </a:p>
          <a:p>
            <a:pPr marL="742950" lvl="1" indent="-285750" fontAlgn="base">
              <a:lnSpc>
                <a:spcPct val="150000"/>
              </a:lnSpc>
              <a:buFont typeface="Arial" panose="020B0604020202020204" pitchFamily="34" charset="0"/>
              <a:buChar char="•"/>
            </a:pPr>
            <a:r>
              <a:rPr lang="en-IN" sz="1600" b="1" dirty="0">
                <a:latin typeface="Times New Roman" pitchFamily="18" charset="0"/>
                <a:cs typeface="Times New Roman" pitchFamily="18" charset="0"/>
              </a:rPr>
              <a:t>These pins are used when data transfer is to be performed directly between an external device and the main memory of the system.</a:t>
            </a:r>
          </a:p>
          <a:p>
            <a:pPr fontAlgn="base">
              <a:lnSpc>
                <a:spcPct val="150000"/>
              </a:lnSpc>
              <a:buFont typeface="Arial" panose="020B0604020202020204" pitchFamily="34" charset="0"/>
              <a:buChar char="•"/>
            </a:pPr>
            <a:r>
              <a:rPr lang="en-IN" sz="1600" b="1" dirty="0">
                <a:latin typeface="Times New Roman" pitchFamily="18" charset="0"/>
                <a:cs typeface="Times New Roman" pitchFamily="18" charset="0"/>
              </a:rPr>
              <a:t>Power Supply Pins – +V</a:t>
            </a:r>
            <a:r>
              <a:rPr lang="en-IN" sz="1600" b="1" baseline="-25000" dirty="0">
                <a:latin typeface="Times New Roman" pitchFamily="18" charset="0"/>
                <a:cs typeface="Times New Roman" pitchFamily="18" charset="0"/>
              </a:rPr>
              <a:t>CC</a:t>
            </a:r>
            <a:r>
              <a:rPr lang="en-IN" sz="1600" b="1" dirty="0">
                <a:latin typeface="Times New Roman" pitchFamily="18" charset="0"/>
                <a:cs typeface="Times New Roman" pitchFamily="18" charset="0"/>
              </a:rPr>
              <a:t>, V</a:t>
            </a:r>
            <a:r>
              <a:rPr lang="en-IN" sz="1600" b="1" baseline="-25000" dirty="0">
                <a:latin typeface="Times New Roman" pitchFamily="18" charset="0"/>
                <a:cs typeface="Times New Roman" pitchFamily="18" charset="0"/>
              </a:rPr>
              <a:t>SS</a:t>
            </a:r>
            <a:endParaRPr lang="en-IN" sz="1600" b="1" dirty="0">
              <a:latin typeface="Times New Roman" pitchFamily="18" charset="0"/>
              <a:cs typeface="Times New Roman" pitchFamily="18" charset="0"/>
            </a:endParaRPr>
          </a:p>
          <a:p>
            <a:r>
              <a:rPr lang="en-IN" sz="2000" dirty="0"/>
              <a:t/>
            </a:r>
            <a:br>
              <a:rPr lang="en-IN" sz="2000" dirty="0"/>
            </a:br>
            <a:endParaRPr lang="en-IN"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Rectangle 1"/>
          <p:cNvSpPr/>
          <p:nvPr/>
        </p:nvSpPr>
        <p:spPr>
          <a:xfrm>
            <a:off x="648586" y="357095"/>
            <a:ext cx="10898372" cy="4616648"/>
          </a:xfrm>
          <a:prstGeom prst="rect">
            <a:avLst/>
          </a:prstGeom>
        </p:spPr>
        <p:txBody>
          <a:bodyPr wrap="square">
            <a:spAutoFit/>
          </a:bodyPr>
          <a:lstStyle/>
          <a:p>
            <a:pPr>
              <a:lnSpc>
                <a:spcPct val="150000"/>
              </a:lnSpc>
            </a:pPr>
            <a:r>
              <a:rPr lang="en-IN" sz="2800" b="1" dirty="0">
                <a:solidFill>
                  <a:srgbClr val="FF0000"/>
                </a:solidFill>
                <a:latin typeface="Times New Roman" pitchFamily="18" charset="0"/>
                <a:cs typeface="Times New Roman" pitchFamily="18" charset="0"/>
              </a:rPr>
              <a:t>The features of 8085 include:</a:t>
            </a:r>
            <a:endParaRPr lang="en-IN" sz="2800" dirty="0">
              <a:solidFill>
                <a:srgbClr val="FF0000"/>
              </a:solidFill>
              <a:latin typeface="Times New Roman" pitchFamily="18" charset="0"/>
              <a:cs typeface="Times New Roman" pitchFamily="18" charset="0"/>
            </a:endParaRPr>
          </a:p>
          <a:p>
            <a:pPr>
              <a:lnSpc>
                <a:spcPct val="150000"/>
              </a:lnSpc>
              <a:buFont typeface="Arial" panose="020B0604020202020204" pitchFamily="34" charset="0"/>
              <a:buChar char="•"/>
            </a:pPr>
            <a:r>
              <a:rPr lang="en-IN" sz="2800" b="1" dirty="0">
                <a:solidFill>
                  <a:srgbClr val="222222"/>
                </a:solidFill>
                <a:latin typeface="Times New Roman" pitchFamily="18" charset="0"/>
                <a:cs typeface="Times New Roman" pitchFamily="18" charset="0"/>
              </a:rPr>
              <a:t>It is an 8-bit microprocessor i.e. it can accept, process or provide 8-bit data. ...</a:t>
            </a:r>
          </a:p>
          <a:p>
            <a:pPr>
              <a:lnSpc>
                <a:spcPct val="150000"/>
              </a:lnSpc>
              <a:buFont typeface="Arial" panose="020B0604020202020204" pitchFamily="34" charset="0"/>
              <a:buChar char="•"/>
            </a:pPr>
            <a:r>
              <a:rPr lang="en-IN" sz="2800" b="1" dirty="0">
                <a:solidFill>
                  <a:srgbClr val="222222"/>
                </a:solidFill>
                <a:latin typeface="Times New Roman" pitchFamily="18" charset="0"/>
                <a:cs typeface="Times New Roman" pitchFamily="18" charset="0"/>
              </a:rPr>
              <a:t>It operates on a single +5V power supply connected at </a:t>
            </a:r>
            <a:r>
              <a:rPr lang="en-IN" sz="2800" b="1" dirty="0" err="1">
                <a:solidFill>
                  <a:srgbClr val="222222"/>
                </a:solidFill>
                <a:latin typeface="Times New Roman" pitchFamily="18" charset="0"/>
                <a:cs typeface="Times New Roman" pitchFamily="18" charset="0"/>
              </a:rPr>
              <a:t>Vcc</a:t>
            </a:r>
            <a:r>
              <a:rPr lang="en-IN" sz="2800" b="1" dirty="0">
                <a:solidFill>
                  <a:srgbClr val="222222"/>
                </a:solidFill>
                <a:latin typeface="Times New Roman" pitchFamily="18" charset="0"/>
                <a:cs typeface="Times New Roman" pitchFamily="18" charset="0"/>
              </a:rPr>
              <a:t>.</a:t>
            </a:r>
          </a:p>
          <a:p>
            <a:pPr>
              <a:lnSpc>
                <a:spcPct val="150000"/>
              </a:lnSpc>
              <a:buFont typeface="Arial" panose="020B0604020202020204" pitchFamily="34" charset="0"/>
              <a:buChar char="•"/>
            </a:pPr>
            <a:r>
              <a:rPr lang="en-IN" sz="2800" b="1" dirty="0">
                <a:solidFill>
                  <a:srgbClr val="222222"/>
                </a:solidFill>
                <a:latin typeface="Times New Roman" pitchFamily="18" charset="0"/>
                <a:cs typeface="Times New Roman" pitchFamily="18" charset="0"/>
              </a:rPr>
              <a:t>It operates on clock cycle with 50% duly cycle.</a:t>
            </a:r>
          </a:p>
          <a:p>
            <a:pPr>
              <a:lnSpc>
                <a:spcPct val="150000"/>
              </a:lnSpc>
              <a:buFont typeface="Arial" panose="020B0604020202020204" pitchFamily="34" charset="0"/>
              <a:buChar char="•"/>
            </a:pPr>
            <a:r>
              <a:rPr lang="en-IN" sz="2800" b="1" dirty="0">
                <a:solidFill>
                  <a:srgbClr val="222222"/>
                </a:solidFill>
                <a:latin typeface="Times New Roman" pitchFamily="18" charset="0"/>
                <a:cs typeface="Times New Roman" pitchFamily="18" charset="0"/>
              </a:rPr>
              <a:t>It has on chip clock generator this internal clock generator requires tuned circuit like </a:t>
            </a:r>
            <a:r>
              <a:rPr lang="en-IN" sz="2800" b="1" dirty="0" smtClean="0">
                <a:solidFill>
                  <a:srgbClr val="222222"/>
                </a:solidFill>
                <a:latin typeface="Times New Roman" pitchFamily="18" charset="0"/>
                <a:cs typeface="Times New Roman" pitchFamily="18" charset="0"/>
              </a:rPr>
              <a:t>LC.</a:t>
            </a:r>
            <a:endParaRPr lang="en-IN" sz="2800" b="1" i="0" dirty="0">
              <a:solidFill>
                <a:srgbClr val="222222"/>
              </a:solidFill>
              <a:effectLst/>
              <a:latin typeface="Times New Roman" pitchFamily="18" charset="0"/>
              <a:cs typeface="Times New Roman" pitchFamily="18" charset="0"/>
            </a:endParaRPr>
          </a:p>
        </p:txBody>
      </p:sp>
    </p:spTree>
    <p:custDataLst>
      <p:tags r:id="rId1"/>
    </p:custDataLst>
  </p:cSld>
  <p:clrMapOvr>
    <a:masterClrMapping/>
  </p:clrMapOvr>
  <p:transition spd="slow" advTm="8574"/>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Rectangle 1"/>
          <p:cNvSpPr/>
          <p:nvPr/>
        </p:nvSpPr>
        <p:spPr>
          <a:xfrm>
            <a:off x="606056" y="1517524"/>
            <a:ext cx="10940902" cy="4662815"/>
          </a:xfrm>
          <a:prstGeom prst="rect">
            <a:avLst/>
          </a:prstGeom>
        </p:spPr>
        <p:txBody>
          <a:bodyPr wrap="square">
            <a:spAutoFit/>
          </a:bodyPr>
          <a:lstStyle/>
          <a:p>
            <a:pPr>
              <a:lnSpc>
                <a:spcPct val="150000"/>
              </a:lnSpc>
            </a:pPr>
            <a:r>
              <a:rPr lang="en-IN" dirty="0">
                <a:latin typeface="Arial" panose="020B0604020202020204" pitchFamily="34" charset="0"/>
              </a:rPr>
              <a:t>       </a:t>
            </a:r>
            <a:r>
              <a:rPr lang="en-IN" b="1" dirty="0" smtClean="0">
                <a:latin typeface="Times New Roman" pitchFamily="18" charset="0"/>
                <a:cs typeface="Times New Roman" pitchFamily="18" charset="0"/>
              </a:rPr>
              <a:t>The use of Microprocessor I toy, </a:t>
            </a:r>
            <a:r>
              <a:rPr lang="en-IN" b="1" dirty="0">
                <a:latin typeface="Times New Roman" pitchFamily="18" charset="0"/>
                <a:cs typeface="Times New Roman" pitchFamily="18" charset="0"/>
              </a:rPr>
              <a:t>entertainment </a:t>
            </a:r>
            <a:r>
              <a:rPr lang="en-IN" b="1" dirty="0" smtClean="0">
                <a:latin typeface="Times New Roman" pitchFamily="18" charset="0"/>
                <a:cs typeface="Times New Roman" pitchFamily="18" charset="0"/>
              </a:rPr>
              <a:t>equipment and home applications is maki</a:t>
            </a:r>
            <a:r>
              <a:rPr lang="en-IN" b="1" dirty="0">
                <a:latin typeface="Times New Roman" pitchFamily="18" charset="0"/>
                <a:cs typeface="Times New Roman" pitchFamily="18" charset="0"/>
              </a:rPr>
              <a:t>n</a:t>
            </a:r>
            <a:r>
              <a:rPr lang="en-IN" b="1" dirty="0" smtClean="0">
                <a:latin typeface="Times New Roman" pitchFamily="18" charset="0"/>
                <a:cs typeface="Times New Roman" pitchFamily="18" charset="0"/>
              </a:rPr>
              <a:t>g them entertaini</a:t>
            </a:r>
            <a:r>
              <a:rPr lang="en-IN" b="1" dirty="0">
                <a:latin typeface="Times New Roman" pitchFamily="18" charset="0"/>
                <a:cs typeface="Times New Roman" pitchFamily="18" charset="0"/>
              </a:rPr>
              <a:t>n</a:t>
            </a:r>
            <a:r>
              <a:rPr lang="en-IN" b="1" dirty="0" smtClean="0">
                <a:latin typeface="Times New Roman" pitchFamily="18" charset="0"/>
                <a:cs typeface="Times New Roman" pitchFamily="18" charset="0"/>
              </a:rPr>
              <a:t>g full of features. The use of Microprocessor  is more widespread and popular.</a:t>
            </a:r>
          </a:p>
          <a:p>
            <a:pPr>
              <a:lnSpc>
                <a:spcPct val="150000"/>
              </a:lnSpc>
            </a:pPr>
            <a:r>
              <a:rPr lang="en-IN" b="1" dirty="0" smtClean="0">
                <a:latin typeface="Times New Roman" pitchFamily="18" charset="0"/>
                <a:cs typeface="Times New Roman" pitchFamily="18" charset="0"/>
              </a:rPr>
              <a:t>Now the Microprocessor used in,</a:t>
            </a:r>
          </a:p>
          <a:p>
            <a:pPr marL="285750" indent="-285750">
              <a:lnSpc>
                <a:spcPct val="150000"/>
              </a:lnSpc>
              <a:buFont typeface="Arial" pitchFamily="34" charset="0"/>
              <a:buChar char="•"/>
            </a:pPr>
            <a:r>
              <a:rPr lang="en-IN" b="1" dirty="0" smtClean="0">
                <a:latin typeface="Times New Roman" pitchFamily="18" charset="0"/>
                <a:cs typeface="Times New Roman" pitchFamily="18" charset="0"/>
              </a:rPr>
              <a:t>Calculators,</a:t>
            </a:r>
          </a:p>
          <a:p>
            <a:pPr marL="285750" indent="-285750">
              <a:lnSpc>
                <a:spcPct val="150000"/>
              </a:lnSpc>
              <a:buFont typeface="Arial" pitchFamily="34" charset="0"/>
              <a:buChar char="•"/>
            </a:pPr>
            <a:r>
              <a:rPr lang="en-IN" b="1" dirty="0" smtClean="0">
                <a:latin typeface="Times New Roman" pitchFamily="18" charset="0"/>
                <a:cs typeface="Times New Roman" pitchFamily="18" charset="0"/>
              </a:rPr>
              <a:t>Accounting system,</a:t>
            </a:r>
          </a:p>
          <a:p>
            <a:pPr marL="285750" indent="-285750">
              <a:lnSpc>
                <a:spcPct val="150000"/>
              </a:lnSpc>
              <a:buFont typeface="Arial" pitchFamily="34" charset="0"/>
              <a:buChar char="•"/>
            </a:pPr>
            <a:r>
              <a:rPr lang="en-IN" b="1" dirty="0" smtClean="0">
                <a:latin typeface="Times New Roman" pitchFamily="18" charset="0"/>
                <a:cs typeface="Times New Roman" pitchFamily="18" charset="0"/>
              </a:rPr>
              <a:t>Game machine,</a:t>
            </a:r>
          </a:p>
          <a:p>
            <a:pPr marL="285750" indent="-285750">
              <a:lnSpc>
                <a:spcPct val="150000"/>
              </a:lnSpc>
              <a:buFont typeface="Arial" pitchFamily="34" charset="0"/>
              <a:buChar char="•"/>
            </a:pPr>
            <a:r>
              <a:rPr lang="en-IN" b="1" dirty="0" smtClean="0">
                <a:latin typeface="Times New Roman" pitchFamily="18" charset="0"/>
                <a:cs typeface="Times New Roman" pitchFamily="18" charset="0"/>
              </a:rPr>
              <a:t>Complex industrial controllers,</a:t>
            </a:r>
          </a:p>
          <a:p>
            <a:pPr marL="285750" indent="-285750">
              <a:lnSpc>
                <a:spcPct val="150000"/>
              </a:lnSpc>
              <a:buFont typeface="Arial" pitchFamily="34" charset="0"/>
              <a:buChar char="•"/>
            </a:pPr>
            <a:r>
              <a:rPr lang="en-IN" b="1" dirty="0" smtClean="0">
                <a:latin typeface="Times New Roman" pitchFamily="18" charset="0"/>
                <a:cs typeface="Times New Roman" pitchFamily="18" charset="0"/>
              </a:rPr>
              <a:t>Traffic light control,</a:t>
            </a:r>
          </a:p>
          <a:p>
            <a:pPr marL="285750" indent="-285750">
              <a:lnSpc>
                <a:spcPct val="150000"/>
              </a:lnSpc>
              <a:buFont typeface="Arial" pitchFamily="34" charset="0"/>
              <a:buChar char="•"/>
            </a:pPr>
            <a:r>
              <a:rPr lang="en-IN" b="1" dirty="0" smtClean="0">
                <a:latin typeface="Times New Roman" pitchFamily="18" charset="0"/>
                <a:cs typeface="Times New Roman" pitchFamily="18" charset="0"/>
              </a:rPr>
              <a:t>Data acquisition system,</a:t>
            </a:r>
          </a:p>
          <a:p>
            <a:pPr marL="285750" indent="-285750">
              <a:lnSpc>
                <a:spcPct val="150000"/>
              </a:lnSpc>
              <a:buFont typeface="Arial" pitchFamily="34" charset="0"/>
              <a:buChar char="•"/>
            </a:pPr>
            <a:r>
              <a:rPr lang="en-IN" b="1" dirty="0" smtClean="0">
                <a:latin typeface="Times New Roman" pitchFamily="18" charset="0"/>
                <a:cs typeface="Times New Roman" pitchFamily="18" charset="0"/>
              </a:rPr>
              <a:t>Military applications, </a:t>
            </a:r>
          </a:p>
          <a:p>
            <a:pPr marL="285750" indent="-285750">
              <a:lnSpc>
                <a:spcPct val="150000"/>
              </a:lnSpc>
              <a:buFont typeface="Arial" pitchFamily="34" charset="0"/>
              <a:buChar char="•"/>
            </a:pPr>
            <a:r>
              <a:rPr lang="en-IN" b="1" dirty="0">
                <a:latin typeface="Times New Roman" pitchFamily="18" charset="0"/>
                <a:cs typeface="Times New Roman" pitchFamily="18" charset="0"/>
              </a:rPr>
              <a:t>C</a:t>
            </a:r>
            <a:r>
              <a:rPr lang="en-IN" b="1" dirty="0" smtClean="0">
                <a:latin typeface="Times New Roman" pitchFamily="18" charset="0"/>
                <a:cs typeface="Times New Roman" pitchFamily="18" charset="0"/>
              </a:rPr>
              <a:t>ommunication systems.</a:t>
            </a:r>
          </a:p>
        </p:txBody>
      </p:sp>
      <p:sp>
        <p:nvSpPr>
          <p:cNvPr id="1048611" name="Rectangle 2"/>
          <p:cNvSpPr/>
          <p:nvPr/>
        </p:nvSpPr>
        <p:spPr>
          <a:xfrm>
            <a:off x="955964" y="2967336"/>
            <a:ext cx="8188036" cy="369332"/>
          </a:xfrm>
          <a:prstGeom prst="rect">
            <a:avLst/>
          </a:prstGeom>
        </p:spPr>
        <p:txBody>
          <a:bodyPr wrap="square">
            <a:spAutoFit/>
          </a:bodyPr>
          <a:lstStyle/>
          <a:p>
            <a:endParaRPr lang="en-IN" dirty="0"/>
          </a:p>
        </p:txBody>
      </p:sp>
      <p:sp>
        <p:nvSpPr>
          <p:cNvPr id="1048612" name="Rectangle 3"/>
          <p:cNvSpPr/>
          <p:nvPr/>
        </p:nvSpPr>
        <p:spPr>
          <a:xfrm rot="10800000" flipV="1">
            <a:off x="1356134" y="1003943"/>
            <a:ext cx="8021781" cy="369332"/>
          </a:xfrm>
          <a:prstGeom prst="rect">
            <a:avLst/>
          </a:prstGeom>
        </p:spPr>
        <p:txBody>
          <a:bodyPr wrap="square">
            <a:spAutoFit/>
          </a:bodyPr>
          <a:lstStyle/>
          <a:p>
            <a:endParaRPr lang="en-IN" dirty="0"/>
          </a:p>
        </p:txBody>
      </p:sp>
      <p:sp>
        <p:nvSpPr>
          <p:cNvPr id="1048613" name="TextBox 4"/>
          <p:cNvSpPr txBox="1"/>
          <p:nvPr/>
        </p:nvSpPr>
        <p:spPr>
          <a:xfrm>
            <a:off x="2674249" y="788501"/>
            <a:ext cx="6193305" cy="584775"/>
          </a:xfrm>
          <a:prstGeom prst="rect">
            <a:avLst/>
          </a:prstGeom>
          <a:noFill/>
        </p:spPr>
        <p:txBody>
          <a:bodyPr wrap="square" rtlCol="0">
            <a:spAutoFit/>
          </a:bodyPr>
          <a:lstStyle/>
          <a:p>
            <a:pPr algn="ctr"/>
            <a:r>
              <a:rPr lang="en-IN" sz="3200" b="1" dirty="0" smtClean="0">
                <a:solidFill>
                  <a:srgbClr val="FF0000"/>
                </a:solidFill>
                <a:latin typeface="Times New Roman" pitchFamily="18" charset="0"/>
                <a:cs typeface="Times New Roman" pitchFamily="18" charset="0"/>
              </a:rPr>
              <a:t>APPLICATIONS </a:t>
            </a:r>
            <a:r>
              <a:rPr lang="en-IN" sz="3200" b="1" dirty="0">
                <a:solidFill>
                  <a:srgbClr val="FF0000"/>
                </a:solidFill>
                <a:latin typeface="Times New Roman" pitchFamily="18" charset="0"/>
                <a:cs typeface="Times New Roman" pitchFamily="18" charset="0"/>
              </a:rPr>
              <a:t>OF INTEL </a:t>
            </a:r>
            <a:r>
              <a:rPr lang="en-IN" sz="3200" b="1" dirty="0" smtClean="0">
                <a:solidFill>
                  <a:srgbClr val="FF0000"/>
                </a:solidFill>
                <a:latin typeface="Times New Roman" pitchFamily="18" charset="0"/>
                <a:cs typeface="Times New Roman" pitchFamily="18" charset="0"/>
              </a:rPr>
              <a:t>8085</a:t>
            </a:r>
            <a:endParaRPr lang="en-IN" sz="3200" b="1" dirty="0">
              <a:solidFill>
                <a:srgbClr val="FF0000"/>
              </a:solidFill>
              <a:latin typeface="Times New Roman" pitchFamily="18" charset="0"/>
              <a:cs typeface="Times New Roman" pitchFamily="18" charset="0"/>
            </a:endParaRPr>
          </a:p>
        </p:txBody>
      </p:sp>
    </p:spTree>
  </p:cSld>
  <p:clrMapOvr>
    <a:masterClrMapping/>
  </p:clrMapOvr>
  <p:transition spd="slow" advTm="224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0" name="Picture 2097165"/>
          <p:cNvPicPr>
            <a:picLocks/>
          </p:cNvPicPr>
          <p:nvPr/>
        </p:nvPicPr>
        <p:blipFill>
          <a:blip r:embed="rId2"/>
          <a:stretch>
            <a:fillRect/>
          </a:stretch>
        </p:blipFill>
        <p:spPr>
          <a:xfrm>
            <a:off x="183931" y="0"/>
            <a:ext cx="11824138"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Rectangle 1"/>
          <p:cNvSpPr/>
          <p:nvPr/>
        </p:nvSpPr>
        <p:spPr>
          <a:xfrm>
            <a:off x="900545" y="1496291"/>
            <a:ext cx="9965929" cy="3416320"/>
          </a:xfrm>
          <a:prstGeom prst="rect">
            <a:avLst/>
          </a:prstGeom>
        </p:spPr>
        <p:txBody>
          <a:bodyPr wrap="square">
            <a:spAutoFit/>
          </a:bodyPr>
          <a:lstStyle/>
          <a:p>
            <a:pPr algn="just">
              <a:lnSpc>
                <a:spcPct val="150000"/>
              </a:lnSpc>
            </a:pPr>
            <a:r>
              <a:rPr lang="en-IN" sz="2400" dirty="0">
                <a:solidFill>
                  <a:srgbClr val="222222"/>
                </a:solidFill>
                <a:latin typeface="Times New Roman" pitchFamily="18" charset="0"/>
                <a:cs typeface="Times New Roman" pitchFamily="18" charset="0"/>
              </a:rPr>
              <a:t>        The Intel </a:t>
            </a:r>
            <a:r>
              <a:rPr lang="en-IN" sz="2400" b="1" dirty="0">
                <a:solidFill>
                  <a:srgbClr val="222222"/>
                </a:solidFill>
                <a:latin typeface="Times New Roman" pitchFamily="18" charset="0"/>
                <a:cs typeface="Times New Roman" pitchFamily="18" charset="0"/>
              </a:rPr>
              <a:t>8085</a:t>
            </a:r>
            <a:r>
              <a:rPr lang="en-IN" sz="2400" dirty="0">
                <a:solidFill>
                  <a:srgbClr val="222222"/>
                </a:solidFill>
                <a:latin typeface="Times New Roman" pitchFamily="18" charset="0"/>
                <a:cs typeface="Times New Roman" pitchFamily="18" charset="0"/>
              </a:rPr>
              <a:t> ("eighty-eighty-five") is an </a:t>
            </a:r>
            <a:r>
              <a:rPr lang="en-IN" sz="2400" dirty="0" smtClean="0">
                <a:solidFill>
                  <a:srgbClr val="222222"/>
                </a:solidFill>
                <a:latin typeface="Times New Roman" pitchFamily="18" charset="0"/>
                <a:cs typeface="Times New Roman" pitchFamily="18" charset="0"/>
              </a:rPr>
              <a:t>8-bit</a:t>
            </a:r>
            <a:r>
              <a:rPr lang="en-IN" sz="2400" dirty="0">
                <a:solidFill>
                  <a:srgbClr val="222222"/>
                </a:solidFill>
                <a:latin typeface="Times New Roman" pitchFamily="18" charset="0"/>
                <a:cs typeface="Times New Roman" pitchFamily="18" charset="0"/>
              </a:rPr>
              <a:t> </a:t>
            </a:r>
            <a:r>
              <a:rPr lang="en-IN" sz="2400" b="1" dirty="0">
                <a:solidFill>
                  <a:srgbClr val="222222"/>
                </a:solidFill>
                <a:latin typeface="Times New Roman" pitchFamily="18" charset="0"/>
                <a:cs typeface="Times New Roman" pitchFamily="18" charset="0"/>
              </a:rPr>
              <a:t>microprocessor</a:t>
            </a:r>
            <a:r>
              <a:rPr lang="en-IN" sz="2400" dirty="0">
                <a:solidFill>
                  <a:srgbClr val="222222"/>
                </a:solidFill>
                <a:latin typeface="Times New Roman" pitchFamily="18" charset="0"/>
                <a:cs typeface="Times New Roman" pitchFamily="18" charset="0"/>
              </a:rPr>
              <a:t> produced by Intel and </a:t>
            </a:r>
            <a:r>
              <a:rPr lang="en-IN" sz="2400" b="1" dirty="0">
                <a:solidFill>
                  <a:srgbClr val="222222"/>
                </a:solidFill>
                <a:latin typeface="Times New Roman" pitchFamily="18" charset="0"/>
                <a:cs typeface="Times New Roman" pitchFamily="18" charset="0"/>
              </a:rPr>
              <a:t>introduced</a:t>
            </a:r>
            <a:r>
              <a:rPr lang="en-IN" sz="2400" dirty="0">
                <a:solidFill>
                  <a:srgbClr val="222222"/>
                </a:solidFill>
                <a:latin typeface="Times New Roman" pitchFamily="18" charset="0"/>
                <a:cs typeface="Times New Roman" pitchFamily="18" charset="0"/>
              </a:rPr>
              <a:t> in March 1976. It is a software-binary compatible with the more-famous Intel 8080 with only two minor instructions added to support its added interrupt and serial input/output features.</a:t>
            </a:r>
          </a:p>
          <a:p>
            <a:pPr algn="just">
              <a:lnSpc>
                <a:spcPct val="150000"/>
              </a:lnSpc>
            </a:pPr>
            <a:r>
              <a:rPr lang="en-IN" sz="2400" b="1" dirty="0">
                <a:solidFill>
                  <a:srgbClr val="222222"/>
                </a:solidFill>
                <a:latin typeface="Times New Roman" pitchFamily="18" charset="0"/>
                <a:cs typeface="Times New Roman" pitchFamily="18" charset="0"/>
              </a:rPr>
              <a:t>Manufacturers: </a:t>
            </a:r>
            <a:r>
              <a:rPr lang="en-IN" sz="2400" dirty="0">
                <a:solidFill>
                  <a:srgbClr val="222222"/>
                </a:solidFill>
                <a:latin typeface="Times New Roman" pitchFamily="18" charset="0"/>
                <a:cs typeface="Times New Roman" pitchFamily="18" charset="0"/>
              </a:rPr>
              <a:t>Intel</a:t>
            </a:r>
          </a:p>
          <a:p>
            <a:pPr algn="just">
              <a:lnSpc>
                <a:spcPct val="150000"/>
              </a:lnSpc>
            </a:pPr>
            <a:r>
              <a:rPr lang="en-IN" sz="2400" b="1" dirty="0">
                <a:solidFill>
                  <a:srgbClr val="222222"/>
                </a:solidFill>
                <a:latin typeface="Times New Roman" pitchFamily="18" charset="0"/>
                <a:cs typeface="Times New Roman" pitchFamily="18" charset="0"/>
              </a:rPr>
              <a:t>Used in computers: </a:t>
            </a:r>
            <a:r>
              <a:rPr lang="en-IN" sz="2400" dirty="0">
                <a:solidFill>
                  <a:srgbClr val="222222"/>
                </a:solidFill>
                <a:latin typeface="Times New Roman" pitchFamily="18" charset="0"/>
                <a:cs typeface="Times New Roman" pitchFamily="18" charset="0"/>
              </a:rPr>
              <a:t>IBM System/23</a:t>
            </a:r>
            <a:endParaRPr lang="en-IN" sz="2400" b="0" dirty="0">
              <a:solidFill>
                <a:srgbClr val="222222"/>
              </a:solidFill>
              <a:effectLst/>
              <a:latin typeface="Times New Roman" pitchFamily="18" charset="0"/>
              <a:cs typeface="Times New Roman" pitchFamily="18" charset="0"/>
            </a:endParaRPr>
          </a:p>
        </p:txBody>
      </p:sp>
      <p:sp>
        <p:nvSpPr>
          <p:cNvPr id="1048596" name="TextBox 2"/>
          <p:cNvSpPr txBox="1"/>
          <p:nvPr/>
        </p:nvSpPr>
        <p:spPr>
          <a:xfrm>
            <a:off x="2105890" y="682442"/>
            <a:ext cx="6012873" cy="523220"/>
          </a:xfrm>
          <a:prstGeom prst="rect">
            <a:avLst/>
          </a:prstGeom>
          <a:noFill/>
        </p:spPr>
        <p:txBody>
          <a:bodyPr wrap="square" rtlCol="0">
            <a:spAutoFit/>
          </a:bodyPr>
          <a:lstStyle/>
          <a:p>
            <a:r>
              <a:rPr lang="en-IN" sz="2800" b="1" dirty="0">
                <a:solidFill>
                  <a:srgbClr val="0000FF"/>
                </a:solidFill>
                <a:latin typeface="Times New Roman" pitchFamily="18" charset="0"/>
                <a:cs typeface="Times New Roman" pitchFamily="18" charset="0"/>
              </a:rPr>
              <a:t>INTRODUCTION OF INTEL 8085</a:t>
            </a:r>
          </a:p>
        </p:txBody>
      </p:sp>
    </p:spTree>
  </p:cSld>
  <p:clrMapOvr>
    <a:masterClrMapping/>
  </p:clrMapOvr>
  <p:transition spd="slow" advTm="2062"/>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extBox 1"/>
          <p:cNvSpPr txBox="1"/>
          <p:nvPr/>
        </p:nvSpPr>
        <p:spPr>
          <a:xfrm>
            <a:off x="893135" y="1468582"/>
            <a:ext cx="10462437" cy="5078313"/>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Ø"/>
            </a:pPr>
            <a:r>
              <a:rPr lang="en-IN" sz="2400" dirty="0"/>
              <a:t>    </a:t>
            </a:r>
            <a:r>
              <a:rPr lang="en-IN" sz="2400" dirty="0">
                <a:latin typeface="Times New Roman" pitchFamily="18" charset="0"/>
                <a:cs typeface="Times New Roman" pitchFamily="18" charset="0"/>
              </a:rPr>
              <a:t>          The 8085 microprocessor is an 8-bit general purpose microprocessor which is capable to address 64k of memory. This processor has forty pins, requires +5 V single power supply and a 3-MHz single-phase clock. The ALU perform the computing function of microprocessor. </a:t>
            </a:r>
          </a:p>
          <a:p>
            <a:pPr marL="457200" indent="-457200" algn="just">
              <a:lnSpc>
                <a:spcPct val="150000"/>
              </a:lnSpc>
              <a:buFont typeface="Wingdings" panose="05000000000000000000" pitchFamily="2" charset="2"/>
              <a:buChar char="Ø"/>
            </a:pPr>
            <a:r>
              <a:rPr lang="en-IN" sz="2400" dirty="0">
                <a:latin typeface="Times New Roman" pitchFamily="18" charset="0"/>
                <a:cs typeface="Times New Roman" pitchFamily="18" charset="0"/>
              </a:rPr>
              <a:t>               Accumulator is an 8-bit register that is part of ALU. This register is used to store 8-bit data &amp; in performing arithmetic &amp; logic operation. Flags are programmable. They can be used to store and transfer the data from the registers by using instruction. And registers are used to storage purposes normally program counter ,stack are used as storage registers.</a:t>
            </a:r>
          </a:p>
        </p:txBody>
      </p:sp>
      <p:sp>
        <p:nvSpPr>
          <p:cNvPr id="1048598" name="TextBox 2"/>
          <p:cNvSpPr txBox="1"/>
          <p:nvPr/>
        </p:nvSpPr>
        <p:spPr>
          <a:xfrm>
            <a:off x="2078181" y="568036"/>
            <a:ext cx="8898182" cy="707886"/>
          </a:xfrm>
          <a:prstGeom prst="rect">
            <a:avLst/>
          </a:prstGeom>
          <a:solidFill>
            <a:srgbClr val="FFFF00"/>
          </a:solidFill>
        </p:spPr>
        <p:txBody>
          <a:bodyPr wrap="square" rtlCol="0">
            <a:spAutoFit/>
          </a:bodyPr>
          <a:lstStyle/>
          <a:p>
            <a:r>
              <a:rPr lang="en-IN" sz="4000" dirty="0" smtClean="0">
                <a:latin typeface="Times New Roman" pitchFamily="18" charset="0"/>
                <a:cs typeface="Times New Roman" pitchFamily="18" charset="0"/>
              </a:rPr>
              <a:t>IMPORTANCE </a:t>
            </a:r>
            <a:r>
              <a:rPr lang="en-IN" sz="4000" dirty="0">
                <a:latin typeface="Times New Roman" pitchFamily="18" charset="0"/>
                <a:cs typeface="Times New Roman" pitchFamily="18" charset="0"/>
              </a:rPr>
              <a:t>OF INTEL 8085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TextBox 1"/>
          <p:cNvSpPr txBox="1"/>
          <p:nvPr/>
        </p:nvSpPr>
        <p:spPr>
          <a:xfrm>
            <a:off x="817418" y="1080655"/>
            <a:ext cx="8465127" cy="5909310"/>
          </a:xfrm>
          <a:prstGeom prst="rect">
            <a:avLst/>
          </a:prstGeom>
          <a:noFill/>
        </p:spPr>
        <p:txBody>
          <a:bodyPr wrap="square" rtlCol="0">
            <a:spAutoFit/>
          </a:bodyPr>
          <a:lstStyle/>
          <a:p>
            <a:pPr algn="just">
              <a:lnSpc>
                <a:spcPct val="150000"/>
              </a:lnSpc>
            </a:pPr>
            <a:r>
              <a:rPr lang="en-IN" sz="2000" dirty="0">
                <a:latin typeface="Times New Roman" pitchFamily="18" charset="0"/>
                <a:cs typeface="Times New Roman" pitchFamily="18" charset="0"/>
              </a:rPr>
              <a:t>8085 is pronounced as "eighty-eighty-five" microprocessor. It is an 8-bit microprocessor designed by Intel in 1977 using NMOS technology.</a:t>
            </a:r>
          </a:p>
          <a:p>
            <a:pPr algn="just">
              <a:lnSpc>
                <a:spcPct val="150000"/>
              </a:lnSpc>
            </a:pPr>
            <a:endParaRPr lang="en-IN" sz="2000" dirty="0">
              <a:latin typeface="Times New Roman" pitchFamily="18" charset="0"/>
              <a:cs typeface="Times New Roman" pitchFamily="18" charset="0"/>
            </a:endParaRPr>
          </a:p>
          <a:p>
            <a:pPr algn="just">
              <a:lnSpc>
                <a:spcPct val="150000"/>
              </a:lnSpc>
            </a:pPr>
            <a:r>
              <a:rPr lang="en-IN" sz="2000" dirty="0">
                <a:solidFill>
                  <a:srgbClr val="FF0000"/>
                </a:solidFill>
                <a:latin typeface="Times New Roman" pitchFamily="18" charset="0"/>
                <a:cs typeface="Times New Roman" pitchFamily="18" charset="0"/>
              </a:rPr>
              <a:t>It has the following configuration </a:t>
            </a:r>
            <a:r>
              <a:rPr lang="en-IN" sz="2000" dirty="0">
                <a:latin typeface="Times New Roman" pitchFamily="18" charset="0"/>
                <a:cs typeface="Times New Roman" pitchFamily="18" charset="0"/>
              </a:rPr>
              <a:t>−</a:t>
            </a:r>
          </a:p>
          <a:p>
            <a:pPr algn="just">
              <a:lnSpc>
                <a:spcPct val="150000"/>
              </a:lnSpc>
            </a:pPr>
            <a:r>
              <a:rPr lang="en-IN" sz="2000" dirty="0">
                <a:latin typeface="Times New Roman" pitchFamily="18" charset="0"/>
                <a:cs typeface="Times New Roman" pitchFamily="18" charset="0"/>
              </a:rPr>
              <a:t>8-bit data bus</a:t>
            </a:r>
          </a:p>
          <a:p>
            <a:pPr algn="just">
              <a:lnSpc>
                <a:spcPct val="150000"/>
              </a:lnSpc>
            </a:pPr>
            <a:r>
              <a:rPr lang="en-IN" sz="2000" dirty="0">
                <a:latin typeface="Times New Roman" pitchFamily="18" charset="0"/>
                <a:cs typeface="Times New Roman" pitchFamily="18" charset="0"/>
              </a:rPr>
              <a:t>16-bit address bus, which can address </a:t>
            </a:r>
            <a:r>
              <a:rPr lang="en-IN" sz="2000" dirty="0" err="1">
                <a:latin typeface="Times New Roman" pitchFamily="18" charset="0"/>
                <a:cs typeface="Times New Roman" pitchFamily="18" charset="0"/>
              </a:rPr>
              <a:t>upto</a:t>
            </a:r>
            <a:r>
              <a:rPr lang="en-IN" sz="2000" dirty="0">
                <a:latin typeface="Times New Roman" pitchFamily="18" charset="0"/>
                <a:cs typeface="Times New Roman" pitchFamily="18" charset="0"/>
              </a:rPr>
              <a:t> 64KB</a:t>
            </a:r>
          </a:p>
          <a:p>
            <a:pPr algn="just">
              <a:lnSpc>
                <a:spcPct val="150000"/>
              </a:lnSpc>
            </a:pPr>
            <a:r>
              <a:rPr lang="en-IN" sz="2000" dirty="0">
                <a:latin typeface="Times New Roman" pitchFamily="18" charset="0"/>
                <a:cs typeface="Times New Roman" pitchFamily="18" charset="0"/>
              </a:rPr>
              <a:t>A 16-bit program counter</a:t>
            </a:r>
          </a:p>
          <a:p>
            <a:pPr algn="just">
              <a:lnSpc>
                <a:spcPct val="150000"/>
              </a:lnSpc>
            </a:pPr>
            <a:r>
              <a:rPr lang="en-IN" sz="2000" dirty="0">
                <a:latin typeface="Times New Roman" pitchFamily="18" charset="0"/>
                <a:cs typeface="Times New Roman" pitchFamily="18" charset="0"/>
              </a:rPr>
              <a:t>A 16-bit stack pointer</a:t>
            </a:r>
          </a:p>
          <a:p>
            <a:pPr algn="just">
              <a:lnSpc>
                <a:spcPct val="150000"/>
              </a:lnSpc>
            </a:pPr>
            <a:r>
              <a:rPr lang="en-IN" sz="2000" dirty="0">
                <a:latin typeface="Times New Roman" pitchFamily="18" charset="0"/>
                <a:cs typeface="Times New Roman" pitchFamily="18" charset="0"/>
              </a:rPr>
              <a:t>Six 8-bit registers arranged in pairs: BC, DE, HL</a:t>
            </a:r>
          </a:p>
          <a:p>
            <a:pPr algn="just">
              <a:lnSpc>
                <a:spcPct val="150000"/>
              </a:lnSpc>
            </a:pPr>
            <a:r>
              <a:rPr lang="en-IN" sz="2000" dirty="0">
                <a:latin typeface="Times New Roman" pitchFamily="18" charset="0"/>
                <a:cs typeface="Times New Roman" pitchFamily="18" charset="0"/>
              </a:rPr>
              <a:t>Requires +5V supply to operate at 3.2 MHZ single phase clock</a:t>
            </a:r>
          </a:p>
          <a:p>
            <a:pPr algn="just">
              <a:lnSpc>
                <a:spcPct val="150000"/>
              </a:lnSpc>
            </a:pPr>
            <a:r>
              <a:rPr lang="en-IN" sz="2000" dirty="0">
                <a:latin typeface="Times New Roman" pitchFamily="18" charset="0"/>
                <a:cs typeface="Times New Roman" pitchFamily="18" charset="0"/>
              </a:rPr>
              <a:t>It is used in washing machines, microwave ovens, mobile phones, etc.</a:t>
            </a:r>
          </a:p>
          <a:p>
            <a:r>
              <a:rPr lang="en-IN" sz="2400" dirty="0"/>
              <a:t/>
            </a:r>
            <a:br>
              <a:rPr lang="en-IN" sz="2400" dirty="0"/>
            </a:br>
            <a:endParaRPr lang="en-IN" sz="2400" dirty="0"/>
          </a:p>
        </p:txBody>
      </p:sp>
      <p:sp>
        <p:nvSpPr>
          <p:cNvPr id="1048600" name="TextBox 2"/>
          <p:cNvSpPr txBox="1"/>
          <p:nvPr/>
        </p:nvSpPr>
        <p:spPr>
          <a:xfrm>
            <a:off x="2881745" y="401782"/>
            <a:ext cx="4544321" cy="523220"/>
          </a:xfrm>
          <a:prstGeom prst="rect">
            <a:avLst/>
          </a:prstGeom>
          <a:solidFill>
            <a:srgbClr val="00B0F0"/>
          </a:solidFill>
        </p:spPr>
        <p:txBody>
          <a:bodyPr wrap="none" rtlCol="0">
            <a:spAutoFit/>
          </a:bodyPr>
          <a:lstStyle/>
          <a:p>
            <a:r>
              <a:rPr lang="en-IN" sz="2800" dirty="0">
                <a:latin typeface="Times New Roman" pitchFamily="18" charset="0"/>
                <a:cs typeface="Times New Roman" pitchFamily="18" charset="0"/>
              </a:rPr>
              <a:t>INTEL 8085 COMPONENTS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6" name="Picture 6"/>
          <p:cNvPicPr>
            <a:picLocks noChangeAspect="1"/>
          </p:cNvPicPr>
          <p:nvPr/>
        </p:nvPicPr>
        <p:blipFill>
          <a:blip r:embed="rId3"/>
          <a:stretch>
            <a:fillRect/>
          </a:stretch>
        </p:blipFill>
        <p:spPr>
          <a:xfrm>
            <a:off x="1250355" y="1610213"/>
            <a:ext cx="10082663" cy="4648849"/>
          </a:xfrm>
          <a:prstGeom prst="rect">
            <a:avLst/>
          </a:prstGeom>
        </p:spPr>
      </p:pic>
      <p:sp>
        <p:nvSpPr>
          <p:cNvPr id="1048601" name="TextBox 7"/>
          <p:cNvSpPr txBox="1"/>
          <p:nvPr/>
        </p:nvSpPr>
        <p:spPr>
          <a:xfrm>
            <a:off x="2182646" y="550447"/>
            <a:ext cx="7826706" cy="646331"/>
          </a:xfrm>
          <a:prstGeom prst="rect">
            <a:avLst/>
          </a:prstGeom>
          <a:solidFill>
            <a:srgbClr val="FF0000"/>
          </a:solidFill>
        </p:spPr>
        <p:txBody>
          <a:bodyPr wrap="square" rtlCol="0">
            <a:spAutoFit/>
          </a:bodyPr>
          <a:lstStyle/>
          <a:p>
            <a:r>
              <a:rPr lang="en-IN" sz="3600" dirty="0">
                <a:latin typeface="Times New Roman" pitchFamily="18" charset="0"/>
                <a:cs typeface="Times New Roman" pitchFamily="18" charset="0"/>
              </a:rPr>
              <a:t>INTEL  8085 ARCHITECHTURE</a:t>
            </a:r>
          </a:p>
        </p:txBody>
      </p:sp>
    </p:spTree>
    <p:custDataLst>
      <p:tags r:id="rId1"/>
    </p:custDataLst>
  </p:cSld>
  <p:clrMapOvr>
    <a:masterClrMapping/>
  </p:clrMapOvr>
  <p:transition spd="slow" advTm="620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048601"/>
                                        </p:tgtEl>
                                        <p:attrNameLst>
                                          <p:attrName>style.visibility</p:attrName>
                                        </p:attrNameLst>
                                      </p:cBhvr>
                                      <p:to>
                                        <p:strVal val="visible"/>
                                      </p:to>
                                    </p:set>
                                    <p:animEffect transition="in" filter="plus(in)">
                                      <p:cBhvr>
                                        <p:cTn id="7" dur="2000"/>
                                        <p:tgtEl>
                                          <p:spTgt spid="1048601"/>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097156"/>
                                        </p:tgtEl>
                                        <p:attrNameLst>
                                          <p:attrName>style.visibility</p:attrName>
                                        </p:attrNameLst>
                                      </p:cBhvr>
                                      <p:to>
                                        <p:strVal val="visible"/>
                                      </p:to>
                                    </p:set>
                                    <p:anim calcmode="lin" valueType="num">
                                      <p:cBhvr>
                                        <p:cTn id="12" dur="1000" fill="hold"/>
                                        <p:tgtEl>
                                          <p:spTgt spid="2097156"/>
                                        </p:tgtEl>
                                        <p:attrNameLst>
                                          <p:attrName>ppt_w</p:attrName>
                                        </p:attrNameLst>
                                      </p:cBhvr>
                                      <p:tavLst>
                                        <p:tav tm="0">
                                          <p:val>
                                            <p:strVal val="#ppt_w*0.70"/>
                                          </p:val>
                                        </p:tav>
                                        <p:tav tm="100000">
                                          <p:val>
                                            <p:strVal val="#ppt_w"/>
                                          </p:val>
                                        </p:tav>
                                      </p:tavLst>
                                    </p:anim>
                                    <p:anim calcmode="lin" valueType="num">
                                      <p:cBhvr>
                                        <p:cTn id="13" dur="1000" fill="hold"/>
                                        <p:tgtEl>
                                          <p:spTgt spid="2097156"/>
                                        </p:tgtEl>
                                        <p:attrNameLst>
                                          <p:attrName>ppt_h</p:attrName>
                                        </p:attrNameLst>
                                      </p:cBhvr>
                                      <p:tavLst>
                                        <p:tav tm="0">
                                          <p:val>
                                            <p:strVal val="#ppt_h"/>
                                          </p:val>
                                        </p:tav>
                                        <p:tav tm="100000">
                                          <p:val>
                                            <p:strVal val="#ppt_h"/>
                                          </p:val>
                                        </p:tav>
                                      </p:tavLst>
                                    </p:anim>
                                    <p:animEffect transition="in" filter="fade">
                                      <p:cBhvr>
                                        <p:cTn id="14" dur="1000"/>
                                        <p:tgtEl>
                                          <p:spTgt spid="2097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Rectangle 1"/>
          <p:cNvSpPr/>
          <p:nvPr/>
        </p:nvSpPr>
        <p:spPr>
          <a:xfrm>
            <a:off x="648586" y="329610"/>
            <a:ext cx="10940902" cy="5957400"/>
          </a:xfrm>
          <a:prstGeom prst="rect">
            <a:avLst/>
          </a:prstGeom>
        </p:spPr>
        <p:txBody>
          <a:bodyPr wrap="square">
            <a:spAutoFit/>
          </a:bodyPr>
          <a:lstStyle/>
          <a:p>
            <a:pPr algn="just">
              <a:lnSpc>
                <a:spcPct val="150000"/>
              </a:lnSpc>
            </a:pPr>
            <a:r>
              <a:rPr lang="en-IN" sz="1600" b="1" dirty="0">
                <a:solidFill>
                  <a:srgbClr val="0070C0"/>
                </a:solidFill>
                <a:latin typeface="Times New Roman" pitchFamily="18" charset="0"/>
                <a:cs typeface="Times New Roman" pitchFamily="18" charset="0"/>
              </a:rPr>
              <a:t>8085 Microprocessor – Functional </a:t>
            </a:r>
            <a:r>
              <a:rPr lang="en-IN" sz="1600" b="1" dirty="0" smtClean="0">
                <a:solidFill>
                  <a:srgbClr val="0070C0"/>
                </a:solidFill>
                <a:latin typeface="Times New Roman" pitchFamily="18" charset="0"/>
                <a:cs typeface="Times New Roman" pitchFamily="18" charset="0"/>
              </a:rPr>
              <a:t>Units</a:t>
            </a:r>
          </a:p>
          <a:p>
            <a:pPr algn="just">
              <a:lnSpc>
                <a:spcPct val="150000"/>
              </a:lnSpc>
            </a:pPr>
            <a:r>
              <a:rPr lang="en-IN" sz="1600" b="1" dirty="0" smtClean="0">
                <a:solidFill>
                  <a:srgbClr val="FF33CC"/>
                </a:solidFill>
                <a:latin typeface="Times New Roman" pitchFamily="18" charset="0"/>
                <a:cs typeface="Times New Roman" pitchFamily="18" charset="0"/>
              </a:rPr>
              <a:t>8085 consists of the following functional units −</a:t>
            </a:r>
          </a:p>
          <a:p>
            <a:pPr algn="just">
              <a:lnSpc>
                <a:spcPct val="150000"/>
              </a:lnSpc>
            </a:pPr>
            <a:r>
              <a:rPr lang="en-IN" sz="1600" b="1" dirty="0" smtClean="0">
                <a:solidFill>
                  <a:srgbClr val="00B0F0"/>
                </a:solidFill>
                <a:latin typeface="Times New Roman" pitchFamily="18" charset="0"/>
                <a:cs typeface="Times New Roman" pitchFamily="18" charset="0"/>
              </a:rPr>
              <a:t>Accumulator</a:t>
            </a:r>
            <a:endParaRPr lang="en-IN" sz="1600" b="1" dirty="0">
              <a:solidFill>
                <a:srgbClr val="00B0F0"/>
              </a:solidFill>
              <a:latin typeface="Times New Roman" pitchFamily="18" charset="0"/>
              <a:cs typeface="Times New Roman" pitchFamily="18" charset="0"/>
            </a:endParaRPr>
          </a:p>
          <a:p>
            <a:pPr algn="just">
              <a:lnSpc>
                <a:spcPct val="150000"/>
              </a:lnSpc>
            </a:pPr>
            <a:r>
              <a:rPr lang="en-IN" sz="1600" b="1" dirty="0">
                <a:solidFill>
                  <a:srgbClr val="000000"/>
                </a:solidFill>
                <a:latin typeface="Times New Roman" pitchFamily="18" charset="0"/>
                <a:cs typeface="Times New Roman" pitchFamily="18" charset="0"/>
              </a:rPr>
              <a:t>It is an 8-bit register used to perform arithmetic, logical, I/O &amp; LOAD/STORE operations. It is connected to internal data bus &amp; ALU.</a:t>
            </a:r>
          </a:p>
          <a:p>
            <a:pPr algn="just">
              <a:lnSpc>
                <a:spcPct val="150000"/>
              </a:lnSpc>
            </a:pPr>
            <a:r>
              <a:rPr lang="en-IN" sz="1600" b="1" dirty="0">
                <a:latin typeface="Times New Roman" pitchFamily="18" charset="0"/>
                <a:cs typeface="Times New Roman" pitchFamily="18" charset="0"/>
              </a:rPr>
              <a:t>Arithmetic and logic unit</a:t>
            </a:r>
          </a:p>
          <a:p>
            <a:pPr algn="just">
              <a:lnSpc>
                <a:spcPct val="150000"/>
              </a:lnSpc>
            </a:pPr>
            <a:r>
              <a:rPr lang="en-IN" sz="1600" b="1" dirty="0">
                <a:solidFill>
                  <a:srgbClr val="000000"/>
                </a:solidFill>
                <a:latin typeface="Times New Roman" pitchFamily="18" charset="0"/>
                <a:cs typeface="Times New Roman" pitchFamily="18" charset="0"/>
              </a:rPr>
              <a:t>As the name suggests, it performs arithmetic and logical operations like Addition, Subtraction, AND, OR, etc. on 8-bit data.</a:t>
            </a:r>
          </a:p>
          <a:p>
            <a:pPr algn="just">
              <a:lnSpc>
                <a:spcPct val="150000"/>
              </a:lnSpc>
            </a:pPr>
            <a:r>
              <a:rPr lang="en-IN" sz="1600" b="1" dirty="0">
                <a:solidFill>
                  <a:srgbClr val="00B0F0"/>
                </a:solidFill>
                <a:latin typeface="Times New Roman" pitchFamily="18" charset="0"/>
                <a:cs typeface="Times New Roman" pitchFamily="18" charset="0"/>
              </a:rPr>
              <a:t>General purpose register</a:t>
            </a:r>
          </a:p>
          <a:p>
            <a:pPr algn="just">
              <a:lnSpc>
                <a:spcPct val="150000"/>
              </a:lnSpc>
            </a:pPr>
            <a:r>
              <a:rPr lang="en-IN" sz="1600" b="1" dirty="0">
                <a:solidFill>
                  <a:srgbClr val="000000"/>
                </a:solidFill>
                <a:latin typeface="Times New Roman" pitchFamily="18" charset="0"/>
                <a:cs typeface="Times New Roman" pitchFamily="18" charset="0"/>
              </a:rPr>
              <a:t>There are 6 general purpose registers in 8085 processor, i.e. B, C, D, E, H &amp; L. Each register can hold 8-bit data.</a:t>
            </a:r>
          </a:p>
          <a:p>
            <a:pPr algn="just">
              <a:lnSpc>
                <a:spcPct val="150000"/>
              </a:lnSpc>
            </a:pPr>
            <a:r>
              <a:rPr lang="en-IN" sz="1600" b="1" dirty="0">
                <a:solidFill>
                  <a:srgbClr val="000000"/>
                </a:solidFill>
                <a:latin typeface="Times New Roman" pitchFamily="18" charset="0"/>
                <a:cs typeface="Times New Roman" pitchFamily="18" charset="0"/>
              </a:rPr>
              <a:t>These registers can work in pair to hold 16-bit data and their pairing combination is like B-C, D-E &amp; H-L.</a:t>
            </a:r>
          </a:p>
          <a:p>
            <a:pPr algn="just">
              <a:lnSpc>
                <a:spcPct val="150000"/>
              </a:lnSpc>
            </a:pPr>
            <a:r>
              <a:rPr lang="en-IN" sz="1600" b="1" dirty="0">
                <a:solidFill>
                  <a:srgbClr val="00B0F0"/>
                </a:solidFill>
                <a:latin typeface="Times New Roman" pitchFamily="18" charset="0"/>
                <a:cs typeface="Times New Roman" pitchFamily="18" charset="0"/>
              </a:rPr>
              <a:t>Program counter</a:t>
            </a:r>
          </a:p>
          <a:p>
            <a:pPr algn="just">
              <a:lnSpc>
                <a:spcPct val="150000"/>
              </a:lnSpc>
            </a:pPr>
            <a:r>
              <a:rPr lang="en-IN" sz="1600" b="1" dirty="0">
                <a:solidFill>
                  <a:srgbClr val="000000"/>
                </a:solidFill>
                <a:latin typeface="Times New Roman" pitchFamily="18" charset="0"/>
                <a:cs typeface="Times New Roman" pitchFamily="18" charset="0"/>
              </a:rPr>
              <a:t>It is a 16-bit register used to store the memory address location of the next instruction to be executed. Microprocessor increments the program whenever an instruction is being executed, so that the program counter points to the memory address of the next instruction that is going to be executed.</a:t>
            </a:r>
          </a:p>
          <a:p>
            <a:pPr algn="just">
              <a:lnSpc>
                <a:spcPct val="150000"/>
              </a:lnSpc>
            </a:pPr>
            <a:r>
              <a:rPr lang="en-IN" sz="1600" b="1" dirty="0">
                <a:solidFill>
                  <a:srgbClr val="00B0F0"/>
                </a:solidFill>
                <a:latin typeface="Times New Roman" pitchFamily="18" charset="0"/>
                <a:cs typeface="Times New Roman" pitchFamily="18" charset="0"/>
              </a:rPr>
              <a:t>Stack pointer</a:t>
            </a:r>
          </a:p>
          <a:p>
            <a:pPr algn="just">
              <a:lnSpc>
                <a:spcPct val="150000"/>
              </a:lnSpc>
            </a:pPr>
            <a:r>
              <a:rPr lang="en-IN" sz="1600" b="1" dirty="0">
                <a:solidFill>
                  <a:srgbClr val="000000"/>
                </a:solidFill>
                <a:latin typeface="Times New Roman" pitchFamily="18" charset="0"/>
                <a:cs typeface="Times New Roman" pitchFamily="18" charset="0"/>
              </a:rPr>
              <a:t>It is also a 16-bit register works like stack, which is always incremented/decremented by 2 during push &amp; pop operations.</a:t>
            </a:r>
            <a:endParaRPr lang="en-IN" sz="1600" b="1" i="0" dirty="0">
              <a:solidFill>
                <a:srgbClr val="000000"/>
              </a:solidFill>
              <a:effectLst/>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Rectangle 3"/>
          <p:cNvSpPr/>
          <p:nvPr/>
        </p:nvSpPr>
        <p:spPr>
          <a:xfrm>
            <a:off x="720436" y="803564"/>
            <a:ext cx="9337962" cy="1384995"/>
          </a:xfrm>
          <a:prstGeom prst="rect">
            <a:avLst/>
          </a:prstGeom>
        </p:spPr>
        <p:txBody>
          <a:bodyPr wrap="square">
            <a:spAutoFit/>
          </a:bodyPr>
          <a:lstStyle/>
          <a:p>
            <a:pPr>
              <a:lnSpc>
                <a:spcPct val="150000"/>
              </a:lnSpc>
            </a:pPr>
            <a:r>
              <a:rPr lang="en-IN" sz="2000" b="1" dirty="0">
                <a:solidFill>
                  <a:srgbClr val="FF0000"/>
                </a:solidFill>
                <a:latin typeface="Times New Roman" pitchFamily="18" charset="0"/>
                <a:cs typeface="Times New Roman" pitchFamily="18" charset="0"/>
              </a:rPr>
              <a:t>Temporary register</a:t>
            </a:r>
          </a:p>
          <a:p>
            <a:pPr algn="just">
              <a:lnSpc>
                <a:spcPct val="150000"/>
              </a:lnSpc>
            </a:pPr>
            <a:r>
              <a:rPr lang="en-IN" b="1" dirty="0">
                <a:solidFill>
                  <a:srgbClr val="000000"/>
                </a:solidFill>
                <a:latin typeface="Times New Roman" pitchFamily="18" charset="0"/>
                <a:cs typeface="Times New Roman" pitchFamily="18" charset="0"/>
              </a:rPr>
              <a:t>      It is an 8-bit register, which holds the temporary data of arithmetic and logical operations .</a:t>
            </a:r>
            <a:endParaRPr lang="en-IN" b="1" i="0" dirty="0">
              <a:solidFill>
                <a:srgbClr val="000000"/>
              </a:solidFill>
              <a:effectLst/>
              <a:latin typeface="Times New Roman" pitchFamily="18" charset="0"/>
              <a:cs typeface="Times New Roman" pitchFamily="18" charset="0"/>
            </a:endParaRPr>
          </a:p>
        </p:txBody>
      </p:sp>
      <p:graphicFrame>
        <p:nvGraphicFramePr>
          <p:cNvPr id="4194305" name="Table 4"/>
          <p:cNvGraphicFramePr>
            <a:graphicFrameLocks noGrp="1"/>
          </p:cNvGraphicFramePr>
          <p:nvPr>
            <p:extLst>
              <p:ext uri="{D42A27DB-BD31-4B8C-83A1-F6EECF244321}">
                <p14:modId xmlns:p14="http://schemas.microsoft.com/office/powerpoint/2010/main" xmlns="" val="2989983735"/>
              </p:ext>
            </p:extLst>
          </p:nvPr>
        </p:nvGraphicFramePr>
        <p:xfrm>
          <a:off x="2939356" y="5394323"/>
          <a:ext cx="6225912" cy="853440"/>
        </p:xfrm>
        <a:graphic>
          <a:graphicData uri="http://schemas.openxmlformats.org/drawingml/2006/table">
            <a:tbl>
              <a:tblPr/>
              <a:tblGrid>
                <a:gridCol w="778239"/>
                <a:gridCol w="778239"/>
                <a:gridCol w="778239"/>
                <a:gridCol w="778239"/>
                <a:gridCol w="778239"/>
                <a:gridCol w="778239"/>
                <a:gridCol w="778239"/>
                <a:gridCol w="778239"/>
              </a:tblGrid>
              <a:tr h="295134">
                <a:tc>
                  <a:txBody>
                    <a:bodyPr/>
                    <a:lstStyle/>
                    <a:p>
                      <a:pPr fontAlgn="t"/>
                      <a:r>
                        <a:rPr lang="en-IN" dirty="0">
                          <a:effectLst/>
                        </a:rPr>
                        <a:t>D7</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fontAlgn="t"/>
                      <a:r>
                        <a:rPr lang="en-IN">
                          <a:effectLst/>
                        </a:rPr>
                        <a:t>D6</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fontAlgn="t"/>
                      <a:r>
                        <a:rPr lang="en-IN">
                          <a:effectLst/>
                        </a:rPr>
                        <a:t>D5</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fontAlgn="t"/>
                      <a:r>
                        <a:rPr lang="en-IN">
                          <a:effectLst/>
                        </a:rPr>
                        <a:t>D4</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fontAlgn="t"/>
                      <a:r>
                        <a:rPr lang="en-IN">
                          <a:effectLst/>
                        </a:rPr>
                        <a:t>D3</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fontAlgn="t"/>
                      <a:r>
                        <a:rPr lang="en-IN" dirty="0">
                          <a:effectLst/>
                        </a:rPr>
                        <a:t>D2</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fontAlgn="t"/>
                      <a:r>
                        <a:rPr lang="en-IN">
                          <a:effectLst/>
                        </a:rPr>
                        <a:t>D1</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fontAlgn="t"/>
                      <a:r>
                        <a:rPr lang="en-IN">
                          <a:effectLst/>
                        </a:rPr>
                        <a:t>D0</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r>
              <a:tr h="295134">
                <a:tc>
                  <a:txBody>
                    <a:bodyPr/>
                    <a:lstStyle/>
                    <a:p>
                      <a:pPr fontAlgn="t"/>
                      <a:r>
                        <a:rPr lang="en-IN">
                          <a:effectLst/>
                        </a:rPr>
                        <a:t>S</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a:effectLst/>
                        </a:rPr>
                        <a:t>Z</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endParaRPr lang="en-IN">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dirty="0">
                          <a:effectLst/>
                        </a:rPr>
                        <a:t>AC</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endParaRPr lang="en-IN">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dirty="0">
                          <a:effectLst/>
                        </a:rPr>
                        <a:t>P</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endParaRPr lang="en-IN">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dirty="0">
                          <a:effectLst/>
                        </a:rPr>
                        <a:t>CY</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bl>
          </a:graphicData>
        </a:graphic>
      </p:graphicFrame>
      <p:sp>
        <p:nvSpPr>
          <p:cNvPr id="1048604" name="Rectangle 2"/>
          <p:cNvSpPr>
            <a:spLocks noChangeArrowheads="1"/>
          </p:cNvSpPr>
          <p:nvPr/>
        </p:nvSpPr>
        <p:spPr bwMode="auto">
          <a:xfrm rot="10800000" flipV="1">
            <a:off x="903766" y="1885669"/>
            <a:ext cx="9154632" cy="3508653"/>
          </a:xfrm>
          <a:prstGeom prst="rect">
            <a:avLst/>
          </a:prstGeom>
          <a:noFill/>
          <a:ln>
            <a:noFill/>
          </a:ln>
          <a:effectLst/>
        </p:spPr>
        <p:txBody>
          <a:bodyPr vert="horz" wrap="square" lIns="91440" tIns="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pPr>
            <a:r>
              <a:rPr kumimoji="0" lang="en-US" altLang="en-US" sz="2400" b="1" i="0" u="none" strike="noStrike" cap="none" normalizeH="0" baseline="0" dirty="0">
                <a:ln>
                  <a:noFill/>
                </a:ln>
                <a:solidFill>
                  <a:srgbClr val="FF0000"/>
                </a:solidFill>
                <a:effectLst/>
                <a:latin typeface="Times New Roman" pitchFamily="18" charset="0"/>
                <a:cs typeface="Times New Roman" pitchFamily="18" charset="0"/>
              </a:rPr>
              <a:t>Flag register</a:t>
            </a:r>
          </a:p>
          <a:p>
            <a:pPr marL="0" marR="0" lvl="0" indent="0" algn="just" defTabSz="914400" rtl="0" eaLnBrk="0" fontAlgn="base" latinLnBrk="0" hangingPunct="0">
              <a:lnSpc>
                <a:spcPct val="150000"/>
              </a:lnSpc>
              <a:spcBef>
                <a:spcPct val="0"/>
              </a:spcBef>
              <a:spcAft>
                <a:spcPct val="0"/>
              </a:spcAft>
              <a:buClrTx/>
              <a:buSzTx/>
              <a:buFontTx/>
              <a:buNone/>
            </a:pPr>
            <a:r>
              <a:rPr kumimoji="0" lang="en-US" altLang="en-US" sz="1400" b="1" i="0" u="none" strike="noStrike" cap="none" normalizeH="0" baseline="0" dirty="0">
                <a:ln>
                  <a:noFill/>
                </a:ln>
                <a:solidFill>
                  <a:srgbClr val="000000"/>
                </a:solidFill>
                <a:effectLst/>
                <a:latin typeface="Times New Roman" pitchFamily="18" charset="0"/>
                <a:cs typeface="Times New Roman" pitchFamily="18" charset="0"/>
              </a:rPr>
              <a:t>     It is an 8-bit register having five 1-bit flip-flops, which holds either 0 or 1 depending upon the result stored in the accumulator.</a:t>
            </a:r>
            <a:endParaRPr kumimoji="0" lang="en-US" altLang="en-US" sz="14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pPr>
            <a:r>
              <a:rPr kumimoji="0" lang="en-US" altLang="en-US" sz="1400" b="1" i="0" u="none" strike="noStrike" cap="none" normalizeH="0" baseline="0" dirty="0">
                <a:ln>
                  <a:noFill/>
                </a:ln>
                <a:solidFill>
                  <a:srgbClr val="FF33CC"/>
                </a:solidFill>
                <a:effectLst/>
                <a:latin typeface="Times New Roman" pitchFamily="18" charset="0"/>
                <a:cs typeface="Times New Roman" pitchFamily="18" charset="0"/>
              </a:rPr>
              <a:t>These are the set of 5 flip-flops −</a:t>
            </a:r>
          </a:p>
          <a:p>
            <a:pPr marL="0" marR="0" lvl="0" indent="0" algn="just" defTabSz="914400" rtl="0" eaLnBrk="0" fontAlgn="base" latinLnBrk="0" hangingPunct="0">
              <a:lnSpc>
                <a:spcPct val="150000"/>
              </a:lnSpc>
              <a:spcBef>
                <a:spcPct val="0"/>
              </a:spcBef>
              <a:spcAft>
                <a:spcPct val="0"/>
              </a:spcAft>
              <a:buClrTx/>
              <a:buSzTx/>
              <a:buFontTx/>
              <a:buChar char="•"/>
            </a:pPr>
            <a:r>
              <a:rPr kumimoji="0" lang="en-US" altLang="en-US" sz="1400" b="1" i="0" u="none" strike="noStrike" cap="none" normalizeH="0" baseline="0" dirty="0">
                <a:ln>
                  <a:noFill/>
                </a:ln>
                <a:solidFill>
                  <a:schemeClr val="tx1"/>
                </a:solidFill>
                <a:effectLst/>
                <a:latin typeface="Times New Roman" pitchFamily="18" charset="0"/>
                <a:cs typeface="Times New Roman" pitchFamily="18" charset="0"/>
              </a:rPr>
              <a:t>Sign (S)</a:t>
            </a:r>
          </a:p>
          <a:p>
            <a:pPr marL="0" marR="0" lvl="0" indent="0" algn="just" defTabSz="914400" rtl="0" eaLnBrk="0" fontAlgn="base" latinLnBrk="0" hangingPunct="0">
              <a:lnSpc>
                <a:spcPct val="150000"/>
              </a:lnSpc>
              <a:spcBef>
                <a:spcPct val="0"/>
              </a:spcBef>
              <a:spcAft>
                <a:spcPct val="0"/>
              </a:spcAft>
              <a:buClrTx/>
              <a:buSzTx/>
              <a:buFontTx/>
              <a:buChar char="•"/>
            </a:pPr>
            <a:r>
              <a:rPr kumimoji="0" lang="en-US" altLang="en-US" sz="1400" b="1" i="0" u="none" strike="noStrike" cap="none" normalizeH="0" baseline="0" dirty="0">
                <a:ln>
                  <a:noFill/>
                </a:ln>
                <a:solidFill>
                  <a:schemeClr val="tx1"/>
                </a:solidFill>
                <a:effectLst/>
                <a:latin typeface="Times New Roman" pitchFamily="18" charset="0"/>
                <a:cs typeface="Times New Roman" pitchFamily="18" charset="0"/>
              </a:rPr>
              <a:t>Zero (Z)</a:t>
            </a:r>
          </a:p>
          <a:p>
            <a:pPr marL="0" marR="0" lvl="0" indent="0" algn="just" defTabSz="914400" rtl="0" eaLnBrk="0" fontAlgn="base" latinLnBrk="0" hangingPunct="0">
              <a:lnSpc>
                <a:spcPct val="150000"/>
              </a:lnSpc>
              <a:spcBef>
                <a:spcPct val="0"/>
              </a:spcBef>
              <a:spcAft>
                <a:spcPct val="0"/>
              </a:spcAft>
              <a:buClrTx/>
              <a:buSzTx/>
              <a:buFontTx/>
              <a:buChar char="•"/>
            </a:pPr>
            <a:r>
              <a:rPr kumimoji="0" lang="en-US" altLang="en-US" sz="1400" b="1" i="0" u="none" strike="noStrike" cap="none" normalizeH="0" baseline="0" dirty="0">
                <a:ln>
                  <a:noFill/>
                </a:ln>
                <a:solidFill>
                  <a:schemeClr val="tx1"/>
                </a:solidFill>
                <a:effectLst/>
                <a:latin typeface="Times New Roman" pitchFamily="18" charset="0"/>
                <a:cs typeface="Times New Roman" pitchFamily="18" charset="0"/>
              </a:rPr>
              <a:t>Auxiliary Carry (AC)</a:t>
            </a:r>
          </a:p>
          <a:p>
            <a:pPr marL="0" marR="0" lvl="0" indent="0" algn="just" defTabSz="914400" rtl="0" eaLnBrk="0" fontAlgn="base" latinLnBrk="0" hangingPunct="0">
              <a:lnSpc>
                <a:spcPct val="150000"/>
              </a:lnSpc>
              <a:spcBef>
                <a:spcPct val="0"/>
              </a:spcBef>
              <a:spcAft>
                <a:spcPct val="0"/>
              </a:spcAft>
              <a:buClrTx/>
              <a:buSzTx/>
              <a:buFontTx/>
              <a:buChar char="•"/>
            </a:pPr>
            <a:r>
              <a:rPr kumimoji="0" lang="en-US" altLang="en-US" sz="1400" b="1" i="0" u="none" strike="noStrike" cap="none" normalizeH="0" baseline="0" dirty="0">
                <a:ln>
                  <a:noFill/>
                </a:ln>
                <a:solidFill>
                  <a:schemeClr val="tx1"/>
                </a:solidFill>
                <a:effectLst/>
                <a:latin typeface="Times New Roman" pitchFamily="18" charset="0"/>
                <a:cs typeface="Times New Roman" pitchFamily="18" charset="0"/>
              </a:rPr>
              <a:t>Parity (P)</a:t>
            </a:r>
          </a:p>
          <a:p>
            <a:pPr marL="0" marR="0" lvl="0" indent="0" algn="just" defTabSz="914400" rtl="0" eaLnBrk="0" fontAlgn="base" latinLnBrk="0" hangingPunct="0">
              <a:lnSpc>
                <a:spcPct val="150000"/>
              </a:lnSpc>
              <a:spcBef>
                <a:spcPct val="0"/>
              </a:spcBef>
              <a:spcAft>
                <a:spcPct val="0"/>
              </a:spcAft>
              <a:buClrTx/>
              <a:buSzTx/>
              <a:buFontTx/>
              <a:buChar char="•"/>
            </a:pPr>
            <a:r>
              <a:rPr kumimoji="0" lang="en-US" altLang="en-US" sz="1400" b="1" i="0" u="none" strike="noStrike" cap="none" normalizeH="0" baseline="0" dirty="0">
                <a:ln>
                  <a:noFill/>
                </a:ln>
                <a:solidFill>
                  <a:schemeClr val="tx1"/>
                </a:solidFill>
                <a:effectLst/>
                <a:latin typeface="Times New Roman" pitchFamily="18" charset="0"/>
                <a:cs typeface="Times New Roman" pitchFamily="18" charset="0"/>
              </a:rPr>
              <a:t>Carry (C)</a:t>
            </a:r>
            <a:endParaRPr kumimoji="0" lang="en-US" altLang="en-US" sz="1400" b="1"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pPr>
            <a:r>
              <a:rPr kumimoji="0" lang="en-US" altLang="en-US" sz="1400" b="1" i="0" u="none" strike="noStrike" cap="none" normalizeH="0" baseline="0" dirty="0">
                <a:ln>
                  <a:noFill/>
                </a:ln>
                <a:solidFill>
                  <a:srgbClr val="FF0000"/>
                </a:solidFill>
                <a:effectLst/>
                <a:latin typeface="Times New Roman" pitchFamily="18" charset="0"/>
                <a:cs typeface="Times New Roman" pitchFamily="18" charset="0"/>
              </a:rPr>
              <a:t>Its bit position is shown in the following table </a:t>
            </a:r>
            <a:r>
              <a:rPr kumimoji="0" lang="en-US" altLang="en-US" sz="1400" b="1" i="0" u="none" strike="noStrike" cap="none" normalizeH="0" baseline="0" dirty="0">
                <a:ln>
                  <a:noFill/>
                </a:ln>
                <a:solidFill>
                  <a:srgbClr val="000000"/>
                </a:solidFill>
                <a:effectLst/>
                <a:latin typeface="Times New Roman" pitchFamily="18" charset="0"/>
                <a:cs typeface="Times New Roman" pitchFamily="18" charset="0"/>
              </a:rPr>
              <a:t>−</a:t>
            </a:r>
            <a:endParaRPr kumimoji="0" lang="en-US" altLang="en-US" sz="1400" b="1"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Rectangle 1"/>
          <p:cNvSpPr/>
          <p:nvPr/>
        </p:nvSpPr>
        <p:spPr>
          <a:xfrm>
            <a:off x="669851" y="350551"/>
            <a:ext cx="10909005" cy="6463308"/>
          </a:xfrm>
          <a:prstGeom prst="rect">
            <a:avLst/>
          </a:prstGeom>
        </p:spPr>
        <p:txBody>
          <a:bodyPr wrap="square">
            <a:spAutoFit/>
          </a:bodyPr>
          <a:lstStyle/>
          <a:p>
            <a:pPr>
              <a:lnSpc>
                <a:spcPct val="150000"/>
              </a:lnSpc>
            </a:pPr>
            <a:r>
              <a:rPr lang="en-IN" sz="1400" b="1" dirty="0">
                <a:solidFill>
                  <a:srgbClr val="FF0000"/>
                </a:solidFill>
                <a:latin typeface="Times New Roman" pitchFamily="18" charset="0"/>
                <a:cs typeface="Times New Roman" pitchFamily="18" charset="0"/>
              </a:rPr>
              <a:t>Instruction register and decoder</a:t>
            </a:r>
          </a:p>
          <a:p>
            <a:pPr algn="just">
              <a:lnSpc>
                <a:spcPct val="150000"/>
              </a:lnSpc>
            </a:pPr>
            <a:r>
              <a:rPr lang="en-IN" sz="1400" b="1" dirty="0">
                <a:solidFill>
                  <a:srgbClr val="000000"/>
                </a:solidFill>
                <a:latin typeface="Times New Roman" pitchFamily="18" charset="0"/>
                <a:cs typeface="Times New Roman" pitchFamily="18" charset="0"/>
              </a:rPr>
              <a:t>It is an 8-bit register. When an instruction is fetched from memory then it is stored in the Instruction register. Instruction decoder decodes the information present in the Instruction register</a:t>
            </a:r>
            <a:r>
              <a:rPr lang="en-IN" sz="1400" b="1" dirty="0" smtClean="0">
                <a:solidFill>
                  <a:srgbClr val="000000"/>
                </a:solidFill>
                <a:latin typeface="Times New Roman" pitchFamily="18" charset="0"/>
                <a:cs typeface="Times New Roman" pitchFamily="18" charset="0"/>
              </a:rPr>
              <a:t>.</a:t>
            </a:r>
            <a:endParaRPr lang="en-IN" sz="1400" b="1" dirty="0">
              <a:solidFill>
                <a:srgbClr val="000000"/>
              </a:solidFill>
              <a:latin typeface="Times New Roman" pitchFamily="18" charset="0"/>
              <a:cs typeface="Times New Roman" pitchFamily="18" charset="0"/>
            </a:endParaRPr>
          </a:p>
          <a:p>
            <a:pPr>
              <a:lnSpc>
                <a:spcPct val="150000"/>
              </a:lnSpc>
            </a:pPr>
            <a:r>
              <a:rPr lang="en-IN" sz="1400" b="1" dirty="0">
                <a:solidFill>
                  <a:srgbClr val="FF0000"/>
                </a:solidFill>
                <a:latin typeface="Times New Roman" pitchFamily="18" charset="0"/>
                <a:cs typeface="Times New Roman" pitchFamily="18" charset="0"/>
              </a:rPr>
              <a:t>Timing and control </a:t>
            </a:r>
            <a:r>
              <a:rPr lang="en-IN" sz="1400" b="1" dirty="0" smtClean="0">
                <a:solidFill>
                  <a:srgbClr val="FF0000"/>
                </a:solidFill>
                <a:latin typeface="Times New Roman" pitchFamily="18" charset="0"/>
                <a:cs typeface="Times New Roman" pitchFamily="18" charset="0"/>
              </a:rPr>
              <a:t>unit : </a:t>
            </a:r>
            <a:r>
              <a:rPr lang="en-IN" sz="1400" b="1" dirty="0" smtClean="0">
                <a:solidFill>
                  <a:srgbClr val="000000"/>
                </a:solidFill>
                <a:latin typeface="Times New Roman" pitchFamily="18" charset="0"/>
                <a:cs typeface="Times New Roman" pitchFamily="18" charset="0"/>
              </a:rPr>
              <a:t>It </a:t>
            </a:r>
            <a:r>
              <a:rPr lang="en-IN" sz="1400" b="1" dirty="0">
                <a:solidFill>
                  <a:srgbClr val="000000"/>
                </a:solidFill>
                <a:latin typeface="Times New Roman" pitchFamily="18" charset="0"/>
                <a:cs typeface="Times New Roman" pitchFamily="18" charset="0"/>
              </a:rPr>
              <a:t>provides timing and control signal to the microprocessor to perform operations. Following are the timing and control signals, which control external and internal circuits −</a:t>
            </a:r>
          </a:p>
          <a:p>
            <a:pPr>
              <a:lnSpc>
                <a:spcPct val="150000"/>
              </a:lnSpc>
              <a:buFont typeface="Arial" panose="020B0604020202020204" pitchFamily="34" charset="0"/>
              <a:buChar char="•"/>
            </a:pPr>
            <a:r>
              <a:rPr lang="en-IN" sz="1400" b="1" dirty="0">
                <a:latin typeface="Times New Roman" pitchFamily="18" charset="0"/>
                <a:cs typeface="Times New Roman" pitchFamily="18" charset="0"/>
              </a:rPr>
              <a:t>Control Signals: READY, RD’, WR’, ALE</a:t>
            </a:r>
          </a:p>
          <a:p>
            <a:pPr>
              <a:lnSpc>
                <a:spcPct val="150000"/>
              </a:lnSpc>
              <a:buFont typeface="Arial" panose="020B0604020202020204" pitchFamily="34" charset="0"/>
              <a:buChar char="•"/>
            </a:pPr>
            <a:r>
              <a:rPr lang="en-IN" sz="1400" b="1" dirty="0">
                <a:latin typeface="Times New Roman" pitchFamily="18" charset="0"/>
                <a:cs typeface="Times New Roman" pitchFamily="18" charset="0"/>
              </a:rPr>
              <a:t>Status Signals: S0, S1, IO/M’</a:t>
            </a:r>
          </a:p>
          <a:p>
            <a:pPr>
              <a:lnSpc>
                <a:spcPct val="150000"/>
              </a:lnSpc>
              <a:buFont typeface="Arial" panose="020B0604020202020204" pitchFamily="34" charset="0"/>
              <a:buChar char="•"/>
            </a:pPr>
            <a:r>
              <a:rPr lang="en-IN" sz="1400" b="1" dirty="0">
                <a:latin typeface="Times New Roman" pitchFamily="18" charset="0"/>
                <a:cs typeface="Times New Roman" pitchFamily="18" charset="0"/>
              </a:rPr>
              <a:t>DMA Signals: HOLD, HLDA</a:t>
            </a:r>
          </a:p>
          <a:p>
            <a:pPr>
              <a:lnSpc>
                <a:spcPct val="150000"/>
              </a:lnSpc>
              <a:buFont typeface="Arial" panose="020B0604020202020204" pitchFamily="34" charset="0"/>
              <a:buChar char="•"/>
            </a:pPr>
            <a:r>
              <a:rPr lang="en-IN" sz="1400" b="1" dirty="0">
                <a:latin typeface="Times New Roman" pitchFamily="18" charset="0"/>
                <a:cs typeface="Times New Roman" pitchFamily="18" charset="0"/>
              </a:rPr>
              <a:t>RESET Signals: RESET IN, RESET OUT</a:t>
            </a:r>
          </a:p>
          <a:p>
            <a:pPr>
              <a:lnSpc>
                <a:spcPct val="150000"/>
              </a:lnSpc>
            </a:pPr>
            <a:r>
              <a:rPr lang="en-IN" sz="1400" b="1" dirty="0">
                <a:solidFill>
                  <a:srgbClr val="FF0000"/>
                </a:solidFill>
                <a:latin typeface="Times New Roman" pitchFamily="18" charset="0"/>
                <a:cs typeface="Times New Roman" pitchFamily="18" charset="0"/>
              </a:rPr>
              <a:t>Interrupt </a:t>
            </a:r>
            <a:r>
              <a:rPr lang="en-IN" sz="1400" b="1" dirty="0" smtClean="0">
                <a:solidFill>
                  <a:srgbClr val="FF0000"/>
                </a:solidFill>
                <a:latin typeface="Times New Roman" pitchFamily="18" charset="0"/>
                <a:cs typeface="Times New Roman" pitchFamily="18" charset="0"/>
              </a:rPr>
              <a:t>control : </a:t>
            </a:r>
            <a:r>
              <a:rPr lang="en-IN" sz="1400" b="1" dirty="0" smtClean="0">
                <a:solidFill>
                  <a:srgbClr val="000000"/>
                </a:solidFill>
                <a:latin typeface="Times New Roman" pitchFamily="18" charset="0"/>
                <a:cs typeface="Times New Roman" pitchFamily="18" charset="0"/>
              </a:rPr>
              <a:t>As </a:t>
            </a:r>
            <a:r>
              <a:rPr lang="en-IN" sz="1400" b="1" dirty="0">
                <a:solidFill>
                  <a:srgbClr val="000000"/>
                </a:solidFill>
                <a:latin typeface="Times New Roman" pitchFamily="18" charset="0"/>
                <a:cs typeface="Times New Roman" pitchFamily="18" charset="0"/>
              </a:rPr>
              <a:t>the name suggests it controls the interrupts during a process. When a microprocessor is executing a main program and whenever an interrupt occurs, the microprocessor shifts the control from the main program to process the incoming request. After the request is completed, the control goes back to the main program.</a:t>
            </a:r>
          </a:p>
          <a:p>
            <a:pPr algn="just">
              <a:lnSpc>
                <a:spcPct val="150000"/>
              </a:lnSpc>
            </a:pPr>
            <a:r>
              <a:rPr lang="en-IN" sz="1400" b="1" dirty="0">
                <a:solidFill>
                  <a:srgbClr val="000000"/>
                </a:solidFill>
                <a:latin typeface="Times New Roman" pitchFamily="18" charset="0"/>
                <a:cs typeface="Times New Roman" pitchFamily="18" charset="0"/>
              </a:rPr>
              <a:t>There are 5 interrupt signals in 8085 microprocessor: INTR, RST 7.5, RST 6.5, RST 5.5, TRAP.</a:t>
            </a:r>
          </a:p>
          <a:p>
            <a:pPr>
              <a:lnSpc>
                <a:spcPct val="150000"/>
              </a:lnSpc>
            </a:pPr>
            <a:r>
              <a:rPr lang="en-IN" sz="1400" b="1" dirty="0">
                <a:solidFill>
                  <a:srgbClr val="FF0000"/>
                </a:solidFill>
                <a:latin typeface="Times New Roman" pitchFamily="18" charset="0"/>
                <a:cs typeface="Times New Roman" pitchFamily="18" charset="0"/>
              </a:rPr>
              <a:t>Serial Input/output </a:t>
            </a:r>
            <a:r>
              <a:rPr lang="en-IN" sz="1400" b="1" dirty="0" smtClean="0">
                <a:solidFill>
                  <a:srgbClr val="FF0000"/>
                </a:solidFill>
                <a:latin typeface="Times New Roman" pitchFamily="18" charset="0"/>
                <a:cs typeface="Times New Roman" pitchFamily="18" charset="0"/>
              </a:rPr>
              <a:t>control : </a:t>
            </a:r>
            <a:r>
              <a:rPr lang="en-IN" sz="1400" b="1" dirty="0" smtClean="0">
                <a:solidFill>
                  <a:srgbClr val="000000"/>
                </a:solidFill>
                <a:latin typeface="Times New Roman" pitchFamily="18" charset="0"/>
                <a:cs typeface="Times New Roman" pitchFamily="18" charset="0"/>
              </a:rPr>
              <a:t>It </a:t>
            </a:r>
            <a:r>
              <a:rPr lang="en-IN" sz="1400" b="1" dirty="0">
                <a:solidFill>
                  <a:srgbClr val="000000"/>
                </a:solidFill>
                <a:latin typeface="Times New Roman" pitchFamily="18" charset="0"/>
                <a:cs typeface="Times New Roman" pitchFamily="18" charset="0"/>
              </a:rPr>
              <a:t>controls the serial data communication by using these two instructions: SID (Serial input data) and SOD (Serial output data).</a:t>
            </a:r>
          </a:p>
          <a:p>
            <a:pPr>
              <a:lnSpc>
                <a:spcPct val="150000"/>
              </a:lnSpc>
            </a:pPr>
            <a:r>
              <a:rPr lang="en-IN" sz="1400" b="1" dirty="0">
                <a:solidFill>
                  <a:srgbClr val="FF0000"/>
                </a:solidFill>
                <a:latin typeface="Times New Roman" pitchFamily="18" charset="0"/>
                <a:cs typeface="Times New Roman" pitchFamily="18" charset="0"/>
              </a:rPr>
              <a:t>Address buffer and address-data </a:t>
            </a:r>
            <a:r>
              <a:rPr lang="en-IN" sz="1400" b="1" dirty="0" smtClean="0">
                <a:solidFill>
                  <a:srgbClr val="FF0000"/>
                </a:solidFill>
                <a:latin typeface="Times New Roman" pitchFamily="18" charset="0"/>
                <a:cs typeface="Times New Roman" pitchFamily="18" charset="0"/>
              </a:rPr>
              <a:t>buffer : </a:t>
            </a:r>
            <a:r>
              <a:rPr lang="en-IN" sz="1400" b="1" dirty="0" smtClean="0">
                <a:solidFill>
                  <a:srgbClr val="000000"/>
                </a:solidFill>
                <a:latin typeface="Times New Roman" pitchFamily="18" charset="0"/>
                <a:cs typeface="Times New Roman" pitchFamily="18" charset="0"/>
              </a:rPr>
              <a:t>The </a:t>
            </a:r>
            <a:r>
              <a:rPr lang="en-IN" sz="1400" b="1" dirty="0">
                <a:solidFill>
                  <a:srgbClr val="000000"/>
                </a:solidFill>
                <a:latin typeface="Times New Roman" pitchFamily="18" charset="0"/>
                <a:cs typeface="Times New Roman" pitchFamily="18" charset="0"/>
              </a:rPr>
              <a:t>content stored in the stack pointer and program counter is loaded into the address buffer and address-data buffer to communicate with the CPU. The memory and I/O chips are connected to these buses; the CPU can exchange the desired data with the memory and I/O chips.</a:t>
            </a:r>
          </a:p>
          <a:p>
            <a:pPr>
              <a:lnSpc>
                <a:spcPct val="150000"/>
              </a:lnSpc>
            </a:pPr>
            <a:r>
              <a:rPr lang="en-IN" sz="1200" b="1" dirty="0">
                <a:latin typeface="Times New Roman" pitchFamily="18" charset="0"/>
                <a:cs typeface="Times New Roman" pitchFamily="18" charset="0"/>
              </a:rPr>
              <a:t/>
            </a:r>
            <a:br>
              <a:rPr lang="en-IN" sz="1200" b="1" dirty="0">
                <a:latin typeface="Times New Roman" pitchFamily="18" charset="0"/>
                <a:cs typeface="Times New Roman" pitchFamily="18" charset="0"/>
              </a:rPr>
            </a:br>
            <a:endParaRPr lang="en-IN" sz="1200" b="1"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7" name="Picture 2"/>
          <p:cNvPicPr>
            <a:picLocks noChangeAspect="1"/>
          </p:cNvPicPr>
          <p:nvPr/>
        </p:nvPicPr>
        <p:blipFill>
          <a:blip r:embed="rId2"/>
          <a:stretch>
            <a:fillRect/>
          </a:stretch>
        </p:blipFill>
        <p:spPr>
          <a:xfrm>
            <a:off x="13855" y="27711"/>
            <a:ext cx="12192000" cy="6858000"/>
          </a:xfrm>
          <a:prstGeom prst="rect">
            <a:avLst/>
          </a:prstGeom>
        </p:spPr>
      </p:pic>
    </p:spTree>
  </p:cSld>
  <p:clrMapOvr>
    <a:masterClrMapping/>
  </p:clrMapOvr>
  <p:transition spd="slow" advTm="1805"/>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ags/tag2.xml><?xml version="1.0" encoding="utf-8"?>
<p:tagLst xmlns:a="http://schemas.openxmlformats.org/drawingml/2006/main" xmlns:r="http://schemas.openxmlformats.org/officeDocument/2006/relationships" xmlns:p="http://schemas.openxmlformats.org/presentationml/2006/main">
  <p:tag name="TIMING" val="|1.4|2.5"/>
</p:tagLst>
</file>

<file path=ppt/tags/tag3.xml><?xml version="1.0" encoding="utf-8"?>
<p:tagLst xmlns:a="http://schemas.openxmlformats.org/drawingml/2006/main" xmlns:r="http://schemas.openxmlformats.org/officeDocument/2006/relationships" xmlns:p="http://schemas.openxmlformats.org/presentationml/2006/main">
  <p:tag name="TIMING" val="|2.2|1.9"/>
</p:tagLst>
</file>

<file path=ppt/tags/tag4.xml><?xml version="1.0" encoding="utf-8"?>
<p:tagLst xmlns:a="http://schemas.openxmlformats.org/drawingml/2006/main" xmlns:r="http://schemas.openxmlformats.org/officeDocument/2006/relationships" xmlns:p="http://schemas.openxmlformats.org/presentationml/2006/main">
  <p:tag name="TIMING" val="|2|3.1"/>
</p:tagLst>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theme>
</file>

<file path=ppt/theme/theme2.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1023</Words>
  <Application>Microsoft Office PowerPoint</Application>
  <PresentationFormat>Custom</PresentationFormat>
  <Paragraphs>137</Paragraphs>
  <Slides>15</Slides>
  <Notes>0</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Droplet</vt:lpstr>
      <vt:lpstr>Austin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ELCOT</dc:creator>
  <cp:lastModifiedBy>Dell</cp:lastModifiedBy>
  <cp:revision>28</cp:revision>
  <dcterms:created xsi:type="dcterms:W3CDTF">2020-05-24T07:51:06Z</dcterms:created>
  <dcterms:modified xsi:type="dcterms:W3CDTF">2020-06-05T07:08:13Z</dcterms:modified>
</cp:coreProperties>
</file>